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6" r:id="rId2"/>
  </p:sldMasterIdLst>
  <p:notesMasterIdLst>
    <p:notesMasterId r:id="rId18"/>
  </p:notesMasterIdLst>
  <p:sldIdLst>
    <p:sldId id="285" r:id="rId3"/>
    <p:sldId id="286" r:id="rId4"/>
    <p:sldId id="315" r:id="rId5"/>
    <p:sldId id="322" r:id="rId6"/>
    <p:sldId id="321" r:id="rId7"/>
    <p:sldId id="316" r:id="rId8"/>
    <p:sldId id="318" r:id="rId9"/>
    <p:sldId id="323" r:id="rId10"/>
    <p:sldId id="324" r:id="rId11"/>
    <p:sldId id="326" r:id="rId12"/>
    <p:sldId id="325" r:id="rId13"/>
    <p:sldId id="327" r:id="rId14"/>
    <p:sldId id="328" r:id="rId15"/>
    <p:sldId id="329" r:id="rId16"/>
    <p:sldId id="33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768" autoAdjust="0"/>
  </p:normalViewPr>
  <p:slideViewPr>
    <p:cSldViewPr snapToGrid="0">
      <p:cViewPr varScale="1">
        <p:scale>
          <a:sx n="75" d="100"/>
          <a:sy n="75" d="100"/>
        </p:scale>
        <p:origin x="25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ABF1-B95B-4F51-9AD6-3B8990A733C2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DC3C-67BB-4489-8836-140FAA2E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0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FF99AFCA-564A-4C12-8F2C-452327F6F25C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3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181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FF99AFCA-564A-4C12-8F2C-452327F6F25C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4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0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67B91B1-9BBC-412C-9816-8FEAF182A80F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5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797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167B91B1-9BBC-412C-9816-8FEAF182A80F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6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8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幻灯片编号占位符 3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016A0108-AD6C-4992-BC0D-6F38CEF6D896}" type="slidenum">
              <a:rPr lang="en-US" altLang="zh-CN" sz="1200">
                <a:ea typeface="华文细黑" panose="0201060004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7</a:t>
            </a:fld>
            <a:endParaRPr lang="en-US" altLang="zh-CN" sz="120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71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5641-A225-47DE-B59D-ED77BB6785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5641-A225-47DE-B59D-ED77BB6785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2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5641-A225-47DE-B59D-ED77BB6785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5641-A225-47DE-B59D-ED77BB6785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8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9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4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4" y="1341440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188914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3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07375" cy="5746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3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729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9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19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4" y="332658"/>
            <a:ext cx="8207375" cy="574675"/>
          </a:xfrm>
        </p:spPr>
        <p:txBody>
          <a:bodyPr/>
          <a:lstStyle>
            <a:lvl1pPr>
              <a:defRPr sz="27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7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7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62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399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48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88913"/>
            <a:ext cx="2051050" cy="6119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03925" cy="6119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45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341438"/>
            <a:ext cx="8207375" cy="49672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25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07375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4027487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27488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91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4" y="1341440"/>
            <a:ext cx="4027487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27488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7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1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0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91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749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4" y="1341440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4" y="188914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8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8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07375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073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47" y="15060"/>
            <a:ext cx="1380553" cy="1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进程调度的发展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如何调度异构多核？简单粗暴的解决方案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538310"/>
            <a:ext cx="8207375" cy="457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给出的另一种解决方案 </a:t>
            </a:r>
            <a:r>
              <a:rPr lang="en-US" altLang="zh-CN" dirty="0" smtClean="0"/>
              <a:t>GTS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2339528"/>
            <a:ext cx="8207375" cy="297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5178"/>
            <a:ext cx="9144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3180"/>
            <a:ext cx="988251" cy="988251"/>
          </a:xfrm>
          <a:prstGeom prst="rect">
            <a:avLst/>
          </a:prstGeom>
        </p:spPr>
      </p:pic>
      <p:sp>
        <p:nvSpPr>
          <p:cNvPr id="12" name="直角三角形 11"/>
          <p:cNvSpPr/>
          <p:nvPr/>
        </p:nvSpPr>
        <p:spPr>
          <a:xfrm rot="16200000">
            <a:off x="8397240" y="6111240"/>
            <a:ext cx="746760" cy="746760"/>
          </a:xfrm>
          <a:prstGeom prst="rtTriangle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" y="66675"/>
            <a:ext cx="1187180" cy="1187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3" y="76200"/>
            <a:ext cx="731520" cy="7315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4649" y="441960"/>
            <a:ext cx="415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一、背景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79753" y="1485853"/>
            <a:ext cx="64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异构多核处理器与智能移动设备特点：</a:t>
            </a:r>
            <a:endParaRPr lang="zh-CN" altLang="en-US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77" y="1509299"/>
            <a:ext cx="335476" cy="335476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082662" y="645647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嵌入式系统与信息安全实验室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2" y="6468702"/>
            <a:ext cx="904840" cy="2833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53" y="2209607"/>
            <a:ext cx="335476" cy="335476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090329" y="2209607"/>
            <a:ext cx="560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用户交互体验与响应时间并非完全是线性关系。</a:t>
            </a:r>
            <a:endParaRPr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169" y="2570080"/>
            <a:ext cx="5715662" cy="314210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19330" y="5635883"/>
            <a:ext cx="595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</a:rPr>
              <a:t>此图引用自参考文献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[11]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Kuipers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F,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Kooij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R, De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Vleeschauwer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 D, et al. Techniques for measuring quality of experience[C]// Proceedings of the 8th International Conference on Wired/Wireless Internet Communications. Berlin, Heidelberg: Springer-Verlag,2010:216-227</a:t>
            </a: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75178"/>
            <a:ext cx="9144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3180"/>
            <a:ext cx="988251" cy="988251"/>
          </a:xfrm>
          <a:prstGeom prst="rect">
            <a:avLst/>
          </a:prstGeom>
        </p:spPr>
      </p:pic>
      <p:sp>
        <p:nvSpPr>
          <p:cNvPr id="12" name="直角三角形 11"/>
          <p:cNvSpPr/>
          <p:nvPr/>
        </p:nvSpPr>
        <p:spPr>
          <a:xfrm rot="16200000">
            <a:off x="8397240" y="6111240"/>
            <a:ext cx="746760" cy="746760"/>
          </a:xfrm>
          <a:prstGeom prst="rtTriangle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746236" y="63990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" y="66675"/>
            <a:ext cx="1187180" cy="1187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3" y="76200"/>
            <a:ext cx="731520" cy="731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47" y="2839504"/>
            <a:ext cx="8996253" cy="249000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763" y="452334"/>
            <a:ext cx="415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三、算法模型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初始模型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79753" y="1485853"/>
            <a:ext cx="6449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XOS</a:t>
            </a:r>
            <a:r>
              <a:rPr lang="zh-CN" altLang="en-US" dirty="0" smtClean="0"/>
              <a:t>调度算法的初始设计满足如下原则，任务初始化于小核；当任务不能在指定时间内完成，则迁移至大核；当任务在大核上仍不能在指定时间内完成，则迁移回小核直至完成。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77" y="1509299"/>
            <a:ext cx="335476" cy="33547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82662" y="645647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嵌入式系统与信息安全实验室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2" y="6468702"/>
            <a:ext cx="904840" cy="2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89" y="3858426"/>
            <a:ext cx="4834683" cy="25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75178"/>
            <a:ext cx="9144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3180"/>
            <a:ext cx="988251" cy="988251"/>
          </a:xfrm>
          <a:prstGeom prst="rect">
            <a:avLst/>
          </a:prstGeom>
        </p:spPr>
      </p:pic>
      <p:sp>
        <p:nvSpPr>
          <p:cNvPr id="12" name="直角三角形 11"/>
          <p:cNvSpPr/>
          <p:nvPr/>
        </p:nvSpPr>
        <p:spPr>
          <a:xfrm rot="16200000">
            <a:off x="8397240" y="6111240"/>
            <a:ext cx="746760" cy="746760"/>
          </a:xfrm>
          <a:prstGeom prst="rtTriangle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" y="66675"/>
            <a:ext cx="1187180" cy="1187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3" y="76200"/>
            <a:ext cx="731520" cy="731520"/>
          </a:xfrm>
          <a:prstGeom prst="rect">
            <a:avLst/>
          </a:prstGeom>
        </p:spPr>
      </p:pic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4" y="1326084"/>
            <a:ext cx="4822064" cy="25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1069763" y="440611"/>
            <a:ext cx="415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四、算法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验证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实验结果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53088" y="2121038"/>
            <a:ext cx="2734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能耗结果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448" y="4770558"/>
            <a:ext cx="276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响应时间结果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2662" y="645647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嵌入式系统与信息安全实验室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2" y="6468702"/>
            <a:ext cx="904840" cy="2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41" y="1356579"/>
            <a:ext cx="4834683" cy="25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75178"/>
            <a:ext cx="9144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3180"/>
            <a:ext cx="988251" cy="988251"/>
          </a:xfrm>
          <a:prstGeom prst="rect">
            <a:avLst/>
          </a:prstGeom>
        </p:spPr>
      </p:pic>
      <p:sp>
        <p:nvSpPr>
          <p:cNvPr id="12" name="直角三角形 11"/>
          <p:cNvSpPr/>
          <p:nvPr/>
        </p:nvSpPr>
        <p:spPr>
          <a:xfrm rot="16200000">
            <a:off x="8397240" y="6111240"/>
            <a:ext cx="746760" cy="746760"/>
          </a:xfrm>
          <a:prstGeom prst="rtTriangle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5" y="66675"/>
            <a:ext cx="1187180" cy="1187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3" y="76200"/>
            <a:ext cx="731520" cy="7315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69763" y="440611"/>
            <a:ext cx="4150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四、算法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验证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实验结果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4999" y="2237596"/>
            <a:ext cx="276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响应时间结果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82662" y="645647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嵌入式系统与信息安全实验室</a:t>
            </a:r>
            <a:endParaRPr lang="zh-CN" altLang="en-US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2" y="6468702"/>
            <a:ext cx="904840" cy="283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397" y="3936357"/>
            <a:ext cx="4991728" cy="265003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069763" y="4991363"/>
            <a:ext cx="2762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QoE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6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同构多核处理器</a:t>
            </a:r>
            <a:endParaRPr lang="en-US" altLang="zh-CN" dirty="0" smtClean="0"/>
          </a:p>
          <a:p>
            <a:r>
              <a:rPr lang="zh-CN" altLang="en-US" dirty="0" smtClean="0"/>
              <a:t>异构多核调度方法探索</a:t>
            </a:r>
            <a:endParaRPr lang="en-US" altLang="zh-CN" dirty="0" smtClean="0"/>
          </a:p>
          <a:p>
            <a:r>
              <a:rPr lang="en-US" altLang="zh-CN" dirty="0" smtClean="0"/>
              <a:t>XOS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同构多核</a:t>
            </a:r>
          </a:p>
        </p:txBody>
      </p:sp>
      <p:pic>
        <p:nvPicPr>
          <p:cNvPr id="1026" name="Picture 2" descr="https://gss2.bdstatic.com/-fo3dSag_xI4khGkpoWK1HF6hhy/baike/crop%3D0%2C0%2C616%2C406%3Bc0%3Dbaike80%2C5%2C5%2C80%2C26/sign=5a7c161887b1cb132a266653e0647a7e/6609c93d70cf3bc7f1e9b01bdb00baa1cc112a5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48" y="1444111"/>
            <a:ext cx="58674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同构多核</a:t>
            </a:r>
          </a:p>
        </p:txBody>
      </p:sp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48" y="2397511"/>
            <a:ext cx="53340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同构多核上的调度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有一个队列组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全局统一的队列</a:t>
            </a:r>
            <a:endParaRPr lang="en-US" altLang="zh-CN" dirty="0" smtClean="0"/>
          </a:p>
          <a:p>
            <a:pPr marL="342900" lvl="1" indent="0">
              <a:buNone/>
            </a:pPr>
            <a:endParaRPr lang="zh-CN" altLang="en-US" dirty="0"/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38" y="2028243"/>
            <a:ext cx="6132126" cy="459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异构多核处理器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2553" y="1822797"/>
            <a:ext cx="65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为了平衡能耗与性能的关系，异构</a:t>
            </a:r>
            <a:r>
              <a:rPr lang="zh-CN" altLang="en-US" dirty="0"/>
              <a:t>多</a:t>
            </a:r>
            <a:r>
              <a:rPr lang="zh-CN" altLang="en-US" dirty="0" smtClean="0"/>
              <a:t>核处理器架构</a:t>
            </a:r>
            <a:r>
              <a:rPr lang="zh-CN" altLang="en-US" dirty="0"/>
              <a:t>（</a:t>
            </a:r>
            <a:r>
              <a:rPr lang="zh-CN" altLang="en-US" dirty="0" smtClean="0"/>
              <a:t>如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big.LITTLE</a:t>
            </a:r>
            <a:r>
              <a:rPr lang="zh-CN" altLang="en-US" dirty="0" smtClean="0"/>
              <a:t>）开始出现。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77" y="1509299"/>
            <a:ext cx="335476" cy="335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45" y="2686182"/>
            <a:ext cx="5360477" cy="30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异构多核处理器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79753" y="1485853"/>
            <a:ext cx="659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为了平衡能耗与性能的关系，异构</a:t>
            </a:r>
            <a:r>
              <a:rPr lang="zh-CN" altLang="en-US" dirty="0"/>
              <a:t>多</a:t>
            </a:r>
            <a:r>
              <a:rPr lang="zh-CN" altLang="en-US" dirty="0" smtClean="0"/>
              <a:t>核处理器架构</a:t>
            </a:r>
            <a:r>
              <a:rPr lang="zh-CN" altLang="en-US" dirty="0"/>
              <a:t>（</a:t>
            </a:r>
            <a:r>
              <a:rPr lang="zh-CN" altLang="en-US" dirty="0" smtClean="0"/>
              <a:t>如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big.LITTLE</a:t>
            </a:r>
            <a:r>
              <a:rPr lang="zh-CN" altLang="en-US" dirty="0" smtClean="0"/>
              <a:t>）开始出现。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825359" y="2859682"/>
            <a:ext cx="2694868" cy="3251558"/>
            <a:chOff x="3242228" y="2874901"/>
            <a:chExt cx="2694868" cy="3251558"/>
          </a:xfrm>
        </p:grpSpPr>
        <p:grpSp>
          <p:nvGrpSpPr>
            <p:cNvPr id="10" name="组合 9"/>
            <p:cNvGrpSpPr/>
            <p:nvPr/>
          </p:nvGrpSpPr>
          <p:grpSpPr>
            <a:xfrm>
              <a:off x="3242228" y="2874901"/>
              <a:ext cx="2694868" cy="2488431"/>
              <a:chOff x="445321" y="2809828"/>
              <a:chExt cx="2694868" cy="248843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45322" y="2815373"/>
                <a:ext cx="1179881" cy="512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A15 Off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60308" y="2809828"/>
                <a:ext cx="1179881" cy="51206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A15 Active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960308" y="4786195"/>
                <a:ext cx="1179881" cy="512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>
                        <a:lumMod val="50000"/>
                      </a:schemeClr>
                    </a:solidFill>
                  </a:rPr>
                  <a:t>A7 Off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5321" y="4786195"/>
                <a:ext cx="1179881" cy="51206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A7 Active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656705" y="3426388"/>
                <a:ext cx="855310" cy="1245984"/>
                <a:chOff x="656705" y="3426388"/>
                <a:chExt cx="855310" cy="1245984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57225" y="3426388"/>
                  <a:ext cx="854790" cy="1245984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56705" y="4226077"/>
                  <a:ext cx="854790" cy="44364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 smtClean="0"/>
                    <a:t>低负载</a:t>
                  </a:r>
                  <a:endParaRPr lang="zh-CN" altLang="en-US" sz="1600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136760" y="3435726"/>
                <a:ext cx="855310" cy="1245984"/>
                <a:chOff x="2136760" y="3435726"/>
                <a:chExt cx="855310" cy="1245984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137280" y="3435726"/>
                  <a:ext cx="854790" cy="1245984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136760" y="3627985"/>
                  <a:ext cx="854790" cy="105107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 smtClean="0"/>
                    <a:t>高负载</a:t>
                  </a:r>
                  <a:endParaRPr lang="zh-CN" altLang="en-US" sz="1600" dirty="0"/>
                </a:p>
              </p:txBody>
            </p:sp>
          </p:grpSp>
        </p:grpSp>
        <p:sp>
          <p:nvSpPr>
            <p:cNvPr id="11" name="文本框 10"/>
            <p:cNvSpPr txBox="1"/>
            <p:nvPr/>
          </p:nvSpPr>
          <p:spPr>
            <a:xfrm>
              <a:off x="4026359" y="5818682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IKS</a:t>
              </a:r>
              <a:r>
                <a:rPr lang="zh-CN" altLang="en-US" sz="1400" dirty="0" smtClean="0"/>
                <a:t>调度算法</a:t>
              </a:r>
              <a:endParaRPr lang="zh-CN" altLang="en-US" sz="14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3654571" y="2864498"/>
            <a:ext cx="5439747" cy="2898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614078" y="3629704"/>
            <a:ext cx="2901820" cy="4105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515898" y="3629704"/>
            <a:ext cx="892459" cy="4105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14077" y="4274990"/>
            <a:ext cx="3565839" cy="41054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165760" y="4274990"/>
            <a:ext cx="242597" cy="4105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26782" y="36569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11284" y="3649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72394" y="4295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36215" y="4295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50665" y="32463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A15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32582" y="32463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83002" y="36509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性能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83002" y="42749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能耗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329828" y="4933073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Samsung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Exynos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5422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如何调度异构多核？简单粗暴的解决方案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830402"/>
            <a:ext cx="8207375" cy="39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如何调度异构多核？简单粗暴的解决方案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618056"/>
            <a:ext cx="8207375" cy="44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0086"/>
      </p:ext>
    </p:extLst>
  </p:cSld>
  <p:clrMapOvr>
    <a:masterClrMapping/>
  </p:clrMapOvr>
</p:sld>
</file>

<file path=ppt/theme/theme1.xml><?xml version="1.0" encoding="utf-8"?>
<a:theme xmlns:a="http://schemas.openxmlformats.org/drawingml/2006/main" name="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精美ppt模板(中国风) (1)">
  <a:themeElements>
    <a:clrScheme name="精美ppt模板(中国风) (1) 14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精美ppt模板(中国风) (1)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精美ppt模板(中国风) (1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精美ppt模板(中国风) (1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精美ppt模板(中国风) (1)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全屏显示(4:3)</PresentationFormat>
  <Paragraphs>60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华文细黑</vt:lpstr>
      <vt:lpstr>宋体</vt:lpstr>
      <vt:lpstr>Arial</vt:lpstr>
      <vt:lpstr>Times New Roman</vt:lpstr>
      <vt:lpstr>Wingdings</vt:lpstr>
      <vt:lpstr>精美ppt模板(中国风) (1)</vt:lpstr>
      <vt:lpstr>1_精美ppt模板(中国风) (1)</vt:lpstr>
      <vt:lpstr>进程调度的发展</vt:lpstr>
      <vt:lpstr>内容</vt:lpstr>
      <vt:lpstr>同构多核</vt:lpstr>
      <vt:lpstr>同构多核</vt:lpstr>
      <vt:lpstr>同构多核上的调度</vt:lpstr>
      <vt:lpstr>异构多核处理器</vt:lpstr>
      <vt:lpstr>异构多核处理器</vt:lpstr>
      <vt:lpstr>如何调度异构多核？简单粗暴的解决方案</vt:lpstr>
      <vt:lpstr>如何调度异构多核？简单粗暴的解决方案</vt:lpstr>
      <vt:lpstr>如何调度异构多核？简单粗暴的解决方案</vt:lpstr>
      <vt:lpstr>ARM给出的另一种解决方案 GTS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2019-09-25T05:07:18Z</dcterms:created>
  <dcterms:modified xsi:type="dcterms:W3CDTF">2019-09-25T05:07:22Z</dcterms:modified>
</cp:coreProperties>
</file>