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593" r:id="rId2"/>
    <p:sldId id="613" r:id="rId3"/>
    <p:sldId id="599" r:id="rId4"/>
    <p:sldId id="614" r:id="rId5"/>
    <p:sldId id="615" r:id="rId6"/>
    <p:sldId id="616" r:id="rId7"/>
    <p:sldId id="617" r:id="rId8"/>
    <p:sldId id="618" r:id="rId9"/>
    <p:sldId id="619" r:id="rId10"/>
    <p:sldId id="620" r:id="rId11"/>
    <p:sldId id="596" r:id="rId12"/>
    <p:sldId id="600" r:id="rId13"/>
    <p:sldId id="563" r:id="rId14"/>
    <p:sldId id="568" r:id="rId15"/>
    <p:sldId id="571" r:id="rId16"/>
    <p:sldId id="572" r:id="rId17"/>
    <p:sldId id="573" r:id="rId18"/>
    <p:sldId id="569" r:id="rId19"/>
    <p:sldId id="567" r:id="rId20"/>
    <p:sldId id="566" r:id="rId21"/>
    <p:sldId id="577" r:id="rId22"/>
    <p:sldId id="556" r:id="rId23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Bossemeyer" initials="RB" lastIdx="1" clrIdx="0">
    <p:extLst>
      <p:ext uri="{19B8F6BF-5375-455C-9EA6-DF929625EA0E}">
        <p15:presenceInfo xmlns:p15="http://schemas.microsoft.com/office/powerpoint/2012/main" userId="S-1-5-21-2644706083-2043571641-1279649182-136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5226" autoAdjust="0"/>
  </p:normalViewPr>
  <p:slideViewPr>
    <p:cSldViewPr>
      <p:cViewPr>
        <p:scale>
          <a:sx n="70" d="100"/>
          <a:sy n="70" d="100"/>
        </p:scale>
        <p:origin x="1181" y="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72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.xml"/><Relationship Id="rId1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Requirement</a:t>
            </a:r>
            <a:r>
              <a:rPr lang="en-US" baseline="0"/>
              <a:t> Issues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Sheet1!$A$1:$A$5</c:f>
              <c:strCache>
                <c:ptCount val="5"/>
                <c:pt idx="0">
                  <c:v>Incorrect Facts</c:v>
                </c:pt>
                <c:pt idx="1">
                  <c:v>Missing</c:v>
                </c:pt>
                <c:pt idx="2">
                  <c:v>Inconsistant</c:v>
                </c:pt>
                <c:pt idx="3">
                  <c:v>Ambiguous</c:v>
                </c:pt>
                <c:pt idx="4">
                  <c:v>Misplaced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49</c:v>
                </c:pt>
                <c:pt idx="1">
                  <c:v>31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07-41DF-B867-851D13E865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1450656"/>
        <c:axId val="368288864"/>
      </c:barChart>
      <c:catAx>
        <c:axId val="45145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288864"/>
        <c:crosses val="autoZero"/>
        <c:auto val="1"/>
        <c:lblAlgn val="ctr"/>
        <c:lblOffset val="100"/>
        <c:noMultiLvlLbl val="0"/>
      </c:catAx>
      <c:valAx>
        <c:axId val="36828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450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Relative Cost</a:t>
            </a:r>
            <a:r>
              <a:rPr lang="en-US" baseline="0"/>
              <a:t> of Changing Requirements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Sheet1!$A$10:$A$15</c:f>
              <c:strCache>
                <c:ptCount val="6"/>
                <c:pt idx="0">
                  <c:v>Requirements</c:v>
                </c:pt>
                <c:pt idx="1">
                  <c:v>Design</c:v>
                </c:pt>
                <c:pt idx="2">
                  <c:v>Coding</c:v>
                </c:pt>
                <c:pt idx="3">
                  <c:v>Development</c:v>
                </c:pt>
                <c:pt idx="4">
                  <c:v>integration of SW and HW</c:v>
                </c:pt>
                <c:pt idx="5">
                  <c:v>Field Test</c:v>
                </c:pt>
              </c:strCache>
            </c:strRef>
          </c:cat>
          <c:val>
            <c:numRef>
              <c:f>Sheet1!$B$10:$B$15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10</c:v>
                </c:pt>
                <c:pt idx="3">
                  <c:v>15</c:v>
                </c:pt>
                <c:pt idx="4">
                  <c:v>30</c:v>
                </c:pt>
                <c:pt idx="5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D-4C0B-9467-3FD656B910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3362432"/>
        <c:axId val="456750576"/>
      </c:barChart>
      <c:catAx>
        <c:axId val="46336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750576"/>
        <c:crosses val="autoZero"/>
        <c:auto val="1"/>
        <c:lblAlgn val="ctr"/>
        <c:lblOffset val="100"/>
        <c:noMultiLvlLbl val="0"/>
      </c:catAx>
      <c:valAx>
        <c:axId val="45675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362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184D8099-85B5-4D09-89E4-C1BD6E312A25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5A452CD-A9EB-4EB7-B178-6C78E5D7F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0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crunch- we want </a:t>
            </a:r>
            <a:r>
              <a:rPr lang="en-US" dirty="0" err="1"/>
              <a:t>everthing</a:t>
            </a:r>
            <a:r>
              <a:rPr lang="en-US" dirty="0"/>
              <a:t>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5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54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54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54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83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operate in normal environment</a:t>
            </a:r>
          </a:p>
          <a:p>
            <a:r>
              <a:rPr lang="en-US" dirty="0"/>
              <a:t>Must use I2C to communicate between processors</a:t>
            </a:r>
          </a:p>
          <a:p>
            <a:r>
              <a:rPr lang="en-US" dirty="0"/>
              <a:t>Life vest shall be warn by individuals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72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8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2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5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5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54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5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1180-5010-4C28-831B-11DA910119EC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rgouml.tigris.org/" TargetMode="External"/><Relationship Id="rId2" Type="http://schemas.openxmlformats.org/officeDocument/2006/relationships/hyperlink" Target="https://wiki.gnome.org/action/show/Apps/Dia?action=show&amp;redirect=Di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/>
              <a:t>Goals for 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By the end of today’s lecture, you should be able to:</a:t>
            </a:r>
          </a:p>
          <a:p>
            <a:r>
              <a:rPr lang="en-US" sz="2400" dirty="0"/>
              <a:t>write C code to control pixels on an LCD matrix display</a:t>
            </a:r>
          </a:p>
          <a:p>
            <a:r>
              <a:rPr lang="en-US" sz="2400" dirty="0"/>
              <a:t>describe the concept of structured design</a:t>
            </a:r>
          </a:p>
          <a:p>
            <a:r>
              <a:rPr lang="en-US" sz="2400" dirty="0"/>
              <a:t>describe Unified Markup Language tools developed for system design</a:t>
            </a:r>
          </a:p>
          <a:p>
            <a:r>
              <a:rPr lang="en-US" sz="2400" dirty="0"/>
              <a:t>produce a UML state diagram to describe your project design concept</a:t>
            </a:r>
          </a:p>
          <a:p>
            <a:r>
              <a:rPr lang="en-US" sz="2400" dirty="0"/>
              <a:t>produce a specifications requirements document</a:t>
            </a:r>
          </a:p>
          <a:p>
            <a:r>
              <a:rPr lang="en-US" sz="2400" dirty="0"/>
              <a:t>begin work on your embedded system design document</a:t>
            </a:r>
          </a:p>
        </p:txBody>
      </p:sp>
    </p:spTree>
    <p:extLst>
      <p:ext uri="{BB962C8B-B14F-4D97-AF65-F5344CB8AC3E}">
        <p14:creationId xmlns:p14="http://schemas.microsoft.com/office/powerpoint/2010/main" val="11938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7592-AB9E-4DBA-A83A-30569437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>
                <a:solidFill>
                  <a:srgbClr val="FF33CC"/>
                </a:solidFill>
              </a:rPr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C3E4-9A37-4240-B806-88992C8A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Each Requirement should have a verification method (use a matrix!)</a:t>
            </a:r>
          </a:p>
          <a:p>
            <a:endParaRPr lang="en-US" sz="2400" b="1" dirty="0"/>
          </a:p>
          <a:p>
            <a:r>
              <a:rPr lang="en-US" sz="2400" b="1" dirty="0"/>
              <a:t>MOST methods should be </a:t>
            </a:r>
            <a:r>
              <a:rPr lang="en-US" sz="2400" b="1" dirty="0">
                <a:solidFill>
                  <a:srgbClr val="0000FF"/>
                </a:solidFill>
              </a:rPr>
              <a:t>“TEST”</a:t>
            </a:r>
          </a:p>
          <a:p>
            <a:pPr lvl="1"/>
            <a:r>
              <a:rPr lang="en-US" sz="2400" b="1" dirty="0"/>
              <a:t>If the requirement defines an action and a result	</a:t>
            </a:r>
          </a:p>
          <a:p>
            <a:pPr marL="457200" lvl="1" indent="0">
              <a:buNone/>
            </a:pPr>
            <a:r>
              <a:rPr lang="en-US" sz="2400" b="1" dirty="0"/>
              <a:t>			</a:t>
            </a:r>
            <a:r>
              <a:rPr lang="en-US" sz="2400" b="1" dirty="0">
                <a:solidFill>
                  <a:srgbClr val="FF0000"/>
                </a:solidFill>
              </a:rPr>
              <a:t>= TEST!</a:t>
            </a:r>
          </a:p>
          <a:p>
            <a:pPr marL="457200" lvl="1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514350" indent="-457200"/>
            <a:r>
              <a:rPr lang="en-US" sz="2400" b="1" dirty="0"/>
              <a:t>Define all Verification methods when requirements are complete- but BEFORE implementation!!!</a:t>
            </a:r>
          </a:p>
          <a:p>
            <a:pPr marL="514350" indent="-457200"/>
            <a:endParaRPr lang="en-US" sz="2400" b="1" dirty="0"/>
          </a:p>
          <a:p>
            <a:pPr marL="514350" indent="-457200"/>
            <a:r>
              <a:rPr lang="en-US" sz="2400" b="1" dirty="0"/>
              <a:t>Analysis requirements are usually used for “testable” items that aren’t easily tested </a:t>
            </a:r>
          </a:p>
          <a:p>
            <a:pPr marL="57150" indent="0" algn="ctr">
              <a:buNone/>
            </a:pPr>
            <a:r>
              <a:rPr lang="en-US" sz="2400" b="1" dirty="0">
                <a:solidFill>
                  <a:srgbClr val="0000FF"/>
                </a:solidFill>
              </a:rPr>
              <a:t>(cost, time)</a:t>
            </a:r>
          </a:p>
        </p:txBody>
      </p:sp>
    </p:spTree>
    <p:extLst>
      <p:ext uri="{BB962C8B-B14F-4D97-AF65-F5344CB8AC3E}">
        <p14:creationId xmlns:p14="http://schemas.microsoft.com/office/powerpoint/2010/main" val="86831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320" y="1447800"/>
            <a:ext cx="8839200" cy="6278563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 Describing an embedded system’s behavior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b="1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solidFill>
                  <a:srgbClr val="0000FF"/>
                </a:solidFill>
              </a:rPr>
              <a:t>Unified Modeling Language (UML) was developed as a computer science standard to develop object-oriented system design (and is used in other areas)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sz="2200" b="1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One tool, a state machine diagram (</a:t>
            </a:r>
            <a:r>
              <a:rPr lang="en-US" sz="2200" b="1" dirty="0" err="1"/>
              <a:t>statechart</a:t>
            </a:r>
            <a:r>
              <a:rPr lang="en-US" sz="2200" b="1" dirty="0"/>
              <a:t>), is used for modeling system behavior through finite state transitions.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sz="2200" b="1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This will be a useful tool in developing your embedded system design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>
                <a:solidFill>
                  <a:srgbClr val="FF33CC"/>
                </a:solidFill>
              </a:rPr>
              <a:t>Developing a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5865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53340"/>
            <a:ext cx="91440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>
                <a:solidFill>
                  <a:srgbClr val="FF33CC"/>
                </a:solidFill>
              </a:rPr>
              <a:t>System Architecture – UML </a:t>
            </a:r>
            <a:r>
              <a:rPr lang="en-US" sz="3600" b="1" dirty="0" err="1">
                <a:solidFill>
                  <a:srgbClr val="FF33CC"/>
                </a:solidFill>
              </a:rPr>
              <a:t>Statechart</a:t>
            </a:r>
            <a:r>
              <a:rPr lang="en-US" sz="3600" b="1" dirty="0">
                <a:solidFill>
                  <a:srgbClr val="FF33CC"/>
                </a:solidFill>
              </a:rPr>
              <a:t> Diagram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762000"/>
            <a:ext cx="295656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FF"/>
                </a:solidFill>
              </a:rPr>
              <a:t>state nodes </a:t>
            </a:r>
            <a:r>
              <a:rPr lang="en-US" sz="2200" dirty="0">
                <a:solidFill>
                  <a:srgbClr val="000000"/>
                </a:solidFill>
              </a:rPr>
              <a:t>connected with transitions triggered by events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models dynamic aspects of a system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models how the system reacts to inputs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describes different states of the system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defines a state machine to model the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84" y="1066800"/>
            <a:ext cx="6155516" cy="495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9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808037"/>
            <a:ext cx="8686800" cy="6278563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In extending the finite state machine structure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state models a situation during which some condition holds.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static situation such as an object waiting for some external event to occur.</a:t>
            </a:r>
          </a:p>
          <a:p>
            <a:pPr lvl="3">
              <a:lnSpc>
                <a:spcPct val="90000"/>
              </a:lnSpc>
            </a:pPr>
            <a:r>
              <a:rPr lang="en-US" sz="2400" dirty="0"/>
              <a:t>the event is said to “trigger” an action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dynamic conditions such as the process of performing some behavior.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enters the state when the behavior commences and leaves it as soon as the behavior is completed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marL="914400" lvl="2" indent="0">
              <a:lnSpc>
                <a:spcPct val="90000"/>
              </a:lnSpc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b="1" dirty="0"/>
              <a:t>The UML defines the following kinds of states: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simple state,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composite state.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>
                <a:solidFill>
                  <a:srgbClr val="FF33CC"/>
                </a:solidFill>
              </a:rPr>
              <a:t>UML Behavioral State Machine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057400"/>
            <a:ext cx="1491343" cy="837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71" y="3886200"/>
            <a:ext cx="1905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7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6096000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0000FF"/>
                </a:solidFill>
              </a:rPr>
              <a:t>A simple state </a:t>
            </a:r>
            <a:r>
              <a:rPr lang="en-US" sz="2400" dirty="0"/>
              <a:t>is a state that does not have sub states.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Drawn as a rectangle with rounded corners and the state name inside the rectangle.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/>
              <a:t>Simple state may have compartments:</a:t>
            </a:r>
          </a:p>
          <a:p>
            <a:pPr lvl="2"/>
            <a:r>
              <a:rPr lang="en-US" dirty="0"/>
              <a:t>name compartment</a:t>
            </a:r>
          </a:p>
          <a:p>
            <a:pPr lvl="2"/>
            <a:r>
              <a:rPr lang="en-US" dirty="0"/>
              <a:t>internal activities compartment</a:t>
            </a:r>
          </a:p>
          <a:p>
            <a:pPr lvl="3"/>
            <a:r>
              <a:rPr lang="en-US" sz="2400" dirty="0"/>
              <a:t>holds a list of internal actions or state activities that are performed while in the state</a:t>
            </a:r>
          </a:p>
          <a:p>
            <a:pPr lvl="3"/>
            <a:r>
              <a:rPr lang="en-US" sz="2400" dirty="0"/>
              <a:t>activity label identifies the circumstances under which the behavior will be invoked.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11" y="1752600"/>
            <a:ext cx="1628389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514600"/>
            <a:ext cx="1905000" cy="1371600"/>
          </a:xfrm>
          <a:prstGeom prst="rect">
            <a:avLst/>
          </a:prstGeom>
        </p:spPr>
      </p:pic>
      <p:sp>
        <p:nvSpPr>
          <p:cNvPr id="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>
                <a:solidFill>
                  <a:srgbClr val="FF33CC"/>
                </a:solidFill>
              </a:rPr>
              <a:t>UML Behavioral State Machine</a:t>
            </a:r>
          </a:p>
        </p:txBody>
      </p:sp>
    </p:spTree>
    <p:extLst>
      <p:ext uri="{BB962C8B-B14F-4D97-AF65-F5344CB8AC3E}">
        <p14:creationId xmlns:p14="http://schemas.microsoft.com/office/powerpoint/2010/main" val="32972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808037"/>
            <a:ext cx="8991600" cy="6278563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0000FF"/>
                </a:solidFill>
              </a:rPr>
              <a:t>A composite state is </a:t>
            </a:r>
            <a:r>
              <a:rPr lang="en-US" sz="2400" dirty="0"/>
              <a:t>defined as state that has sub states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Composite state will have the following:</a:t>
            </a:r>
          </a:p>
          <a:p>
            <a:pPr lvl="1">
              <a:spcBef>
                <a:spcPts val="0"/>
              </a:spcBef>
            </a:pPr>
            <a:r>
              <a:rPr lang="en-US" sz="2400" i="1" dirty="0">
                <a:solidFill>
                  <a:srgbClr val="0000FF"/>
                </a:solidFill>
              </a:rPr>
              <a:t>name compartment</a:t>
            </a:r>
          </a:p>
          <a:p>
            <a:pPr lvl="1">
              <a:spcBef>
                <a:spcPts val="0"/>
              </a:spcBef>
            </a:pPr>
            <a:r>
              <a:rPr lang="en-US" sz="2400" i="1" dirty="0">
                <a:solidFill>
                  <a:srgbClr val="0000FF"/>
                </a:solidFill>
              </a:rPr>
              <a:t>internal activities compartment</a:t>
            </a:r>
          </a:p>
          <a:p>
            <a:pPr lvl="1">
              <a:spcBef>
                <a:spcPts val="0"/>
              </a:spcBef>
            </a:pPr>
            <a:r>
              <a:rPr lang="en-US" sz="2400" i="1" dirty="0">
                <a:solidFill>
                  <a:srgbClr val="0000FF"/>
                </a:solidFill>
              </a:rPr>
              <a:t>“decomposition compartment” (sub state sequence)</a:t>
            </a:r>
          </a:p>
          <a:p>
            <a:pPr marL="57150" indent="0">
              <a:buNone/>
            </a:pPr>
            <a:r>
              <a:rPr lang="en-US" sz="2400" dirty="0"/>
              <a:t>The first two compartments are the same as for simple state.</a:t>
            </a:r>
          </a:p>
          <a:p>
            <a:pPr marL="57150" indent="0">
              <a:buNone/>
            </a:pPr>
            <a:r>
              <a:rPr lang="en-US" sz="2400" b="1" dirty="0"/>
              <a:t>Decomposition</a:t>
            </a:r>
            <a:r>
              <a:rPr lang="en-US" sz="2400" dirty="0"/>
              <a:t> refers to the nested structure of the state, diagrammed with internal states and transitions.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600" b="1">
                <a:solidFill>
                  <a:srgbClr val="FF33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UML Behavioral State Machine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605" y="1402080"/>
            <a:ext cx="4586995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1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6278563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0000FF"/>
                </a:solidFill>
              </a:rPr>
              <a:t>If a large number of states are inside a composite state</a:t>
            </a:r>
            <a:r>
              <a:rPr lang="en-US" sz="2400" dirty="0"/>
              <a:t>, they may not fit in the graphical space available for the diagram.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In that case, use a simple state graphic with a special "composite" icon.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FF0000"/>
                </a:solidFill>
              </a:rPr>
              <a:t>This icon is a visual cue that the state has a decomposition that is not shown.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The contents of the composite state are shown in a separate diagram </a:t>
            </a:r>
            <a:r>
              <a:rPr lang="en-US" sz="2400" b="1" dirty="0">
                <a:solidFill>
                  <a:srgbClr val="FF0000"/>
                </a:solidFill>
              </a:rPr>
              <a:t>(could be on a different page)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600" b="1">
                <a:solidFill>
                  <a:srgbClr val="FF33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UML Behavioral State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331720"/>
            <a:ext cx="19812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2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731837"/>
            <a:ext cx="8229600" cy="6278563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An </a:t>
            </a:r>
            <a:r>
              <a:rPr lang="en-US" sz="2400" b="1" dirty="0"/>
              <a:t>initial </a:t>
            </a:r>
            <a:r>
              <a:rPr lang="en-US" sz="2400" b="1" dirty="0" err="1"/>
              <a:t>pseudostate</a:t>
            </a:r>
            <a:r>
              <a:rPr lang="en-US" sz="2400" dirty="0"/>
              <a:t> represents the symbol for a transition to the initial or </a:t>
            </a:r>
            <a:r>
              <a:rPr lang="en-US" sz="2400" b="1" dirty="0"/>
              <a:t>default state</a:t>
            </a:r>
            <a:r>
              <a:rPr lang="en-US" sz="2400" dirty="0"/>
              <a:t>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An initial </a:t>
            </a:r>
            <a:r>
              <a:rPr lang="en-US" sz="2400" dirty="0" err="1"/>
              <a:t>pseudostate</a:t>
            </a:r>
            <a:r>
              <a:rPr lang="en-US" sz="2400" dirty="0"/>
              <a:t> is shown as a small solid filled circle.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/>
              <a:t>Final state</a:t>
            </a:r>
            <a:r>
              <a:rPr lang="en-US" sz="2400" dirty="0"/>
              <a:t> is a special kind of state signifying that the enclosing region (e.g., composite state) is completed.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E.g.,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600" b="1">
                <a:solidFill>
                  <a:srgbClr val="FF33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UML Behavioral State Machine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2" y="1905000"/>
            <a:ext cx="3080088" cy="1097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93" y="3810000"/>
            <a:ext cx="1488557" cy="64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724400"/>
            <a:ext cx="4586995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3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34744" y="914400"/>
            <a:ext cx="8763000" cy="62785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 transition is a directed relationship between a source state and a target state.</a:t>
            </a:r>
          </a:p>
          <a:p>
            <a:pPr marL="0" indent="0">
              <a:buNone/>
            </a:pPr>
            <a:r>
              <a:rPr lang="en-US" sz="2200" dirty="0"/>
              <a:t>Transitions between states </a:t>
            </a:r>
          </a:p>
          <a:p>
            <a:pPr lvl="1"/>
            <a:r>
              <a:rPr lang="en-US" sz="2200" dirty="0"/>
              <a:t>Reflect change in system from one                                             state to another </a:t>
            </a:r>
          </a:p>
          <a:p>
            <a:pPr lvl="1"/>
            <a:r>
              <a:rPr lang="en-US" sz="2200" dirty="0"/>
              <a:t>Expressed as an arrow directed from                                                 source to destination </a:t>
            </a:r>
          </a:p>
          <a:p>
            <a:pPr marL="0" indent="0">
              <a:buNone/>
            </a:pPr>
            <a:r>
              <a:rPr lang="en-US" sz="2200" dirty="0"/>
              <a:t>Transition occurs when</a:t>
            </a:r>
          </a:p>
          <a:p>
            <a:pPr lvl="1"/>
            <a:r>
              <a:rPr lang="en-US" sz="2200" dirty="0"/>
              <a:t>Event of interest to system occurs                                        (</a:t>
            </a:r>
            <a:r>
              <a:rPr lang="en-US" sz="2200" i="1" dirty="0"/>
              <a:t>triggered </a:t>
            </a:r>
            <a:r>
              <a:rPr lang="en-US" sz="2200" dirty="0"/>
              <a:t>transition)</a:t>
            </a:r>
          </a:p>
          <a:p>
            <a:pPr lvl="1"/>
            <a:r>
              <a:rPr lang="en-US" sz="2200" dirty="0"/>
              <a:t>System has completed some action                                              and is ready to move to next state                                                     (</a:t>
            </a:r>
            <a:r>
              <a:rPr lang="en-US" sz="2200" i="1" dirty="0" err="1"/>
              <a:t>triggerless</a:t>
            </a:r>
            <a:r>
              <a:rPr lang="en-US" sz="2200" i="1" dirty="0"/>
              <a:t> </a:t>
            </a:r>
            <a:r>
              <a:rPr lang="en-US" sz="2200" dirty="0"/>
              <a:t>transition) </a:t>
            </a:r>
          </a:p>
          <a:p>
            <a:pPr marL="0" indent="0">
              <a:buNone/>
            </a:pPr>
            <a:r>
              <a:rPr lang="en-US" sz="2200" dirty="0"/>
              <a:t>An action may be associated with the                                                  </a:t>
            </a:r>
            <a:r>
              <a:rPr lang="en-US" sz="2200" dirty="0" err="1"/>
              <a:t>the</a:t>
            </a:r>
            <a:r>
              <a:rPr lang="en-US" sz="2200" dirty="0"/>
              <a:t> transition, or it may be a transition to self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66800"/>
            <a:ext cx="3348685" cy="557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600" b="1">
                <a:solidFill>
                  <a:srgbClr val="FF33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UML Behavioral State Machine</a:t>
            </a:r>
          </a:p>
        </p:txBody>
      </p:sp>
    </p:spTree>
    <p:extLst>
      <p:ext uri="{BB962C8B-B14F-4D97-AF65-F5344CB8AC3E}">
        <p14:creationId xmlns:p14="http://schemas.microsoft.com/office/powerpoint/2010/main" val="8036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>
                <a:solidFill>
                  <a:srgbClr val="FF33CC"/>
                </a:solidFill>
              </a:rPr>
              <a:t>UML Behavioral State Machine</a:t>
            </a:r>
          </a:p>
        </p:txBody>
      </p:sp>
      <p:sp>
        <p:nvSpPr>
          <p:cNvPr id="2" name="Rectangle 1"/>
          <p:cNvSpPr/>
          <p:nvPr/>
        </p:nvSpPr>
        <p:spPr>
          <a:xfrm>
            <a:off x="6629400" y="6504801"/>
            <a:ext cx="2400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from http://www.uml-diagrams.org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186" y="1219200"/>
            <a:ext cx="2999014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If the test fails, ATM goes into </a:t>
            </a:r>
            <a:r>
              <a:rPr lang="en-US" sz="2000" b="1" dirty="0"/>
              <a:t>Out of Service</a:t>
            </a:r>
            <a:r>
              <a:rPr lang="en-US" sz="2000" dirty="0"/>
              <a:t> state, otherwise there is </a:t>
            </a:r>
            <a:r>
              <a:rPr lang="en-US" sz="2000" b="1" dirty="0" err="1"/>
              <a:t>triggerless</a:t>
            </a:r>
            <a:r>
              <a:rPr lang="en-US" sz="2000" b="1" dirty="0"/>
              <a:t> transition</a:t>
            </a:r>
            <a:r>
              <a:rPr lang="en-US" sz="2000" dirty="0"/>
              <a:t> to the </a:t>
            </a:r>
            <a:r>
              <a:rPr lang="en-US" sz="2000" b="1" dirty="0"/>
              <a:t>Idle</a:t>
            </a:r>
            <a:r>
              <a:rPr lang="en-US" sz="2000" dirty="0"/>
              <a:t> state.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In this state ATM waits for customer interaction.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The ATM state changes from </a:t>
            </a:r>
            <a:r>
              <a:rPr lang="en-US" sz="2000" b="1" dirty="0"/>
              <a:t>Idle</a:t>
            </a:r>
            <a:r>
              <a:rPr lang="en-US" sz="2000" dirty="0"/>
              <a:t> to </a:t>
            </a:r>
            <a:r>
              <a:rPr lang="en-US" sz="2000" b="1" dirty="0"/>
              <a:t>Serving Customer</a:t>
            </a:r>
            <a:r>
              <a:rPr lang="en-US" sz="2000" dirty="0"/>
              <a:t> when the customer inserts banking or credit card in the ATM's card reader.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On entering the </a:t>
            </a:r>
            <a:r>
              <a:rPr lang="en-US" sz="2000" b="1" dirty="0"/>
              <a:t>Serving Customer</a:t>
            </a:r>
            <a:r>
              <a:rPr lang="en-US" sz="2000" dirty="0"/>
              <a:t> state, the entry action </a:t>
            </a:r>
            <a:r>
              <a:rPr lang="en-US" sz="2000" b="1" dirty="0" err="1"/>
              <a:t>readCard</a:t>
            </a:r>
            <a:r>
              <a:rPr lang="en-US" sz="2000" dirty="0"/>
              <a:t> is performed.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32760" y="5943600"/>
            <a:ext cx="6263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transition from </a:t>
            </a:r>
            <a:r>
              <a:rPr lang="en-US" sz="2000" b="1" dirty="0"/>
              <a:t>Serving Customer</a:t>
            </a:r>
            <a:r>
              <a:rPr lang="en-US" sz="2000" dirty="0"/>
              <a:t> state back to the </a:t>
            </a:r>
            <a:r>
              <a:rPr lang="en-US" sz="2000" b="1" dirty="0"/>
              <a:t>Idle</a:t>
            </a:r>
            <a:r>
              <a:rPr lang="en-US" sz="2000" dirty="0"/>
              <a:t> state could be triggered by </a:t>
            </a:r>
            <a:r>
              <a:rPr lang="en-US" sz="2000" b="1" dirty="0"/>
              <a:t>cancel</a:t>
            </a:r>
            <a:r>
              <a:rPr lang="en-US" sz="2000" dirty="0"/>
              <a:t> event or final state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816" y="533400"/>
            <a:ext cx="88777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Top level state machine Bank ATM is initially turned off.  After the power is turned on, ATM performs </a:t>
            </a:r>
            <a:r>
              <a:rPr lang="en-US" sz="2000" b="1" dirty="0"/>
              <a:t>startup</a:t>
            </a:r>
            <a:r>
              <a:rPr lang="en-US" sz="2000" dirty="0"/>
              <a:t> action and enters </a:t>
            </a:r>
            <a:r>
              <a:rPr lang="en-US" sz="2000" b="1" dirty="0"/>
              <a:t>Self Test</a:t>
            </a:r>
            <a:r>
              <a:rPr lang="en-US" sz="2000" dirty="0"/>
              <a:t> state.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60" y="1143000"/>
            <a:ext cx="6035040" cy="48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9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vs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Validation:  </a:t>
            </a:r>
            <a:r>
              <a:rPr lang="en-US" dirty="0">
                <a:solidFill>
                  <a:srgbClr val="FF0000"/>
                </a:solidFill>
              </a:rPr>
              <a:t>DONE FIRST!</a:t>
            </a:r>
          </a:p>
          <a:p>
            <a:pPr lvl="1"/>
            <a:r>
              <a:rPr lang="en-US" dirty="0"/>
              <a:t>Does your specification meet customer intent</a:t>
            </a:r>
          </a:p>
          <a:p>
            <a:pPr lvl="1"/>
            <a:r>
              <a:rPr lang="en-US" dirty="0"/>
              <a:t>Each requirement from the customer (your professor) should be reviewed </a:t>
            </a:r>
          </a:p>
          <a:p>
            <a:pPr lvl="1"/>
            <a:r>
              <a:rPr lang="en-US" dirty="0"/>
              <a:t>Some </a:t>
            </a:r>
            <a:r>
              <a:rPr lang="en-US" dirty="0" err="1"/>
              <a:t>requirments</a:t>
            </a:r>
            <a:r>
              <a:rPr lang="en-US" dirty="0"/>
              <a:t> may </a:t>
            </a:r>
            <a:r>
              <a:rPr lang="en-US" dirty="0" err="1"/>
              <a:t>bedome</a:t>
            </a:r>
            <a:r>
              <a:rPr lang="en-US" dirty="0"/>
              <a:t> multiple requirements</a:t>
            </a:r>
          </a:p>
          <a:p>
            <a:r>
              <a:rPr lang="en-US" dirty="0"/>
              <a:t>Verification</a:t>
            </a:r>
          </a:p>
          <a:p>
            <a:pPr lvl="1"/>
            <a:r>
              <a:rPr lang="en-US" dirty="0"/>
              <a:t>Does your product meet the requirement as you defined it?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79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>
                <a:solidFill>
                  <a:srgbClr val="FF33CC"/>
                </a:solidFill>
              </a:rPr>
              <a:t>UML Behavioral State Machine</a:t>
            </a:r>
          </a:p>
        </p:txBody>
      </p:sp>
      <p:sp>
        <p:nvSpPr>
          <p:cNvPr id="2" name="Rectangle 1"/>
          <p:cNvSpPr/>
          <p:nvPr/>
        </p:nvSpPr>
        <p:spPr>
          <a:xfrm>
            <a:off x="6629400" y="6504801"/>
            <a:ext cx="2400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from http://www.uml-diagrams.org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1856125"/>
            <a:ext cx="299901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Customer Authentication</a:t>
            </a:r>
            <a:r>
              <a:rPr lang="en-US" sz="2000" dirty="0"/>
              <a:t> and </a:t>
            </a:r>
            <a:r>
              <a:rPr lang="en-US" sz="2000" b="1" dirty="0"/>
              <a:t>Transaction</a:t>
            </a:r>
            <a:r>
              <a:rPr lang="en-US" sz="2000" dirty="0"/>
              <a:t> are composite states by themselves which is shown with hidden decomposition indicator icon.</a:t>
            </a:r>
          </a:p>
          <a:p>
            <a:r>
              <a:rPr lang="en-US" sz="2000" b="1" dirty="0"/>
              <a:t>Serving Customer</a:t>
            </a:r>
            <a:r>
              <a:rPr lang="en-US" sz="2000" dirty="0"/>
              <a:t> state has </a:t>
            </a:r>
            <a:r>
              <a:rPr lang="en-US" sz="2000" b="1" dirty="0" err="1"/>
              <a:t>triggerless</a:t>
            </a:r>
            <a:r>
              <a:rPr lang="en-US" sz="2000" b="1" dirty="0"/>
              <a:t> transition</a:t>
            </a:r>
            <a:r>
              <a:rPr lang="en-US" sz="2000" dirty="0"/>
              <a:t> back to the </a:t>
            </a:r>
            <a:r>
              <a:rPr lang="en-US" sz="2000" b="1" dirty="0"/>
              <a:t>Idle</a:t>
            </a:r>
            <a:r>
              <a:rPr lang="en-US" sz="2000" dirty="0"/>
              <a:t> state after transaction is finished.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199" y="5921514"/>
            <a:ext cx="89539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state also has exit action </a:t>
            </a:r>
            <a:r>
              <a:rPr lang="en-US" sz="2000" b="1" dirty="0" err="1"/>
              <a:t>ejectCard</a:t>
            </a:r>
            <a:r>
              <a:rPr lang="en-US" sz="2000" dirty="0"/>
              <a:t> which releases customer's card on leaving the state, no matter what caused the transition out of the state.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533400"/>
            <a:ext cx="88777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Serving Customer</a:t>
            </a:r>
            <a:r>
              <a:rPr lang="en-US" sz="2000" dirty="0"/>
              <a:t> state is a composite state with sequential sub states </a:t>
            </a:r>
            <a:r>
              <a:rPr lang="en-US" sz="2000" b="1" dirty="0"/>
              <a:t>Customer Authentication</a:t>
            </a:r>
            <a:r>
              <a:rPr lang="en-US" sz="2000" dirty="0"/>
              <a:t>, </a:t>
            </a:r>
            <a:r>
              <a:rPr lang="en-US" sz="2000" b="1" dirty="0"/>
              <a:t>Selecting Transaction</a:t>
            </a:r>
            <a:r>
              <a:rPr lang="en-US" sz="2000" dirty="0"/>
              <a:t> and </a:t>
            </a:r>
            <a:r>
              <a:rPr lang="en-US" sz="2000" b="1" dirty="0"/>
              <a:t>Transaction</a:t>
            </a:r>
            <a:r>
              <a:rPr lang="en-US" sz="20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60" y="1143000"/>
            <a:ext cx="6035040" cy="48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5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>
                <a:solidFill>
                  <a:srgbClr val="FF33CC"/>
                </a:solidFill>
              </a:rPr>
              <a:t>Describing a system as a state machine</a:t>
            </a:r>
          </a:p>
        </p:txBody>
      </p:sp>
      <p:sp>
        <p:nvSpPr>
          <p:cNvPr id="205843" name="Rectangle 19"/>
          <p:cNvSpPr>
            <a:spLocks noChangeArrowheads="1"/>
          </p:cNvSpPr>
          <p:nvPr/>
        </p:nvSpPr>
        <p:spPr bwMode="auto">
          <a:xfrm>
            <a:off x="3149600" y="1574800"/>
            <a:ext cx="5499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14400" lvl="1" indent="-457200" algn="l">
              <a:lnSpc>
                <a:spcPct val="90000"/>
              </a:lnSpc>
              <a:spcBef>
                <a:spcPct val="20000"/>
              </a:spcBef>
            </a:pPr>
            <a:endParaRPr kumimoji="1" lang="en-US" sz="1400" dirty="0"/>
          </a:p>
        </p:txBody>
      </p:sp>
      <p:sp>
        <p:nvSpPr>
          <p:cNvPr id="45" name="Rectangle 6"/>
          <p:cNvSpPr txBox="1">
            <a:spLocks noChangeArrowheads="1"/>
          </p:cNvSpPr>
          <p:nvPr/>
        </p:nvSpPr>
        <p:spPr>
          <a:xfrm>
            <a:off x="436880" y="838200"/>
            <a:ext cx="8305800" cy="62785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Tx/>
              <a:buAutoNum type="arabicPeriod"/>
            </a:pPr>
            <a:r>
              <a:rPr lang="en-US" sz="2400" b="1" dirty="0"/>
              <a:t>List all possible states</a:t>
            </a:r>
          </a:p>
          <a:p>
            <a:pPr marL="914400" lvl="1" indent="-457200">
              <a:buFontTx/>
              <a:buAutoNum type="arabicPeriod"/>
            </a:pPr>
            <a:r>
              <a:rPr kumimoji="1" lang="en-US" sz="2400" b="1" dirty="0"/>
              <a:t>Declare all variables</a:t>
            </a:r>
          </a:p>
          <a:p>
            <a:pPr marL="914400" lvl="1" indent="-457200">
              <a:buFontTx/>
              <a:buAutoNum type="arabicPeriod"/>
            </a:pPr>
            <a:r>
              <a:rPr kumimoji="1" lang="en-US" sz="2400" b="1" dirty="0"/>
              <a:t>For each state, list possible transitions, with conditions, to other states</a:t>
            </a:r>
          </a:p>
          <a:p>
            <a:pPr marL="914400" lvl="1" indent="-457200">
              <a:buFontTx/>
              <a:buAutoNum type="arabicPeriod"/>
            </a:pPr>
            <a:r>
              <a:rPr kumimoji="1" lang="en-US" sz="2400" b="1" dirty="0"/>
              <a:t>For each state and/or transition, list associated actions</a:t>
            </a:r>
          </a:p>
          <a:p>
            <a:pPr marL="914400" lvl="1" indent="-457200">
              <a:buFontTx/>
              <a:buAutoNum type="arabicPeriod"/>
            </a:pPr>
            <a:r>
              <a:rPr kumimoji="1" lang="en-US" sz="2400" b="1" dirty="0"/>
              <a:t>For each state, ensure exclusive and complete exiting transition conditions</a:t>
            </a:r>
          </a:p>
          <a:p>
            <a:pPr marL="1295400" lvl="2" indent="-381000">
              <a:lnSpc>
                <a:spcPct val="90000"/>
              </a:lnSpc>
              <a:buFontTx/>
              <a:buChar char="•"/>
            </a:pPr>
            <a:r>
              <a:rPr kumimoji="1" lang="en-US" b="1" dirty="0">
                <a:solidFill>
                  <a:srgbClr val="FF0000"/>
                </a:solidFill>
              </a:rPr>
              <a:t>No two exiting conditions </a:t>
            </a:r>
            <a:r>
              <a:rPr kumimoji="1" lang="en-US" b="1" dirty="0"/>
              <a:t>can be true at same time</a:t>
            </a:r>
          </a:p>
          <a:p>
            <a:pPr marL="1714500" lvl="3" indent="-342900">
              <a:lnSpc>
                <a:spcPct val="90000"/>
              </a:lnSpc>
              <a:buFontTx/>
              <a:buChar char="–"/>
            </a:pPr>
            <a:r>
              <a:rPr kumimoji="1" lang="en-US" sz="2400" b="1" dirty="0"/>
              <a:t>Otherwise, nondeterministic state machine</a:t>
            </a:r>
          </a:p>
          <a:p>
            <a:pPr marL="1295400" lvl="2" indent="-381000">
              <a:lnSpc>
                <a:spcPct val="90000"/>
              </a:lnSpc>
              <a:buFontTx/>
              <a:buChar char="•"/>
            </a:pPr>
            <a:r>
              <a:rPr kumimoji="1" lang="en-US" b="1" dirty="0"/>
              <a:t>One condition must be true at any given time</a:t>
            </a:r>
          </a:p>
          <a:p>
            <a:pPr marL="114300" indent="0">
              <a:lnSpc>
                <a:spcPct val="90000"/>
              </a:lnSpc>
              <a:buNone/>
            </a:pPr>
            <a:r>
              <a:rPr kumimoji="1" lang="en-US" sz="2400" b="1" dirty="0"/>
              <a:t>Here’s a couple of examples of a free drawing tools to support making UML behavioral state diagrams</a:t>
            </a:r>
          </a:p>
        </p:txBody>
      </p:sp>
      <p:sp>
        <p:nvSpPr>
          <p:cNvPr id="2" name="Rectangle 1"/>
          <p:cNvSpPr/>
          <p:nvPr/>
        </p:nvSpPr>
        <p:spPr>
          <a:xfrm>
            <a:off x="932180" y="5780782"/>
            <a:ext cx="73152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2"/>
              </a:rPr>
              <a:t>https://wiki.gnome.org/action/show/Apps/Dia?action=show&amp;redirect=Dia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http://argouml.tigris.org/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>
                <a:solidFill>
                  <a:srgbClr val="FF33CC"/>
                </a:solidFill>
              </a:rPr>
              <a:t>Software </a:t>
            </a:r>
            <a:r>
              <a:rPr lang="en-US" sz="2800" b="1" dirty="0">
                <a:solidFill>
                  <a:srgbClr val="FF33CC"/>
                </a:solidFill>
              </a:rPr>
              <a:t>Implementation</a:t>
            </a:r>
            <a:r>
              <a:rPr lang="en-US" sz="3600" b="1" dirty="0">
                <a:solidFill>
                  <a:srgbClr val="FF33CC"/>
                </a:solidFill>
              </a:rPr>
              <a:t> of State Machine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4800" y="838200"/>
            <a:ext cx="8763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#define S0	0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#define S1	1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...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#define SN	N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StateMachine</a:t>
            </a:r>
            <a:r>
              <a:rPr lang="en-US" sz="1400" b="1" dirty="0">
                <a:latin typeface="Courier New" pitchFamily="49" charset="0"/>
              </a:rPr>
              <a:t>() {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state = S0; // or whatever is the initial state.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   while (1) {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      switch (state) {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         case S0: 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            // Insert S0’s actions here &amp; Insert transitions T</a:t>
            </a:r>
            <a:r>
              <a:rPr lang="en-US" sz="1400" b="1" baseline="-25000" dirty="0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leaving S0: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            if( T</a:t>
            </a:r>
            <a:r>
              <a:rPr lang="en-US" sz="1400" b="1" baseline="-25000" dirty="0">
                <a:latin typeface="Courier New" pitchFamily="49" charset="0"/>
              </a:rPr>
              <a:t>0</a:t>
            </a:r>
            <a:r>
              <a:rPr lang="en-US" sz="1400" b="1" dirty="0">
                <a:latin typeface="Courier New" pitchFamily="49" charset="0"/>
              </a:rPr>
              <a:t>’s condition is true ) {state = T</a:t>
            </a:r>
            <a:r>
              <a:rPr lang="en-US" sz="1400" b="1" baseline="-25000" dirty="0">
                <a:latin typeface="Courier New" pitchFamily="49" charset="0"/>
              </a:rPr>
              <a:t>0</a:t>
            </a:r>
            <a:r>
              <a:rPr lang="en-US" sz="1400" b="1" dirty="0">
                <a:latin typeface="Courier New" pitchFamily="49" charset="0"/>
              </a:rPr>
              <a:t>’s next state; /*actions*/ }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            if( T</a:t>
            </a:r>
            <a:r>
              <a:rPr lang="en-US" sz="1400" b="1" baseline="-25000" dirty="0">
                <a:latin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</a:rPr>
              <a:t>’s condition is true ) {state = T</a:t>
            </a:r>
            <a:r>
              <a:rPr lang="en-US" sz="1400" b="1" baseline="-25000" dirty="0">
                <a:latin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</a:rPr>
              <a:t>’s next state; /*actions*/ }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            ...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            if( T</a:t>
            </a:r>
            <a:r>
              <a:rPr lang="en-US" sz="1400" b="1" baseline="-25000" dirty="0">
                <a:latin typeface="Courier New" pitchFamily="49" charset="0"/>
              </a:rPr>
              <a:t>m</a:t>
            </a:r>
            <a:r>
              <a:rPr lang="en-US" sz="1400" b="1" dirty="0">
                <a:latin typeface="Courier New" pitchFamily="49" charset="0"/>
              </a:rPr>
              <a:t>’s condition is true ) {state = T</a:t>
            </a:r>
            <a:r>
              <a:rPr lang="en-US" sz="1400" b="1" baseline="-25000" dirty="0">
                <a:latin typeface="Courier New" pitchFamily="49" charset="0"/>
              </a:rPr>
              <a:t>m</a:t>
            </a:r>
            <a:r>
              <a:rPr lang="en-US" sz="1400" b="1" dirty="0">
                <a:latin typeface="Courier New" pitchFamily="49" charset="0"/>
              </a:rPr>
              <a:t>’s next state; /*actions*/ }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            break;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         case S1: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            // Insert S1’s actions here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            // Insert transitions T</a:t>
            </a:r>
            <a:r>
              <a:rPr lang="en-US" sz="1400" b="1" baseline="-25000" dirty="0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leaving S1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            break;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         ...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         case SN: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            // Insert SN’s actions here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            // Insert transitions T</a:t>
            </a:r>
            <a:r>
              <a:rPr lang="en-US" sz="1400" b="1" baseline="-25000" dirty="0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leaving SN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            break;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      }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   }</a:t>
            </a:r>
          </a:p>
          <a:p>
            <a:pPr algn="l">
              <a:spcBef>
                <a:spcPct val="0"/>
              </a:spcBef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84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SYstem</a:t>
            </a:r>
            <a:r>
              <a:rPr lang="en-US" sz="3600" dirty="0"/>
              <a:t> Requirements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What you need to do: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You will work in groups of 2 on the final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with your partner and decide what your design must accomplish</a:t>
            </a:r>
          </a:p>
          <a:p>
            <a:pPr marL="857250" lvl="1" indent="-457200">
              <a:buFont typeface="Calibri" panose="020F0502020204030204" pitchFamily="34" charset="0"/>
              <a:buChar char="─"/>
            </a:pPr>
            <a:r>
              <a:rPr lang="en-US" sz="2200" dirty="0"/>
              <a:t>The core requirements use the key word “</a:t>
            </a:r>
            <a:r>
              <a:rPr lang="en-US" sz="2200" dirty="0">
                <a:solidFill>
                  <a:srgbClr val="FF0000"/>
                </a:solidFill>
              </a:rPr>
              <a:t>must”</a:t>
            </a:r>
            <a:r>
              <a:rPr lang="en-US" sz="2200" dirty="0"/>
              <a:t>*</a:t>
            </a:r>
          </a:p>
          <a:p>
            <a:pPr marL="857250" lvl="1" indent="-457200">
              <a:buFont typeface="Calibri" panose="020F0502020204030204" pitchFamily="34" charset="0"/>
              <a:buChar char="─"/>
            </a:pPr>
            <a:r>
              <a:rPr lang="en-US" sz="2200" dirty="0"/>
              <a:t>the extra features use the key word “</a:t>
            </a:r>
            <a:r>
              <a:rPr lang="en-US" sz="2200" dirty="0">
                <a:solidFill>
                  <a:srgbClr val="FF0000"/>
                </a:solidFill>
              </a:rPr>
              <a:t>may</a:t>
            </a:r>
            <a:r>
              <a:rPr lang="en-US" sz="2200" dirty="0"/>
              <a:t>”</a:t>
            </a:r>
          </a:p>
          <a:p>
            <a:pPr marL="857250" lvl="1" indent="-457200">
              <a:buFont typeface="Calibri" panose="020F0502020204030204" pitchFamily="34" charset="0"/>
              <a:buChar char="─"/>
            </a:pPr>
            <a:r>
              <a:rPr lang="en-US" sz="2200" b="1" dirty="0"/>
              <a:t>Number the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Write the System Requirements Specification document with the following parts:</a:t>
            </a:r>
          </a:p>
          <a:p>
            <a:pPr lvl="1"/>
            <a:r>
              <a:rPr lang="en-US" sz="2200" dirty="0"/>
              <a:t>Introduction with purpose and goals of your embedded system</a:t>
            </a:r>
          </a:p>
          <a:p>
            <a:pPr lvl="1"/>
            <a:r>
              <a:rPr lang="en-US" sz="2200" dirty="0"/>
              <a:t>A block diagram showing the major components</a:t>
            </a:r>
          </a:p>
          <a:p>
            <a:pPr lvl="1"/>
            <a:r>
              <a:rPr lang="en-US" sz="2200" dirty="0"/>
              <a:t>A “walk through” of the user interface</a:t>
            </a:r>
          </a:p>
          <a:p>
            <a:pPr lvl="1"/>
            <a:r>
              <a:rPr lang="en-US" sz="2200" dirty="0"/>
              <a:t>A list of requirements written as described in the previous slide</a:t>
            </a:r>
          </a:p>
          <a:p>
            <a:pPr lvl="1"/>
            <a:r>
              <a:rPr lang="en-US" sz="2200" dirty="0"/>
              <a:t>A verification method for each requirement</a:t>
            </a:r>
          </a:p>
          <a:p>
            <a:pPr lvl="1"/>
            <a:r>
              <a:rPr lang="en-US" sz="2200" dirty="0"/>
              <a:t>A timeline for the project with weekly milestones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351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Defining your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1"/>
            <a:ext cx="8610600" cy="198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REMEMBER- these are what YOU are signing up for- not the customer requirements.  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WHY are requirements important?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AB6F48-78A6-4B6D-B971-1CD610B92C76}"/>
              </a:ext>
            </a:extLst>
          </p:cNvPr>
          <p:cNvSpPr txBox="1">
            <a:spLocks/>
          </p:cNvSpPr>
          <p:nvPr/>
        </p:nvSpPr>
        <p:spPr>
          <a:xfrm>
            <a:off x="266700" y="2772337"/>
            <a:ext cx="8610600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Building something before you design it results in wasted material and time.</a:t>
            </a:r>
          </a:p>
          <a:p>
            <a:r>
              <a:rPr lang="en-US" sz="2200" dirty="0"/>
              <a:t>Disagreements among team members</a:t>
            </a:r>
          </a:p>
          <a:p>
            <a:endParaRPr lang="en-US" sz="22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7D2240B-7F32-407B-B030-C36968CCBC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9902995"/>
              </p:ext>
            </p:extLst>
          </p:nvPr>
        </p:nvGraphicFramePr>
        <p:xfrm>
          <a:off x="1066800" y="3944473"/>
          <a:ext cx="6400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358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Defining your requirements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1CCBA08-ED68-4258-A275-821DBEE58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779196"/>
              </p:ext>
            </p:extLst>
          </p:nvPr>
        </p:nvGraphicFramePr>
        <p:xfrm>
          <a:off x="1676400" y="990600"/>
          <a:ext cx="4800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A2F3A3-73D9-4FC1-BEF1-A11293DEF419}"/>
              </a:ext>
            </a:extLst>
          </p:cNvPr>
          <p:cNvSpPr txBox="1"/>
          <p:nvPr/>
        </p:nvSpPr>
        <p:spPr>
          <a:xfrm>
            <a:off x="990600" y="3657600"/>
            <a:ext cx="67056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is it so hard?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Inconstant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Impossible wants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Obsession with bigger and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Time crunch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Mistakes don’t seem like a big deal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Just wing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Obsessed with latest and greatest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DEA5-F8BC-4A91-8924-CEF46AA1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33CC"/>
                </a:solidFill>
              </a:rPr>
              <a:t>Capturing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6D9A2-3C74-4538-A929-402222F89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" y="1605597"/>
            <a:ext cx="8646160" cy="5059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First, workout scenarios on how your product might 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Identify interfaces to rest of the world (</a:t>
            </a:r>
            <a:r>
              <a:rPr lang="en-US" sz="2400" b="1" i="1" dirty="0">
                <a:solidFill>
                  <a:srgbClr val="FF0000"/>
                </a:solidFill>
              </a:rPr>
              <a:t>Web, Sensors, Buttons..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Write down rationale for each requirement!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Develop hierarchy-  so subsystems can be described as part of a bigger system- helping traceability.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Can each requirement be verified on its own? 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b="1" i="1" dirty="0">
                <a:solidFill>
                  <a:srgbClr val="FF0000"/>
                </a:solidFill>
              </a:rPr>
              <a:t>(Quicker way to finish)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BASELINE!</a:t>
            </a:r>
          </a:p>
        </p:txBody>
      </p:sp>
    </p:spTree>
    <p:extLst>
      <p:ext uri="{BB962C8B-B14F-4D97-AF65-F5344CB8AC3E}">
        <p14:creationId xmlns:p14="http://schemas.microsoft.com/office/powerpoint/2010/main" val="395131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7592-AB9E-4DBA-A83A-30569437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FF33CC"/>
                </a:solidFill>
              </a:rPr>
              <a:t>Writing GOOD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C3E4-9A37-4240-B806-88992C8A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/>
              <a:t>What do you want to eat?</a:t>
            </a:r>
          </a:p>
          <a:p>
            <a:pPr lvl="1"/>
            <a:r>
              <a:rPr lang="en-US" sz="2400" b="1" i="1" dirty="0">
                <a:solidFill>
                  <a:srgbClr val="0000FF"/>
                </a:solidFill>
              </a:rPr>
              <a:t>Something good</a:t>
            </a:r>
          </a:p>
          <a:p>
            <a:pPr lvl="1"/>
            <a:r>
              <a:rPr lang="en-US" sz="2400" b="1" i="1" dirty="0">
                <a:solidFill>
                  <a:srgbClr val="0000FF"/>
                </a:solidFill>
              </a:rPr>
              <a:t>Something cheap</a:t>
            </a:r>
          </a:p>
          <a:p>
            <a:pPr lvl="1"/>
            <a:r>
              <a:rPr lang="en-US" sz="2400" b="1" i="1" dirty="0">
                <a:solidFill>
                  <a:srgbClr val="0000FF"/>
                </a:solidFill>
              </a:rPr>
              <a:t>Anything without tomatoes.</a:t>
            </a:r>
          </a:p>
          <a:p>
            <a:pPr lvl="1"/>
            <a:endParaRPr lang="en-US" sz="2400" b="1" i="1" dirty="0"/>
          </a:p>
          <a:p>
            <a:pPr marL="514350" indent="-457200"/>
            <a:r>
              <a:rPr lang="en-US" sz="2400" dirty="0"/>
              <a:t>Each answer is a requirement that is up to interpretation.</a:t>
            </a:r>
          </a:p>
          <a:p>
            <a:pPr marL="57150" indent="0">
              <a:buNone/>
            </a:pPr>
            <a:endParaRPr lang="en-US" sz="2400" dirty="0"/>
          </a:p>
          <a:p>
            <a:pPr marL="514350" indent="-457200"/>
            <a:r>
              <a:rPr lang="en-US" sz="2400" dirty="0"/>
              <a:t>Requirements define something that is </a:t>
            </a:r>
            <a:r>
              <a:rPr lang="en-US" sz="2400" b="1" dirty="0">
                <a:solidFill>
                  <a:srgbClr val="FF0000"/>
                </a:solidFill>
              </a:rPr>
              <a:t>NEEDED</a:t>
            </a:r>
          </a:p>
        </p:txBody>
      </p:sp>
    </p:spTree>
    <p:extLst>
      <p:ext uri="{BB962C8B-B14F-4D97-AF65-F5344CB8AC3E}">
        <p14:creationId xmlns:p14="http://schemas.microsoft.com/office/powerpoint/2010/main" val="375101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7592-AB9E-4DBA-A83A-30569437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5032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>
                <a:solidFill>
                  <a:srgbClr val="FF33CC"/>
                </a:solidFill>
              </a:rPr>
              <a:t>Writing GOOD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C3E4-9A37-4240-B806-88992C8A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03554"/>
            <a:ext cx="8229600" cy="635412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VERIFIABLE</a:t>
            </a:r>
          </a:p>
          <a:p>
            <a:pPr lvl="1">
              <a:spcBef>
                <a:spcPts val="0"/>
              </a:spcBef>
            </a:pPr>
            <a:r>
              <a:rPr lang="en-US" sz="2400" b="1" i="1" dirty="0">
                <a:solidFill>
                  <a:srgbClr val="FF0000"/>
                </a:solidFill>
              </a:rPr>
              <a:t>Test</a:t>
            </a:r>
          </a:p>
          <a:p>
            <a:pPr lvl="1">
              <a:spcBef>
                <a:spcPts val="0"/>
              </a:spcBef>
            </a:pPr>
            <a:r>
              <a:rPr lang="en-US" sz="2400" b="1" i="1" dirty="0">
                <a:solidFill>
                  <a:srgbClr val="FF0000"/>
                </a:solidFill>
              </a:rPr>
              <a:t>Inspection</a:t>
            </a:r>
          </a:p>
          <a:p>
            <a:pPr lvl="1">
              <a:spcBef>
                <a:spcPts val="0"/>
              </a:spcBef>
            </a:pPr>
            <a:r>
              <a:rPr lang="en-US" sz="2400" b="1" i="1" dirty="0">
                <a:solidFill>
                  <a:srgbClr val="FF0000"/>
                </a:solidFill>
              </a:rPr>
              <a:t>Analysis</a:t>
            </a:r>
          </a:p>
          <a:p>
            <a:pPr marL="457200" lvl="1" indent="0">
              <a:buNone/>
            </a:pPr>
            <a:endParaRPr lang="en-US" sz="2400" b="1" i="1" dirty="0">
              <a:solidFill>
                <a:srgbClr val="FF0000"/>
              </a:solidFill>
            </a:endParaRPr>
          </a:p>
          <a:p>
            <a:pPr marL="514350" indent="-457200"/>
            <a:r>
              <a:rPr lang="en-US" sz="2400" b="1" dirty="0">
                <a:solidFill>
                  <a:srgbClr val="0000FF"/>
                </a:solidFill>
              </a:rPr>
              <a:t>ATTAINABLE</a:t>
            </a:r>
          </a:p>
          <a:p>
            <a:pPr marL="914400" lvl="1" indent="-457200"/>
            <a:r>
              <a:rPr lang="en-US" sz="2400" dirty="0"/>
              <a:t>Electrical/computer/mechanical/production</a:t>
            </a:r>
          </a:p>
          <a:p>
            <a:pPr marL="914400" lvl="1" indent="-457200"/>
            <a:endParaRPr lang="en-US" sz="2400" dirty="0"/>
          </a:p>
          <a:p>
            <a:pPr marL="514350" indent="-457200"/>
            <a:r>
              <a:rPr lang="en-US" sz="2400" b="1" dirty="0">
                <a:solidFill>
                  <a:srgbClr val="0000FF"/>
                </a:solidFill>
              </a:rPr>
              <a:t>CLEAR</a:t>
            </a:r>
          </a:p>
          <a:p>
            <a:pPr marL="914400" lvl="1" indent="-457200"/>
            <a:r>
              <a:rPr lang="en-US" sz="2000" b="1" dirty="0">
                <a:solidFill>
                  <a:srgbClr val="FF0000"/>
                </a:solidFill>
              </a:rPr>
              <a:t>Simple</a:t>
            </a:r>
          </a:p>
          <a:p>
            <a:pPr marL="914400" lvl="1" indent="-457200"/>
            <a:r>
              <a:rPr lang="en-US" sz="2000" b="1" dirty="0">
                <a:solidFill>
                  <a:srgbClr val="FF0000"/>
                </a:solidFill>
              </a:rPr>
              <a:t>Short (no long explanations)</a:t>
            </a:r>
          </a:p>
          <a:p>
            <a:pPr marL="914400" lvl="1" indent="-457200"/>
            <a:r>
              <a:rPr lang="en-US" sz="2000" b="1" dirty="0">
                <a:solidFill>
                  <a:srgbClr val="FF0000"/>
                </a:solidFill>
              </a:rPr>
              <a:t>Positive (limit negative requirements)</a:t>
            </a:r>
          </a:p>
          <a:p>
            <a:pPr marL="1314450" lvl="2" indent="-457200"/>
            <a:r>
              <a:rPr lang="en-US" sz="2000" b="1" dirty="0">
                <a:solidFill>
                  <a:srgbClr val="FF0000"/>
                </a:solidFill>
              </a:rPr>
              <a:t>Hard to verify that something does not happen</a:t>
            </a:r>
          </a:p>
          <a:p>
            <a:pPr marL="1314450" lvl="2" indent="-457200"/>
            <a:r>
              <a:rPr lang="en-US" sz="2000" b="1" dirty="0">
                <a:solidFill>
                  <a:srgbClr val="FF0000"/>
                </a:solidFill>
              </a:rPr>
              <a:t>Easier to verify that something does happen</a:t>
            </a:r>
          </a:p>
          <a:p>
            <a:pPr lvl="1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87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7592-AB9E-4DBA-A83A-30569437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>
                <a:solidFill>
                  <a:srgbClr val="FF33CC"/>
                </a:solidFill>
              </a:rPr>
              <a:t>Common Requirement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C3E4-9A37-4240-B806-88992C8A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838200"/>
            <a:ext cx="8610600" cy="5562600"/>
          </a:xfrm>
        </p:spPr>
        <p:txBody>
          <a:bodyPr>
            <a:noAutofit/>
          </a:bodyPr>
          <a:lstStyle/>
          <a:p>
            <a:r>
              <a:rPr lang="en-US" sz="2400" dirty="0"/>
              <a:t>Making Assumptions (</a:t>
            </a:r>
            <a:r>
              <a:rPr lang="en-US" sz="2400" b="1" dirty="0">
                <a:solidFill>
                  <a:srgbClr val="00B050"/>
                </a:solidFill>
              </a:rPr>
              <a:t>especially the bad kind</a:t>
            </a:r>
            <a:r>
              <a:rPr lang="en-US" sz="2400" b="1" dirty="0"/>
              <a:t>)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Assuming the customer agrees or knows risks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Don’t design!  </a:t>
            </a:r>
            <a:r>
              <a:rPr lang="en-US" sz="2400" dirty="0"/>
              <a:t>Limit writing how to do something- just what is needed.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Limits how implementation may be accomplished</a:t>
            </a:r>
          </a:p>
          <a:p>
            <a:r>
              <a:rPr lang="en-US" sz="2400" dirty="0"/>
              <a:t>Define what an operator must do.   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Define product requirements- not people requirements</a:t>
            </a:r>
          </a:p>
          <a:p>
            <a:r>
              <a:rPr lang="en-US" sz="2400" dirty="0"/>
              <a:t>Use ambiguous terms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000" b="1" dirty="0">
                <a:solidFill>
                  <a:srgbClr val="FF0000"/>
                </a:solidFill>
              </a:rPr>
              <a:t>et cetera”, “</a:t>
            </a:r>
            <a:r>
              <a:rPr lang="en-US" sz="2000" b="1" dirty="0" err="1">
                <a:solidFill>
                  <a:srgbClr val="FF0000"/>
                </a:solidFill>
              </a:rPr>
              <a:t>etc</a:t>
            </a:r>
            <a:r>
              <a:rPr lang="en-US" sz="2000" b="1" dirty="0">
                <a:solidFill>
                  <a:srgbClr val="FF0000"/>
                </a:solidFill>
              </a:rPr>
              <a:t>”, “as needed”, “and/or”…</a:t>
            </a:r>
          </a:p>
          <a:p>
            <a:r>
              <a:rPr lang="en-US" sz="2400" dirty="0"/>
              <a:t>Bad Grammar</a:t>
            </a:r>
          </a:p>
          <a:p>
            <a:r>
              <a:rPr lang="en-US" sz="2400" dirty="0"/>
              <a:t>Unverifiable 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Wastes time at the end!</a:t>
            </a:r>
          </a:p>
          <a:p>
            <a:pPr marL="457200" lvl="1" indent="0">
              <a:buNone/>
            </a:pPr>
            <a:r>
              <a:rPr lang="en-US" sz="2400" dirty="0"/>
              <a:t>“</a:t>
            </a:r>
            <a:r>
              <a:rPr lang="en-US" sz="2400" b="1" dirty="0">
                <a:solidFill>
                  <a:srgbClr val="0000FF"/>
                </a:solidFill>
              </a:rPr>
              <a:t>sufficient”, “</a:t>
            </a:r>
            <a:r>
              <a:rPr lang="en-US" sz="2400" b="1" dirty="0" err="1">
                <a:solidFill>
                  <a:srgbClr val="0000FF"/>
                </a:solidFill>
              </a:rPr>
              <a:t>adequate”,”easily</a:t>
            </a:r>
            <a:r>
              <a:rPr lang="en-US" sz="2400" b="1" dirty="0">
                <a:solidFill>
                  <a:srgbClr val="0000FF"/>
                </a:solidFill>
              </a:rPr>
              <a:t>”, “often”, “user-friendly”</a:t>
            </a:r>
          </a:p>
          <a:p>
            <a:pPr lvl="1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796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21077</TotalTime>
  <Words>1743</Words>
  <Application>Microsoft Office PowerPoint</Application>
  <PresentationFormat>On-screen Show (4:3)</PresentationFormat>
  <Paragraphs>250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Wingdings</vt:lpstr>
      <vt:lpstr>Office Theme</vt:lpstr>
      <vt:lpstr>Goals for today’s lecture</vt:lpstr>
      <vt:lpstr>Verification vs Validation</vt:lpstr>
      <vt:lpstr>The SYstem Requirements Specification</vt:lpstr>
      <vt:lpstr>Defining your requirements</vt:lpstr>
      <vt:lpstr>Defining your requirements</vt:lpstr>
      <vt:lpstr>Capturing requirements</vt:lpstr>
      <vt:lpstr>Writing GOOD requirements</vt:lpstr>
      <vt:lpstr>Writing GOOD requirements</vt:lpstr>
      <vt:lpstr>Common Requirement Mistakes</vt:lpstr>
      <vt:lpstr>Verification</vt:lpstr>
      <vt:lpstr>Developing a System Architecture</vt:lpstr>
      <vt:lpstr>System Architecture – UML Statechart Diagram</vt:lpstr>
      <vt:lpstr>UML Behavioral State Machine</vt:lpstr>
      <vt:lpstr>UML Behavioral State Machine</vt:lpstr>
      <vt:lpstr>PowerPoint Presentation</vt:lpstr>
      <vt:lpstr>PowerPoint Presentation</vt:lpstr>
      <vt:lpstr>PowerPoint Presentation</vt:lpstr>
      <vt:lpstr>PowerPoint Presentation</vt:lpstr>
      <vt:lpstr>UML Behavioral State Machine</vt:lpstr>
      <vt:lpstr>UML Behavioral State Machine</vt:lpstr>
      <vt:lpstr>Describing a system as a state machine</vt:lpstr>
      <vt:lpstr>Software Implementation of State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214 Circuit Analysis I</dc:title>
  <dc:creator>bossemeyer</dc:creator>
  <cp:lastModifiedBy>Nabeeh Kandalaft</cp:lastModifiedBy>
  <cp:revision>919</cp:revision>
  <cp:lastPrinted>2013-10-17T12:00:37Z</cp:lastPrinted>
  <dcterms:created xsi:type="dcterms:W3CDTF">2011-01-03T01:51:49Z</dcterms:created>
  <dcterms:modified xsi:type="dcterms:W3CDTF">2022-10-05T14:15:13Z</dcterms:modified>
</cp:coreProperties>
</file>