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34"/>
  </p:notesMasterIdLst>
  <p:sldIdLst>
    <p:sldId id="641" r:id="rId7"/>
    <p:sldId id="807" r:id="rId8"/>
    <p:sldId id="644" r:id="rId9"/>
    <p:sldId id="723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804" r:id="rId19"/>
    <p:sldId id="724" r:id="rId20"/>
    <p:sldId id="805" r:id="rId21"/>
    <p:sldId id="791" r:id="rId22"/>
    <p:sldId id="792" r:id="rId23"/>
    <p:sldId id="793" r:id="rId24"/>
    <p:sldId id="794" r:id="rId25"/>
    <p:sldId id="397" r:id="rId26"/>
    <p:sldId id="409" r:id="rId27"/>
    <p:sldId id="797" r:id="rId28"/>
    <p:sldId id="798" r:id="rId29"/>
    <p:sldId id="373" r:id="rId30"/>
    <p:sldId id="800" r:id="rId31"/>
    <p:sldId id="806" r:id="rId32"/>
    <p:sldId id="812" r:id="rId3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eeh Kandalaft" initials="NK" lastIdx="2" clrIdx="0">
    <p:extLst>
      <p:ext uri="{19B8F6BF-5375-455C-9EA6-DF929625EA0E}">
        <p15:presenceInfo xmlns:p15="http://schemas.microsoft.com/office/powerpoint/2012/main" userId="S-1-5-21-2644706083-2043571641-1279649182-34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FF3399"/>
    <a:srgbClr val="FF33CC"/>
    <a:srgbClr val="FF6600"/>
    <a:srgbClr val="0000FF"/>
    <a:srgbClr val="A3A3A3"/>
    <a:srgbClr val="7C7676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140" autoAdjust="0"/>
  </p:normalViewPr>
  <p:slideViewPr>
    <p:cSldViewPr>
      <p:cViewPr varScale="1">
        <p:scale>
          <a:sx n="76" d="100"/>
          <a:sy n="76" d="100"/>
        </p:scale>
        <p:origin x="1459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“Well designed watchdog timers fire off every day, quietly saving systems and lives without the esteem offered to human heroes.” - Jack </a:t>
            </a:r>
            <a:r>
              <a:rPr lang="en-US" dirty="0" err="1"/>
              <a:t>Ganssle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function of the watchdog timer (WDT_A) module is to perform a controlled system restart</a:t>
            </a:r>
          </a:p>
          <a:p>
            <a:r>
              <a:rPr lang="en-US" dirty="0"/>
              <a:t>after a software problem occurs. If the selected time interval expires, a system reset is generated. If the</a:t>
            </a:r>
          </a:p>
          <a:p>
            <a:r>
              <a:rPr lang="en-US" dirty="0"/>
              <a:t>watchdog function is not needed in an application, the module can be configured as an interval timer and</a:t>
            </a:r>
          </a:p>
          <a:p>
            <a:r>
              <a:rPr lang="en-US" dirty="0"/>
              <a:t>can generate interrupts at selected time intervals.</a:t>
            </a:r>
          </a:p>
          <a:p>
            <a:r>
              <a:rPr lang="en-US" dirty="0"/>
              <a:t>Features of the watchdog timer module include:</a:t>
            </a:r>
          </a:p>
          <a:p>
            <a:r>
              <a:rPr lang="en-US" dirty="0"/>
              <a:t>• Eight software-selectable time intervals</a:t>
            </a:r>
          </a:p>
          <a:p>
            <a:r>
              <a:rPr lang="en-US" dirty="0"/>
              <a:t>• Watchdog mode</a:t>
            </a:r>
          </a:p>
          <a:p>
            <a:r>
              <a:rPr lang="en-US" dirty="0"/>
              <a:t>• Interval timer mode</a:t>
            </a:r>
          </a:p>
          <a:p>
            <a:r>
              <a:rPr lang="en-US" dirty="0"/>
              <a:t>• Password-protected access to the Watchdog Timer Control (WDTCTL) register</a:t>
            </a:r>
          </a:p>
          <a:p>
            <a:r>
              <a:rPr lang="en-US" dirty="0"/>
              <a:t>• Selectable clock source</a:t>
            </a:r>
          </a:p>
          <a:p>
            <a:r>
              <a:rPr lang="en-US" dirty="0"/>
              <a:t>• Can be stopped to conserve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function of the watchdog timer (WDT_A) module is to perform a controlled system restart</a:t>
            </a:r>
          </a:p>
          <a:p>
            <a:r>
              <a:rPr lang="en-US" dirty="0"/>
              <a:t>after a software problem occurs. If the selected time interval expires, a system reset is generated. If the</a:t>
            </a:r>
          </a:p>
          <a:p>
            <a:r>
              <a:rPr lang="en-US" dirty="0"/>
              <a:t>watchdog function is not needed in an application, the module can be configured as an interval timer and</a:t>
            </a:r>
          </a:p>
          <a:p>
            <a:r>
              <a:rPr lang="en-US" dirty="0"/>
              <a:t>can generate interrupts at selected time intervals.</a:t>
            </a:r>
          </a:p>
          <a:p>
            <a:r>
              <a:rPr lang="en-US" dirty="0"/>
              <a:t>Features of the watchdog timer module include:</a:t>
            </a:r>
          </a:p>
          <a:p>
            <a:r>
              <a:rPr lang="en-US" dirty="0"/>
              <a:t>• Eight software-selectable time intervals</a:t>
            </a:r>
          </a:p>
          <a:p>
            <a:r>
              <a:rPr lang="en-US" dirty="0"/>
              <a:t>• Watchdog mode</a:t>
            </a:r>
          </a:p>
          <a:p>
            <a:r>
              <a:rPr lang="en-US" dirty="0"/>
              <a:t>• Interval timer mode</a:t>
            </a:r>
          </a:p>
          <a:p>
            <a:r>
              <a:rPr lang="en-US" dirty="0"/>
              <a:t>• Password-protected access to the Watchdog Timer Control (WDTCTL) register</a:t>
            </a:r>
          </a:p>
          <a:p>
            <a:r>
              <a:rPr lang="en-US" dirty="0"/>
              <a:t>• Selectable clock source</a:t>
            </a:r>
          </a:p>
          <a:p>
            <a:r>
              <a:rPr lang="en-US" dirty="0"/>
              <a:t>• Can be stopped to conserve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Watchdog Timer Counter (WDTCNT)</a:t>
            </a:r>
          </a:p>
          <a:p>
            <a:r>
              <a:rPr lang="en-US" dirty="0"/>
              <a:t>The WDTCNT is a 32-bit up counter that is not directly accessible by software. The WDTCNT is controlled</a:t>
            </a:r>
          </a:p>
          <a:p>
            <a:r>
              <a:rPr lang="en-US" dirty="0"/>
              <a:t>and its time intervals are selected through the Watchdog Timer Control (WDTCTL) register. The WDTCNT</a:t>
            </a:r>
          </a:p>
          <a:p>
            <a:r>
              <a:rPr lang="en-US" dirty="0"/>
              <a:t>can be sourced from SMCLK, ACLK, VLOCLK, and BCLK. The clock source is selected with the</a:t>
            </a:r>
          </a:p>
          <a:p>
            <a:r>
              <a:rPr lang="en-US" dirty="0"/>
              <a:t>WDTSSEL bits. The timer interval is selected with the WDTIS bits. This counter is automatically reset on a</a:t>
            </a:r>
          </a:p>
          <a:p>
            <a:r>
              <a:rPr lang="en-US" dirty="0"/>
              <a:t>Soft Reset (or higher class of reset).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Watchdog Timer Counter (WDTCNT)</a:t>
            </a:r>
          </a:p>
          <a:p>
            <a:r>
              <a:rPr lang="en-US" dirty="0"/>
              <a:t>The WDTCNT is a 32-bit up counter that is not directly accessible by software. The WDTCNT is controlled</a:t>
            </a:r>
          </a:p>
          <a:p>
            <a:r>
              <a:rPr lang="en-US" dirty="0"/>
              <a:t>and its time intervals are selected through the Watchdog Timer Control (WDTCTL) register. The WDTCNT</a:t>
            </a:r>
          </a:p>
          <a:p>
            <a:r>
              <a:rPr lang="en-US" dirty="0"/>
              <a:t>can be sourced from SMCLK, ACLK, VLOCLK, and BCLK. The clock source is selected with the</a:t>
            </a:r>
          </a:p>
          <a:p>
            <a:r>
              <a:rPr lang="en-US" dirty="0"/>
              <a:t>WDTSSEL bits. The timer interval is selected with the WDTIS bits. This counter is automatically reset on a</a:t>
            </a:r>
          </a:p>
          <a:p>
            <a:r>
              <a:rPr lang="en-US" dirty="0"/>
              <a:t>Soft Reset (or higher class of reset).</a:t>
            </a:r>
          </a:p>
          <a:p>
            <a:endParaRPr lang="en-US" dirty="0"/>
          </a:p>
          <a:p>
            <a:r>
              <a:rPr lang="en-US" dirty="0"/>
              <a:t>Watchdog timer interval select. These bits select the watchdog timer interval to</a:t>
            </a:r>
          </a:p>
          <a:p>
            <a:r>
              <a:rPr lang="en-US" dirty="0"/>
              <a:t>generate either a WDT interrupt or a WDT reset .</a:t>
            </a:r>
          </a:p>
          <a:p>
            <a:r>
              <a:rPr lang="en-US" dirty="0"/>
              <a:t>000b = Watchdog clock source / 231 (18:12:16 at 32.768 kHz)</a:t>
            </a:r>
          </a:p>
          <a:p>
            <a:r>
              <a:rPr lang="en-US" dirty="0"/>
              <a:t>001b = Watchdog clock source / 227 (01:08:16 at 32.768 kHz)</a:t>
            </a:r>
          </a:p>
          <a:p>
            <a:r>
              <a:rPr lang="en-US" dirty="0"/>
              <a:t>010b = Watchdog clock source / 223 (00:04:16 at 32.768 kHz)</a:t>
            </a:r>
          </a:p>
          <a:p>
            <a:r>
              <a:rPr lang="en-US" dirty="0"/>
              <a:t>011b = Watchdog clock source / 219 (00:00:16 at 32.768 kHz)</a:t>
            </a:r>
          </a:p>
          <a:p>
            <a:r>
              <a:rPr lang="en-US" dirty="0"/>
              <a:t>100b = Watchdog clock source / 215 (1 s at 32.768 kHz)</a:t>
            </a:r>
          </a:p>
          <a:p>
            <a:r>
              <a:rPr lang="en-US" dirty="0"/>
              <a:t>101b = Watchdog clock source / 213 (250 ms at 32.768 kHz)</a:t>
            </a:r>
          </a:p>
          <a:p>
            <a:r>
              <a:rPr lang="en-US" dirty="0"/>
              <a:t>110b = Watchdog clock source / 29 (15.625 ms at 32.768 kHz)</a:t>
            </a:r>
          </a:p>
          <a:p>
            <a:r>
              <a:rPr lang="en-US" dirty="0"/>
              <a:t>111b = Watchdog clock source / 26 (1.95 ms at 32.768 kHz)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 system reset, the WDT_A module is automatically configured in the watchdog mode</a:t>
            </a:r>
          </a:p>
          <a:p>
            <a:r>
              <a:rPr lang="en-US" dirty="0"/>
              <a:t>with a count value of 215, using the SMCLK as the source. The application must set up or halt</a:t>
            </a:r>
          </a:p>
          <a:p>
            <a:r>
              <a:rPr lang="en-US" dirty="0"/>
              <a:t>the WDT before the initial reset interval expires. As an example, if the SMCLK is default</a:t>
            </a:r>
          </a:p>
          <a:p>
            <a:r>
              <a:rPr lang="en-US" dirty="0"/>
              <a:t>sourced by the DCO, which is set to 3 MHz, this results in an approximate 10.92-ms</a:t>
            </a:r>
          </a:p>
          <a:p>
            <a:r>
              <a:rPr lang="en-US" dirty="0"/>
              <a:t>watchdog interval window. If the DCO frequency is changed, the application must control the</a:t>
            </a:r>
          </a:p>
          <a:p>
            <a:r>
              <a:rPr lang="en-US" dirty="0"/>
              <a:t>watchdog time-out within the modified interval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57D6B4-1E1A-433D-B829-941D4443E8E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5310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8DD658-94B7-4CEA-8754-7787C9FA644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037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2A7F56-0D48-41E9-ABCF-6ECDC46642A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8345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74A6-0C4A-4681-8C11-427FBE89EB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1927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F9123-FC16-4421-BD49-26BDC9E15EA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0723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9BB9-6BB7-4D98-B7B9-451F7404311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671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63771-9273-4531-BA2F-E584596D9CE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4836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DCE14-38A1-421C-90F8-75B07C1B6F9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6933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AF6DB-A8F6-448E-B560-1F7AA1BF017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2604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A113A-A104-4783-AB9E-1F8718A805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4482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EB8C-412D-4143-AFAF-4A129DD1D39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2531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096ADF-AD0E-466D-A995-A073C5268AB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2526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4B508-1D0B-47EC-ABD8-B5BD75B2548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7089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5ADC9-B42D-4B4A-A7D0-DED1154B87C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8968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ACA56-A444-438F-B2A5-38AEB5914FC3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86613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2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0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6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8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1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1244B6B-08BF-4DD8-9C54-625542335AE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69714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3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3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74A6-0C4A-4681-8C11-427FBE89EB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8925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F9123-FC16-4421-BD49-26BDC9E15EA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35735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9BB9-6BB7-4D98-B7B9-451F7404311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24577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63771-9273-4531-BA2F-E584596D9CE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99775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DCE14-38A1-421C-90F8-75B07C1B6F9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4004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AF6DB-A8F6-448E-B560-1F7AA1BF017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60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532D05-1940-480F-B0DC-A0712C60358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245744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A113A-A104-4783-AB9E-1F8718A805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8429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EB8C-412D-4143-AFAF-4A129DD1D39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842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4B508-1D0B-47EC-ABD8-B5BD75B2548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973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5ADC9-B42D-4B4A-A7D0-DED1154B87C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324190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ACA56-A444-438F-B2A5-38AEB5914FC3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77564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74A6-0C4A-4681-8C11-427FBE89EB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50817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F9123-FC16-4421-BD49-26BDC9E15EA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9170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9BB9-6BB7-4D98-B7B9-451F7404311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3978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63771-9273-4531-BA2F-E584596D9CE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4764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DCE14-38A1-421C-90F8-75B07C1B6F9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51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1A8FFC-3D51-472E-8266-8FF298CF9EE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95504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AF6DB-A8F6-448E-B560-1F7AA1BF017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73225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A113A-A104-4783-AB9E-1F8718A805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399078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EB8C-412D-4143-AFAF-4A129DD1D39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475682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4B508-1D0B-47EC-ABD8-B5BD75B2548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94724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5ADC9-B42D-4B4A-A7D0-DED1154B87C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9389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ACA56-A444-438F-B2A5-38AEB5914FC3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213737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74A6-0C4A-4681-8C11-427FBE89EB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335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F9123-FC16-4421-BD49-26BDC9E15EA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118880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9BB9-6BB7-4D98-B7B9-451F7404311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63175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63771-9273-4531-BA2F-E584596D9CE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593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48B460E-BD5E-47EB-B086-A24A0EC8778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343827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DCE14-38A1-421C-90F8-75B07C1B6F9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684820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AF6DB-A8F6-448E-B560-1F7AA1BF017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816709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A113A-A104-4783-AB9E-1F8718A805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36036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EB8C-412D-4143-AFAF-4A129DD1D39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00159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4B508-1D0B-47EC-ABD8-B5BD75B2548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1851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5ADC9-B42D-4B4A-A7D0-DED1154B87C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63206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ACA56-A444-438F-B2A5-38AEB5914FC3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893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606E95-2254-424D-91BA-4D37D9DC564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48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5FC078-5F49-4A0D-952C-C6839A92680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9503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5B1807-AAC6-4BDC-8389-85DB6B63DF9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14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C4FD1-BE10-4422-91C6-088311AF3365}" type="slidenum">
              <a:rPr lang="es-E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210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C4FD1-BE10-4422-91C6-088311AF3365}" type="slidenum">
              <a:rPr lang="es-E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11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C4FD1-BE10-4422-91C6-088311AF3365}" type="slidenum">
              <a:rPr lang="es-E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848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C4FD1-BE10-4422-91C6-088311AF3365}" type="slidenum">
              <a:rPr lang="es-E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74792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C4FD1-BE10-4422-91C6-088311AF3365}" type="slidenum">
              <a:rPr lang="es-E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4633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6.png"/><Relationship Id="rId7" Type="http://schemas.openxmlformats.org/officeDocument/2006/relationships/hyperlink" Target="WDT.c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Adobe Devanagari" panose="02040503050201020203" pitchFamily="18" charset="0"/>
              </a:rPr>
              <a:t>Dr. Nabeeh Kandalaft		EGR226 Grand valley State University		</a:t>
            </a:r>
          </a:p>
        </p:txBody>
      </p:sp>
      <p:pic>
        <p:nvPicPr>
          <p:cNvPr id="38915" name="Picture 8" descr="https://www.gvsu.edu/cms4/asset/94807988-C47A-2A7B-05628C365AC3C2FA/markleft_2c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98425"/>
            <a:ext cx="31400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" y="2868613"/>
            <a:ext cx="2087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Lecture_12</a:t>
            </a:r>
          </a:p>
        </p:txBody>
      </p:sp>
      <p:sp>
        <p:nvSpPr>
          <p:cNvPr id="38917" name="WordArt 5"/>
          <p:cNvSpPr>
            <a:spLocks noChangeArrowheads="1" noChangeShapeType="1" noTextEdit="1"/>
          </p:cNvSpPr>
          <p:nvPr/>
        </p:nvSpPr>
        <p:spPr bwMode="auto">
          <a:xfrm>
            <a:off x="3371850" y="1158875"/>
            <a:ext cx="2103438" cy="274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EGR326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3889" y="4745745"/>
            <a:ext cx="5396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The MSP432 Microcontroller</a:t>
            </a:r>
            <a:endParaRPr lang="en-US" sz="2800" b="1" i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44" y="1706485"/>
            <a:ext cx="3542617" cy="265807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Rectangle 2"/>
          <p:cNvSpPr/>
          <p:nvPr/>
        </p:nvSpPr>
        <p:spPr>
          <a:xfrm>
            <a:off x="952500" y="244475"/>
            <a:ext cx="80867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Introduction to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95707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move to low voltage parts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5747" y="1371600"/>
            <a:ext cx="8991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Because the transistors were large on early parts, there was little danger damaging the transistor by putting 5V across it.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However, now that the transistors are getting so small, 5V will actually fry them.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only way around this is to start lowering the voltage.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This is why some parts are 3.3 V logic (and lower), it isn't just because of batteries.</a:t>
            </a:r>
          </a:p>
        </p:txBody>
      </p:sp>
    </p:spTree>
    <p:extLst>
      <p:ext uri="{BB962C8B-B14F-4D97-AF65-F5344CB8AC3E}">
        <p14:creationId xmlns:p14="http://schemas.microsoft.com/office/powerpoint/2010/main" val="21604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Watchdog Timer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345" y="762000"/>
            <a:ext cx="9033411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 piece of software is free from bugs, the application could get stuck in endless loops. 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Watchdog Timer (WDT) runs independent of the rest of the system, causing system resets whenever it times out.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application software should ensure that the timeout never occurs by resetting the WDT periodically as long as the software is in a known healthy state.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the system hangs or program execution is corrupted, the WDT will not receive its periodic reset, and will eventually time out and cause a system reset. 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“The built-in watchdog timer on the TI MSP432 must be employed to confirm that the program is operating as designed.”</a:t>
            </a:r>
          </a:p>
        </p:txBody>
      </p:sp>
    </p:spTree>
    <p:extLst>
      <p:ext uri="{BB962C8B-B14F-4D97-AF65-F5344CB8AC3E}">
        <p14:creationId xmlns:p14="http://schemas.microsoft.com/office/powerpoint/2010/main" val="36737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561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 Dog  Timer (WDT_A) on the MSP432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371600"/>
            <a:ext cx="8686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Primary function is to perform a controlled system restart after a software problem</a:t>
            </a:r>
          </a:p>
          <a:p>
            <a:pPr algn="ctr"/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the selected time interval expires, a system reset is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the watchdog function is not needed, it can be configured as an interval timer and to generate interrupts at selected time intervals</a:t>
            </a:r>
          </a:p>
          <a:p>
            <a:pPr algn="ctr"/>
            <a:endParaRPr lang="en-US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Normally, the watchdog timer would be reset in the main program periodically so that it would never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2000" b="1" i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 software-selectable time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Selectable clock source (SMCLK, ACLK, VLOCLK, BCLK)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Password-protected access to the watchdog timer control </a:t>
            </a:r>
            <a:r>
              <a:rPr lang="en-US" sz="2000" b="1" i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(WDTCTL)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81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 Dog  Timer (WDT_A) on the MSP432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991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Principle.</a:t>
            </a:r>
          </a:p>
          <a:p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watchdog timer has a </a:t>
            </a: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16 bit timer </a:t>
            </a:r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which counts from 0x00 to 0xffff.When it hits the max value of </a:t>
            </a: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OXFFFF</a:t>
            </a:r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the watchdog resets the controller. </a:t>
            </a:r>
          </a:p>
          <a:p>
            <a:endParaRPr lang="en-US" sz="2000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Our job is to prevent this from happening and we’ve to keep resetting the timer. </a:t>
            </a:r>
          </a:p>
          <a:p>
            <a:endParaRPr lang="en-US" sz="2000" b="1" i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the code hangs then the timer is not reset and the watchdog timer overflows and resets the timer.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33563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Timer Mode</a:t>
            </a:r>
          </a:p>
          <a:p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watchdog can also be configured to be a timer which provides interrupts instead of the reset of the controller. But the time delay can be varied to a great extent. It can be varied by varying the clock sources itself or varying the division factors</a:t>
            </a:r>
            <a:r>
              <a:rPr lang="en-US" sz="2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5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 rot="20095902">
            <a:off x="-260943" y="407211"/>
            <a:ext cx="27432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Watchdog Timer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1589124"/>
            <a:ext cx="3276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WDTCTL is a 8-bit password-protected read/write register</a:t>
            </a:r>
          </a:p>
          <a:p>
            <a:pPr algn="ctr"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Any read or write access must use half- word instructions, and write accesses must include the write password 05Ah in the upper byte.</a:t>
            </a:r>
          </a:p>
          <a:p>
            <a:pPr algn="ctr"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write to </a:t>
            </a:r>
            <a:r>
              <a:rPr lang="en-US" sz="20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WDTCTL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with any value other than 05Ah in the upper byte is a password violation and causes a system </a:t>
            </a:r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RESET.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78" y="457200"/>
            <a:ext cx="56643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0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47" y="270611"/>
            <a:ext cx="7300913" cy="1107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1377819"/>
            <a:ext cx="7300485" cy="4851167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47244" y="5105400"/>
            <a:ext cx="2895600" cy="457200"/>
          </a:xfrm>
          <a:solidFill>
            <a:srgbClr val="FF66FF"/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Watchdog  Timer</a:t>
            </a:r>
          </a:p>
        </p:txBody>
      </p:sp>
    </p:spTree>
    <p:extLst>
      <p:ext uri="{BB962C8B-B14F-4D97-AF65-F5344CB8AC3E}">
        <p14:creationId xmlns:p14="http://schemas.microsoft.com/office/powerpoint/2010/main" val="144115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 rot="20095902">
            <a:off x="-108542" y="788212"/>
            <a:ext cx="27432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Watchdog Timer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400" y="1676400"/>
                <a:ext cx="8991600" cy="3951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After a system reset, the WDT_A module is automatically configured in the watchdog mode with a count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using the SMCLK (3MHz default) as the source.</a:t>
                </a:r>
              </a:p>
              <a:p>
                <a:pPr>
                  <a:spcAft>
                    <a:spcPts val="600"/>
                  </a:spcAft>
                </a:pPr>
                <a:endParaRPr lang="en-US" sz="2000" b="1" dirty="0">
                  <a:solidFill>
                    <a:srgbClr val="FFFF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F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The application must set up or halt the WDT before the initial reset interval expires.</a:t>
                </a:r>
              </a:p>
              <a:p>
                <a:pPr>
                  <a:spcAft>
                    <a:spcPts val="600"/>
                  </a:spcAft>
                </a:pPr>
                <a:endParaRPr lang="en-US" sz="2000" b="1" dirty="0">
                  <a:solidFill>
                    <a:srgbClr val="00FF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00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As an example, if the SMCLK is default sourced by the DCO, which is set to 3 MHz, this results in an approximate </a:t>
                </a:r>
                <a:r>
                  <a:rPr lang="en-US" sz="2000" b="1" dirty="0">
                    <a:solidFill>
                      <a:srgbClr val="FF66FF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10.92-ms</a:t>
                </a:r>
                <a:r>
                  <a:rPr lang="en-US" sz="2000" b="1" dirty="0">
                    <a:solidFill>
                      <a:srgbClr val="00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watchdog interval window</a:t>
                </a:r>
              </a:p>
              <a:p>
                <a:pPr>
                  <a:spcAft>
                    <a:spcPts val="600"/>
                  </a:spcAft>
                </a:pPr>
                <a:endParaRPr lang="en-US" sz="2000" b="1" dirty="0">
                  <a:solidFill>
                    <a:srgbClr val="00FF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00FF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system reset resets the watchdog timer to its default condition.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0"/>
                <a:ext cx="8991600" cy="3951082"/>
              </a:xfrm>
              <a:prstGeom prst="rect">
                <a:avLst/>
              </a:prstGeom>
              <a:blipFill rotWithShape="0">
                <a:blip r:embed="rId3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 rot="20095902">
            <a:off x="-260943" y="518999"/>
            <a:ext cx="27432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Watchdog Timer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76424"/>
            <a:ext cx="41910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timeout period must be chosen so that it is longer than the longest possible execution path through the main loop of your application</a:t>
            </a:r>
          </a:p>
          <a:p>
            <a:pPr algn="ctr"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This includes expected interrupt handlers as well.</a:t>
            </a:r>
          </a:p>
          <a:p>
            <a:pPr algn="ctr"/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your main loop is very large, several checkpoints could be inserted inside the loop to accommodate the WDT timeout period.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3400"/>
            <a:ext cx="4899818" cy="53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05000" y="170479"/>
            <a:ext cx="4760213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Reset Modes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972" y="827340"/>
            <a:ext cx="85320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'Power On/Off Reset' (POR)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any type of reset that can help gain control of a device in a completely uninitialized (or random) state.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POR may be required by the device in any of the following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application or removal of power to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'voltage exception' condition that is generated by the power supply system (PSS)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exit from “shutdown sleep” mode of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user-driven full chip reset initiated either through the </a:t>
            </a:r>
            <a:r>
              <a:rPr lang="en-US" b="1" i="1" dirty="0" err="1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RSTn</a:t>
            </a: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pin, through the debugger, through the SYSCTL.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DCO short-circuit fault in external resistor mode of operation.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All components in the device are reset: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debugger loses connection to the device and control of it,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device undergoes a full reboot,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on-chip SRAM values are not ensured to be retained.</a:t>
            </a:r>
          </a:p>
        </p:txBody>
      </p:sp>
    </p:spTree>
    <p:extLst>
      <p:ext uri="{BB962C8B-B14F-4D97-AF65-F5344CB8AC3E}">
        <p14:creationId xmlns:p14="http://schemas.microsoft.com/office/powerpoint/2010/main" val="435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05000" y="236461"/>
            <a:ext cx="4760213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Reset Modes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78" y="1447800"/>
            <a:ext cx="90965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Hard Reset</a:t>
            </a:r>
            <a:r>
              <a:rPr lang="en-US" sz="2000" b="1" dirty="0">
                <a:solidFill>
                  <a:srgbClr val="FF33CC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initiated under user application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application wishes to re-initialize the system as a reaction to a particular event or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restart without rebooting due to a catastrophic event detected by application, or a debug scenario (debug connection maintained)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resets the processor and all application configured peripherals in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Soft Reset </a:t>
            </a: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initiated under user application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resets only the execution-related components of the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all other application related configuration is maintained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peripherals that are configured by the application continue their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6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23671"/>
            <a:ext cx="4324350" cy="341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1562099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 Dog Registers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2000"/>
            <a:ext cx="56388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1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Sample code to enable watchdog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4144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66FF"/>
                </a:solidFill>
              </a:rPr>
              <a:t>        WDT_A</a:t>
            </a:r>
            <a:r>
              <a:rPr lang="en-US" sz="2400" b="1" dirty="0">
                <a:solidFill>
                  <a:srgbClr val="FF66FF"/>
                </a:solidFill>
              </a:rPr>
              <a:t>-&gt;CTL</a:t>
            </a:r>
            <a:r>
              <a:rPr lang="en-US" sz="2400" b="1" i="1" dirty="0">
                <a:solidFill>
                  <a:srgbClr val="FF66FF"/>
                </a:solidFill>
              </a:rPr>
              <a:t> </a:t>
            </a:r>
            <a:r>
              <a:rPr lang="en-US" sz="2400" b="1" dirty="0">
                <a:solidFill>
                  <a:srgbClr val="FF66FF"/>
                </a:solidFill>
              </a:rPr>
              <a:t>=</a:t>
            </a:r>
            <a:r>
              <a:rPr lang="en-US" sz="2400" b="1" i="1" dirty="0">
                <a:solidFill>
                  <a:srgbClr val="FF66FF"/>
                </a:solidFill>
              </a:rPr>
              <a:t> 0x5A00     	</a:t>
            </a:r>
            <a:r>
              <a:rPr lang="en-US" sz="2400" b="1" dirty="0">
                <a:solidFill>
                  <a:srgbClr val="00FF00"/>
                </a:solidFill>
              </a:rPr>
              <a:t>// </a:t>
            </a:r>
            <a:r>
              <a:rPr lang="en-US" sz="2400" b="1" u="sng" dirty="0">
                <a:solidFill>
                  <a:srgbClr val="00FF00"/>
                </a:solidFill>
              </a:rPr>
              <a:t>Watchdog</a:t>
            </a:r>
            <a:r>
              <a:rPr lang="en-US" sz="2400" b="1" dirty="0">
                <a:solidFill>
                  <a:srgbClr val="00FF00"/>
                </a:solidFill>
              </a:rPr>
              <a:t> Password</a:t>
            </a:r>
            <a:endParaRPr lang="en-US" sz="2400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66FF"/>
                </a:solidFill>
              </a:rPr>
              <a:t>                    </a:t>
            </a:r>
            <a:r>
              <a:rPr lang="en-US" sz="2400" b="1" dirty="0">
                <a:solidFill>
                  <a:srgbClr val="FF66FF"/>
                </a:solidFill>
              </a:rPr>
              <a:t>|</a:t>
            </a:r>
            <a:r>
              <a:rPr lang="en-US" sz="2400" b="1" i="1" dirty="0">
                <a:solidFill>
                  <a:srgbClr val="FF66FF"/>
                </a:solidFill>
              </a:rPr>
              <a:t> 1</a:t>
            </a:r>
            <a:r>
              <a:rPr lang="en-US" sz="2400" b="1" dirty="0">
                <a:solidFill>
                  <a:srgbClr val="FF66FF"/>
                </a:solidFill>
              </a:rPr>
              <a:t>&lt;&lt;</a:t>
            </a:r>
            <a:r>
              <a:rPr lang="en-US" sz="2400" b="1" i="1" dirty="0">
                <a:solidFill>
                  <a:srgbClr val="FF66FF"/>
                </a:solidFill>
              </a:rPr>
              <a:t>5      			</a:t>
            </a:r>
            <a:r>
              <a:rPr lang="en-US" sz="2400" b="1" dirty="0">
                <a:solidFill>
                  <a:srgbClr val="00FF00"/>
                </a:solidFill>
              </a:rPr>
              <a:t>//Set to ACLK</a:t>
            </a:r>
            <a:endParaRPr lang="en-US" sz="2400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66FF"/>
                </a:solidFill>
              </a:rPr>
              <a:t>                    </a:t>
            </a:r>
            <a:r>
              <a:rPr lang="en-US" sz="2400" b="1" dirty="0">
                <a:solidFill>
                  <a:srgbClr val="FF66FF"/>
                </a:solidFill>
              </a:rPr>
              <a:t>|</a:t>
            </a:r>
            <a:r>
              <a:rPr lang="en-US" sz="2400" b="1" i="1" dirty="0">
                <a:solidFill>
                  <a:srgbClr val="FF66FF"/>
                </a:solidFill>
              </a:rPr>
              <a:t> 0</a:t>
            </a:r>
            <a:r>
              <a:rPr lang="en-US" sz="2400" b="1" dirty="0">
                <a:solidFill>
                  <a:srgbClr val="FF66FF"/>
                </a:solidFill>
              </a:rPr>
              <a:t>&lt;&lt;</a:t>
            </a:r>
            <a:r>
              <a:rPr lang="en-US" sz="2400" b="1" i="1" dirty="0">
                <a:solidFill>
                  <a:srgbClr val="FF66FF"/>
                </a:solidFill>
              </a:rPr>
              <a:t>4      			</a:t>
            </a:r>
            <a:r>
              <a:rPr lang="en-US" sz="2400" b="1" dirty="0">
                <a:solidFill>
                  <a:srgbClr val="00FF00"/>
                </a:solidFill>
              </a:rPr>
              <a:t>//Set to </a:t>
            </a:r>
            <a:r>
              <a:rPr lang="en-US" sz="2400" b="1" u="sng" dirty="0">
                <a:solidFill>
                  <a:srgbClr val="00FF00"/>
                </a:solidFill>
              </a:rPr>
              <a:t>Watchdog</a:t>
            </a:r>
            <a:r>
              <a:rPr lang="en-US" sz="2400" b="1" dirty="0">
                <a:solidFill>
                  <a:srgbClr val="00FF00"/>
                </a:solidFill>
              </a:rPr>
              <a:t> mode</a:t>
            </a:r>
            <a:endParaRPr lang="en-US" sz="2400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66FF"/>
                </a:solidFill>
              </a:rPr>
              <a:t>                    </a:t>
            </a:r>
            <a:r>
              <a:rPr lang="en-US" sz="2400" b="1" dirty="0">
                <a:solidFill>
                  <a:srgbClr val="FF66FF"/>
                </a:solidFill>
              </a:rPr>
              <a:t>|</a:t>
            </a:r>
            <a:r>
              <a:rPr lang="en-US" sz="2400" b="1" i="1" dirty="0">
                <a:solidFill>
                  <a:srgbClr val="FF66FF"/>
                </a:solidFill>
              </a:rPr>
              <a:t> 1</a:t>
            </a:r>
            <a:r>
              <a:rPr lang="en-US" sz="2400" b="1" dirty="0">
                <a:solidFill>
                  <a:srgbClr val="FF66FF"/>
                </a:solidFill>
              </a:rPr>
              <a:t>&lt;&lt;</a:t>
            </a:r>
            <a:r>
              <a:rPr lang="en-US" sz="2400" b="1" i="1" dirty="0">
                <a:solidFill>
                  <a:srgbClr val="FF66FF"/>
                </a:solidFill>
              </a:rPr>
              <a:t>3      			</a:t>
            </a:r>
            <a:r>
              <a:rPr lang="en-US" sz="2400" b="1" dirty="0">
                <a:solidFill>
                  <a:srgbClr val="00FF00"/>
                </a:solidFill>
              </a:rPr>
              <a:t>// Clear Timer</a:t>
            </a:r>
            <a:endParaRPr lang="en-US" sz="2400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66FF"/>
                </a:solidFill>
              </a:rPr>
              <a:t>                    </a:t>
            </a:r>
            <a:r>
              <a:rPr lang="en-US" sz="2400" b="1" dirty="0">
                <a:solidFill>
                  <a:srgbClr val="FF66FF"/>
                </a:solidFill>
              </a:rPr>
              <a:t>|</a:t>
            </a:r>
            <a:r>
              <a:rPr lang="en-US" sz="2400" b="1" i="1" dirty="0">
                <a:solidFill>
                  <a:srgbClr val="FF66FF"/>
                </a:solidFill>
              </a:rPr>
              <a:t> 3</a:t>
            </a:r>
            <a:r>
              <a:rPr lang="en-US" sz="2400" b="1" dirty="0">
                <a:solidFill>
                  <a:srgbClr val="FF66FF"/>
                </a:solidFill>
              </a:rPr>
              <a:t>;</a:t>
            </a:r>
            <a:r>
              <a:rPr lang="en-US" sz="2400" b="1" i="1" dirty="0">
                <a:solidFill>
                  <a:srgbClr val="FF66FF"/>
                </a:solidFill>
              </a:rPr>
              <a:t>        			</a:t>
            </a:r>
            <a:r>
              <a:rPr lang="en-US" sz="2400" b="1" dirty="0">
                <a:solidFill>
                  <a:srgbClr val="00FF00"/>
                </a:solidFill>
              </a:rPr>
              <a:t>//Set to 2^19 interval (16 seconds)</a:t>
            </a:r>
            <a:endParaRPr lang="en-US" sz="2400" dirty="0">
              <a:solidFill>
                <a:srgbClr val="00FF00"/>
              </a:solidFill>
            </a:endParaRPr>
          </a:p>
          <a:p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2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266699"/>
            <a:ext cx="8982660" cy="457200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Minimizing power consumption on the MSP432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6748" y="1222211"/>
            <a:ext cx="8821321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Two primary elements of the MSP432 control the power settings of the device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and hence the power consumption of the device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Clock System (CS)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and the Power Supply System (PSS)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Higher MCLK speeds require higher V</a:t>
            </a:r>
            <a:r>
              <a:rPr lang="en-US" sz="12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CORE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voltages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Higher clock speed also dissipates more power since current switches more frequently between on/off states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external inductor based switching regulator can provide core voltage with lower power consumption at high clock frequencies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Low power modes can be specified in software that turn off clocks to unused peripherals</a:t>
            </a:r>
          </a:p>
        </p:txBody>
      </p:sp>
    </p:spTree>
    <p:extLst>
      <p:ext uri="{BB962C8B-B14F-4D97-AF65-F5344CB8AC3E}">
        <p14:creationId xmlns:p14="http://schemas.microsoft.com/office/powerpoint/2010/main" val="21370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9378" y="0"/>
            <a:ext cx="9144000" cy="708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01271" y="342900"/>
            <a:ext cx="4760213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Sleep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43" y="1600200"/>
            <a:ext cx="90420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instructions place the microcontroller into a very low-power sleep mode in which no instructions are executed.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current consumption is on the order of </a:t>
            </a:r>
            <a:r>
              <a:rPr lang="en-US" b="1" dirty="0" err="1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microamps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standard </a:t>
            </a:r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1200 </a:t>
            </a:r>
            <a:r>
              <a:rPr lang="en-US" b="1" dirty="0" err="1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mAh</a:t>
            </a:r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battery (like NiMH </a:t>
            </a:r>
            <a:r>
              <a:rPr lang="en-US" b="1" dirty="0" err="1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rechargeables</a:t>
            </a:r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will maintain a device in sleep mode (consuming 1 </a:t>
            </a:r>
            <a:r>
              <a:rPr lang="en-US" b="1" dirty="0" err="1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μA</a:t>
            </a:r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of current) for months</a:t>
            </a: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After putting parts of the MCU to sleep, you need something to wake them up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(an internal or external interrupt or event)</a:t>
            </a: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Set System Control Register for sleep, deep sleep, or shutdown mode, then enter using WFI or WFE instruction. </a:t>
            </a: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processor can automatically go back to sleep after an ISR completes by </a:t>
            </a:r>
          </a:p>
          <a:p>
            <a:pPr algn="ctr"/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issuing a Sleep-on-exit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2114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Microcontroller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Low voltage Performance Tradeoff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7143"/>
            <a:ext cx="7924800" cy="46501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6175260"/>
            <a:ext cx="87371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enables the application to shut down unused modules, saving power</a:t>
            </a:r>
          </a:p>
        </p:txBody>
      </p:sp>
    </p:spTree>
    <p:extLst>
      <p:ext uri="{BB962C8B-B14F-4D97-AF65-F5344CB8AC3E}">
        <p14:creationId xmlns:p14="http://schemas.microsoft.com/office/powerpoint/2010/main" val="411443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78" y="0"/>
            <a:ext cx="9144000" cy="708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8924925" cy="6372225"/>
          </a:xfrm>
          <a:prstGeom prst="rect">
            <a:avLst/>
          </a:prstGeom>
        </p:spPr>
      </p:pic>
      <p:graphicFrame>
        <p:nvGraphicFramePr>
          <p:cNvPr id="2" name="Object 1">
            <a:hlinkClick r:id="rId4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17166"/>
              </p:ext>
            </p:extLst>
          </p:nvPr>
        </p:nvGraphicFramePr>
        <p:xfrm>
          <a:off x="6108242" y="1770740"/>
          <a:ext cx="1345637" cy="171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5" imgW="420480" imgH="536760" progId="Package">
                  <p:embed/>
                </p:oleObj>
              </mc:Choice>
              <mc:Fallback>
                <p:oleObj name="Packager Shell Object" showAsIcon="1" r:id="rId5" imgW="420480" imgH="536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8242" y="1770740"/>
                        <a:ext cx="1345637" cy="171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3340689"/>
            <a:ext cx="51816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2201" y="1714500"/>
            <a:ext cx="1219200" cy="1626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hyperlink icons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79" y="2119197"/>
            <a:ext cx="985463" cy="98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4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78" y="0"/>
            <a:ext cx="9144000" cy="708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WDT 250ms, ACLK, interval timer</a:t>
            </a:r>
          </a:p>
          <a:p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WDT_A-&gt;CTL =   WDT_A_CTL_PW                      |</a:t>
            </a:r>
          </a:p>
          <a:p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WDT_A_CTL_SSEL__ACLK   |</a:t>
            </a:r>
          </a:p>
          <a:p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WDT_A_CTL_TMSEL              |</a:t>
            </a:r>
          </a:p>
          <a:p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WDT_A_CTL_CNTCL              |</a:t>
            </a:r>
          </a:p>
          <a:p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WDT_A_CTL_IS_5;</a:t>
            </a:r>
          </a:p>
        </p:txBody>
      </p:sp>
    </p:spTree>
    <p:extLst>
      <p:ext uri="{BB962C8B-B14F-4D97-AF65-F5344CB8AC3E}">
        <p14:creationId xmlns:p14="http://schemas.microsoft.com/office/powerpoint/2010/main" val="72346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4775"/>
            <a:ext cx="8924925" cy="637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400800"/>
            <a:ext cx="822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From: MSP432P4xx Family Technical Reference Guide</a:t>
            </a:r>
          </a:p>
        </p:txBody>
      </p:sp>
    </p:spTree>
    <p:extLst>
      <p:ext uri="{BB962C8B-B14F-4D97-AF65-F5344CB8AC3E}">
        <p14:creationId xmlns:p14="http://schemas.microsoft.com/office/powerpoint/2010/main" val="152575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334844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6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After today’s lecture you should be able to: </a:t>
            </a:r>
          </a:p>
          <a:p>
            <a:pPr marL="0" indent="0">
              <a:buFontTx/>
              <a:buNone/>
              <a:defRPr/>
            </a:pP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indent="-623888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Power Supply System monitor and how it will detect and act on a </a:t>
            </a:r>
            <a:r>
              <a:rPr lang="en-US" sz="1800" b="1" i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brown-out” condition</a:t>
            </a:r>
          </a:p>
          <a:p>
            <a:pPr marL="1254125" indent="-623888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reasons for the move toward lower voltage logic systems</a:t>
            </a:r>
          </a:p>
          <a:p>
            <a:pPr marL="1254125" indent="-623888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a watchdog timer works and why it is useful</a:t>
            </a:r>
          </a:p>
          <a:p>
            <a:pPr marL="1254125" indent="-623888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sleep modes and how they save power</a:t>
            </a:r>
            <a:endParaRPr lang="en-US" dirty="0"/>
          </a:p>
          <a:p>
            <a:pPr marL="630238" lvl="1" indent="0"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</p:spTree>
    <p:extLst>
      <p:ext uri="{BB962C8B-B14F-4D97-AF65-F5344CB8AC3E}">
        <p14:creationId xmlns:p14="http://schemas.microsoft.com/office/powerpoint/2010/main" val="196135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Microcontroller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197" y="679195"/>
            <a:ext cx="89154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MSP432 Power Supply System (PSS)</a:t>
            </a:r>
          </a:p>
          <a:p>
            <a:r>
              <a:rPr lang="en-US" sz="24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manages all functions related to the power supply and its supervision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provides supervision of the voltage applied to the device (DV</a:t>
            </a:r>
            <a:r>
              <a:rPr lang="en-US" sz="2000" b="1" i="1" baseline="-25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CC</a:t>
            </a: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generates a supply voltage for the core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277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5760" y="4707996"/>
            <a:ext cx="29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POR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</a:rPr>
              <a:t>Power  on Reset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783763"/>
            <a:ext cx="50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SVSMH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Supply voltage supervisor and monitor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Microcontroller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030" y="609600"/>
            <a:ext cx="89916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MSP432 Power Supply System (PSS)</a:t>
            </a:r>
          </a:p>
          <a:p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Wide supply voltage range: 1.62 V to 3.7 V, 1.65 V required at start-up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of power on or off condition through VCC</a:t>
            </a:r>
            <a:r>
              <a:rPr lang="en-US" sz="1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Generation of voltage for the device core (VC</a:t>
            </a:r>
            <a:r>
              <a:rPr lang="en-US" sz="1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ORE</a:t>
            </a: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Supply voltage supervisor and monitor (SVSMH) for V</a:t>
            </a:r>
            <a:r>
              <a:rPr lang="en-US" sz="1400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Software accessible power-fail indicators available via the Reset Controller registers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467600" cy="3016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6746" y="299739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1.3V</a:t>
            </a:r>
          </a:p>
          <a:p>
            <a:r>
              <a:rPr lang="en-US" b="1" dirty="0">
                <a:solidFill>
                  <a:srgbClr val="FF0000"/>
                </a:solidFill>
              </a:rPr>
              <a:t>1.4V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5760" y="4707996"/>
            <a:ext cx="29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POR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</a:rPr>
              <a:t>Power  on 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9333" y="4041699"/>
            <a:ext cx="50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SVSMH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Supply voltage supervisor and monitor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Microcontroller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9200" y="1600200"/>
            <a:ext cx="6477000" cy="4740302"/>
            <a:chOff x="381000" y="649647"/>
            <a:chExt cx="8024812" cy="5979887"/>
          </a:xfrm>
        </p:grpSpPr>
        <p:grpSp>
          <p:nvGrpSpPr>
            <p:cNvPr id="9" name="Group 8"/>
            <p:cNvGrpSpPr/>
            <p:nvPr/>
          </p:nvGrpSpPr>
          <p:grpSpPr>
            <a:xfrm>
              <a:off x="381000" y="649647"/>
              <a:ext cx="8024812" cy="5979753"/>
              <a:chOff x="381000" y="649647"/>
              <a:chExt cx="8024812" cy="597975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" y="649647"/>
                <a:ext cx="8024812" cy="5979753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631906" y="668338"/>
                <a:ext cx="762000" cy="1143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55707" y="6571858"/>
              <a:ext cx="1600200" cy="57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0057" y="624416"/>
            <a:ext cx="27730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Two internal core voltages</a:t>
            </a:r>
          </a:p>
          <a:p>
            <a:r>
              <a:rPr lang="en-US" sz="16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1.12V:   1-  2MHz operation</a:t>
            </a:r>
          </a:p>
          <a:p>
            <a:r>
              <a:rPr lang="en-US" sz="16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1.4V:     1-48MHz operation</a:t>
            </a:r>
          </a:p>
        </p:txBody>
      </p:sp>
    </p:spTree>
    <p:extLst>
      <p:ext uri="{BB962C8B-B14F-4D97-AF65-F5344CB8AC3E}">
        <p14:creationId xmlns:p14="http://schemas.microsoft.com/office/powerpoint/2010/main" val="24872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MSP432 Power Supply System (PSS)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798878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term </a:t>
            </a:r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“brownout” </a:t>
            </a: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refers to a lowering of the voltage below a set value.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817" y="4989333"/>
            <a:ext cx="9043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Brownout protection circuit </a:t>
            </a:r>
            <a:r>
              <a:rPr lang="en-US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RESETS 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device when the operating voltage (</a:t>
            </a:r>
            <a:r>
              <a:rPr lang="en-US" b="1" dirty="0" err="1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DVcc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is lower than the brownout voltage.</a:t>
            </a:r>
          </a:p>
          <a:p>
            <a:endParaRPr lang="en-US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RAM and EEPROM </a:t>
            </a:r>
            <a:r>
              <a:rPr lang="en-US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 be corrupted when written while the voltage is below standard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2473" y="2316531"/>
            <a:ext cx="25908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hysteresis built into the thresholds,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depends on whether the voltage rail is going up or down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497"/>
            <a:ext cx="5227828" cy="34115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83465" y="3768169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33CC"/>
                </a:solidFill>
              </a:rPr>
              <a:t>Power</a:t>
            </a:r>
          </a:p>
          <a:p>
            <a:pPr algn="ctr"/>
            <a:r>
              <a:rPr lang="en-US" b="1" dirty="0">
                <a:solidFill>
                  <a:srgbClr val="FF33CC"/>
                </a:solidFill>
              </a:rPr>
              <a:t> on Reset</a:t>
            </a:r>
          </a:p>
        </p:txBody>
      </p:sp>
    </p:spTree>
    <p:extLst>
      <p:ext uri="{BB962C8B-B14F-4D97-AF65-F5344CB8AC3E}">
        <p14:creationId xmlns:p14="http://schemas.microsoft.com/office/powerpoint/2010/main" val="37269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move to low voltage parts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78" y="1066800"/>
            <a:ext cx="91533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Since automotive applications were an initial driving force behind microcontroller development, and 5 Volts is very easy to do in a car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Most microcontrollers initially supported 4.5 - 5.5 V operation.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 consumer goods began to drive a major segments of the microcontroller market the requirement for 3 volt (and lower) microcontrollers has become important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Portability -&gt; battery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Light weight -&gt; fewer batteries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 volts = 2 battery solution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lower voltage = longer battery life</a:t>
            </a:r>
          </a:p>
        </p:txBody>
      </p:sp>
    </p:spTree>
    <p:extLst>
      <p:ext uri="{BB962C8B-B14F-4D97-AF65-F5344CB8AC3E}">
        <p14:creationId xmlns:p14="http://schemas.microsoft.com/office/powerpoint/2010/main" val="6824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78" y="0"/>
            <a:ext cx="9144000" cy="6825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move to low voltage parts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11938"/>
            <a:ext cx="9144000" cy="254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00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Dr. Nabeeh Kandalaft		EGR226 Grand valley State University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126" y="1143000"/>
            <a:ext cx="8991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Many MCUs and logic devices are now designed to operate at 3.3V (and lower), which offer comparable performance of the 5V devices.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00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There are a few interesting rules of thumb regarding transistors:</a:t>
            </a:r>
          </a:p>
          <a:p>
            <a:pPr lvl="1">
              <a:spcAft>
                <a:spcPts val="600"/>
              </a:spcAft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1) power dissipated is proportional to size (half as big, dissipates half as much power)</a:t>
            </a:r>
          </a:p>
          <a:p>
            <a:pPr lvl="1">
              <a:spcAft>
                <a:spcPts val="600"/>
              </a:spcAft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2) propagation delay is proportional to size (half as big, twice as fast)</a:t>
            </a:r>
          </a:p>
          <a:p>
            <a:pPr lvl="1">
              <a:spcAft>
                <a:spcPts val="600"/>
              </a:spcAft>
            </a:pPr>
            <a:r>
              <a:rPr lang="en-US" b="1" i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3) cost is proportional to the square of size (half as big, cost one quarter as much)</a:t>
            </a:r>
          </a:p>
          <a:p>
            <a:pPr lvl="1">
              <a:spcAft>
                <a:spcPts val="600"/>
              </a:spcAft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Aft>
                <a:spcPts val="600"/>
              </a:spcAft>
            </a:pPr>
            <a:endParaRPr lang="en-US" b="1" i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ctr"/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If you make a transistor smaller, you improve the power, speed, and cost.</a:t>
            </a:r>
          </a:p>
          <a:p>
            <a:pPr lvl="1" algn="ctr"/>
            <a:r>
              <a:rPr lang="en-US" sz="2000" b="1" i="1" dirty="0">
                <a:solidFill>
                  <a:srgbClr val="00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only drawback is that they are harder to make.</a:t>
            </a:r>
          </a:p>
        </p:txBody>
      </p:sp>
    </p:spTree>
    <p:extLst>
      <p:ext uri="{BB962C8B-B14F-4D97-AF65-F5344CB8AC3E}">
        <p14:creationId xmlns:p14="http://schemas.microsoft.com/office/powerpoint/2010/main" val="28318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1212kkkkkkkkk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FF"/>
        </a:solidFill>
        <a:ln>
          <a:noFill/>
        </a:ln>
      </a:spPr>
      <a:bodyPr rtlCol="0" anchor="ctr"/>
      <a:lstStyle>
        <a:defPPr algn="ctr">
          <a:defRPr sz="12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34126</TotalTime>
  <Words>2833</Words>
  <Application>Microsoft Office PowerPoint</Application>
  <PresentationFormat>On-screen Show (4:3)</PresentationFormat>
  <Paragraphs>288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Adobe Devanagari</vt:lpstr>
      <vt:lpstr>Algerian</vt:lpstr>
      <vt:lpstr>Arial</vt:lpstr>
      <vt:lpstr>Arial Black</vt:lpstr>
      <vt:lpstr>Calibri</vt:lpstr>
      <vt:lpstr>Calibri Light</vt:lpstr>
      <vt:lpstr>Cambria Math</vt:lpstr>
      <vt:lpstr>Cooper Black</vt:lpstr>
      <vt:lpstr>Times</vt:lpstr>
      <vt:lpstr>Times New Roman</vt:lpstr>
      <vt:lpstr>Wingdings</vt:lpstr>
      <vt:lpstr>2_1212kkkkkkkkk</vt:lpstr>
      <vt:lpstr>Office Theme</vt:lpstr>
      <vt:lpstr>1_Office Theme</vt:lpstr>
      <vt:lpstr>2_Office Theme</vt:lpstr>
      <vt:lpstr>3_Office Theme</vt:lpstr>
      <vt:lpstr>4_Office Theme</vt:lpstr>
      <vt:lpstr>Packager Shell Object</vt:lpstr>
      <vt:lpstr>PowerPoint Presentation</vt:lpstr>
      <vt:lpstr>PowerPoint Presentation</vt:lpstr>
      <vt:lpstr>Topics for today’s lecture</vt:lpstr>
      <vt:lpstr>Microcontroller Features</vt:lpstr>
      <vt:lpstr>Microcontroller Features</vt:lpstr>
      <vt:lpstr>Microcontroller Features</vt:lpstr>
      <vt:lpstr>MSP432 Power Supply System (PSS)</vt:lpstr>
      <vt:lpstr>The move to low voltage parts</vt:lpstr>
      <vt:lpstr>The move to low voltage parts</vt:lpstr>
      <vt:lpstr>The move to low voltage parts</vt:lpstr>
      <vt:lpstr>Watchdog Timer</vt:lpstr>
      <vt:lpstr>Watch Dog  Timer (WDT_A) on the MSP432</vt:lpstr>
      <vt:lpstr>Watch Dog  Timer (WDT_A) on the MSP432</vt:lpstr>
      <vt:lpstr>Watchdog Timer</vt:lpstr>
      <vt:lpstr>Watchdog  Timer</vt:lpstr>
      <vt:lpstr>Watchdog Timer</vt:lpstr>
      <vt:lpstr>Watchdog Timer</vt:lpstr>
      <vt:lpstr>Reset Modes</vt:lpstr>
      <vt:lpstr>Reset Modes</vt:lpstr>
      <vt:lpstr>Watch Dog Registers</vt:lpstr>
      <vt:lpstr>Sample code to enable watchdog</vt:lpstr>
      <vt:lpstr>Minimizing power consumption on the MSP432</vt:lpstr>
      <vt:lpstr>Sleep Mode</vt:lpstr>
      <vt:lpstr>Microcontroller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1213</cp:revision>
  <cp:lastPrinted>2015-02-04T19:40:46Z</cp:lastPrinted>
  <dcterms:created xsi:type="dcterms:W3CDTF">2011-01-03T01:51:49Z</dcterms:created>
  <dcterms:modified xsi:type="dcterms:W3CDTF">2021-10-11T00:23:49Z</dcterms:modified>
</cp:coreProperties>
</file>