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41" r:id="rId3"/>
    <p:sldId id="479" r:id="rId4"/>
    <p:sldId id="343" r:id="rId5"/>
    <p:sldId id="344" r:id="rId6"/>
    <p:sldId id="382" r:id="rId7"/>
    <p:sldId id="411" r:id="rId8"/>
    <p:sldId id="383" r:id="rId9"/>
    <p:sldId id="384" r:id="rId10"/>
    <p:sldId id="385" r:id="rId11"/>
    <p:sldId id="389" r:id="rId12"/>
    <p:sldId id="386" r:id="rId13"/>
    <p:sldId id="387" r:id="rId14"/>
    <p:sldId id="390" r:id="rId15"/>
    <p:sldId id="391" r:id="rId16"/>
    <p:sldId id="414" r:id="rId17"/>
    <p:sldId id="381" r:id="rId18"/>
    <p:sldId id="400" r:id="rId19"/>
    <p:sldId id="402" r:id="rId20"/>
    <p:sldId id="346" r:id="rId21"/>
    <p:sldId id="393" r:id="rId22"/>
    <p:sldId id="410" r:id="rId23"/>
    <p:sldId id="401" r:id="rId24"/>
    <p:sldId id="405" r:id="rId25"/>
    <p:sldId id="406" r:id="rId26"/>
    <p:sldId id="407" r:id="rId27"/>
    <p:sldId id="403" r:id="rId28"/>
    <p:sldId id="412" r:id="rId29"/>
    <p:sldId id="413" r:id="rId30"/>
    <p:sldId id="399"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1289" autoAdjust="0"/>
  </p:normalViewPr>
  <p:slideViewPr>
    <p:cSldViewPr>
      <p:cViewPr varScale="1">
        <p:scale>
          <a:sx n="75" d="100"/>
          <a:sy n="75" d="100"/>
        </p:scale>
        <p:origin x="1594" y="-34"/>
      </p:cViewPr>
      <p:guideLst>
        <p:guide orient="horz" pos="2160"/>
        <p:guide pos="2880"/>
      </p:guideLst>
    </p:cSldViewPr>
  </p:slideViewPr>
  <p:outlineViewPr>
    <p:cViewPr>
      <p:scale>
        <a:sx n="33" d="100"/>
        <a:sy n="33" d="100"/>
      </p:scale>
      <p:origin x="0" y="54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84D8099-85B5-4D09-89E4-C1BD6E312A25}" type="datetimeFigureOut">
              <a:rPr lang="en-US" smtClean="0"/>
              <a:pPr/>
              <a:t>10/24/2022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5A452CD-A9EB-4EB7-B178-6C78E5D7F0A7}" type="slidenum">
              <a:rPr lang="en-US" smtClean="0"/>
              <a:pPr/>
              <a:t>‹#›</a:t>
            </a:fld>
            <a:endParaRPr lang="en-US"/>
          </a:p>
        </p:txBody>
      </p:sp>
    </p:spTree>
    <p:extLst>
      <p:ext uri="{BB962C8B-B14F-4D97-AF65-F5344CB8AC3E}">
        <p14:creationId xmlns:p14="http://schemas.microsoft.com/office/powerpoint/2010/main" val="9872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the name "flash" was suggested by a colleague of the inventor at Toshiba because the erasure process of the memory contents reminded him of the flash of a camera</a:t>
            </a:r>
          </a:p>
        </p:txBody>
      </p:sp>
      <p:sp>
        <p:nvSpPr>
          <p:cNvPr id="4" name="Slide Number Placeholder 3"/>
          <p:cNvSpPr>
            <a:spLocks noGrp="1"/>
          </p:cNvSpPr>
          <p:nvPr>
            <p:ph type="sldNum" sz="quarter" idx="10"/>
          </p:nvPr>
        </p:nvSpPr>
        <p:spPr/>
        <p:txBody>
          <a:bodyPr/>
          <a:lstStyle/>
          <a:p>
            <a:fld id="{D5A452CD-A9EB-4EB7-B178-6C78E5D7F0A7}" type="slidenum">
              <a:rPr lang="en-US" smtClean="0"/>
              <a:pPr/>
              <a:t>11</a:t>
            </a:fld>
            <a:endParaRPr lang="en-US"/>
          </a:p>
        </p:txBody>
      </p:sp>
    </p:spTree>
    <p:extLst>
      <p:ext uri="{BB962C8B-B14F-4D97-AF65-F5344CB8AC3E}">
        <p14:creationId xmlns:p14="http://schemas.microsoft.com/office/powerpoint/2010/main" val="243836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D5A452CD-A9EB-4EB7-B178-6C78E5D7F0A7}" type="slidenum">
              <a:rPr lang="en-US" smtClean="0"/>
              <a:pPr/>
              <a:t>12</a:t>
            </a:fld>
            <a:endParaRPr lang="en-US"/>
          </a:p>
        </p:txBody>
      </p:sp>
    </p:spTree>
    <p:extLst>
      <p:ext uri="{BB962C8B-B14F-4D97-AF65-F5344CB8AC3E}">
        <p14:creationId xmlns:p14="http://schemas.microsoft.com/office/powerpoint/2010/main" val="243836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D5A452CD-A9EB-4EB7-B178-6C78E5D7F0A7}" type="slidenum">
              <a:rPr lang="en-US" smtClean="0"/>
              <a:pPr/>
              <a:t>13</a:t>
            </a:fld>
            <a:endParaRPr lang="en-US"/>
          </a:p>
        </p:txBody>
      </p:sp>
    </p:spTree>
    <p:extLst>
      <p:ext uri="{BB962C8B-B14F-4D97-AF65-F5344CB8AC3E}">
        <p14:creationId xmlns:p14="http://schemas.microsoft.com/office/powerpoint/2010/main" val="243836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D5A452CD-A9EB-4EB7-B178-6C78E5D7F0A7}" type="slidenum">
              <a:rPr lang="en-US" smtClean="0"/>
              <a:pPr/>
              <a:t>14</a:t>
            </a:fld>
            <a:endParaRPr lang="en-US"/>
          </a:p>
        </p:txBody>
      </p:sp>
    </p:spTree>
    <p:extLst>
      <p:ext uri="{BB962C8B-B14F-4D97-AF65-F5344CB8AC3E}">
        <p14:creationId xmlns:p14="http://schemas.microsoft.com/office/powerpoint/2010/main" val="243836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A452CD-A9EB-4EB7-B178-6C78E5D7F0A7}" type="slidenum">
              <a:rPr lang="en-US" smtClean="0"/>
              <a:pPr/>
              <a:t>19</a:t>
            </a:fld>
            <a:endParaRPr lang="en-US"/>
          </a:p>
        </p:txBody>
      </p:sp>
    </p:spTree>
    <p:extLst>
      <p:ext uri="{BB962C8B-B14F-4D97-AF65-F5344CB8AC3E}">
        <p14:creationId xmlns:p14="http://schemas.microsoft.com/office/powerpoint/2010/main" val="184138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223963" y="709613"/>
            <a:ext cx="4732337" cy="3549650"/>
          </a:xfrm>
          <a:ln/>
        </p:spPr>
      </p:sp>
      <p:sp>
        <p:nvSpPr>
          <p:cNvPr id="25603"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139060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A452CD-A9EB-4EB7-B178-6C78E5D7F0A7}" type="slidenum">
              <a:rPr lang="en-US" smtClean="0"/>
              <a:pPr/>
              <a:t>24</a:t>
            </a:fld>
            <a:endParaRPr lang="en-US"/>
          </a:p>
        </p:txBody>
      </p:sp>
    </p:spTree>
    <p:extLst>
      <p:ext uri="{BB962C8B-B14F-4D97-AF65-F5344CB8AC3E}">
        <p14:creationId xmlns:p14="http://schemas.microsoft.com/office/powerpoint/2010/main" val="151363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0ED1DA-5BBD-488F-B996-0339D686E221}"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1D7C5FF3-E765-43ED-979E-44D4D65A9FA8}"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93184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1EBF3-C253-4874-806F-A92A9E139ED3}"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4CF6C01C-295F-4EF3-97D4-FED5EA0DEA79}"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3443720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737ED-A5EA-4C12-9F4F-1CA5B8E5B958}"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7C2F564B-ABAC-4ABD-9DEE-AEA54037BDD6}"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03529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7E714-83D8-4778-A652-175A5A46C18A}"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BF82D5EA-EF5B-4BE9-8C0D-352D39127B3E}"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96234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FA40D-C6E5-43D6-80F4-295D15A19475}"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8" name="Footer Placeholder 7"/>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9" name="Slide Number Placeholder 8"/>
          <p:cNvSpPr>
            <a:spLocks noGrp="1"/>
          </p:cNvSpPr>
          <p:nvPr>
            <p:ph type="sldNum" sz="quarter" idx="12"/>
          </p:nvPr>
        </p:nvSpPr>
        <p:spPr/>
        <p:txBody>
          <a:bodyPr/>
          <a:lstStyle/>
          <a:p>
            <a:fld id="{6E542D6C-2440-4626-BE0B-0B6C5CC436FF}"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231379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02C93-457C-4EAC-949E-BB03D220509B}"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4" name="Footer Placeholder 3"/>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5" name="Slide Number Placeholder 4"/>
          <p:cNvSpPr>
            <a:spLocks noGrp="1"/>
          </p:cNvSpPr>
          <p:nvPr>
            <p:ph type="sldNum" sz="quarter" idx="12"/>
          </p:nvPr>
        </p:nvSpPr>
        <p:spPr/>
        <p:txBody>
          <a:bodyPr/>
          <a:lstStyle/>
          <a:p>
            <a:fld id="{57F3F4D7-BB02-47F7-998B-181F7E261F4D}"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634441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03782-DCA9-404B-B17F-48970373BDC0}"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3" name="Footer Placeholder 2"/>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4" name="Slide Number Placeholder 3"/>
          <p:cNvSpPr>
            <a:spLocks noGrp="1"/>
          </p:cNvSpPr>
          <p:nvPr>
            <p:ph type="sldNum" sz="quarter" idx="12"/>
          </p:nvPr>
        </p:nvSpPr>
        <p:spPr/>
        <p:txBody>
          <a:bodyPr/>
          <a:lstStyle/>
          <a:p>
            <a:fld id="{AA805B6B-55C7-4D48-8B78-286F62837685}"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864601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1A524C9-27CC-4412-B41F-9DD605537028}"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A578864A-FA3F-4259-BDFA-184D8CCD5126}"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221999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Click to edit Master title style</a:t>
            </a:r>
          </a:p>
        </p:txBody>
      </p:sp>
      <p:sp>
        <p:nvSpPr>
          <p:cNvPr id="3" name="Content Placeholder 2"/>
          <p:cNvSpPr>
            <a:spLocks noGrp="1"/>
          </p:cNvSpPr>
          <p:nvPr>
            <p:ph idx="1"/>
          </p:nvPr>
        </p:nvSpPr>
        <p:spPr>
          <a:xfrm>
            <a:off x="457200" y="1066800"/>
            <a:ext cx="8229600" cy="50593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58D951-9348-44FC-9B01-1D03C122D5F7}"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6" name="Footer Placeholder 5"/>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7" name="Slide Number Placeholder 6"/>
          <p:cNvSpPr>
            <a:spLocks noGrp="1"/>
          </p:cNvSpPr>
          <p:nvPr>
            <p:ph type="sldNum" sz="quarter" idx="12"/>
          </p:nvPr>
        </p:nvSpPr>
        <p:spPr/>
        <p:txBody>
          <a:bodyPr/>
          <a:lstStyle/>
          <a:p>
            <a:fld id="{0DA249DB-6FB1-4863-B161-4A7ADFB41D8A}"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4259734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23493-2768-4DF5-9A90-18857B8F1DC3}"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AB2F70CB-1613-4F8C-9C1B-EAFA3E033DC5}"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4169010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AD9C2-80B3-4DFF-A70A-FADAF16ACC35}" type="datetime1">
              <a:rPr lang="en-IE" altLang="en-US" smtClean="0">
                <a:solidFill>
                  <a:prstClr val="white">
                    <a:tint val="75000"/>
                  </a:prstClr>
                </a:solidFill>
              </a:rPr>
              <a:pPr/>
              <a:t>24/10/2022</a:t>
            </a:fld>
            <a:endParaRPr lang="en-IE" altLang="en-US">
              <a:solidFill>
                <a:prstClr val="white">
                  <a:tint val="75000"/>
                </a:prstClr>
              </a:solidFill>
            </a:endParaRPr>
          </a:p>
        </p:txBody>
      </p:sp>
      <p:sp>
        <p:nvSpPr>
          <p:cNvPr id="5" name="Footer Placeholder 4"/>
          <p:cNvSpPr>
            <a:spLocks noGrp="1"/>
          </p:cNvSpPr>
          <p:nvPr>
            <p:ph type="ftr" sz="quarter" idx="11"/>
          </p:nvPr>
        </p:nvSpPr>
        <p:spPr/>
        <p:txBody>
          <a:bodyPr/>
          <a:lstStyle/>
          <a:p>
            <a:r>
              <a:rPr lang="en-IE" altLang="en-US">
                <a:solidFill>
                  <a:prstClr val="white">
                    <a:tint val="75000"/>
                  </a:prstClr>
                </a:solidFill>
              </a:rPr>
              <a:t>UBC 104 Embedded Systems</a:t>
            </a:r>
          </a:p>
        </p:txBody>
      </p:sp>
      <p:sp>
        <p:nvSpPr>
          <p:cNvPr id="6" name="Slide Number Placeholder 5"/>
          <p:cNvSpPr>
            <a:spLocks noGrp="1"/>
          </p:cNvSpPr>
          <p:nvPr>
            <p:ph type="sldNum" sz="quarter" idx="12"/>
          </p:nvPr>
        </p:nvSpPr>
        <p:spPr/>
        <p:txBody>
          <a:bodyPr/>
          <a:lstStyle/>
          <a:p>
            <a:fld id="{AB662BA0-75F1-4C4C-9E56-5A066CB2EFA2}" type="slidenum">
              <a:rPr lang="en-IE" altLang="en-US" smtClean="0">
                <a:solidFill>
                  <a:prstClr val="white">
                    <a:tint val="75000"/>
                  </a:prstClr>
                </a:solidFill>
              </a:rPr>
              <a:pPr/>
              <a:t>‹#›</a:t>
            </a:fld>
            <a:endParaRPr lang="en-IE" altLang="en-US">
              <a:solidFill>
                <a:prstClr val="white">
                  <a:tint val="75000"/>
                </a:prstClr>
              </a:solidFill>
            </a:endParaRPr>
          </a:p>
        </p:txBody>
      </p:sp>
    </p:spTree>
    <p:extLst>
      <p:ext uri="{BB962C8B-B14F-4D97-AF65-F5344CB8AC3E}">
        <p14:creationId xmlns:p14="http://schemas.microsoft.com/office/powerpoint/2010/main" val="150183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61180-5010-4C28-831B-11DA910119EC}" type="datetimeFigureOut">
              <a:rPr lang="en-US" smtClean="0"/>
              <a:pPr/>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61180-5010-4C28-831B-11DA910119EC}" type="datetimeFigureOut">
              <a:rPr lang="en-US" smtClean="0"/>
              <a:pPr/>
              <a:t>10/24/2022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CB1FE-BFFF-4162-96A9-47AC7DF874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pPr>
            <a:fld id="{5CD9F1E6-20F0-4F62-88CC-7E492DBC9931}" type="datetime1">
              <a:rPr lang="en-IE" altLang="en-US" b="1" smtClean="0">
                <a:solidFill>
                  <a:prstClr val="white">
                    <a:tint val="75000"/>
                  </a:prstClr>
                </a:solidFill>
                <a:latin typeface="Arial" panose="020B0604020202020204" pitchFamily="34" charset="0"/>
              </a:rPr>
              <a:pPr fontAlgn="base">
                <a:spcBef>
                  <a:spcPct val="0"/>
                </a:spcBef>
                <a:spcAft>
                  <a:spcPct val="0"/>
                </a:spcAft>
              </a:pPr>
              <a:t>24/10/2022</a:t>
            </a:fld>
            <a:endParaRPr lang="en-IE" altLang="en-US" b="1">
              <a:solidFill>
                <a:prstClr val="white">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base">
              <a:spcBef>
                <a:spcPct val="0"/>
              </a:spcBef>
              <a:spcAft>
                <a:spcPct val="0"/>
              </a:spcAft>
            </a:pPr>
            <a:r>
              <a:rPr lang="en-IE" altLang="en-US" b="1">
                <a:solidFill>
                  <a:prstClr val="white">
                    <a:tint val="75000"/>
                  </a:prstClr>
                </a:solidFill>
                <a:latin typeface="Arial" panose="020B0604020202020204" pitchFamily="34" charset="0"/>
              </a:rPr>
              <a:t>UBC 104 Embedded Systems</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pPr>
            <a:fld id="{6EC12722-D7B5-49D4-B8AE-11B96D51E3C0}" type="slidenum">
              <a:rPr lang="en-IE" altLang="en-US" b="1" smtClean="0">
                <a:solidFill>
                  <a:prstClr val="white">
                    <a:tint val="75000"/>
                  </a:prstClr>
                </a:solidFill>
                <a:latin typeface="Arial" panose="020B0604020202020204" pitchFamily="34" charset="0"/>
              </a:rPr>
              <a:pPr fontAlgn="base">
                <a:spcBef>
                  <a:spcPct val="0"/>
                </a:spcBef>
                <a:spcAft>
                  <a:spcPct val="0"/>
                </a:spcAft>
              </a:pPr>
              <a:t>‹#›</a:t>
            </a:fld>
            <a:endParaRPr lang="en-IE" altLang="en-US" b="1">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374913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43"/>
            <a:ext cx="8229600" cy="762000"/>
          </a:xfrm>
        </p:spPr>
        <p:txBody>
          <a:bodyPr>
            <a:normAutofit/>
          </a:bodyPr>
          <a:lstStyle/>
          <a:p>
            <a:r>
              <a:rPr lang="en-US" sz="3600" b="1" dirty="0">
                <a:solidFill>
                  <a:srgbClr val="FF0000"/>
                </a:solidFill>
              </a:rPr>
              <a:t>Objectives for today’s lecture</a:t>
            </a:r>
          </a:p>
        </p:txBody>
      </p:sp>
      <p:sp>
        <p:nvSpPr>
          <p:cNvPr id="3" name="Content Placeholder 2"/>
          <p:cNvSpPr>
            <a:spLocks noGrp="1"/>
          </p:cNvSpPr>
          <p:nvPr>
            <p:ph idx="1"/>
          </p:nvPr>
        </p:nvSpPr>
        <p:spPr>
          <a:xfrm>
            <a:off x="0" y="914400"/>
            <a:ext cx="9144000" cy="5715000"/>
          </a:xfrm>
        </p:spPr>
        <p:txBody>
          <a:bodyPr>
            <a:normAutofit/>
          </a:bodyPr>
          <a:lstStyle/>
          <a:p>
            <a:pPr marL="0" indent="0">
              <a:buNone/>
            </a:pPr>
            <a:r>
              <a:rPr lang="en-US" sz="2800" b="1" dirty="0"/>
              <a:t>After today’s lecture you should be able to:</a:t>
            </a:r>
          </a:p>
          <a:p>
            <a:pPr marL="0" indent="0">
              <a:buNone/>
            </a:pPr>
            <a:endParaRPr lang="en-US" sz="2800" b="1" dirty="0"/>
          </a:p>
          <a:p>
            <a:pPr>
              <a:lnSpc>
                <a:spcPts val="2200"/>
              </a:lnSpc>
            </a:pPr>
            <a:r>
              <a:rPr lang="en-US" sz="2400" b="1" dirty="0">
                <a:solidFill>
                  <a:srgbClr val="0000FF"/>
                </a:solidFill>
                <a:latin typeface="Times New Roman" panose="02020603050405020304" pitchFamily="18" charset="0"/>
                <a:cs typeface="Times New Roman" panose="02020603050405020304" pitchFamily="18" charset="0"/>
              </a:rPr>
              <a:t>Describe the three types of memory used in most microcontrollers</a:t>
            </a:r>
          </a:p>
          <a:p>
            <a:pPr>
              <a:lnSpc>
                <a:spcPts val="2200"/>
              </a:lnSpc>
            </a:pPr>
            <a:endParaRPr lang="en-US" sz="2400" b="1" dirty="0">
              <a:solidFill>
                <a:srgbClr val="0000FF"/>
              </a:solidFill>
              <a:latin typeface="Times New Roman" panose="02020603050405020304" pitchFamily="18" charset="0"/>
              <a:cs typeface="Times New Roman" panose="02020603050405020304" pitchFamily="18" charset="0"/>
            </a:endParaRPr>
          </a:p>
          <a:p>
            <a:pPr>
              <a:lnSpc>
                <a:spcPts val="2200"/>
              </a:lnSpc>
            </a:pPr>
            <a:r>
              <a:rPr lang="en-US" sz="2400" b="1" dirty="0">
                <a:solidFill>
                  <a:srgbClr val="0000FF"/>
                </a:solidFill>
                <a:latin typeface="Times New Roman" panose="02020603050405020304" pitchFamily="18" charset="0"/>
                <a:cs typeface="Times New Roman" panose="02020603050405020304" pitchFamily="18" charset="0"/>
              </a:rPr>
              <a:t>Describe the basic structure and operation of volatile RAM memory</a:t>
            </a:r>
          </a:p>
          <a:p>
            <a:pPr>
              <a:lnSpc>
                <a:spcPts val="2200"/>
              </a:lnSpc>
            </a:pPr>
            <a:endParaRPr lang="en-US" sz="2400" b="1" dirty="0">
              <a:solidFill>
                <a:srgbClr val="0000FF"/>
              </a:solidFill>
              <a:latin typeface="Times New Roman" panose="02020603050405020304" pitchFamily="18" charset="0"/>
              <a:cs typeface="Times New Roman" panose="02020603050405020304" pitchFamily="18" charset="0"/>
            </a:endParaRPr>
          </a:p>
          <a:p>
            <a:pPr>
              <a:lnSpc>
                <a:spcPts val="2200"/>
              </a:lnSpc>
            </a:pPr>
            <a:r>
              <a:rPr lang="en-US" sz="2400" b="1" dirty="0">
                <a:solidFill>
                  <a:srgbClr val="0000FF"/>
                </a:solidFill>
                <a:latin typeface="Times New Roman" panose="02020603050405020304" pitchFamily="18" charset="0"/>
                <a:cs typeface="Times New Roman" panose="02020603050405020304" pitchFamily="18" charset="0"/>
              </a:rPr>
              <a:t>Describe the basic structure and operation of non-volatile flash and EEPROM memory</a:t>
            </a:r>
          </a:p>
          <a:p>
            <a:pPr>
              <a:lnSpc>
                <a:spcPts val="2200"/>
              </a:lnSpc>
            </a:pPr>
            <a:endParaRPr lang="en-US" sz="2400" b="1" dirty="0">
              <a:solidFill>
                <a:srgbClr val="0000FF"/>
              </a:solidFill>
              <a:latin typeface="Times New Roman" panose="02020603050405020304" pitchFamily="18" charset="0"/>
              <a:cs typeface="Times New Roman" panose="02020603050405020304" pitchFamily="18" charset="0"/>
            </a:endParaRPr>
          </a:p>
          <a:p>
            <a:pPr>
              <a:lnSpc>
                <a:spcPts val="2200"/>
              </a:lnSpc>
            </a:pPr>
            <a:r>
              <a:rPr lang="en-US" sz="2400" b="1" dirty="0">
                <a:solidFill>
                  <a:srgbClr val="0000FF"/>
                </a:solidFill>
                <a:latin typeface="Times New Roman" panose="02020603050405020304" pitchFamily="18" charset="0"/>
                <a:cs typeface="Times New Roman" panose="02020603050405020304" pitchFamily="18" charset="0"/>
              </a:rPr>
              <a:t>Use program (flash) memory on the MSP432 to store constants to free up RAM</a:t>
            </a:r>
          </a:p>
          <a:p>
            <a:pPr>
              <a:lnSpc>
                <a:spcPts val="2200"/>
              </a:lnSpc>
            </a:pPr>
            <a:endParaRPr lang="en-US" sz="2400" b="1" dirty="0">
              <a:solidFill>
                <a:srgbClr val="0000FF"/>
              </a:solidFill>
              <a:latin typeface="Times New Roman" panose="02020603050405020304" pitchFamily="18" charset="0"/>
              <a:cs typeface="Times New Roman" panose="02020603050405020304" pitchFamily="18" charset="0"/>
            </a:endParaRPr>
          </a:p>
          <a:p>
            <a:pPr>
              <a:lnSpc>
                <a:spcPts val="2200"/>
              </a:lnSpc>
            </a:pPr>
            <a:r>
              <a:rPr lang="en-US" sz="2400" b="1" dirty="0">
                <a:solidFill>
                  <a:srgbClr val="0000FF"/>
                </a:solidFill>
                <a:latin typeface="Times New Roman" panose="02020603050405020304" pitchFamily="18" charset="0"/>
                <a:cs typeface="Times New Roman" panose="02020603050405020304" pitchFamily="18" charset="0"/>
              </a:rPr>
              <a:t>Write to and read from flash memory on the MSP432 to save information in non-volatile storage</a:t>
            </a:r>
          </a:p>
        </p:txBody>
      </p:sp>
    </p:spTree>
    <p:extLst>
      <p:ext uri="{BB962C8B-B14F-4D97-AF65-F5344CB8AC3E}">
        <p14:creationId xmlns:p14="http://schemas.microsoft.com/office/powerpoint/2010/main" val="129654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600" b="1" dirty="0">
                <a:solidFill>
                  <a:srgbClr val="FF0000"/>
                </a:solidFill>
              </a:rPr>
              <a:t>Flash Memory</a:t>
            </a:r>
          </a:p>
        </p:txBody>
      </p:sp>
      <p:sp>
        <p:nvSpPr>
          <p:cNvPr id="4" name="Rectangle 3"/>
          <p:cNvSpPr/>
          <p:nvPr/>
        </p:nvSpPr>
        <p:spPr>
          <a:xfrm>
            <a:off x="4800600" y="760780"/>
            <a:ext cx="4191000" cy="3277820"/>
          </a:xfrm>
          <a:prstGeom prst="rect">
            <a:avLst/>
          </a:prstGeom>
        </p:spPr>
        <p:txBody>
          <a:bodyPr wrap="square">
            <a:spAutoFit/>
          </a:bodyPr>
          <a:lstStyle/>
          <a:p>
            <a:pPr>
              <a:spcAft>
                <a:spcPts val="600"/>
              </a:spcAft>
            </a:pPr>
            <a:r>
              <a:rPr lang="en-US" sz="2400" dirty="0"/>
              <a:t>A USB flash drive.</a:t>
            </a:r>
          </a:p>
          <a:p>
            <a:pPr>
              <a:spcAft>
                <a:spcPts val="600"/>
              </a:spcAft>
            </a:pPr>
            <a:r>
              <a:rPr lang="en-US" sz="2400" dirty="0"/>
              <a:t>Chip on left is flash memory, the controller is on the right</a:t>
            </a:r>
          </a:p>
          <a:p>
            <a:pPr algn="ctr">
              <a:spcAft>
                <a:spcPts val="600"/>
              </a:spcAft>
            </a:pPr>
            <a:r>
              <a:rPr lang="en-US" sz="2400" b="1" i="1" dirty="0">
                <a:solidFill>
                  <a:srgbClr val="0000FF"/>
                </a:solidFill>
              </a:rPr>
              <a:t>Flash memory is technically a type of EEPROM</a:t>
            </a:r>
          </a:p>
          <a:p>
            <a:pPr>
              <a:spcAft>
                <a:spcPts val="600"/>
              </a:spcAft>
            </a:pPr>
            <a:r>
              <a:rPr lang="en-US" sz="2400" dirty="0"/>
              <a:t>"EEPROM" generally refers to non-flash EEPROM which is erasable in small blocks (bytes).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 y="1083260"/>
            <a:ext cx="3901440" cy="2926080"/>
          </a:xfrm>
          <a:prstGeom prst="rect">
            <a:avLst/>
          </a:prstGeom>
        </p:spPr>
      </p:pic>
      <p:sp>
        <p:nvSpPr>
          <p:cNvPr id="6" name="Rectangle 5"/>
          <p:cNvSpPr/>
          <p:nvPr/>
        </p:nvSpPr>
        <p:spPr>
          <a:xfrm>
            <a:off x="3085010" y="6477000"/>
            <a:ext cx="2706190" cy="261610"/>
          </a:xfrm>
          <a:prstGeom prst="rect">
            <a:avLst/>
          </a:prstGeom>
        </p:spPr>
        <p:txBody>
          <a:bodyPr wrap="none">
            <a:spAutoFit/>
          </a:bodyPr>
          <a:lstStyle/>
          <a:p>
            <a:r>
              <a:rPr lang="en-US" sz="1100" dirty="0"/>
              <a:t>http://en.wikipedia.org/wiki/Flash_memory</a:t>
            </a:r>
          </a:p>
        </p:txBody>
      </p:sp>
      <p:sp>
        <p:nvSpPr>
          <p:cNvPr id="7" name="Rectangle 6"/>
          <p:cNvSpPr/>
          <p:nvPr/>
        </p:nvSpPr>
        <p:spPr>
          <a:xfrm>
            <a:off x="161144" y="4676492"/>
            <a:ext cx="8830456" cy="1554272"/>
          </a:xfrm>
          <a:prstGeom prst="rect">
            <a:avLst/>
          </a:prstGeom>
        </p:spPr>
        <p:txBody>
          <a:bodyPr wrap="square">
            <a:spAutoFit/>
          </a:bodyPr>
          <a:lstStyle/>
          <a:p>
            <a:pPr>
              <a:spcAft>
                <a:spcPts val="600"/>
              </a:spcAft>
            </a:pPr>
            <a:r>
              <a:rPr lang="en-US" sz="2200" b="1" i="1" dirty="0"/>
              <a:t>Because erase cycles are slow, the large block sizes used in flash memory erasing give it a significant speed advantage over non-flash EEPROM when writing large amounts of data.</a:t>
            </a:r>
          </a:p>
          <a:p>
            <a:pPr>
              <a:spcAft>
                <a:spcPts val="600"/>
              </a:spcAft>
            </a:pPr>
            <a:r>
              <a:rPr lang="en-US" sz="2400" b="1" i="1" dirty="0">
                <a:solidFill>
                  <a:srgbClr val="FF0000"/>
                </a:solidFill>
              </a:rPr>
              <a:t>flash memory costs much less than byte-programmable EEPROM</a:t>
            </a:r>
          </a:p>
        </p:txBody>
      </p:sp>
    </p:spTree>
    <p:extLst>
      <p:ext uri="{BB962C8B-B14F-4D97-AF65-F5344CB8AC3E}">
        <p14:creationId xmlns:p14="http://schemas.microsoft.com/office/powerpoint/2010/main" val="2167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a:solidFill>
                  <a:srgbClr val="0000FF"/>
                </a:solidFill>
              </a:rPr>
              <a:t>How Flash Memory Works</a:t>
            </a:r>
          </a:p>
        </p:txBody>
      </p:sp>
      <p:sp>
        <p:nvSpPr>
          <p:cNvPr id="4" name="Rectangle 3"/>
          <p:cNvSpPr/>
          <p:nvPr/>
        </p:nvSpPr>
        <p:spPr>
          <a:xfrm>
            <a:off x="152400" y="609600"/>
            <a:ext cx="8790482" cy="1523494"/>
          </a:xfrm>
          <a:prstGeom prst="rect">
            <a:avLst/>
          </a:prstGeom>
        </p:spPr>
        <p:txBody>
          <a:bodyPr wrap="square">
            <a:spAutoFit/>
          </a:bodyPr>
          <a:lstStyle/>
          <a:p>
            <a:pPr>
              <a:spcAft>
                <a:spcPts val="600"/>
              </a:spcAft>
            </a:pPr>
            <a:r>
              <a:rPr lang="en-US" sz="2200" dirty="0">
                <a:latin typeface="Times New Roman" panose="02020603050405020304" pitchFamily="18" charset="0"/>
                <a:cs typeface="Times New Roman" panose="02020603050405020304" pitchFamily="18" charset="0"/>
              </a:rPr>
              <a:t>Flash stores information in an array of memory cells made from floating-gate transistors.</a:t>
            </a:r>
          </a:p>
          <a:p>
            <a:pPr>
              <a:spcAft>
                <a:spcPts val="600"/>
              </a:spcAft>
            </a:pPr>
            <a:r>
              <a:rPr lang="en-US" sz="2200" dirty="0">
                <a:latin typeface="Times New Roman" panose="02020603050405020304" pitchFamily="18" charset="0"/>
                <a:cs typeface="Times New Roman" panose="02020603050405020304" pitchFamily="18" charset="0"/>
              </a:rPr>
              <a:t>In traditional single-level cell devices, each cell stores only one bit of information.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905000"/>
            <a:ext cx="5471160" cy="4103370"/>
          </a:xfrm>
          <a:prstGeom prst="rect">
            <a:avLst/>
          </a:prstGeom>
        </p:spPr>
      </p:pic>
      <p:sp>
        <p:nvSpPr>
          <p:cNvPr id="5" name="Rectangle 4"/>
          <p:cNvSpPr/>
          <p:nvPr/>
        </p:nvSpPr>
        <p:spPr>
          <a:xfrm>
            <a:off x="86067" y="2285494"/>
            <a:ext cx="4203243" cy="4385816"/>
          </a:xfrm>
          <a:prstGeom prst="rect">
            <a:avLst/>
          </a:prstGeom>
        </p:spPr>
        <p:txBody>
          <a:bodyPr wrap="square">
            <a:spAutoFit/>
          </a:bodyPr>
          <a:lstStyle/>
          <a:p>
            <a:pPr algn="ctr">
              <a:spcAft>
                <a:spcPts val="600"/>
              </a:spcAft>
            </a:pPr>
            <a:r>
              <a:rPr lang="en-US" sz="2200" b="1" dirty="0">
                <a:solidFill>
                  <a:srgbClr val="0000FF"/>
                </a:solidFill>
              </a:rPr>
              <a:t>Each memory cell resembles a standard MOSFET, except with two gates instead of one.</a:t>
            </a:r>
          </a:p>
          <a:p>
            <a:pPr algn="ctr">
              <a:spcAft>
                <a:spcPts val="600"/>
              </a:spcAft>
            </a:pPr>
            <a:r>
              <a:rPr lang="en-US" sz="2200" dirty="0"/>
              <a:t>On top is the control gate (CG), and below this is a floating gate (FG) insulated all around by an oxide layer.</a:t>
            </a:r>
          </a:p>
          <a:p>
            <a:pPr algn="ctr">
              <a:spcAft>
                <a:spcPts val="600"/>
              </a:spcAft>
            </a:pPr>
            <a:r>
              <a:rPr lang="en-US" sz="2200" dirty="0"/>
              <a:t>The FG is interposed between the CG and the MOSFET channel.</a:t>
            </a:r>
          </a:p>
          <a:p>
            <a:pPr algn="ctr">
              <a:spcAft>
                <a:spcPts val="600"/>
              </a:spcAft>
            </a:pPr>
            <a:r>
              <a:rPr lang="en-US" sz="2200" dirty="0"/>
              <a:t>The FG is electrically isolated by its insulating layer, any electrons placed on it are trapped there</a:t>
            </a:r>
          </a:p>
        </p:txBody>
      </p:sp>
      <p:sp>
        <p:nvSpPr>
          <p:cNvPr id="6" name="Rectangle 5"/>
          <p:cNvSpPr/>
          <p:nvPr/>
        </p:nvSpPr>
        <p:spPr>
          <a:xfrm>
            <a:off x="4616221" y="5489119"/>
            <a:ext cx="4572000" cy="769441"/>
          </a:xfrm>
          <a:prstGeom prst="rect">
            <a:avLst/>
          </a:prstGeom>
        </p:spPr>
        <p:txBody>
          <a:bodyPr>
            <a:spAutoFit/>
          </a:bodyPr>
          <a:lstStyle/>
          <a:p>
            <a:pPr algn="ctr">
              <a:spcAft>
                <a:spcPts val="600"/>
              </a:spcAft>
            </a:pPr>
            <a:r>
              <a:rPr lang="en-US" sz="2200" b="1" dirty="0"/>
              <a:t>under normal conditions, it will not discharge for many years.</a:t>
            </a:r>
          </a:p>
        </p:txBody>
      </p:sp>
    </p:spTree>
    <p:extLst>
      <p:ext uri="{BB962C8B-B14F-4D97-AF65-F5344CB8AC3E}">
        <p14:creationId xmlns:p14="http://schemas.microsoft.com/office/powerpoint/2010/main" val="312178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36937"/>
            <a:ext cx="8790482" cy="1261884"/>
          </a:xfrm>
          <a:prstGeom prst="rect">
            <a:avLst/>
          </a:prstGeom>
        </p:spPr>
        <p:txBody>
          <a:bodyPr wrap="square">
            <a:spAutoFit/>
          </a:bodyPr>
          <a:lstStyle/>
          <a:p>
            <a:pPr>
              <a:spcAft>
                <a:spcPts val="600"/>
              </a:spcAft>
            </a:pPr>
            <a:r>
              <a:rPr lang="en-US" sz="2200" dirty="0"/>
              <a:t>When FG holds a charge, it partially cancels the electric field from the CG</a:t>
            </a:r>
          </a:p>
          <a:p>
            <a:pPr>
              <a:spcAft>
                <a:spcPts val="600"/>
              </a:spcAft>
            </a:pPr>
            <a:r>
              <a:rPr lang="en-US" sz="2200" dirty="0"/>
              <a:t>This modifies the threshold voltage (V</a:t>
            </a:r>
            <a:r>
              <a:rPr lang="en-US" sz="2200" baseline="-25000" dirty="0"/>
              <a:t>T</a:t>
            </a:r>
            <a:r>
              <a:rPr lang="en-US" sz="2200" dirty="0"/>
              <a:t>) of the cell</a:t>
            </a:r>
          </a:p>
          <a:p>
            <a:pPr>
              <a:spcAft>
                <a:spcPts val="600"/>
              </a:spcAft>
            </a:pPr>
            <a:r>
              <a:rPr lang="en-US" sz="2200" dirty="0"/>
              <a:t>    more voltage has to be applied to the CG to make the channel conduct.</a:t>
            </a:r>
          </a:p>
        </p:txBody>
      </p:sp>
      <p:sp>
        <p:nvSpPr>
          <p:cNvPr id="5" name="Rectangle 4"/>
          <p:cNvSpPr/>
          <p:nvPr/>
        </p:nvSpPr>
        <p:spPr>
          <a:xfrm>
            <a:off x="167640" y="2209800"/>
            <a:ext cx="4099560" cy="4124206"/>
          </a:xfrm>
          <a:prstGeom prst="rect">
            <a:avLst/>
          </a:prstGeom>
        </p:spPr>
        <p:txBody>
          <a:bodyPr wrap="square">
            <a:spAutoFit/>
          </a:bodyPr>
          <a:lstStyle/>
          <a:p>
            <a:pPr algn="ctr">
              <a:spcAft>
                <a:spcPts val="600"/>
              </a:spcAft>
            </a:pPr>
            <a:r>
              <a:rPr lang="en-US" sz="2200" b="1" dirty="0">
                <a:solidFill>
                  <a:srgbClr val="0000FF"/>
                </a:solidFill>
              </a:rPr>
              <a:t>For read-out, a voltage intermediate between the possible threshold voltages is applied to the CG,</a:t>
            </a:r>
          </a:p>
          <a:p>
            <a:pPr algn="ctr">
              <a:spcAft>
                <a:spcPts val="600"/>
              </a:spcAft>
            </a:pPr>
            <a:r>
              <a:rPr lang="en-US" sz="2200" dirty="0"/>
              <a:t> the MOSFET channel's conductivity is tested</a:t>
            </a:r>
          </a:p>
          <a:p>
            <a:pPr algn="ctr">
              <a:spcAft>
                <a:spcPts val="600"/>
              </a:spcAft>
            </a:pPr>
            <a:r>
              <a:rPr lang="en-US" sz="2200" dirty="0"/>
              <a:t> which is influenced by the FG.</a:t>
            </a:r>
          </a:p>
          <a:p>
            <a:pPr algn="ctr">
              <a:spcAft>
                <a:spcPts val="600"/>
              </a:spcAft>
            </a:pPr>
            <a:r>
              <a:rPr lang="en-US" sz="2200" dirty="0"/>
              <a:t>Current flow through the MOSFET channel is sensed</a:t>
            </a:r>
          </a:p>
          <a:p>
            <a:pPr algn="ctr">
              <a:spcAft>
                <a:spcPts val="600"/>
              </a:spcAft>
            </a:pPr>
            <a:r>
              <a:rPr lang="en-US" sz="2200" dirty="0"/>
              <a:t> forms a binary output, reproducing the stored data</a:t>
            </a:r>
          </a:p>
        </p:txBody>
      </p:sp>
      <p:sp>
        <p:nvSpPr>
          <p:cNvPr id="8" name="Title 1">
            <a:extLst>
              <a:ext uri="{FF2B5EF4-FFF2-40B4-BE49-F238E27FC236}">
                <a16:creationId xmlns:a16="http://schemas.microsoft.com/office/drawing/2014/main" id="{FE404B3A-0BC1-0162-4F5A-C7B78F43C877}"/>
              </a:ext>
            </a:extLst>
          </p:cNvPr>
          <p:cNvSpPr>
            <a:spLocks noGrp="1"/>
          </p:cNvSpPr>
          <p:nvPr>
            <p:ph type="title"/>
          </p:nvPr>
        </p:nvSpPr>
        <p:spPr>
          <a:xfrm>
            <a:off x="457200" y="0"/>
            <a:ext cx="8229600" cy="457200"/>
          </a:xfrm>
        </p:spPr>
        <p:txBody>
          <a:bodyPr>
            <a:normAutofit fontScale="90000"/>
          </a:bodyPr>
          <a:lstStyle/>
          <a:p>
            <a:r>
              <a:rPr lang="en-US" sz="3200" b="1" dirty="0">
                <a:solidFill>
                  <a:srgbClr val="0000FF"/>
                </a:solidFill>
              </a:rPr>
              <a:t>How Flash Memory Works</a:t>
            </a:r>
          </a:p>
        </p:txBody>
      </p:sp>
      <p:pic>
        <p:nvPicPr>
          <p:cNvPr id="9" name="Picture 8">
            <a:extLst>
              <a:ext uri="{FF2B5EF4-FFF2-40B4-BE49-F238E27FC236}">
                <a16:creationId xmlns:a16="http://schemas.microsoft.com/office/drawing/2014/main" id="{A087CA9B-6A57-38C1-C2A6-E60DE773D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905000"/>
            <a:ext cx="5471160" cy="4103370"/>
          </a:xfrm>
          <a:prstGeom prst="rect">
            <a:avLst/>
          </a:prstGeom>
        </p:spPr>
      </p:pic>
    </p:spTree>
    <p:extLst>
      <p:ext uri="{BB962C8B-B14F-4D97-AF65-F5344CB8AC3E}">
        <p14:creationId xmlns:p14="http://schemas.microsoft.com/office/powerpoint/2010/main" val="234327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09600"/>
            <a:ext cx="8790482" cy="830997"/>
          </a:xfrm>
          <a:prstGeom prst="rect">
            <a:avLst/>
          </a:prstGeom>
        </p:spPr>
        <p:txBody>
          <a:bodyPr wrap="square">
            <a:spAutoFit/>
          </a:bodyPr>
          <a:lstStyle/>
          <a:p>
            <a:r>
              <a:rPr lang="en-US" sz="2400" dirty="0">
                <a:solidFill>
                  <a:srgbClr val="FF0000"/>
                </a:solidFill>
              </a:rPr>
              <a:t>Programming - </a:t>
            </a:r>
            <a:r>
              <a:rPr lang="en-US" sz="2400" dirty="0"/>
              <a:t>virtually all flash chips require only a single supply voltage, and produce the high voltages via on-chip charge pumps</a:t>
            </a:r>
          </a:p>
        </p:txBody>
      </p:sp>
      <p:sp>
        <p:nvSpPr>
          <p:cNvPr id="5" name="Rectangle 4"/>
          <p:cNvSpPr/>
          <p:nvPr/>
        </p:nvSpPr>
        <p:spPr>
          <a:xfrm>
            <a:off x="152400" y="2036311"/>
            <a:ext cx="5410200" cy="2785378"/>
          </a:xfrm>
          <a:prstGeom prst="rect">
            <a:avLst/>
          </a:prstGeom>
        </p:spPr>
        <p:txBody>
          <a:bodyPr wrap="square">
            <a:spAutoFit/>
          </a:bodyPr>
          <a:lstStyle/>
          <a:p>
            <a:pPr>
              <a:spcAft>
                <a:spcPts val="600"/>
              </a:spcAft>
            </a:pPr>
            <a:r>
              <a:rPr lang="en-US" sz="2000" b="1" dirty="0"/>
              <a:t>A single-level flash cell in its default state is logically equivalent to a binary "1" value,</a:t>
            </a:r>
          </a:p>
          <a:p>
            <a:pPr>
              <a:spcAft>
                <a:spcPts val="600"/>
              </a:spcAft>
            </a:pPr>
            <a:r>
              <a:rPr lang="en-US" sz="2000" b="1" dirty="0"/>
              <a:t>A flash cell can be programmed, or set to a binary "0" value, by:</a:t>
            </a:r>
          </a:p>
          <a:p>
            <a:pPr>
              <a:spcAft>
                <a:spcPts val="600"/>
              </a:spcAft>
            </a:pPr>
            <a:r>
              <a:rPr lang="en-US" sz="2000" b="1" dirty="0"/>
              <a:t>applying an elevated on-voltage to the CG</a:t>
            </a:r>
          </a:p>
          <a:p>
            <a:pPr>
              <a:spcAft>
                <a:spcPts val="600"/>
              </a:spcAft>
            </a:pPr>
            <a:r>
              <a:rPr lang="en-US" sz="2000" b="1" dirty="0"/>
              <a:t>the channel is now turned on, so electrons can flow from the source to the drain (assuming NMOS)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981200"/>
            <a:ext cx="3657600" cy="3035810"/>
          </a:xfrm>
          <a:prstGeom prst="rect">
            <a:avLst/>
          </a:prstGeom>
        </p:spPr>
      </p:pic>
      <p:sp>
        <p:nvSpPr>
          <p:cNvPr id="8" name="Rectangle 7"/>
          <p:cNvSpPr/>
          <p:nvPr/>
        </p:nvSpPr>
        <p:spPr>
          <a:xfrm>
            <a:off x="152400" y="5417403"/>
            <a:ext cx="8638082" cy="1107996"/>
          </a:xfrm>
          <a:prstGeom prst="rect">
            <a:avLst/>
          </a:prstGeom>
        </p:spPr>
        <p:txBody>
          <a:bodyPr wrap="square">
            <a:spAutoFit/>
          </a:bodyPr>
          <a:lstStyle/>
          <a:p>
            <a:pPr algn="ctr"/>
            <a:r>
              <a:rPr lang="en-US" sz="2200" b="1" dirty="0">
                <a:solidFill>
                  <a:srgbClr val="FF0000"/>
                </a:solidFill>
              </a:rPr>
              <a:t>the source-drain current is sufficiently high to cause some high energy electrons to jump through the insulating layer onto the FG, via a process called hot-electron injection</a:t>
            </a:r>
          </a:p>
        </p:txBody>
      </p:sp>
      <p:sp>
        <p:nvSpPr>
          <p:cNvPr id="10" name="Title 1">
            <a:extLst>
              <a:ext uri="{FF2B5EF4-FFF2-40B4-BE49-F238E27FC236}">
                <a16:creationId xmlns:a16="http://schemas.microsoft.com/office/drawing/2014/main" id="{0AA9BAF3-9FDA-00FE-36E0-83F26450E128}"/>
              </a:ext>
            </a:extLst>
          </p:cNvPr>
          <p:cNvSpPr>
            <a:spLocks noGrp="1"/>
          </p:cNvSpPr>
          <p:nvPr>
            <p:ph type="title"/>
          </p:nvPr>
        </p:nvSpPr>
        <p:spPr>
          <a:xfrm>
            <a:off x="457200" y="0"/>
            <a:ext cx="8229600" cy="457200"/>
          </a:xfrm>
        </p:spPr>
        <p:txBody>
          <a:bodyPr>
            <a:normAutofit fontScale="90000"/>
          </a:bodyPr>
          <a:lstStyle/>
          <a:p>
            <a:r>
              <a:rPr lang="en-US" sz="3200" b="1" dirty="0">
                <a:solidFill>
                  <a:srgbClr val="0000FF"/>
                </a:solidFill>
              </a:rPr>
              <a:t>How Flash Memory Works</a:t>
            </a:r>
          </a:p>
        </p:txBody>
      </p:sp>
    </p:spTree>
    <p:extLst>
      <p:ext uri="{BB962C8B-B14F-4D97-AF65-F5344CB8AC3E}">
        <p14:creationId xmlns:p14="http://schemas.microsoft.com/office/powerpoint/2010/main" val="9122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09935"/>
            <a:ext cx="8790482" cy="461665"/>
          </a:xfrm>
          <a:prstGeom prst="rect">
            <a:avLst/>
          </a:prstGeom>
        </p:spPr>
        <p:txBody>
          <a:bodyPr wrap="square">
            <a:spAutoFit/>
          </a:bodyPr>
          <a:lstStyle/>
          <a:p>
            <a:r>
              <a:rPr lang="en-US" sz="2400" b="1" dirty="0">
                <a:solidFill>
                  <a:srgbClr val="FF0000"/>
                </a:solidFill>
              </a:rPr>
              <a:t>Erasing </a:t>
            </a:r>
            <a:r>
              <a:rPr lang="en-US" sz="2400" dirty="0"/>
              <a:t>a flash cell (resetting it to the "1" state)</a:t>
            </a:r>
          </a:p>
        </p:txBody>
      </p:sp>
      <p:sp>
        <p:nvSpPr>
          <p:cNvPr id="5" name="Rectangle 4"/>
          <p:cNvSpPr/>
          <p:nvPr/>
        </p:nvSpPr>
        <p:spPr>
          <a:xfrm>
            <a:off x="162560" y="1927956"/>
            <a:ext cx="5242560" cy="3862596"/>
          </a:xfrm>
          <a:prstGeom prst="rect">
            <a:avLst/>
          </a:prstGeom>
        </p:spPr>
        <p:txBody>
          <a:bodyPr wrap="square">
            <a:spAutoFit/>
          </a:bodyPr>
          <a:lstStyle/>
          <a:p>
            <a:pPr>
              <a:spcAft>
                <a:spcPts val="600"/>
              </a:spcAft>
            </a:pPr>
            <a:r>
              <a:rPr lang="en-US" sz="2200" b="1" dirty="0">
                <a:solidFill>
                  <a:srgbClr val="FF3399"/>
                </a:solidFill>
              </a:rPr>
              <a:t>To erase a flash cell:</a:t>
            </a:r>
          </a:p>
          <a:p>
            <a:pPr marL="342900" indent="-342900">
              <a:spcAft>
                <a:spcPts val="600"/>
              </a:spcAft>
              <a:buFont typeface="Arial" pitchFamily="34" charset="0"/>
              <a:buChar char="•"/>
            </a:pPr>
            <a:r>
              <a:rPr lang="en-US" sz="2200" b="1" i="1" dirty="0">
                <a:solidFill>
                  <a:srgbClr val="FF3399"/>
                </a:solidFill>
              </a:rPr>
              <a:t>the CG is at 0V and source terminal is opened,</a:t>
            </a:r>
          </a:p>
          <a:p>
            <a:pPr marL="342900" indent="-342900">
              <a:spcAft>
                <a:spcPts val="600"/>
              </a:spcAft>
              <a:buFont typeface="Arial" pitchFamily="34" charset="0"/>
              <a:buChar char="•"/>
            </a:pPr>
            <a:r>
              <a:rPr lang="en-US" sz="2200" b="1" i="1" dirty="0">
                <a:solidFill>
                  <a:srgbClr val="FF3399"/>
                </a:solidFill>
              </a:rPr>
              <a:t>pulling the electrons off the FG through quantum tunneling.</a:t>
            </a:r>
          </a:p>
          <a:p>
            <a:pPr>
              <a:spcAft>
                <a:spcPts val="600"/>
              </a:spcAft>
            </a:pPr>
            <a:endParaRPr lang="en-US" sz="2200" dirty="0"/>
          </a:p>
          <a:p>
            <a:pPr>
              <a:spcAft>
                <a:spcPts val="600"/>
              </a:spcAft>
            </a:pPr>
            <a:r>
              <a:rPr lang="en-US" sz="2200" dirty="0"/>
              <a:t>flash memory chips are divided into erase segments (often called blocks or sectors).</a:t>
            </a:r>
          </a:p>
          <a:p>
            <a:pPr>
              <a:spcAft>
                <a:spcPts val="600"/>
              </a:spcAft>
            </a:pPr>
            <a:r>
              <a:rPr lang="en-US" sz="2200" dirty="0"/>
              <a:t>so that all the cells in an erase segment can be erased together.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133600"/>
            <a:ext cx="3657600" cy="3035810"/>
          </a:xfrm>
          <a:prstGeom prst="rect">
            <a:avLst/>
          </a:prstGeom>
        </p:spPr>
      </p:pic>
      <p:sp>
        <p:nvSpPr>
          <p:cNvPr id="8" name="Title 1">
            <a:extLst>
              <a:ext uri="{FF2B5EF4-FFF2-40B4-BE49-F238E27FC236}">
                <a16:creationId xmlns:a16="http://schemas.microsoft.com/office/drawing/2014/main" id="{8C48EEE9-33FF-BE3A-513C-7AD2198ECDFF}"/>
              </a:ext>
            </a:extLst>
          </p:cNvPr>
          <p:cNvSpPr>
            <a:spLocks noGrp="1"/>
          </p:cNvSpPr>
          <p:nvPr>
            <p:ph type="title"/>
          </p:nvPr>
        </p:nvSpPr>
        <p:spPr>
          <a:xfrm>
            <a:off x="457200" y="0"/>
            <a:ext cx="8229600" cy="457200"/>
          </a:xfrm>
        </p:spPr>
        <p:txBody>
          <a:bodyPr>
            <a:normAutofit fontScale="90000"/>
          </a:bodyPr>
          <a:lstStyle/>
          <a:p>
            <a:r>
              <a:rPr lang="en-US" sz="3200" b="1" dirty="0">
                <a:solidFill>
                  <a:srgbClr val="0000FF"/>
                </a:solidFill>
              </a:rPr>
              <a:t>How Flash Memory Works</a:t>
            </a:r>
          </a:p>
        </p:txBody>
      </p:sp>
    </p:spTree>
    <p:extLst>
      <p:ext uri="{BB962C8B-B14F-4D97-AF65-F5344CB8AC3E}">
        <p14:creationId xmlns:p14="http://schemas.microsoft.com/office/powerpoint/2010/main" val="265795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D5A30-3E7F-46FB-AEEF-5DBACB1BAC56}"/>
              </a:ext>
            </a:extLst>
          </p:cNvPr>
          <p:cNvPicPr>
            <a:picLocks noChangeAspect="1"/>
          </p:cNvPicPr>
          <p:nvPr/>
        </p:nvPicPr>
        <p:blipFill>
          <a:blip r:embed="rId2"/>
          <a:stretch>
            <a:fillRect/>
          </a:stretch>
        </p:blipFill>
        <p:spPr>
          <a:xfrm>
            <a:off x="3962400" y="2133600"/>
            <a:ext cx="4495800" cy="3225852"/>
          </a:xfrm>
          <a:prstGeom prst="rect">
            <a:avLst/>
          </a:prstGeom>
        </p:spPr>
      </p:pic>
      <p:pic>
        <p:nvPicPr>
          <p:cNvPr id="5" name="Picture 4">
            <a:extLst>
              <a:ext uri="{FF2B5EF4-FFF2-40B4-BE49-F238E27FC236}">
                <a16:creationId xmlns:a16="http://schemas.microsoft.com/office/drawing/2014/main" id="{8F30EE87-83E3-44EE-A52E-12F91AF71D0C}"/>
              </a:ext>
            </a:extLst>
          </p:cNvPr>
          <p:cNvPicPr>
            <a:picLocks noChangeAspect="1"/>
          </p:cNvPicPr>
          <p:nvPr/>
        </p:nvPicPr>
        <p:blipFill>
          <a:blip r:embed="rId3"/>
          <a:stretch>
            <a:fillRect/>
          </a:stretch>
        </p:blipFill>
        <p:spPr>
          <a:xfrm>
            <a:off x="381000" y="551298"/>
            <a:ext cx="3048000" cy="2923422"/>
          </a:xfrm>
          <a:prstGeom prst="rect">
            <a:avLst/>
          </a:prstGeom>
        </p:spPr>
      </p:pic>
    </p:spTree>
    <p:extLst>
      <p:ext uri="{BB962C8B-B14F-4D97-AF65-F5344CB8AC3E}">
        <p14:creationId xmlns:p14="http://schemas.microsoft.com/office/powerpoint/2010/main" val="269131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AVR Memory Usage</a:t>
            </a:r>
          </a:p>
        </p:txBody>
      </p:sp>
      <p:sp>
        <p:nvSpPr>
          <p:cNvPr id="4" name="Rectangle 3"/>
          <p:cNvSpPr/>
          <p:nvPr/>
        </p:nvSpPr>
        <p:spPr>
          <a:xfrm>
            <a:off x="3153471" y="813346"/>
            <a:ext cx="6026089" cy="2616101"/>
          </a:xfrm>
          <a:prstGeom prst="rect">
            <a:avLst/>
          </a:prstGeom>
        </p:spPr>
        <p:txBody>
          <a:bodyPr wrap="square">
            <a:spAutoFit/>
          </a:bodyPr>
          <a:lstStyle/>
          <a:p>
            <a:pPr algn="ctr">
              <a:spcAft>
                <a:spcPts val="600"/>
              </a:spcAft>
            </a:pPr>
            <a:r>
              <a:rPr lang="en-US" sz="2200" b="1" dirty="0">
                <a:solidFill>
                  <a:srgbClr val="0000FF"/>
                </a:solidFill>
              </a:rPr>
              <a:t>The AVR was one of the first microcontroller families to use on-chip flash memory for program storage</a:t>
            </a:r>
          </a:p>
          <a:p>
            <a:pPr algn="ctr">
              <a:spcAft>
                <a:spcPts val="600"/>
              </a:spcAft>
            </a:pPr>
            <a:endParaRPr lang="en-US" sz="2200" dirty="0"/>
          </a:p>
          <a:p>
            <a:pPr algn="ctr">
              <a:spcAft>
                <a:spcPts val="600"/>
              </a:spcAft>
            </a:pPr>
            <a:r>
              <a:rPr lang="en-US" sz="2200" b="1" dirty="0">
                <a:solidFill>
                  <a:srgbClr val="FF3399"/>
                </a:solidFill>
              </a:rPr>
              <a:t>as opposed to one-time programmable ROM, EPROM, or EEPROM used by other microcontrollers at the time (1996).</a:t>
            </a:r>
          </a:p>
        </p:txBody>
      </p:sp>
      <p:pic>
        <p:nvPicPr>
          <p:cNvPr id="1026" name="Picture 2" descr="http://upload.wikimedia.org/wikipedia/commons/thumb/a/a9/ATmega8_01_Pengo.jpg/1024px-ATmega8_01_Pen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746760"/>
            <a:ext cx="2979291" cy="19202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 y="3798332"/>
            <a:ext cx="8763000" cy="3031599"/>
          </a:xfrm>
          <a:prstGeom prst="rect">
            <a:avLst/>
          </a:prstGeom>
        </p:spPr>
        <p:txBody>
          <a:bodyPr wrap="square">
            <a:spAutoFit/>
          </a:bodyPr>
          <a:lstStyle/>
          <a:p>
            <a:pPr>
              <a:spcAft>
                <a:spcPts val="600"/>
              </a:spcAft>
            </a:pPr>
            <a:r>
              <a:rPr lang="en-US" sz="2200" dirty="0"/>
              <a:t>Flash, EEPROM, and SRAM are all integrated onto a single chip, removing the need for external memory in most applications.</a:t>
            </a:r>
          </a:p>
          <a:p>
            <a:pPr>
              <a:spcAft>
                <a:spcPts val="600"/>
              </a:spcAft>
            </a:pPr>
            <a:r>
              <a:rPr lang="en-US" sz="2200" dirty="0"/>
              <a:t>e.g., on Atmega328P there is far more program memory (32 KB) than RAM (2 KB) or EEPROM (1 KB)</a:t>
            </a:r>
          </a:p>
          <a:p>
            <a:pPr>
              <a:spcAft>
                <a:spcPts val="600"/>
              </a:spcAft>
            </a:pPr>
            <a:r>
              <a:rPr lang="en-US" sz="2200" dirty="0"/>
              <a:t>It can be beneficial to store values that don’t change while the code runs (e.g., constants) in program memory instead of RAM</a:t>
            </a:r>
          </a:p>
          <a:p>
            <a:pPr>
              <a:spcAft>
                <a:spcPts val="600"/>
              </a:spcAft>
            </a:pPr>
            <a:r>
              <a:rPr lang="en-US" sz="2200" dirty="0"/>
              <a:t>System parameters that initialize customized system operation are stored in EEPROM</a:t>
            </a:r>
          </a:p>
        </p:txBody>
      </p:sp>
    </p:spTree>
    <p:extLst>
      <p:ext uri="{BB962C8B-B14F-4D97-AF65-F5344CB8AC3E}">
        <p14:creationId xmlns:p14="http://schemas.microsoft.com/office/powerpoint/2010/main" val="7893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sz="3200" b="1" dirty="0">
                <a:solidFill>
                  <a:srgbClr val="FF0000"/>
                </a:solidFill>
              </a:rPr>
              <a:t>MSP432 Memory Types</a:t>
            </a:r>
          </a:p>
        </p:txBody>
      </p:sp>
      <p:sp>
        <p:nvSpPr>
          <p:cNvPr id="4" name="Rectangle 3"/>
          <p:cNvSpPr/>
          <p:nvPr/>
        </p:nvSpPr>
        <p:spPr>
          <a:xfrm>
            <a:off x="332282" y="833735"/>
            <a:ext cx="8686800" cy="5293757"/>
          </a:xfrm>
          <a:prstGeom prst="rect">
            <a:avLst/>
          </a:prstGeom>
        </p:spPr>
        <p:txBody>
          <a:bodyPr wrap="square">
            <a:spAutoFit/>
          </a:bodyPr>
          <a:lstStyle/>
          <a:p>
            <a:pPr>
              <a:spcAft>
                <a:spcPts val="600"/>
              </a:spcAft>
            </a:pPr>
            <a:r>
              <a:rPr lang="en-US" sz="2400" b="1" dirty="0"/>
              <a:t>The amount of memory on the MSP432 is significantly greater.</a:t>
            </a:r>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spcAft>
                <a:spcPts val="600"/>
              </a:spcAft>
            </a:pPr>
            <a:endParaRPr lang="en-US" sz="2400" b="1" dirty="0"/>
          </a:p>
          <a:p>
            <a:pPr algn="ctr">
              <a:spcAft>
                <a:spcPts val="600"/>
              </a:spcAft>
            </a:pPr>
            <a:r>
              <a:rPr lang="en-US" sz="2200" b="1" dirty="0">
                <a:solidFill>
                  <a:srgbClr val="0000FF"/>
                </a:solidFill>
              </a:rPr>
              <a:t>Note: flash is slower than ROM or RAM, therefore, wait states need to be set when operating the CPU higher than 16 </a:t>
            </a:r>
            <a:r>
              <a:rPr lang="en-US" sz="2200" b="1" dirty="0" err="1">
                <a:solidFill>
                  <a:srgbClr val="0000FF"/>
                </a:solidFill>
              </a:rPr>
              <a:t>MHz.</a:t>
            </a:r>
            <a:endParaRPr lang="en-US" sz="2200" b="1" dirty="0">
              <a:solidFill>
                <a:srgbClr val="0000FF"/>
              </a:solidFill>
            </a:endParaRPr>
          </a:p>
        </p:txBody>
      </p:sp>
      <p:pic>
        <p:nvPicPr>
          <p:cNvPr id="5" name="Picture 4"/>
          <p:cNvPicPr>
            <a:picLocks noChangeAspect="1"/>
          </p:cNvPicPr>
          <p:nvPr/>
        </p:nvPicPr>
        <p:blipFill>
          <a:blip r:embed="rId2"/>
          <a:stretch>
            <a:fillRect/>
          </a:stretch>
        </p:blipFill>
        <p:spPr>
          <a:xfrm>
            <a:off x="337362" y="1447800"/>
            <a:ext cx="8549780" cy="3648578"/>
          </a:xfrm>
          <a:prstGeom prst="rect">
            <a:avLst/>
          </a:prstGeom>
          <a:ln>
            <a:noFill/>
          </a:ln>
          <a:effectLst>
            <a:softEdge rad="112500"/>
          </a:effectLst>
        </p:spPr>
      </p:pic>
      <p:sp>
        <p:nvSpPr>
          <p:cNvPr id="6" name="TextBox 5"/>
          <p:cNvSpPr txBox="1"/>
          <p:nvPr/>
        </p:nvSpPr>
        <p:spPr>
          <a:xfrm>
            <a:off x="990600" y="6496080"/>
            <a:ext cx="7068473" cy="338554"/>
          </a:xfrm>
          <a:prstGeom prst="rect">
            <a:avLst/>
          </a:prstGeom>
          <a:noFill/>
        </p:spPr>
        <p:txBody>
          <a:bodyPr wrap="none" rtlCol="0">
            <a:spAutoFit/>
          </a:bodyPr>
          <a:lstStyle/>
          <a:p>
            <a:r>
              <a:rPr lang="en-US" sz="1600" b="1" dirty="0"/>
              <a:t>from:  MSP432 Deep Dive Training Lectures (see Classic Resource Explorer in CCS)</a:t>
            </a:r>
          </a:p>
        </p:txBody>
      </p:sp>
    </p:spTree>
    <p:extLst>
      <p:ext uri="{BB962C8B-B14F-4D97-AF65-F5344CB8AC3E}">
        <p14:creationId xmlns:p14="http://schemas.microsoft.com/office/powerpoint/2010/main" val="84178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282" y="681335"/>
            <a:ext cx="8686800" cy="461665"/>
          </a:xfrm>
          <a:prstGeom prst="rect">
            <a:avLst/>
          </a:prstGeom>
        </p:spPr>
        <p:txBody>
          <a:bodyPr wrap="square">
            <a:spAutoFit/>
          </a:bodyPr>
          <a:lstStyle/>
          <a:p>
            <a:pPr>
              <a:spcAft>
                <a:spcPts val="600"/>
              </a:spcAft>
            </a:pPr>
            <a:r>
              <a:rPr lang="en-US" sz="2400" b="1" i="1" dirty="0"/>
              <a:t>The RAM space is divided up into banks of 8KB.</a:t>
            </a:r>
          </a:p>
        </p:txBody>
      </p:sp>
      <p:sp>
        <p:nvSpPr>
          <p:cNvPr id="6" name="TextBox 5"/>
          <p:cNvSpPr txBox="1"/>
          <p:nvPr/>
        </p:nvSpPr>
        <p:spPr>
          <a:xfrm>
            <a:off x="1189279" y="6445051"/>
            <a:ext cx="7068473" cy="338554"/>
          </a:xfrm>
          <a:prstGeom prst="rect">
            <a:avLst/>
          </a:prstGeom>
          <a:noFill/>
        </p:spPr>
        <p:txBody>
          <a:bodyPr wrap="none" rtlCol="0">
            <a:spAutoFit/>
          </a:bodyPr>
          <a:lstStyle/>
          <a:p>
            <a:r>
              <a:rPr lang="en-US" sz="1600" b="1" dirty="0"/>
              <a:t>from:  MSP432 Deep Dive Training Lectures (see Classic Resource Explorer in CCS)</a:t>
            </a:r>
          </a:p>
        </p:txBody>
      </p:sp>
      <p:pic>
        <p:nvPicPr>
          <p:cNvPr id="5" name="Picture 4"/>
          <p:cNvPicPr>
            <a:picLocks noChangeAspect="1"/>
          </p:cNvPicPr>
          <p:nvPr/>
        </p:nvPicPr>
        <p:blipFill>
          <a:blip r:embed="rId2"/>
          <a:stretch>
            <a:fillRect/>
          </a:stretch>
        </p:blipFill>
        <p:spPr>
          <a:xfrm>
            <a:off x="762000" y="1447800"/>
            <a:ext cx="7821118" cy="4336944"/>
          </a:xfrm>
          <a:prstGeom prst="rect">
            <a:avLst/>
          </a:prstGeom>
        </p:spPr>
      </p:pic>
      <p:sp>
        <p:nvSpPr>
          <p:cNvPr id="9" name="Title 1">
            <a:extLst>
              <a:ext uri="{FF2B5EF4-FFF2-40B4-BE49-F238E27FC236}">
                <a16:creationId xmlns:a16="http://schemas.microsoft.com/office/drawing/2014/main" id="{6242122F-4D5D-4C1A-F6C3-871506495B30}"/>
              </a:ext>
            </a:extLst>
          </p:cNvPr>
          <p:cNvSpPr>
            <a:spLocks noGrp="1"/>
          </p:cNvSpPr>
          <p:nvPr>
            <p:ph type="title"/>
          </p:nvPr>
        </p:nvSpPr>
        <p:spPr>
          <a:xfrm>
            <a:off x="457200" y="76200"/>
            <a:ext cx="8229600" cy="533400"/>
          </a:xfrm>
        </p:spPr>
        <p:txBody>
          <a:bodyPr>
            <a:normAutofit fontScale="90000"/>
          </a:bodyPr>
          <a:lstStyle/>
          <a:p>
            <a:r>
              <a:rPr lang="en-US" sz="3200" b="1" dirty="0">
                <a:solidFill>
                  <a:srgbClr val="FF0000"/>
                </a:solidFill>
              </a:rPr>
              <a:t>MSP432 Memory Types</a:t>
            </a:r>
          </a:p>
        </p:txBody>
      </p:sp>
    </p:spTree>
    <p:extLst>
      <p:ext uri="{BB962C8B-B14F-4D97-AF65-F5344CB8AC3E}">
        <p14:creationId xmlns:p14="http://schemas.microsoft.com/office/powerpoint/2010/main" val="36729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3600" b="1" dirty="0">
                <a:solidFill>
                  <a:srgbClr val="0000FF"/>
                </a:solidFill>
              </a:rPr>
              <a:t>RAM Usage</a:t>
            </a:r>
          </a:p>
        </p:txBody>
      </p:sp>
      <p:sp>
        <p:nvSpPr>
          <p:cNvPr id="4" name="Rectangle 3"/>
          <p:cNvSpPr/>
          <p:nvPr/>
        </p:nvSpPr>
        <p:spPr>
          <a:xfrm>
            <a:off x="228600" y="1612960"/>
            <a:ext cx="8686800" cy="4093428"/>
          </a:xfrm>
          <a:prstGeom prst="rect">
            <a:avLst/>
          </a:prstGeom>
        </p:spPr>
        <p:txBody>
          <a:bodyPr wrap="square">
            <a:spAutoFit/>
          </a:bodyPr>
          <a:lstStyle/>
          <a:p>
            <a:pPr>
              <a:spcAft>
                <a:spcPts val="400"/>
              </a:spcAft>
            </a:pPr>
            <a:r>
              <a:rPr lang="en-US" sz="2400" b="1" dirty="0">
                <a:solidFill>
                  <a:srgbClr val="FF0000"/>
                </a:solidFill>
              </a:rPr>
              <a:t>RAM</a:t>
            </a:r>
            <a:r>
              <a:rPr lang="en-US" sz="2400" dirty="0">
                <a:solidFill>
                  <a:srgbClr val="FF0000"/>
                </a:solidFill>
              </a:rPr>
              <a:t> </a:t>
            </a:r>
            <a:r>
              <a:rPr lang="en-US" sz="2400" dirty="0"/>
              <a:t>is used by the program code to store values for the variables that change when the program runs</a:t>
            </a:r>
          </a:p>
          <a:p>
            <a:pPr>
              <a:spcAft>
                <a:spcPts val="400"/>
              </a:spcAft>
            </a:pPr>
            <a:endParaRPr lang="en-US" sz="2400" dirty="0"/>
          </a:p>
          <a:p>
            <a:pPr>
              <a:spcAft>
                <a:spcPts val="400"/>
              </a:spcAft>
            </a:pPr>
            <a:r>
              <a:rPr lang="en-US" sz="2400" b="1" dirty="0">
                <a:solidFill>
                  <a:srgbClr val="FF0000"/>
                </a:solidFill>
              </a:rPr>
              <a:t>RAM</a:t>
            </a:r>
            <a:r>
              <a:rPr lang="en-US" sz="2400" b="1" dirty="0"/>
              <a:t> </a:t>
            </a:r>
            <a:r>
              <a:rPr lang="en-US" sz="2400" dirty="0"/>
              <a:t>is </a:t>
            </a:r>
            <a:r>
              <a:rPr lang="en-US" sz="2400" i="1" dirty="0"/>
              <a:t>volatile</a:t>
            </a:r>
            <a:r>
              <a:rPr lang="en-US" sz="2400" dirty="0"/>
              <a:t>, which means it can be changed by the program.</a:t>
            </a:r>
          </a:p>
          <a:p>
            <a:pPr>
              <a:spcAft>
                <a:spcPts val="400"/>
              </a:spcAft>
            </a:pPr>
            <a:endParaRPr lang="en-US" sz="2400" dirty="0"/>
          </a:p>
          <a:p>
            <a:pPr>
              <a:spcAft>
                <a:spcPts val="400"/>
              </a:spcAft>
            </a:pPr>
            <a:r>
              <a:rPr lang="en-US" sz="2400" dirty="0"/>
              <a:t>It also means anything stored in this memory is lost when power is switched off.</a:t>
            </a:r>
          </a:p>
          <a:p>
            <a:pPr>
              <a:spcAft>
                <a:spcPts val="400"/>
              </a:spcAft>
            </a:pPr>
            <a:endParaRPr lang="en-US" sz="2400" dirty="0"/>
          </a:p>
          <a:p>
            <a:pPr algn="ctr">
              <a:spcAft>
                <a:spcPts val="400"/>
              </a:spcAft>
            </a:pPr>
            <a:r>
              <a:rPr lang="en-US" sz="2400" b="1" dirty="0">
                <a:solidFill>
                  <a:srgbClr val="0000FF"/>
                </a:solidFill>
              </a:rPr>
              <a:t>MSP432 has less RAM (64 KB) than program memory (256 KB), but, still has much more than many MCUs.</a:t>
            </a:r>
          </a:p>
        </p:txBody>
      </p:sp>
    </p:spTree>
    <p:extLst>
      <p:ext uri="{BB962C8B-B14F-4D97-AF65-F5344CB8AC3E}">
        <p14:creationId xmlns:p14="http://schemas.microsoft.com/office/powerpoint/2010/main" val="13333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p:nvPr/>
        </p:nvCxnSpPr>
        <p:spPr>
          <a:xfrm>
            <a:off x="5275311" y="4207360"/>
            <a:ext cx="1506489"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49862" y="3226417"/>
            <a:ext cx="1531938"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75960" y="2057400"/>
            <a:ext cx="1005840"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275" y="11113"/>
            <a:ext cx="8991600" cy="523875"/>
          </a:xfrm>
        </p:spPr>
        <p:txBody>
          <a:bodyPr>
            <a:spAutoFit/>
          </a:bodyPr>
          <a:lstStyle/>
          <a:p>
            <a:pPr eaLnBrk="0" hangingPunct="0">
              <a:defRPr/>
            </a:pPr>
            <a:r>
              <a:rPr lang="en-US" sz="2800" b="1" kern="1200" dirty="0">
                <a:solidFill>
                  <a:srgbClr val="FF33CC"/>
                </a:solidFill>
                <a:latin typeface="Times New Roman" panose="02020603050405020304" pitchFamily="18" charset="0"/>
                <a:ea typeface="+mn-ea"/>
                <a:cs typeface="Times New Roman" panose="02020603050405020304" pitchFamily="18" charset="0"/>
              </a:rPr>
              <a:t>Embedded system architecture</a:t>
            </a:r>
          </a:p>
        </p:txBody>
      </p:sp>
      <p:sp>
        <p:nvSpPr>
          <p:cNvPr id="5" name="Rectangle 4"/>
          <p:cNvSpPr/>
          <p:nvPr/>
        </p:nvSpPr>
        <p:spPr>
          <a:xfrm>
            <a:off x="3209849" y="3000876"/>
            <a:ext cx="2209798" cy="1588687"/>
          </a:xfrm>
          <a:prstGeom prst="rect">
            <a:avLst/>
          </a:prstGeom>
          <a:solidFill>
            <a:srgbClr val="FF00FF"/>
          </a:solidFill>
          <a:ln>
            <a:solidFill>
              <a:schemeClr val="bg1"/>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3360177" y="3417200"/>
            <a:ext cx="1774749" cy="646330"/>
          </a:xfrm>
          <a:prstGeom prst="rect">
            <a:avLst/>
          </a:prstGeom>
          <a:noFill/>
          <a:ln>
            <a:noFill/>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micro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controller</a:t>
            </a:r>
          </a:p>
        </p:txBody>
      </p:sp>
      <p:grpSp>
        <p:nvGrpSpPr>
          <p:cNvPr id="26" name="Group 25"/>
          <p:cNvGrpSpPr/>
          <p:nvPr/>
        </p:nvGrpSpPr>
        <p:grpSpPr>
          <a:xfrm>
            <a:off x="471367" y="2782058"/>
            <a:ext cx="1402179" cy="914400"/>
            <a:chOff x="3886199" y="3200400"/>
            <a:chExt cx="1402179" cy="914400"/>
          </a:xfrm>
          <a:solidFill>
            <a:srgbClr val="00FFFF"/>
          </a:solidFill>
          <a:effectLst>
            <a:glow rad="228600">
              <a:schemeClr val="accent5">
                <a:satMod val="175000"/>
                <a:alpha val="40000"/>
              </a:schemeClr>
            </a:glow>
          </a:effectLst>
        </p:grpSpPr>
        <p:sp>
          <p:nvSpPr>
            <p:cNvPr id="27" name="Rectangle 26"/>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8" name="TextBox 27"/>
            <p:cNvSpPr txBox="1"/>
            <p:nvPr/>
          </p:nvSpPr>
          <p:spPr>
            <a:xfrm>
              <a:off x="4121855" y="3279338"/>
              <a:ext cx="838691"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supply</a:t>
              </a:r>
            </a:p>
          </p:txBody>
        </p:sp>
      </p:grpSp>
      <p:grpSp>
        <p:nvGrpSpPr>
          <p:cNvPr id="40968" name="Group 28"/>
          <p:cNvGrpSpPr>
            <a:grpSpLocks/>
          </p:cNvGrpSpPr>
          <p:nvPr/>
        </p:nvGrpSpPr>
        <p:grpSpPr bwMode="auto">
          <a:xfrm>
            <a:off x="6773433" y="3983996"/>
            <a:ext cx="1473585" cy="914400"/>
            <a:chOff x="3886199" y="3200400"/>
            <a:chExt cx="1402179" cy="914400"/>
          </a:xfrm>
        </p:grpSpPr>
        <p:sp>
          <p:nvSpPr>
            <p:cNvPr id="30" name="Rectangle 29"/>
            <p:cNvSpPr/>
            <p:nvPr/>
          </p:nvSpPr>
          <p:spPr>
            <a:xfrm>
              <a:off x="3886199" y="3200400"/>
              <a:ext cx="1402179" cy="914400"/>
            </a:xfrm>
            <a:prstGeom prst="rect">
              <a:avLst/>
            </a:prstGeom>
            <a:solidFill>
              <a:srgbClr val="FFFF00"/>
            </a:solidFill>
            <a:ln>
              <a:noFill/>
            </a:ln>
            <a:effectLst>
              <a:glow rad="152400">
                <a:srgbClr val="00FF00"/>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93" name="TextBox 30"/>
            <p:cNvSpPr txBox="1">
              <a:spLocks noChangeArrowheads="1"/>
            </p:cNvSpPr>
            <p:nvPr/>
          </p:nvSpPr>
          <p:spPr bwMode="auto">
            <a:xfrm>
              <a:off x="3978551" y="3269747"/>
              <a:ext cx="1107997" cy="646331"/>
            </a:xfrm>
            <a:prstGeom prst="rect">
              <a:avLst/>
            </a:prstGeom>
            <a:noFill/>
            <a:ln w="9525">
              <a:noFill/>
              <a:miter lim="800000"/>
              <a:headEnd/>
              <a:tailEnd/>
            </a:ln>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digital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actuators</a:t>
              </a:r>
            </a:p>
          </p:txBody>
        </p:sp>
      </p:grpSp>
      <p:grpSp>
        <p:nvGrpSpPr>
          <p:cNvPr id="35" name="Group 34"/>
          <p:cNvGrpSpPr/>
          <p:nvPr/>
        </p:nvGrpSpPr>
        <p:grpSpPr>
          <a:xfrm>
            <a:off x="501819" y="3983996"/>
            <a:ext cx="1402179" cy="914400"/>
            <a:chOff x="3886199" y="3200400"/>
            <a:chExt cx="1402179" cy="914400"/>
          </a:xfrm>
          <a:solidFill>
            <a:srgbClr val="00FFFF"/>
          </a:solidFill>
          <a:effectLst>
            <a:glow rad="228600">
              <a:schemeClr val="accent5">
                <a:satMod val="175000"/>
                <a:alpha val="40000"/>
              </a:schemeClr>
            </a:glow>
          </a:effectLst>
        </p:grpSpPr>
        <p:sp>
          <p:nvSpPr>
            <p:cNvPr id="36" name="Rectangle 35"/>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37" name="TextBox 36"/>
            <p:cNvSpPr txBox="1"/>
            <p:nvPr/>
          </p:nvSpPr>
          <p:spPr>
            <a:xfrm>
              <a:off x="4134395" y="3292178"/>
              <a:ext cx="813043"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digital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inputs</a:t>
              </a:r>
            </a:p>
          </p:txBody>
        </p:sp>
      </p:grpSp>
      <p:grpSp>
        <p:nvGrpSpPr>
          <p:cNvPr id="38" name="Group 37"/>
          <p:cNvGrpSpPr/>
          <p:nvPr/>
        </p:nvGrpSpPr>
        <p:grpSpPr>
          <a:xfrm>
            <a:off x="6781372" y="2838564"/>
            <a:ext cx="1402179" cy="914400"/>
            <a:chOff x="3886199" y="3200400"/>
            <a:chExt cx="1402179" cy="914400"/>
          </a:xfrm>
          <a:solidFill>
            <a:srgbClr val="FFC000"/>
          </a:solidFill>
        </p:grpSpPr>
        <p:sp>
          <p:nvSpPr>
            <p:cNvPr id="39" name="Rectangle 38"/>
            <p:cNvSpPr/>
            <p:nvPr/>
          </p:nvSpPr>
          <p:spPr>
            <a:xfrm>
              <a:off x="3886199" y="3200400"/>
              <a:ext cx="1402179" cy="914400"/>
            </a:xfrm>
            <a:prstGeom prst="rect">
              <a:avLst/>
            </a:prstGeom>
            <a:solidFill>
              <a:srgbClr val="FFFF00"/>
            </a:solidFill>
            <a:ln>
              <a:noFill/>
            </a:ln>
            <a:effectLst>
              <a:glow rad="127000">
                <a:srgbClr val="00FF00"/>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 name="TextBox 39"/>
            <p:cNvSpPr txBox="1"/>
            <p:nvPr/>
          </p:nvSpPr>
          <p:spPr>
            <a:xfrm>
              <a:off x="4138661" y="3476413"/>
              <a:ext cx="889988" cy="369332"/>
            </a:xfrm>
            <a:prstGeom prst="rect">
              <a:avLst/>
            </a:prstGeom>
            <a:solidFill>
              <a:srgbClr val="FFFF00"/>
            </a:solid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display</a:t>
              </a:r>
            </a:p>
          </p:txBody>
        </p:sp>
      </p:grpSp>
      <p:grpSp>
        <p:nvGrpSpPr>
          <p:cNvPr id="41" name="Group 40"/>
          <p:cNvGrpSpPr/>
          <p:nvPr/>
        </p:nvGrpSpPr>
        <p:grpSpPr>
          <a:xfrm>
            <a:off x="5684837" y="5215319"/>
            <a:ext cx="1097280" cy="914400"/>
            <a:chOff x="3886199" y="3200400"/>
            <a:chExt cx="1402179" cy="914400"/>
          </a:xfrm>
          <a:solidFill>
            <a:srgbClr val="00FF00"/>
          </a:solidFill>
        </p:grpSpPr>
        <p:sp>
          <p:nvSpPr>
            <p:cNvPr id="42" name="Rectangle 41"/>
            <p:cNvSpPr/>
            <p:nvPr/>
          </p:nvSpPr>
          <p:spPr>
            <a:xfrm>
              <a:off x="3886199" y="3200400"/>
              <a:ext cx="1402179" cy="914400"/>
            </a:xfrm>
            <a:prstGeom prst="rect">
              <a:avLst/>
            </a:prstGeom>
            <a:grpFill/>
            <a:ln>
              <a:solidFill>
                <a:srgbClr val="00FF00"/>
              </a:solidFill>
            </a:ln>
            <a:effectLst>
              <a:glow rad="1270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3" name="TextBox 42"/>
            <p:cNvSpPr txBox="1"/>
            <p:nvPr/>
          </p:nvSpPr>
          <p:spPr>
            <a:xfrm>
              <a:off x="4125969" y="3436308"/>
              <a:ext cx="813043" cy="369332"/>
            </a:xfrm>
            <a:prstGeom prst="rect">
              <a:avLst/>
            </a:prstGeom>
            <a:grp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timers</a:t>
              </a:r>
            </a:p>
          </p:txBody>
        </p:sp>
      </p:grpSp>
      <p:sp>
        <p:nvSpPr>
          <p:cNvPr id="45" name="Rectangle 44"/>
          <p:cNvSpPr/>
          <p:nvPr/>
        </p:nvSpPr>
        <p:spPr>
          <a:xfrm>
            <a:off x="3063648" y="5230039"/>
            <a:ext cx="2305050" cy="888383"/>
          </a:xfrm>
          <a:prstGeom prst="rect">
            <a:avLst/>
          </a:prstGeom>
          <a:solidFill>
            <a:srgbClr val="00FF00"/>
          </a:solidFill>
          <a:ln w="28575">
            <a:solidFill>
              <a:srgbClr val="00FF00"/>
            </a:solidFill>
          </a:ln>
          <a:effectLst>
            <a:glow rad="1270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73" name="TextBox 45"/>
          <p:cNvSpPr txBox="1">
            <a:spLocks noChangeArrowheads="1"/>
          </p:cNvSpPr>
          <p:nvPr/>
        </p:nvSpPr>
        <p:spPr bwMode="auto">
          <a:xfrm>
            <a:off x="3266782" y="5352155"/>
            <a:ext cx="178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inter-process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communication</a:t>
            </a:r>
          </a:p>
        </p:txBody>
      </p:sp>
      <p:grpSp>
        <p:nvGrpSpPr>
          <p:cNvPr id="40974" name="Group 46"/>
          <p:cNvGrpSpPr>
            <a:grpSpLocks/>
          </p:cNvGrpSpPr>
          <p:nvPr/>
        </p:nvGrpSpPr>
        <p:grpSpPr bwMode="auto">
          <a:xfrm>
            <a:off x="6492447" y="1682247"/>
            <a:ext cx="1920875" cy="914400"/>
            <a:chOff x="3598054" y="3200400"/>
            <a:chExt cx="1970423" cy="914400"/>
          </a:xfrm>
        </p:grpSpPr>
        <p:sp>
          <p:nvSpPr>
            <p:cNvPr id="48" name="Rectangle 47"/>
            <p:cNvSpPr/>
            <p:nvPr/>
          </p:nvSpPr>
          <p:spPr>
            <a:xfrm>
              <a:off x="3886289" y="3200400"/>
              <a:ext cx="1402095" cy="914400"/>
            </a:xfrm>
            <a:prstGeom prst="rect">
              <a:avLst/>
            </a:prstGeom>
            <a:solidFill>
              <a:srgbClr val="FFFF00"/>
            </a:solidFill>
            <a:ln>
              <a:solidFill>
                <a:srgbClr val="FFFF00"/>
              </a:solidFill>
            </a:ln>
            <a:effectLst>
              <a:glow rad="127000">
                <a:srgbClr val="00FF00"/>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0991" name="TextBox 48"/>
            <p:cNvSpPr txBox="1">
              <a:spLocks noChangeArrowheads="1"/>
            </p:cNvSpPr>
            <p:nvPr/>
          </p:nvSpPr>
          <p:spPr bwMode="auto">
            <a:xfrm>
              <a:off x="3598054" y="3289812"/>
              <a:ext cx="1970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analog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actuators</a:t>
              </a:r>
            </a:p>
          </p:txBody>
        </p:sp>
      </p:grpSp>
      <p:sp>
        <p:nvSpPr>
          <p:cNvPr id="40975" name="TextBox 2"/>
          <p:cNvSpPr txBox="1">
            <a:spLocks noChangeArrowheads="1"/>
          </p:cNvSpPr>
          <p:nvPr/>
        </p:nvSpPr>
        <p:spPr bwMode="auto">
          <a:xfrm>
            <a:off x="787177" y="846810"/>
            <a:ext cx="825500" cy="369888"/>
          </a:xfrm>
          <a:prstGeom prst="rect">
            <a:avLst/>
          </a:prstGeom>
          <a:solidFill>
            <a:srgbClr val="00FFFF"/>
          </a:solidFill>
          <a:ln w="28575">
            <a:solidFill>
              <a:srgbClr val="00FFFF"/>
            </a:solidFill>
            <a:miter lim="800000"/>
            <a:headEnd/>
            <a:tailEnd/>
          </a:ln>
          <a:effectLst>
            <a:glow rad="228600">
              <a:schemeClr val="accent5">
                <a:satMod val="175000"/>
                <a:alpha val="40000"/>
              </a:schemeClr>
            </a:glow>
          </a:effectLst>
          <a:scene3d>
            <a:camera prst="orthographicFront"/>
            <a:lightRig rig="threePt" dir="t"/>
          </a:scene3d>
          <a:sp3d>
            <a:bevelT prst="angle"/>
          </a:sp3d>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Inputs</a:t>
            </a:r>
          </a:p>
        </p:txBody>
      </p:sp>
      <p:sp>
        <p:nvSpPr>
          <p:cNvPr id="40976" name="TextBox 49"/>
          <p:cNvSpPr txBox="1">
            <a:spLocks noChangeArrowheads="1"/>
          </p:cNvSpPr>
          <p:nvPr/>
        </p:nvSpPr>
        <p:spPr bwMode="auto">
          <a:xfrm>
            <a:off x="3200399" y="847725"/>
            <a:ext cx="2484438" cy="369888"/>
          </a:xfrm>
          <a:prstGeom prst="rect">
            <a:avLst/>
          </a:prstGeom>
          <a:solidFill>
            <a:srgbClr val="00FF00"/>
          </a:solidFill>
          <a:ln w="28575">
            <a:solidFill>
              <a:srgbClr val="00FF00"/>
            </a:solidFill>
            <a:miter lim="800000"/>
            <a:headEnd/>
            <a:tailEnd/>
          </a:ln>
          <a:effectLst>
            <a:glow rad="127000">
              <a:srgbClr val="FF00FF"/>
            </a:glow>
          </a:effec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Processing and Control</a:t>
            </a:r>
          </a:p>
        </p:txBody>
      </p:sp>
      <p:sp>
        <p:nvSpPr>
          <p:cNvPr id="40977" name="TextBox 50"/>
          <p:cNvSpPr txBox="1">
            <a:spLocks noChangeArrowheads="1"/>
          </p:cNvSpPr>
          <p:nvPr/>
        </p:nvSpPr>
        <p:spPr bwMode="auto">
          <a:xfrm>
            <a:off x="6937490" y="922678"/>
            <a:ext cx="993775" cy="369888"/>
          </a:xfrm>
          <a:prstGeom prst="rect">
            <a:avLst/>
          </a:prstGeom>
          <a:solidFill>
            <a:srgbClr val="FFFF00"/>
          </a:solidFill>
          <a:ln w="28575">
            <a:noFill/>
            <a:miter lim="800000"/>
            <a:headEnd/>
            <a:tailEnd/>
          </a:ln>
          <a:effectLst>
            <a:glow rad="127000">
              <a:srgbClr val="00FF00"/>
            </a:glow>
          </a:effectLst>
          <a:scene3d>
            <a:camera prst="orthographicFront"/>
            <a:lightRig rig="threePt" dir="t"/>
          </a:scene3d>
          <a:sp3d>
            <a:bevelT prst="angle"/>
          </a:sp3d>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Outputs</a:t>
            </a:r>
          </a:p>
        </p:txBody>
      </p:sp>
      <p:cxnSp>
        <p:nvCxnSpPr>
          <p:cNvPr id="52" name="Straight Arrow Connector 51"/>
          <p:cNvCxnSpPr/>
          <p:nvPr/>
        </p:nvCxnSpPr>
        <p:spPr>
          <a:xfrm>
            <a:off x="1925313" y="4275263"/>
            <a:ext cx="1305538" cy="5037"/>
          </a:xfrm>
          <a:prstGeom prst="straightConnector1">
            <a:avLst/>
          </a:prstGeom>
          <a:ln w="38100">
            <a:solidFill>
              <a:srgbClr val="FF6600"/>
            </a:solidFill>
            <a:headEnd type="none" w="med" len="med"/>
            <a:tailEnd type="triangle" w="med" len="med"/>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2" idx="0"/>
          </p:cNvCxnSpPr>
          <p:nvPr/>
        </p:nvCxnSpPr>
        <p:spPr>
          <a:xfrm>
            <a:off x="5418953" y="4576916"/>
            <a:ext cx="814524" cy="638403"/>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305298" y="4572000"/>
            <a:ext cx="0" cy="685800"/>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89251" y="5227338"/>
            <a:ext cx="1097280" cy="914400"/>
            <a:chOff x="3886199" y="3200400"/>
            <a:chExt cx="1402179" cy="914400"/>
          </a:xfrm>
          <a:solidFill>
            <a:srgbClr val="92D050"/>
          </a:solidFill>
        </p:grpSpPr>
        <p:sp>
          <p:nvSpPr>
            <p:cNvPr id="57" name="Rectangle 56"/>
            <p:cNvSpPr/>
            <p:nvPr/>
          </p:nvSpPr>
          <p:spPr>
            <a:xfrm>
              <a:off x="3886199" y="3200400"/>
              <a:ext cx="1402179" cy="914400"/>
            </a:xfrm>
            <a:prstGeom prst="rect">
              <a:avLst/>
            </a:prstGeom>
            <a:solidFill>
              <a:srgbClr val="00FF00"/>
            </a:solidFill>
            <a:ln>
              <a:solidFill>
                <a:srgbClr val="00FF00"/>
              </a:solidFill>
            </a:ln>
            <a:effectLst>
              <a:glow rad="177800">
                <a:srgbClr val="FF00FF"/>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8" name="TextBox 57"/>
            <p:cNvSpPr txBox="1"/>
            <p:nvPr/>
          </p:nvSpPr>
          <p:spPr>
            <a:xfrm>
              <a:off x="4084586" y="3470037"/>
              <a:ext cx="1005404" cy="369332"/>
            </a:xfrm>
            <a:prstGeom prst="rect">
              <a:avLst/>
            </a:prstGeom>
            <a:solidFill>
              <a:srgbClr val="00FF00"/>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memory</a:t>
              </a:r>
            </a:p>
          </p:txBody>
        </p:sp>
      </p:grpSp>
      <p:cxnSp>
        <p:nvCxnSpPr>
          <p:cNvPr id="60" name="Straight Arrow Connector 59"/>
          <p:cNvCxnSpPr>
            <a:stCxn id="57" idx="0"/>
          </p:cNvCxnSpPr>
          <p:nvPr/>
        </p:nvCxnSpPr>
        <p:spPr>
          <a:xfrm flipV="1">
            <a:off x="2237891" y="4576277"/>
            <a:ext cx="977546" cy="651061"/>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0" y="6611938"/>
            <a:ext cx="9144000" cy="254000"/>
          </a:xfrm>
          <a:prstGeom prst="rect">
            <a:avLst/>
          </a:prstGeom>
          <a:solidFill>
            <a:schemeClr val="bg1"/>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00FF00"/>
                </a:solidFill>
                <a:effectLst/>
                <a:uLnTx/>
                <a:uFillTx/>
                <a:latin typeface="Arial Black" panose="020B0A04020102020204" pitchFamily="34" charset="0"/>
                <a:ea typeface="+mn-ea"/>
                <a:cs typeface="Times New Roman" panose="02020603050405020304" pitchFamily="18" charset="0"/>
              </a:rPr>
              <a:t>Dr. Nabeeh Kandalaft		EGR226 Grand valley State University		</a:t>
            </a:r>
          </a:p>
        </p:txBody>
      </p:sp>
      <p:cxnSp>
        <p:nvCxnSpPr>
          <p:cNvPr id="62" name="Straight Arrow Connector 61"/>
          <p:cNvCxnSpPr/>
          <p:nvPr/>
        </p:nvCxnSpPr>
        <p:spPr>
          <a:xfrm flipV="1">
            <a:off x="1915517" y="3424087"/>
            <a:ext cx="1280160" cy="0"/>
          </a:xfrm>
          <a:prstGeom prst="straightConnector1">
            <a:avLst/>
          </a:prstGeom>
          <a:ln w="38100">
            <a:solidFill>
              <a:srgbClr val="FF6600"/>
            </a:solidFill>
            <a:headEnd type="none" w="med" len="med"/>
            <a:tailEnd type="triangle" w="med" len="med"/>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2438400" y="1562876"/>
            <a:ext cx="1402179" cy="914400"/>
            <a:chOff x="3886199" y="3200400"/>
            <a:chExt cx="1402179" cy="914400"/>
          </a:xfrm>
          <a:solidFill>
            <a:srgbClr val="00FF00"/>
          </a:solidFill>
          <a:effectLst>
            <a:glow rad="241300">
              <a:srgbClr val="FFFF00"/>
            </a:glow>
            <a:reflection blurRad="6350" stA="50000" endA="300" endPos="55500" dist="50800" dir="5400000" sy="-100000" algn="bl" rotWithShape="0"/>
          </a:effectLst>
        </p:grpSpPr>
        <p:sp>
          <p:nvSpPr>
            <p:cNvPr id="65" name="Rectangle 64"/>
            <p:cNvSpPr/>
            <p:nvPr/>
          </p:nvSpPr>
          <p:spPr>
            <a:xfrm>
              <a:off x="3886199" y="3200400"/>
              <a:ext cx="1402179" cy="914400"/>
            </a:xfrm>
            <a:prstGeom prst="rect">
              <a:avLst/>
            </a:prstGeom>
            <a:grpFill/>
            <a:ln>
              <a:solidFill>
                <a:srgbClr val="00FF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6" name="TextBox 65"/>
            <p:cNvSpPr txBox="1"/>
            <p:nvPr/>
          </p:nvSpPr>
          <p:spPr>
            <a:xfrm>
              <a:off x="4025460" y="3324604"/>
              <a:ext cx="1133645" cy="646331"/>
            </a:xfrm>
            <a:prstGeom prst="rect">
              <a:avLst/>
            </a:prstGeom>
            <a:noFill/>
            <a:scene3d>
              <a:camera prst="orthographicFront"/>
              <a:lightRig rig="threePt" dir="t"/>
            </a:scene3d>
            <a:sp3d>
              <a:bevelT prst="angle"/>
            </a:sp3d>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converter</a:t>
              </a:r>
            </a:p>
          </p:txBody>
        </p:sp>
      </p:grpSp>
      <p:grpSp>
        <p:nvGrpSpPr>
          <p:cNvPr id="68" name="Group 67"/>
          <p:cNvGrpSpPr/>
          <p:nvPr/>
        </p:nvGrpSpPr>
        <p:grpSpPr>
          <a:xfrm>
            <a:off x="4465221" y="1562876"/>
            <a:ext cx="1402179" cy="914400"/>
            <a:chOff x="3886199" y="3200400"/>
            <a:chExt cx="1402179" cy="914400"/>
          </a:xfrm>
          <a:solidFill>
            <a:srgbClr val="00FF00"/>
          </a:solidFill>
          <a:effectLst>
            <a:glow rad="241300">
              <a:srgbClr val="FFFF00"/>
            </a:glow>
            <a:reflection blurRad="6350" stA="50000" endA="300" endPos="55500" dist="50800" dir="5400000" sy="-100000" algn="bl" rotWithShape="0"/>
          </a:effectLst>
        </p:grpSpPr>
        <p:sp>
          <p:nvSpPr>
            <p:cNvPr id="69" name="Rectangle 68"/>
            <p:cNvSpPr/>
            <p:nvPr/>
          </p:nvSpPr>
          <p:spPr>
            <a:xfrm>
              <a:off x="3886199" y="3200400"/>
              <a:ext cx="1402179" cy="914400"/>
            </a:xfrm>
            <a:prstGeom prst="rect">
              <a:avLst/>
            </a:prstGeom>
            <a:grpFill/>
            <a:ln>
              <a:solidFill>
                <a:srgbClr val="00FF00"/>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70" name="TextBox 69"/>
            <p:cNvSpPr txBox="1"/>
            <p:nvPr/>
          </p:nvSpPr>
          <p:spPr>
            <a:xfrm>
              <a:off x="3989082" y="3316069"/>
              <a:ext cx="1133645" cy="646331"/>
            </a:xfrm>
            <a:prstGeom prst="rect">
              <a:avLst/>
            </a:prstGeom>
            <a:noFill/>
            <a:scene3d>
              <a:camera prst="orthographicFront"/>
              <a:lightRig rig="threePt" dir="t"/>
            </a:scene3d>
            <a:sp3d>
              <a:bevelT prst="angle"/>
            </a:sp3d>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converter</a:t>
              </a:r>
            </a:p>
          </p:txBody>
        </p:sp>
      </p:grpSp>
      <p:cxnSp>
        <p:nvCxnSpPr>
          <p:cNvPr id="71" name="Straight Arrow Connector 70"/>
          <p:cNvCxnSpPr>
            <a:stCxn id="15" idx="2"/>
          </p:cNvCxnSpPr>
          <p:nvPr/>
        </p:nvCxnSpPr>
        <p:spPr>
          <a:xfrm flipH="1">
            <a:off x="4442619" y="2514600"/>
            <a:ext cx="751988" cy="459287"/>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1652507" y="2047513"/>
            <a:ext cx="842080" cy="0"/>
          </a:xfrm>
          <a:prstGeom prst="straightConnector1">
            <a:avLst/>
          </a:prstGeom>
          <a:ln w="3810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2"/>
          </p:cNvCxnSpPr>
          <p:nvPr/>
        </p:nvCxnSpPr>
        <p:spPr>
          <a:xfrm>
            <a:off x="3195677" y="2504713"/>
            <a:ext cx="751987" cy="483450"/>
          </a:xfrm>
          <a:prstGeom prst="straightConnector1">
            <a:avLst/>
          </a:prstGeom>
          <a:ln w="381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37138" y="1611929"/>
            <a:ext cx="1402179" cy="914400"/>
            <a:chOff x="3886199" y="3200400"/>
            <a:chExt cx="1402179" cy="914400"/>
          </a:xfrm>
          <a:solidFill>
            <a:srgbClr val="00FFFF"/>
          </a:solidFill>
          <a:effectLst>
            <a:glow rad="228600">
              <a:schemeClr val="accent5">
                <a:satMod val="175000"/>
                <a:alpha val="40000"/>
              </a:schemeClr>
            </a:glow>
          </a:effectLst>
        </p:grpSpPr>
        <p:sp>
          <p:nvSpPr>
            <p:cNvPr id="9" name="Rectangle 8"/>
            <p:cNvSpPr/>
            <p:nvPr/>
          </p:nvSpPr>
          <p:spPr>
            <a:xfrm>
              <a:off x="3886199" y="3200400"/>
              <a:ext cx="1402179" cy="914400"/>
            </a:xfrm>
            <a:prstGeom prst="rect">
              <a:avLst/>
            </a:prstGeom>
            <a:grpFill/>
            <a:ln>
              <a:solidFill>
                <a:srgbClr val="00FFFF"/>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p:cNvSpPr txBox="1"/>
            <p:nvPr/>
          </p:nvSpPr>
          <p:spPr>
            <a:xfrm>
              <a:off x="4135416" y="3272909"/>
              <a:ext cx="902812" cy="646331"/>
            </a:xfrm>
            <a:prstGeom prst="rect">
              <a:avLst/>
            </a:prstGeom>
            <a:grpFill/>
            <a:ln>
              <a:solidFill>
                <a:srgbClr val="00FFFF"/>
              </a:solid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analog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sensors</a:t>
              </a:r>
            </a:p>
          </p:txBody>
        </p:sp>
      </p:grpSp>
    </p:spTree>
    <p:extLst>
      <p:ext uri="{BB962C8B-B14F-4D97-AF65-F5344CB8AC3E}">
        <p14:creationId xmlns:p14="http://schemas.microsoft.com/office/powerpoint/2010/main" val="138622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5000" fill="hold" nodeType="clickEffect">
                                  <p:stCondLst>
                                    <p:cond delay="0"/>
                                  </p:stCondLst>
                                  <p:childTnLst>
                                    <p:animScale>
                                      <p:cBhvr>
                                        <p:cTn id="6" dur="2000" fill="hold"/>
                                        <p:tgtEl>
                                          <p:spTgt spid="5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3200" b="1" dirty="0">
                <a:solidFill>
                  <a:srgbClr val="0000FF"/>
                </a:solidFill>
              </a:rPr>
              <a:t>Using Flash Memory To Store Constants</a:t>
            </a:r>
          </a:p>
        </p:txBody>
      </p:sp>
      <p:sp>
        <p:nvSpPr>
          <p:cNvPr id="4" name="Rectangle 3"/>
          <p:cNvSpPr/>
          <p:nvPr/>
        </p:nvSpPr>
        <p:spPr>
          <a:xfrm>
            <a:off x="228600" y="914400"/>
            <a:ext cx="8915400" cy="5478423"/>
          </a:xfrm>
          <a:prstGeom prst="rect">
            <a:avLst/>
          </a:prstGeom>
        </p:spPr>
        <p:txBody>
          <a:bodyPr wrap="square">
            <a:spAutoFit/>
          </a:bodyPr>
          <a:lstStyle/>
          <a:p>
            <a:pPr>
              <a:spcAft>
                <a:spcPts val="600"/>
              </a:spcAft>
            </a:pPr>
            <a:r>
              <a:rPr lang="en-US" sz="2200" b="1" dirty="0"/>
              <a:t>The MSP432 is a </a:t>
            </a:r>
            <a:r>
              <a:rPr lang="en-US" sz="2200" b="1" dirty="0">
                <a:solidFill>
                  <a:srgbClr val="FF0000"/>
                </a:solidFill>
              </a:rPr>
              <a:t>Harvard architecture </a:t>
            </a:r>
            <a:r>
              <a:rPr lang="en-US" sz="2200" b="1" dirty="0"/>
              <a:t>processor, where</a:t>
            </a:r>
            <a:r>
              <a:rPr lang="en-US" sz="2200" b="1" dirty="0">
                <a:solidFill>
                  <a:schemeClr val="accent6">
                    <a:lumMod val="75000"/>
                  </a:schemeClr>
                </a:solidFill>
              </a:rPr>
              <a:t> </a:t>
            </a:r>
            <a:r>
              <a:rPr lang="en-US" sz="2200" b="1" dirty="0">
                <a:solidFill>
                  <a:srgbClr val="0000FF"/>
                </a:solidFill>
              </a:rPr>
              <a:t>flash is used for the program, RAM is used for data</a:t>
            </a:r>
            <a:r>
              <a:rPr lang="en-US" sz="2200" b="1" dirty="0"/>
              <a:t>, and they each have separate address spaces.</a:t>
            </a:r>
          </a:p>
          <a:p>
            <a:pPr>
              <a:spcAft>
                <a:spcPts val="600"/>
              </a:spcAft>
            </a:pPr>
            <a:endParaRPr lang="en-US" sz="2200" b="1" dirty="0"/>
          </a:p>
          <a:p>
            <a:pPr>
              <a:spcAft>
                <a:spcPts val="600"/>
              </a:spcAft>
            </a:pPr>
            <a:r>
              <a:rPr lang="en-US" sz="2200" dirty="0"/>
              <a:t>The C Language was not designed with Harvard architectures in mind, it was designed for Von Neumann architectures where code and data exist in the same address space.</a:t>
            </a:r>
          </a:p>
          <a:p>
            <a:pPr>
              <a:spcAft>
                <a:spcPts val="600"/>
              </a:spcAft>
            </a:pPr>
            <a:r>
              <a:rPr lang="en-US" sz="2200" dirty="0"/>
              <a:t>In C, using the </a:t>
            </a:r>
            <a:r>
              <a:rPr lang="en-US" sz="2200" b="1" dirty="0" err="1">
                <a:solidFill>
                  <a:srgbClr val="FF0000"/>
                </a:solidFill>
              </a:rPr>
              <a:t>const</a:t>
            </a:r>
            <a:r>
              <a:rPr lang="en-US" sz="2200" b="1" dirty="0">
                <a:solidFill>
                  <a:srgbClr val="FF0000"/>
                </a:solidFill>
              </a:rPr>
              <a:t> </a:t>
            </a:r>
            <a:r>
              <a:rPr lang="en-US" sz="2200" dirty="0"/>
              <a:t>keyword will tell the compiler to place the data in the Program Memory (Flash), e.g.,</a:t>
            </a:r>
          </a:p>
          <a:p>
            <a:pPr marL="2803525"/>
            <a:r>
              <a:rPr lang="en-US" sz="2200" b="1" dirty="0" err="1">
                <a:solidFill>
                  <a:srgbClr val="0000FF"/>
                </a:solidFill>
              </a:rPr>
              <a:t>const</a:t>
            </a:r>
            <a:r>
              <a:rPr lang="en-US" sz="2200" b="1" dirty="0">
                <a:solidFill>
                  <a:srgbClr val="0000FF"/>
                </a:solidFill>
              </a:rPr>
              <a:t> uint16_t Logo[] = {</a:t>
            </a:r>
          </a:p>
          <a:p>
            <a:pPr marL="2803525"/>
            <a:r>
              <a:rPr lang="en-US" sz="2200" dirty="0"/>
              <a:t> </a:t>
            </a:r>
            <a:r>
              <a:rPr lang="en-US" sz="2200" i="1" dirty="0"/>
              <a:t>0xFFFF, 0xFFFF, 0xFFFF, 0xFFFF, …</a:t>
            </a:r>
          </a:p>
          <a:p>
            <a:pPr marL="2803525"/>
            <a:r>
              <a:rPr lang="en-US" sz="2200" b="1" dirty="0">
                <a:solidFill>
                  <a:srgbClr val="0000FF"/>
                </a:solidFill>
              </a:rPr>
              <a:t>}</a:t>
            </a:r>
          </a:p>
          <a:p>
            <a:endParaRPr lang="en-US" sz="2200" dirty="0"/>
          </a:p>
          <a:p>
            <a:pPr>
              <a:spcAft>
                <a:spcPts val="600"/>
              </a:spcAft>
            </a:pPr>
            <a:r>
              <a:rPr lang="en-US" sz="2200" dirty="0"/>
              <a:t>By storing data in </a:t>
            </a:r>
            <a:r>
              <a:rPr lang="en-US" sz="2200" b="1" dirty="0"/>
              <a:t>flash</a:t>
            </a:r>
            <a:r>
              <a:rPr lang="en-US" sz="2200" dirty="0"/>
              <a:t> that does not change during program operation, you preserve the more limited amount of </a:t>
            </a:r>
            <a:r>
              <a:rPr lang="en-US" sz="2200" b="1" dirty="0"/>
              <a:t>SRAM</a:t>
            </a:r>
            <a:r>
              <a:rPr lang="en-US" sz="2200" dirty="0"/>
              <a:t> for other program purposes.</a:t>
            </a:r>
          </a:p>
        </p:txBody>
      </p:sp>
    </p:spTree>
    <p:extLst>
      <p:ext uri="{BB962C8B-B14F-4D97-AF65-F5344CB8AC3E}">
        <p14:creationId xmlns:p14="http://schemas.microsoft.com/office/powerpoint/2010/main" val="110337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a:xfrm>
            <a:off x="228600" y="12700"/>
            <a:ext cx="8562975" cy="511175"/>
          </a:xfrm>
        </p:spPr>
        <p:txBody>
          <a:bodyPr vert="horz" lIns="91440" tIns="45720" rIns="91440" bIns="45720" rtlCol="0" anchor="ctr">
            <a:normAutofit fontScale="90000"/>
          </a:bodyPr>
          <a:lstStyle/>
          <a:p>
            <a:r>
              <a:rPr lang="en-GB" sz="3200" b="1" dirty="0">
                <a:solidFill>
                  <a:srgbClr val="0000FF"/>
                </a:solidFill>
              </a:rPr>
              <a:t>The Cortex-M4 Architecture Supports Debug</a:t>
            </a:r>
          </a:p>
        </p:txBody>
      </p:sp>
      <p:sp>
        <p:nvSpPr>
          <p:cNvPr id="5123" name="Text Box 4"/>
          <p:cNvSpPr txBox="1">
            <a:spLocks noChangeArrowheads="1"/>
          </p:cNvSpPr>
          <p:nvPr/>
        </p:nvSpPr>
        <p:spPr bwMode="auto">
          <a:xfrm>
            <a:off x="7477125" y="5807075"/>
            <a:ext cx="1549400" cy="527050"/>
          </a:xfrm>
          <a:prstGeom prst="rect">
            <a:avLst/>
          </a:prstGeom>
          <a:noFill/>
          <a:ln w="9525">
            <a:solidFill>
              <a:schemeClr val="bg1"/>
            </a:solidFill>
            <a:miter lim="800000"/>
            <a:headEnd/>
            <a:tailEnd/>
          </a:ln>
        </p:spPr>
        <p:txBody>
          <a:bodyPr>
            <a:spAutoFit/>
          </a:bodyPr>
          <a:lstStyle/>
          <a:p>
            <a:pPr eaLnBrk="0" hangingPunct="0"/>
            <a:r>
              <a:rPr lang="en-GB" sz="1400" dirty="0">
                <a:solidFill>
                  <a:schemeClr val="bg1"/>
                </a:solidFill>
              </a:rPr>
              <a:t>Cortex M3 Total 60k* Gates</a:t>
            </a:r>
          </a:p>
        </p:txBody>
      </p:sp>
      <p:sp>
        <p:nvSpPr>
          <p:cNvPr id="5124" name="Rectangle 3"/>
          <p:cNvSpPr>
            <a:spLocks noChangeArrowheads="1"/>
          </p:cNvSpPr>
          <p:nvPr/>
        </p:nvSpPr>
        <p:spPr bwMode="auto">
          <a:xfrm>
            <a:off x="4438567" y="1108031"/>
            <a:ext cx="4362450" cy="5292134"/>
          </a:xfrm>
          <a:prstGeom prst="rect">
            <a:avLst/>
          </a:prstGeom>
          <a:noFill/>
          <a:ln w="9525">
            <a:noFill/>
            <a:miter lim="800000"/>
            <a:headEnd/>
            <a:tailEnd/>
          </a:ln>
        </p:spPr>
        <p:txBody>
          <a:bodyPr lIns="80151" tIns="40076" rIns="80151" bIns="40076"/>
          <a:lstStyle/>
          <a:p>
            <a:pPr marL="301625" indent="-301625" algn="ctr" defTabSz="801688">
              <a:spcBef>
                <a:spcPct val="25000"/>
              </a:spcBef>
              <a:buFont typeface="Wingdings" pitchFamily="2" charset="2"/>
              <a:buChar char="§"/>
            </a:pPr>
            <a:r>
              <a:rPr lang="en-GB" sz="2400" b="1" dirty="0"/>
              <a:t>Serial wire or JTAG debug</a:t>
            </a:r>
          </a:p>
          <a:p>
            <a:pPr marL="301625" indent="-301625" algn="ctr" defTabSz="801688">
              <a:spcBef>
                <a:spcPct val="25000"/>
              </a:spcBef>
              <a:buFont typeface="Wingdings" pitchFamily="2" charset="2"/>
              <a:buChar char="§"/>
            </a:pPr>
            <a:endParaRPr lang="en-GB" sz="2400" b="1" dirty="0"/>
          </a:p>
          <a:p>
            <a:pPr marL="301625" indent="-301625" algn="ctr" defTabSz="801688">
              <a:spcBef>
                <a:spcPct val="25000"/>
              </a:spcBef>
              <a:buFont typeface="Wingdings" pitchFamily="2" charset="2"/>
              <a:buChar char="§"/>
            </a:pPr>
            <a:r>
              <a:rPr lang="en-GB" sz="2400" b="1" dirty="0"/>
              <a:t>Serial Wire Data is used to program flash and RAM with the XDS-110 debug probe running on the aux MCU on the Launchpad </a:t>
            </a:r>
          </a:p>
          <a:p>
            <a:pPr marL="301625" indent="-301625" algn="ctr" defTabSz="801688">
              <a:spcBef>
                <a:spcPct val="25000"/>
              </a:spcBef>
              <a:buFont typeface="Wingdings" pitchFamily="2" charset="2"/>
              <a:buChar char="§"/>
            </a:pPr>
            <a:endParaRPr lang="en-GB" sz="2400" b="1" dirty="0"/>
          </a:p>
          <a:p>
            <a:pPr marL="301625" indent="-301625" algn="ctr" defTabSz="801688">
              <a:spcBef>
                <a:spcPct val="25000"/>
              </a:spcBef>
              <a:buFont typeface="Wingdings" pitchFamily="2" charset="2"/>
              <a:buChar char="§"/>
            </a:pPr>
            <a:r>
              <a:rPr lang="en-GB" sz="2400" b="1" dirty="0"/>
              <a:t>When a debug probe is not used, a boot loader program on the MSP432 will accept commands from a PC to load flash</a:t>
            </a:r>
          </a:p>
        </p:txBody>
      </p:sp>
      <p:pic>
        <p:nvPicPr>
          <p:cNvPr id="177153" name="Picture 1" descr="\\Mercury\Artwork\GRAPHIC_RESOURCES\Chip Diagrams\NEW STYLE CHIP DIAGRAMS\jpg\Cortex-M4.jpg"/>
          <p:cNvPicPr>
            <a:picLocks noChangeAspect="1" noChangeArrowheads="1"/>
          </p:cNvPicPr>
          <p:nvPr/>
        </p:nvPicPr>
        <p:blipFill>
          <a:blip r:embed="rId3" cstate="print"/>
          <a:srcRect/>
          <a:stretch>
            <a:fillRect/>
          </a:stretch>
        </p:blipFill>
        <p:spPr bwMode="auto">
          <a:xfrm>
            <a:off x="264160" y="1143000"/>
            <a:ext cx="4194727" cy="4816475"/>
          </a:xfrm>
          <a:prstGeom prst="rect">
            <a:avLst/>
          </a:prstGeom>
          <a:noFill/>
        </p:spPr>
      </p:pic>
    </p:spTree>
    <p:extLst>
      <p:ext uri="{BB962C8B-B14F-4D97-AF65-F5344CB8AC3E}">
        <p14:creationId xmlns:p14="http://schemas.microsoft.com/office/powerpoint/2010/main" val="164879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0783"/>
          </a:xfrm>
        </p:spPr>
        <p:txBody>
          <a:bodyPr vert="horz" lIns="91440" tIns="45720" rIns="91440" bIns="45720" rtlCol="0" anchor="ctr">
            <a:normAutofit fontScale="90000"/>
          </a:bodyPr>
          <a:lstStyle/>
          <a:p>
            <a:r>
              <a:rPr lang="en-US" sz="3200" b="1" dirty="0">
                <a:solidFill>
                  <a:srgbClr val="0000FF"/>
                </a:solidFill>
              </a:rPr>
              <a:t>MSP432 Flash Memory</a:t>
            </a:r>
          </a:p>
        </p:txBody>
      </p:sp>
      <p:sp>
        <p:nvSpPr>
          <p:cNvPr id="4" name="Rectangle 3"/>
          <p:cNvSpPr/>
          <p:nvPr/>
        </p:nvSpPr>
        <p:spPr>
          <a:xfrm>
            <a:off x="120592" y="658810"/>
            <a:ext cx="8902813" cy="1261884"/>
          </a:xfrm>
          <a:prstGeom prst="rect">
            <a:avLst/>
          </a:prstGeom>
        </p:spPr>
        <p:txBody>
          <a:bodyPr wrap="square">
            <a:spAutoFit/>
          </a:bodyPr>
          <a:lstStyle/>
          <a:p>
            <a:pPr>
              <a:spcAft>
                <a:spcPts val="600"/>
              </a:spcAft>
            </a:pPr>
            <a:r>
              <a:rPr lang="en-US" sz="2200" dirty="0"/>
              <a:t>The flash memory is divided into two independent banks</a:t>
            </a:r>
          </a:p>
          <a:p>
            <a:pPr>
              <a:spcAft>
                <a:spcPts val="600"/>
              </a:spcAft>
            </a:pPr>
            <a:r>
              <a:rPr lang="en-US" sz="2200" dirty="0"/>
              <a:t>And an INFO section is intended for TI and customer data</a:t>
            </a:r>
          </a:p>
          <a:p>
            <a:pPr>
              <a:spcAft>
                <a:spcPts val="600"/>
              </a:spcAft>
            </a:pPr>
            <a:r>
              <a:rPr lang="en-US" sz="2200" dirty="0"/>
              <a:t>the MSP432p401r has 16 kB of Info space, 8 kB on each bank</a:t>
            </a:r>
          </a:p>
        </p:txBody>
      </p:sp>
      <p:sp>
        <p:nvSpPr>
          <p:cNvPr id="6" name="TextBox 5"/>
          <p:cNvSpPr txBox="1"/>
          <p:nvPr/>
        </p:nvSpPr>
        <p:spPr>
          <a:xfrm>
            <a:off x="1371600" y="6524526"/>
            <a:ext cx="7021987" cy="338554"/>
          </a:xfrm>
          <a:prstGeom prst="rect">
            <a:avLst/>
          </a:prstGeom>
          <a:noFill/>
        </p:spPr>
        <p:txBody>
          <a:bodyPr wrap="none" rtlCol="0">
            <a:spAutoFit/>
          </a:bodyPr>
          <a:lstStyle/>
          <a:p>
            <a:r>
              <a:rPr lang="en-US" sz="1600" b="1" dirty="0"/>
              <a:t>from: MSP432 Deep Dive Training Lectures (see Classic Resource Explorer in CCS)</a:t>
            </a:r>
          </a:p>
        </p:txBody>
      </p:sp>
      <p:pic>
        <p:nvPicPr>
          <p:cNvPr id="7" name="Picture 6"/>
          <p:cNvPicPr>
            <a:picLocks noChangeAspect="1"/>
          </p:cNvPicPr>
          <p:nvPr/>
        </p:nvPicPr>
        <p:blipFill rotWithShape="1">
          <a:blip r:embed="rId2"/>
          <a:srcRect b="17576"/>
          <a:stretch/>
        </p:blipFill>
        <p:spPr>
          <a:xfrm>
            <a:off x="673211" y="2133600"/>
            <a:ext cx="7797577" cy="3965113"/>
          </a:xfrm>
          <a:prstGeom prst="rect">
            <a:avLst/>
          </a:prstGeom>
        </p:spPr>
      </p:pic>
      <p:sp>
        <p:nvSpPr>
          <p:cNvPr id="5" name="Rectangle 4"/>
          <p:cNvSpPr/>
          <p:nvPr/>
        </p:nvSpPr>
        <p:spPr>
          <a:xfrm>
            <a:off x="7848600" y="19050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019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90924"/>
          </a:xfrm>
        </p:spPr>
        <p:txBody>
          <a:bodyPr vert="horz" lIns="91440" tIns="45720" rIns="91440" bIns="45720" rtlCol="0" anchor="ctr">
            <a:normAutofit fontScale="90000"/>
          </a:bodyPr>
          <a:lstStyle/>
          <a:p>
            <a:r>
              <a:rPr lang="en-US" sz="3200" b="1" dirty="0">
                <a:solidFill>
                  <a:srgbClr val="0000FF"/>
                </a:solidFill>
              </a:rPr>
              <a:t>MSP432 Flash Memory</a:t>
            </a:r>
          </a:p>
        </p:txBody>
      </p:sp>
      <p:sp>
        <p:nvSpPr>
          <p:cNvPr id="4" name="Rectangle 3"/>
          <p:cNvSpPr/>
          <p:nvPr/>
        </p:nvSpPr>
        <p:spPr>
          <a:xfrm>
            <a:off x="76199" y="685800"/>
            <a:ext cx="9067801" cy="5309146"/>
          </a:xfrm>
          <a:prstGeom prst="rect">
            <a:avLst/>
          </a:prstGeom>
        </p:spPr>
        <p:txBody>
          <a:bodyPr wrap="square">
            <a:spAutoFit/>
          </a:bodyPr>
          <a:lstStyle/>
          <a:p>
            <a:pPr>
              <a:spcAft>
                <a:spcPts val="600"/>
              </a:spcAft>
            </a:pPr>
            <a:r>
              <a:rPr lang="en-US" sz="2200" b="1" dirty="0"/>
              <a:t>The banks on the MSP432p401r are referred to as Bank 0 and Bank 1</a:t>
            </a:r>
          </a:p>
          <a:p>
            <a:pPr>
              <a:spcAft>
                <a:spcPts val="600"/>
              </a:spcAft>
            </a:pPr>
            <a:r>
              <a:rPr lang="en-US" sz="2200" b="1" dirty="0"/>
              <a:t>Note that the Bank 1 Sector 0 and Bank 1 Sector 1 INFO sections contain the Boot System Loader (BSL)</a:t>
            </a:r>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endParaRPr lang="en-US" sz="2400" dirty="0"/>
          </a:p>
          <a:p>
            <a:pPr>
              <a:spcAft>
                <a:spcPts val="600"/>
              </a:spcAft>
            </a:pPr>
            <a:endParaRPr lang="en-US" sz="2200" dirty="0"/>
          </a:p>
          <a:p>
            <a:pPr>
              <a:spcAft>
                <a:spcPts val="600"/>
              </a:spcAft>
            </a:pPr>
            <a:r>
              <a:rPr lang="en-US" sz="2200" dirty="0"/>
              <a:t>Since Bank 0 Sector 1 is write protected and Bank 1 contains the BSL, we’ll use Bank 0, Sector 0 for the project to write saved data to flash</a:t>
            </a:r>
          </a:p>
          <a:p>
            <a:pPr>
              <a:spcAft>
                <a:spcPts val="600"/>
              </a:spcAft>
            </a:pPr>
            <a:endParaRPr lang="en-US" sz="2200" dirty="0"/>
          </a:p>
          <a:p>
            <a:pPr>
              <a:spcAft>
                <a:spcPts val="600"/>
              </a:spcAft>
            </a:pPr>
            <a:r>
              <a:rPr lang="en-US" sz="2200" dirty="0"/>
              <a:t>The main flash sectors (the rest of flash) are erased before download of a new program, so this area would not be a good candidate for saved data.</a:t>
            </a:r>
          </a:p>
        </p:txBody>
      </p:sp>
      <p:sp>
        <p:nvSpPr>
          <p:cNvPr id="6" name="TextBox 5"/>
          <p:cNvSpPr txBox="1"/>
          <p:nvPr/>
        </p:nvSpPr>
        <p:spPr>
          <a:xfrm>
            <a:off x="2590800" y="6313676"/>
            <a:ext cx="2931380" cy="338554"/>
          </a:xfrm>
          <a:prstGeom prst="rect">
            <a:avLst/>
          </a:prstGeom>
          <a:noFill/>
        </p:spPr>
        <p:txBody>
          <a:bodyPr wrap="none" rtlCol="0">
            <a:spAutoFit/>
          </a:bodyPr>
          <a:lstStyle/>
          <a:p>
            <a:r>
              <a:rPr lang="en-US" sz="1600" dirty="0"/>
              <a:t>from:   MSP432p401x data sheet</a:t>
            </a:r>
          </a:p>
        </p:txBody>
      </p:sp>
      <p:pic>
        <p:nvPicPr>
          <p:cNvPr id="8" name="Picture 7"/>
          <p:cNvPicPr>
            <a:picLocks noChangeAspect="1"/>
          </p:cNvPicPr>
          <p:nvPr/>
        </p:nvPicPr>
        <p:blipFill>
          <a:blip r:embed="rId2"/>
          <a:stretch>
            <a:fillRect/>
          </a:stretch>
        </p:blipFill>
        <p:spPr>
          <a:xfrm>
            <a:off x="126330" y="2133600"/>
            <a:ext cx="8891340" cy="1676237"/>
          </a:xfrm>
          <a:prstGeom prst="rect">
            <a:avLst/>
          </a:prstGeom>
        </p:spPr>
      </p:pic>
    </p:spTree>
    <p:extLst>
      <p:ext uri="{BB962C8B-B14F-4D97-AF65-F5344CB8AC3E}">
        <p14:creationId xmlns:p14="http://schemas.microsoft.com/office/powerpoint/2010/main" val="263889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54888"/>
            <a:ext cx="8229600" cy="478512"/>
          </a:xfrm>
        </p:spPr>
        <p:txBody>
          <a:bodyPr>
            <a:normAutofit fontScale="90000"/>
          </a:bodyPr>
          <a:lstStyle/>
          <a:p>
            <a:r>
              <a:rPr lang="en-US" sz="3600" b="1" dirty="0">
                <a:solidFill>
                  <a:srgbClr val="FF0000"/>
                </a:solidFill>
              </a:rPr>
              <a:t>Boot Strap Loader (BSL) Code</a:t>
            </a:r>
          </a:p>
        </p:txBody>
      </p:sp>
      <p:sp>
        <p:nvSpPr>
          <p:cNvPr id="4" name="Rectangle 3"/>
          <p:cNvSpPr/>
          <p:nvPr/>
        </p:nvSpPr>
        <p:spPr>
          <a:xfrm>
            <a:off x="304800" y="816888"/>
            <a:ext cx="8610600" cy="5062924"/>
          </a:xfrm>
          <a:prstGeom prst="rect">
            <a:avLst/>
          </a:prstGeom>
        </p:spPr>
        <p:txBody>
          <a:bodyPr wrap="square">
            <a:spAutoFit/>
          </a:bodyPr>
          <a:lstStyle/>
          <a:p>
            <a:pPr algn="ctr">
              <a:spcAft>
                <a:spcPts val="600"/>
              </a:spcAft>
            </a:pPr>
            <a:r>
              <a:rPr lang="en-US" sz="2200" b="1" dirty="0"/>
              <a:t>The MSP432 bootloader (BSL) program in the INFO section of flash can load a user program into programmable memory (flash) and data memory (RAM</a:t>
            </a:r>
            <a:r>
              <a:rPr lang="en-US" sz="2200" dirty="0"/>
              <a:t>)</a:t>
            </a:r>
          </a:p>
          <a:p>
            <a:pPr>
              <a:spcAft>
                <a:spcPts val="600"/>
              </a:spcAft>
            </a:pPr>
            <a:endParaRPr lang="en-US" sz="2200" dirty="0"/>
          </a:p>
          <a:p>
            <a:pPr marL="342900" indent="-342900">
              <a:spcAft>
                <a:spcPts val="600"/>
              </a:spcAft>
              <a:buFont typeface="Arial" panose="020B0604020202020204" pitchFamily="34" charset="0"/>
              <a:buChar char="•"/>
            </a:pPr>
            <a:r>
              <a:rPr lang="en-US" sz="2000" i="1" dirty="0"/>
              <a:t>To invoke the bootloader, a BSL entry sequence must be applied to dedicated pins (we’ve been using the debug probe instead)</a:t>
            </a:r>
          </a:p>
          <a:p>
            <a:pPr marL="342900" indent="-342900">
              <a:spcAft>
                <a:spcPts val="600"/>
              </a:spcAft>
              <a:buFont typeface="Arial" panose="020B0604020202020204" pitchFamily="34" charset="0"/>
              <a:buChar char="•"/>
            </a:pPr>
            <a:r>
              <a:rPr lang="en-US" sz="2000" i="1" dirty="0"/>
              <a:t>The MSP432 BSL can use UART, I2C, and SPI serial interfaces.</a:t>
            </a:r>
          </a:p>
          <a:p>
            <a:pPr marL="342900" indent="-342900">
              <a:spcAft>
                <a:spcPts val="600"/>
              </a:spcAft>
              <a:buFont typeface="Arial" panose="020B0604020202020204" pitchFamily="34" charset="0"/>
              <a:buChar char="•"/>
            </a:pPr>
            <a:r>
              <a:rPr lang="en-US" sz="2000" i="1" dirty="0"/>
              <a:t>In MSP432 devices, the BSL can select the interface used to communicate (from information in the Boot-override Mailbox)</a:t>
            </a:r>
          </a:p>
          <a:p>
            <a:pPr marL="342900" indent="-342900">
              <a:spcAft>
                <a:spcPts val="600"/>
              </a:spcAft>
              <a:buFont typeface="Arial" panose="020B0604020202020204" pitchFamily="34" charset="0"/>
              <a:buChar char="•"/>
            </a:pPr>
            <a:r>
              <a:rPr lang="en-US" sz="2000" i="1" dirty="0"/>
              <a:t>To avoid accidental overwriting of the BSL code, the code is protected in the INFO flash area by default</a:t>
            </a:r>
          </a:p>
          <a:p>
            <a:pPr marL="342900" indent="-342900">
              <a:spcAft>
                <a:spcPts val="600"/>
              </a:spcAft>
              <a:buFont typeface="Arial" panose="020B0604020202020204" pitchFamily="34" charset="0"/>
              <a:buChar char="•"/>
            </a:pPr>
            <a:r>
              <a:rPr lang="en-US" sz="2000" i="1" dirty="0"/>
              <a:t>A script running on a PC is used to send boot commands to the BSL program to control programming of flash and RAM</a:t>
            </a:r>
          </a:p>
          <a:p>
            <a:pPr marL="342900" indent="-342900">
              <a:spcAft>
                <a:spcPts val="600"/>
              </a:spcAft>
              <a:buFont typeface="Arial" panose="020B0604020202020204" pitchFamily="34" charset="0"/>
              <a:buChar char="•"/>
            </a:pPr>
            <a:r>
              <a:rPr lang="en-US" sz="2000" i="1" dirty="0"/>
              <a:t>e.g., a Peripheral Interface (PI) packet</a:t>
            </a:r>
          </a:p>
        </p:txBody>
      </p:sp>
      <p:pic>
        <p:nvPicPr>
          <p:cNvPr id="3" name="Picture 2"/>
          <p:cNvPicPr>
            <a:picLocks noChangeAspect="1"/>
          </p:cNvPicPr>
          <p:nvPr/>
        </p:nvPicPr>
        <p:blipFill>
          <a:blip r:embed="rId3"/>
          <a:stretch>
            <a:fillRect/>
          </a:stretch>
        </p:blipFill>
        <p:spPr>
          <a:xfrm>
            <a:off x="340360" y="6041112"/>
            <a:ext cx="8181975" cy="485775"/>
          </a:xfrm>
          <a:prstGeom prst="rect">
            <a:avLst/>
          </a:prstGeom>
        </p:spPr>
      </p:pic>
    </p:spTree>
    <p:extLst>
      <p:ext uri="{BB962C8B-B14F-4D97-AF65-F5344CB8AC3E}">
        <p14:creationId xmlns:p14="http://schemas.microsoft.com/office/powerpoint/2010/main" val="35360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a:solidFill>
                  <a:srgbClr val="FF0000"/>
                </a:solidFill>
              </a:rPr>
              <a:t>Boot Override Flash Mailbox</a:t>
            </a:r>
          </a:p>
        </p:txBody>
      </p:sp>
      <p:sp>
        <p:nvSpPr>
          <p:cNvPr id="4" name="Rectangle 3"/>
          <p:cNvSpPr/>
          <p:nvPr/>
        </p:nvSpPr>
        <p:spPr>
          <a:xfrm>
            <a:off x="193497" y="609600"/>
            <a:ext cx="4911903" cy="3631763"/>
          </a:xfrm>
          <a:prstGeom prst="rect">
            <a:avLst/>
          </a:prstGeom>
        </p:spPr>
        <p:txBody>
          <a:bodyPr wrap="square">
            <a:spAutoFit/>
          </a:bodyPr>
          <a:lstStyle/>
          <a:p>
            <a:pPr>
              <a:spcAft>
                <a:spcPts val="600"/>
              </a:spcAft>
            </a:pPr>
            <a:r>
              <a:rPr lang="en-US" sz="2200" dirty="0"/>
              <a:t>To instruct the boot-code to execute special boot override functions, a flash sector is used by the boot strap loader to pass in information and configuration data to be accessed by the boot-code.</a:t>
            </a:r>
          </a:p>
          <a:p>
            <a:pPr>
              <a:spcAft>
                <a:spcPts val="600"/>
              </a:spcAft>
            </a:pPr>
            <a:r>
              <a:rPr lang="en-US" sz="2200" dirty="0"/>
              <a:t>Mail box start (0x0115ACF6) has to be programed by the user for the boot code to determine a valid flash boot override mailbox (so erase and then don’t use)</a:t>
            </a:r>
          </a:p>
          <a:p>
            <a:pPr>
              <a:spcAft>
                <a:spcPts val="600"/>
              </a:spcAft>
            </a:pPr>
            <a:r>
              <a:rPr lang="en-US" sz="2200" dirty="0"/>
              <a:t>We will use this flash area to store data</a:t>
            </a:r>
          </a:p>
        </p:txBody>
      </p:sp>
      <p:pic>
        <p:nvPicPr>
          <p:cNvPr id="3" name="Picture 2"/>
          <p:cNvPicPr>
            <a:picLocks noChangeAspect="1"/>
          </p:cNvPicPr>
          <p:nvPr/>
        </p:nvPicPr>
        <p:blipFill>
          <a:blip r:embed="rId2"/>
          <a:stretch>
            <a:fillRect/>
          </a:stretch>
        </p:blipFill>
        <p:spPr>
          <a:xfrm>
            <a:off x="4956944" y="762000"/>
            <a:ext cx="4187056" cy="5531049"/>
          </a:xfrm>
          <a:prstGeom prst="rect">
            <a:avLst/>
          </a:prstGeom>
        </p:spPr>
      </p:pic>
      <p:pic>
        <p:nvPicPr>
          <p:cNvPr id="5" name="Picture 4"/>
          <p:cNvPicPr>
            <a:picLocks noChangeAspect="1"/>
          </p:cNvPicPr>
          <p:nvPr/>
        </p:nvPicPr>
        <p:blipFill>
          <a:blip r:embed="rId3"/>
          <a:stretch>
            <a:fillRect/>
          </a:stretch>
        </p:blipFill>
        <p:spPr>
          <a:xfrm>
            <a:off x="76200" y="4241478"/>
            <a:ext cx="5410200" cy="2540322"/>
          </a:xfrm>
          <a:prstGeom prst="rect">
            <a:avLst/>
          </a:prstGeom>
        </p:spPr>
      </p:pic>
    </p:spTree>
    <p:extLst>
      <p:ext uri="{BB962C8B-B14F-4D97-AF65-F5344CB8AC3E}">
        <p14:creationId xmlns:p14="http://schemas.microsoft.com/office/powerpoint/2010/main" val="30983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232"/>
            <a:ext cx="8229600" cy="457200"/>
          </a:xfrm>
        </p:spPr>
        <p:txBody>
          <a:bodyPr>
            <a:normAutofit fontScale="90000"/>
          </a:bodyPr>
          <a:lstStyle/>
          <a:p>
            <a:r>
              <a:rPr lang="en-US" sz="3200" b="1" dirty="0">
                <a:solidFill>
                  <a:srgbClr val="FF0000"/>
                </a:solidFill>
              </a:rPr>
              <a:t>MSP432 Flash </a:t>
            </a:r>
            <a:r>
              <a:rPr lang="en-US" sz="3200" b="1" dirty="0" err="1">
                <a:solidFill>
                  <a:srgbClr val="FF0000"/>
                </a:solidFill>
              </a:rPr>
              <a:t>DriverLib</a:t>
            </a:r>
            <a:r>
              <a:rPr lang="en-US" sz="3200" b="1" dirty="0">
                <a:solidFill>
                  <a:srgbClr val="FF0000"/>
                </a:solidFill>
              </a:rPr>
              <a:t> API</a:t>
            </a:r>
          </a:p>
        </p:txBody>
      </p:sp>
      <p:sp>
        <p:nvSpPr>
          <p:cNvPr id="4" name="Rectangle 3"/>
          <p:cNvSpPr/>
          <p:nvPr/>
        </p:nvSpPr>
        <p:spPr>
          <a:xfrm>
            <a:off x="76200" y="4211632"/>
            <a:ext cx="8915400" cy="2015936"/>
          </a:xfrm>
          <a:prstGeom prst="rect">
            <a:avLst/>
          </a:prstGeom>
        </p:spPr>
        <p:txBody>
          <a:bodyPr wrap="square">
            <a:spAutoFit/>
          </a:bodyPr>
          <a:lstStyle/>
          <a:p>
            <a:pPr>
              <a:spcAft>
                <a:spcPts val="600"/>
              </a:spcAft>
            </a:pPr>
            <a:r>
              <a:rPr lang="en-US" sz="2200" dirty="0"/>
              <a:t>The smallest amount of flash that can be erased is 1 sector (4 KB)</a:t>
            </a:r>
          </a:p>
          <a:p>
            <a:pPr>
              <a:spcAft>
                <a:spcPts val="600"/>
              </a:spcAft>
            </a:pPr>
            <a:r>
              <a:rPr lang="en-US" sz="2200" dirty="0"/>
              <a:t>An erased flash bit is a 1, each flash bit can only be programmed from 1 to 0, to program from 0 to 1 requires an erase cycle</a:t>
            </a:r>
          </a:p>
          <a:p>
            <a:pPr>
              <a:spcAft>
                <a:spcPts val="600"/>
              </a:spcAft>
            </a:pPr>
            <a:endParaRPr lang="en-US" sz="2200" dirty="0"/>
          </a:p>
          <a:p>
            <a:pPr>
              <a:spcAft>
                <a:spcPts val="600"/>
              </a:spcAft>
            </a:pPr>
            <a:r>
              <a:rPr lang="en-US" sz="2200" dirty="0"/>
              <a:t>Each sector to be programmed must first be unprotected</a:t>
            </a:r>
          </a:p>
        </p:txBody>
      </p:sp>
      <p:sp>
        <p:nvSpPr>
          <p:cNvPr id="6" name="TextBox 5"/>
          <p:cNvSpPr txBox="1"/>
          <p:nvPr/>
        </p:nvSpPr>
        <p:spPr>
          <a:xfrm>
            <a:off x="1085597" y="6523909"/>
            <a:ext cx="7068473" cy="338554"/>
          </a:xfrm>
          <a:prstGeom prst="rect">
            <a:avLst/>
          </a:prstGeom>
          <a:noFill/>
        </p:spPr>
        <p:txBody>
          <a:bodyPr wrap="none" rtlCol="0">
            <a:spAutoFit/>
          </a:bodyPr>
          <a:lstStyle/>
          <a:p>
            <a:r>
              <a:rPr lang="en-US" sz="1600" b="1" dirty="0"/>
              <a:t>from:  MSP432 Deep Dive Training Lectures (see Classic Resource Explorer in CCS)</a:t>
            </a:r>
          </a:p>
        </p:txBody>
      </p:sp>
      <p:pic>
        <p:nvPicPr>
          <p:cNvPr id="8" name="Picture 7"/>
          <p:cNvPicPr>
            <a:picLocks noChangeAspect="1"/>
          </p:cNvPicPr>
          <p:nvPr/>
        </p:nvPicPr>
        <p:blipFill>
          <a:blip r:embed="rId2"/>
          <a:stretch>
            <a:fillRect/>
          </a:stretch>
        </p:blipFill>
        <p:spPr>
          <a:xfrm>
            <a:off x="457200" y="1143000"/>
            <a:ext cx="7848600" cy="2603014"/>
          </a:xfrm>
          <a:prstGeom prst="rect">
            <a:avLst/>
          </a:prstGeom>
        </p:spPr>
      </p:pic>
    </p:spTree>
    <p:extLst>
      <p:ext uri="{BB962C8B-B14F-4D97-AF65-F5344CB8AC3E}">
        <p14:creationId xmlns:p14="http://schemas.microsoft.com/office/powerpoint/2010/main" val="34148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719"/>
          </a:xfrm>
        </p:spPr>
        <p:txBody>
          <a:bodyPr>
            <a:normAutofit fontScale="90000"/>
          </a:bodyPr>
          <a:lstStyle/>
          <a:p>
            <a:r>
              <a:rPr lang="en-US" sz="3200" b="1" dirty="0">
                <a:solidFill>
                  <a:srgbClr val="FF0000"/>
                </a:solidFill>
              </a:rPr>
              <a:t>MSP432 Flash </a:t>
            </a:r>
            <a:r>
              <a:rPr lang="en-US" sz="3200" b="1" dirty="0" err="1">
                <a:solidFill>
                  <a:srgbClr val="FF0000"/>
                </a:solidFill>
              </a:rPr>
              <a:t>DriverLib</a:t>
            </a:r>
            <a:r>
              <a:rPr lang="en-US" sz="3200" b="1" dirty="0">
                <a:solidFill>
                  <a:srgbClr val="FF0000"/>
                </a:solidFill>
              </a:rPr>
              <a:t> API</a:t>
            </a:r>
          </a:p>
        </p:txBody>
      </p:sp>
      <p:sp>
        <p:nvSpPr>
          <p:cNvPr id="3" name="Rectangle 2"/>
          <p:cNvSpPr/>
          <p:nvPr/>
        </p:nvSpPr>
        <p:spPr>
          <a:xfrm>
            <a:off x="2286000" y="-495151"/>
            <a:ext cx="4572000" cy="369332"/>
          </a:xfrm>
          <a:prstGeom prst="rect">
            <a:avLst/>
          </a:prstGeom>
        </p:spPr>
        <p:txBody>
          <a:bodyPr>
            <a:spAutoFit/>
          </a:bodyPr>
          <a:lstStyle/>
          <a:p>
            <a:r>
              <a:rPr lang="en-US" dirty="0"/>
              <a:t>space.</a:t>
            </a:r>
          </a:p>
        </p:txBody>
      </p:sp>
      <p:pic>
        <p:nvPicPr>
          <p:cNvPr id="7" name="Picture 6">
            <a:extLst>
              <a:ext uri="{FF2B5EF4-FFF2-40B4-BE49-F238E27FC236}">
                <a16:creationId xmlns:a16="http://schemas.microsoft.com/office/drawing/2014/main" id="{608975F6-30F3-4D67-8404-CD668D65E1A7}"/>
              </a:ext>
            </a:extLst>
          </p:cNvPr>
          <p:cNvPicPr>
            <a:picLocks noChangeAspect="1"/>
          </p:cNvPicPr>
          <p:nvPr/>
        </p:nvPicPr>
        <p:blipFill>
          <a:blip r:embed="rId2"/>
          <a:stretch>
            <a:fillRect/>
          </a:stretch>
        </p:blipFill>
        <p:spPr>
          <a:xfrm>
            <a:off x="762000" y="3429000"/>
            <a:ext cx="7772400" cy="2666681"/>
          </a:xfrm>
          <a:prstGeom prst="rect">
            <a:avLst/>
          </a:prstGeom>
        </p:spPr>
      </p:pic>
      <p:sp>
        <p:nvSpPr>
          <p:cNvPr id="9" name="TextBox 8">
            <a:extLst>
              <a:ext uri="{FF2B5EF4-FFF2-40B4-BE49-F238E27FC236}">
                <a16:creationId xmlns:a16="http://schemas.microsoft.com/office/drawing/2014/main" id="{DF8C40B1-C12D-4BD4-BEAA-8C15C4A95B3C}"/>
              </a:ext>
            </a:extLst>
          </p:cNvPr>
          <p:cNvSpPr txBox="1"/>
          <p:nvPr/>
        </p:nvSpPr>
        <p:spPr>
          <a:xfrm>
            <a:off x="990600" y="1219200"/>
            <a:ext cx="7010400" cy="830997"/>
          </a:xfrm>
          <a:prstGeom prst="rect">
            <a:avLst/>
          </a:prstGeom>
          <a:noFill/>
        </p:spPr>
        <p:txBody>
          <a:bodyPr wrap="square" rtlCol="0">
            <a:spAutoFit/>
          </a:bodyPr>
          <a:lstStyle/>
          <a:p>
            <a:pPr algn="ctr"/>
            <a:r>
              <a:rPr lang="en-US" sz="2400" b="1" dirty="0">
                <a:solidFill>
                  <a:srgbClr val="0000FF"/>
                </a:solidFill>
              </a:rPr>
              <a:t>You CANNOT use </a:t>
            </a:r>
            <a:r>
              <a:rPr lang="en-US" sz="2400" b="1" dirty="0" err="1">
                <a:solidFill>
                  <a:srgbClr val="0000FF"/>
                </a:solidFill>
              </a:rPr>
              <a:t>DriverLib</a:t>
            </a:r>
            <a:r>
              <a:rPr lang="en-US" sz="2400" b="1" dirty="0">
                <a:solidFill>
                  <a:srgbClr val="0000FF"/>
                </a:solidFill>
              </a:rPr>
              <a:t> commands unless the project has been built and linked using Driver libraries</a:t>
            </a:r>
          </a:p>
        </p:txBody>
      </p:sp>
      <p:cxnSp>
        <p:nvCxnSpPr>
          <p:cNvPr id="11" name="Straight Arrow Connector 10">
            <a:extLst>
              <a:ext uri="{FF2B5EF4-FFF2-40B4-BE49-F238E27FC236}">
                <a16:creationId xmlns:a16="http://schemas.microsoft.com/office/drawing/2014/main" id="{7860BBBD-8769-4238-96C2-86C933676DA4}"/>
              </a:ext>
            </a:extLst>
          </p:cNvPr>
          <p:cNvCxnSpPr/>
          <p:nvPr/>
        </p:nvCxnSpPr>
        <p:spPr>
          <a:xfrm flipH="1">
            <a:off x="2133600" y="1981200"/>
            <a:ext cx="1447800" cy="3429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1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3AC5-F894-4721-96E3-EA57E5214636}"/>
              </a:ext>
            </a:extLst>
          </p:cNvPr>
          <p:cNvSpPr>
            <a:spLocks noGrp="1"/>
          </p:cNvSpPr>
          <p:nvPr>
            <p:ph type="title"/>
          </p:nvPr>
        </p:nvSpPr>
        <p:spPr>
          <a:xfrm>
            <a:off x="457200" y="-50483"/>
            <a:ext cx="8229600" cy="762000"/>
          </a:xfrm>
        </p:spPr>
        <p:txBody>
          <a:bodyPr>
            <a:normAutofit/>
          </a:bodyPr>
          <a:lstStyle/>
          <a:p>
            <a:r>
              <a:rPr lang="en-US" sz="3200" b="1" dirty="0">
                <a:solidFill>
                  <a:srgbClr val="FF0000"/>
                </a:solidFill>
              </a:rPr>
              <a:t>MSP432 Flash </a:t>
            </a:r>
            <a:r>
              <a:rPr lang="en-US" sz="3200" b="1" dirty="0" err="1">
                <a:solidFill>
                  <a:srgbClr val="FF0000"/>
                </a:solidFill>
              </a:rPr>
              <a:t>DriverLib</a:t>
            </a:r>
            <a:r>
              <a:rPr lang="en-US" sz="3200" b="1" dirty="0">
                <a:solidFill>
                  <a:srgbClr val="FF0000"/>
                </a:solidFill>
              </a:rPr>
              <a:t> API</a:t>
            </a:r>
          </a:p>
        </p:txBody>
      </p:sp>
      <p:sp>
        <p:nvSpPr>
          <p:cNvPr id="3" name="Content Placeholder 2">
            <a:extLst>
              <a:ext uri="{FF2B5EF4-FFF2-40B4-BE49-F238E27FC236}">
                <a16:creationId xmlns:a16="http://schemas.microsoft.com/office/drawing/2014/main" id="{B92D834B-31D1-4518-80C9-F619ACB920A8}"/>
              </a:ext>
            </a:extLst>
          </p:cNvPr>
          <p:cNvSpPr>
            <a:spLocks noGrp="1"/>
          </p:cNvSpPr>
          <p:nvPr>
            <p:ph idx="1"/>
          </p:nvPr>
        </p:nvSpPr>
        <p:spPr>
          <a:xfrm>
            <a:off x="152400" y="721677"/>
            <a:ext cx="8229600" cy="5059363"/>
          </a:xfrm>
        </p:spPr>
        <p:txBody>
          <a:bodyPr>
            <a:normAutofit/>
          </a:bodyPr>
          <a:lstStyle/>
          <a:p>
            <a:pPr marL="0" indent="0">
              <a:buNone/>
            </a:pPr>
            <a:r>
              <a:rPr lang="en-US" sz="2400" b="1" dirty="0">
                <a:solidFill>
                  <a:srgbClr val="0000FF"/>
                </a:solidFill>
              </a:rPr>
              <a:t>Note:</a:t>
            </a:r>
          </a:p>
          <a:p>
            <a:pPr marL="0" indent="0">
              <a:buNone/>
            </a:pPr>
            <a:r>
              <a:rPr lang="en-US" sz="2200" b="1" i="1" dirty="0"/>
              <a:t>When defining a project using </a:t>
            </a:r>
            <a:r>
              <a:rPr lang="en-US" sz="2200" b="1" i="1" dirty="0" err="1"/>
              <a:t>DriverLib</a:t>
            </a:r>
            <a:r>
              <a:rPr lang="en-US" sz="2200" b="1" i="1" dirty="0"/>
              <a:t>,   </a:t>
            </a:r>
          </a:p>
          <a:p>
            <a:pPr marL="0" indent="0">
              <a:buNone/>
            </a:pPr>
            <a:r>
              <a:rPr lang="en-US" sz="2200" b="1" i="1" dirty="0"/>
              <a:t>The startup_mps432p401r_ccs.c is cleared out!</a:t>
            </a:r>
          </a:p>
          <a:p>
            <a:pPr marL="0" indent="0">
              <a:buNone/>
            </a:pPr>
            <a:endParaRPr lang="en-US" sz="2400" dirty="0"/>
          </a:p>
        </p:txBody>
      </p:sp>
      <p:pic>
        <p:nvPicPr>
          <p:cNvPr id="4" name="Picture 3">
            <a:extLst>
              <a:ext uri="{FF2B5EF4-FFF2-40B4-BE49-F238E27FC236}">
                <a16:creationId xmlns:a16="http://schemas.microsoft.com/office/drawing/2014/main" id="{1BD5F210-55EF-4CC4-9F48-6DDA6CED1756}"/>
              </a:ext>
            </a:extLst>
          </p:cNvPr>
          <p:cNvPicPr>
            <a:picLocks noChangeAspect="1"/>
          </p:cNvPicPr>
          <p:nvPr/>
        </p:nvPicPr>
        <p:blipFill>
          <a:blip r:embed="rId2"/>
          <a:stretch>
            <a:fillRect/>
          </a:stretch>
        </p:blipFill>
        <p:spPr>
          <a:xfrm>
            <a:off x="1981200" y="2209800"/>
            <a:ext cx="4852617" cy="4439363"/>
          </a:xfrm>
          <a:prstGeom prst="rect">
            <a:avLst/>
          </a:prstGeom>
        </p:spPr>
      </p:pic>
    </p:spTree>
    <p:extLst>
      <p:ext uri="{BB962C8B-B14F-4D97-AF65-F5344CB8AC3E}">
        <p14:creationId xmlns:p14="http://schemas.microsoft.com/office/powerpoint/2010/main" val="112550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a:solidFill>
                  <a:srgbClr val="FF0000"/>
                </a:solidFill>
              </a:rPr>
              <a:t>Example Code Reading/Writing Flash Memory</a:t>
            </a:r>
          </a:p>
        </p:txBody>
      </p:sp>
      <p:sp>
        <p:nvSpPr>
          <p:cNvPr id="3" name="Rectangle 2"/>
          <p:cNvSpPr/>
          <p:nvPr/>
        </p:nvSpPr>
        <p:spPr>
          <a:xfrm>
            <a:off x="228600" y="762000"/>
            <a:ext cx="8686800" cy="6294031"/>
          </a:xfrm>
          <a:prstGeom prst="rect">
            <a:avLst/>
          </a:prstGeom>
        </p:spPr>
        <p:txBody>
          <a:bodyPr wrap="square">
            <a:spAutoFit/>
          </a:bodyPr>
          <a:lstStyle/>
          <a:p>
            <a:r>
              <a:rPr lang="en-US" sz="1300" b="1" dirty="0">
                <a:latin typeface="Courier New" panose="02070309020205020404" pitchFamily="49" charset="0"/>
                <a:cs typeface="Courier New" panose="02070309020205020404" pitchFamily="49" charset="0"/>
              </a:rPr>
              <a:t>#define CALIBRATION_START 0x000200000</a:t>
            </a:r>
          </a:p>
          <a:p>
            <a:r>
              <a:rPr lang="en-US" sz="1300" b="1" dirty="0" err="1">
                <a:latin typeface="Courier New" panose="02070309020205020404" pitchFamily="49" charset="0"/>
                <a:cs typeface="Courier New" panose="02070309020205020404" pitchFamily="49" charset="0"/>
              </a:rPr>
              <a:t>const</a:t>
            </a:r>
            <a:r>
              <a:rPr lang="en-US" sz="1300" b="1" dirty="0">
                <a:latin typeface="Courier New" panose="02070309020205020404" pitchFamily="49" charset="0"/>
                <a:cs typeface="Courier New" panose="02070309020205020404" pitchFamily="49" charset="0"/>
              </a:rPr>
              <a:t> uint8_t </a:t>
            </a:r>
            <a:r>
              <a:rPr lang="en-US" sz="1300" b="1" dirty="0" err="1">
                <a:latin typeface="Courier New" panose="02070309020205020404" pitchFamily="49" charset="0"/>
                <a:cs typeface="Courier New" panose="02070309020205020404" pitchFamily="49" charset="0"/>
              </a:rPr>
              <a:t>simulatedCalibrationData</a:t>
            </a:r>
            <a:r>
              <a:rPr lang="en-US" sz="1300" b="1" dirty="0">
                <a:latin typeface="Courier New" panose="02070309020205020404" pitchFamily="49" charset="0"/>
                <a:cs typeface="Courier New" panose="02070309020205020404" pitchFamily="49" charset="0"/>
              </a:rPr>
              <a:t>[]="test data block"; // array to hold data</a:t>
            </a:r>
          </a:p>
          <a:p>
            <a:r>
              <a:rPr lang="en-US" sz="1300" b="1" dirty="0">
                <a:latin typeface="Courier New" panose="02070309020205020404" pitchFamily="49" charset="0"/>
                <a:cs typeface="Courier New" panose="02070309020205020404" pitchFamily="49" charset="0"/>
              </a:rPr>
              <a:t>uint8_t </a:t>
            </a:r>
            <a:r>
              <a:rPr lang="en-US" sz="1300" b="1" dirty="0" err="1">
                <a:latin typeface="Courier New" panose="02070309020205020404" pitchFamily="49" charset="0"/>
                <a:cs typeface="Courier New" panose="02070309020205020404" pitchFamily="49" charset="0"/>
              </a:rPr>
              <a:t>read_back_data</a:t>
            </a:r>
            <a:r>
              <a:rPr lang="en-US" sz="1300" b="1" dirty="0">
                <a:latin typeface="Courier New" panose="02070309020205020404" pitchFamily="49" charset="0"/>
                <a:cs typeface="Courier New" panose="02070309020205020404" pitchFamily="49" charset="0"/>
              </a:rPr>
              <a:t>[16]; // array to hold values read back from flash</a:t>
            </a:r>
          </a:p>
          <a:p>
            <a:r>
              <a:rPr lang="en-US" sz="1300" b="1" dirty="0">
                <a:latin typeface="Courier New" panose="02070309020205020404" pitchFamily="49" charset="0"/>
                <a:cs typeface="Courier New" panose="02070309020205020404" pitchFamily="49" charset="0"/>
              </a:rPr>
              <a:t>uint8_t* </a:t>
            </a:r>
            <a:r>
              <a:rPr lang="en-US" sz="1300" b="1" dirty="0" err="1">
                <a:latin typeface="Courier New" panose="02070309020205020404" pitchFamily="49" charset="0"/>
                <a:cs typeface="Courier New" panose="02070309020205020404" pitchFamily="49" charset="0"/>
              </a:rPr>
              <a:t>addr_pointer</a:t>
            </a:r>
            <a:r>
              <a:rPr lang="en-US" sz="1300" b="1" dirty="0">
                <a:latin typeface="Courier New" panose="02070309020205020404" pitchFamily="49" charset="0"/>
                <a:cs typeface="Courier New" panose="02070309020205020404" pitchFamily="49" charset="0"/>
              </a:rPr>
              <a:t>; // pointer to address in flash for reading back values</a:t>
            </a:r>
          </a:p>
          <a:p>
            <a:endParaRPr lang="en-US" sz="1300" b="1" dirty="0">
              <a:latin typeface="Courier New" panose="02070309020205020404" pitchFamily="49" charset="0"/>
              <a:cs typeface="Courier New" panose="02070309020205020404" pitchFamily="49" charset="0"/>
            </a:endParaRPr>
          </a:p>
          <a:p>
            <a:r>
              <a:rPr lang="en-US" sz="1300" b="1" dirty="0" err="1">
                <a:latin typeface="Courier New" panose="02070309020205020404" pitchFamily="49" charset="0"/>
                <a:cs typeface="Courier New" panose="02070309020205020404" pitchFamily="49" charset="0"/>
              </a:rPr>
              <a:t>int</a:t>
            </a:r>
            <a:r>
              <a:rPr lang="en-US" sz="1300" b="1" dirty="0">
                <a:latin typeface="Courier New" panose="02070309020205020404" pitchFamily="49" charset="0"/>
                <a:cs typeface="Courier New" panose="02070309020205020404" pitchFamily="49" charset="0"/>
              </a:rPr>
              <a:t> main(void) </a:t>
            </a:r>
          </a:p>
          <a:p>
            <a:r>
              <a:rPr lang="en-US" sz="1300" b="1" dirty="0">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uint8_t </a:t>
            </a:r>
            <a:r>
              <a:rPr lang="en-US" sz="1300" b="1" dirty="0" err="1">
                <a:latin typeface="Courier New" panose="02070309020205020404" pitchFamily="49" charset="0"/>
                <a:cs typeface="Courier New" panose="02070309020205020404" pitchFamily="49" charset="0"/>
              </a:rPr>
              <a:t>i</a:t>
            </a:r>
            <a:r>
              <a:rPr lang="en-US" sz="1300" b="1" dirty="0">
                <a:latin typeface="Courier New" panose="02070309020205020404" pitchFamily="49" charset="0"/>
                <a:cs typeface="Courier New" panose="02070309020205020404" pitchFamily="49" charset="0"/>
              </a:rPr>
              <a:t>; // index</a:t>
            </a:r>
          </a:p>
          <a:p>
            <a:r>
              <a:rPr lang="en-US" sz="1300" b="1" dirty="0">
                <a:latin typeface="Courier New" panose="02070309020205020404" pitchFamily="49" charset="0"/>
                <a:cs typeface="Courier New" panose="02070309020205020404" pitchFamily="49" charset="0"/>
              </a:rPr>
              <a:t>    // halting the watch dog is done in the system_msp432p401r.c startup</a:t>
            </a:r>
          </a:p>
          <a:p>
            <a:endParaRPr lang="en-US" sz="1300" b="1" dirty="0">
              <a:latin typeface="Courier New" panose="02070309020205020404" pitchFamily="49" charset="0"/>
              <a:cs typeface="Courier New" panose="02070309020205020404" pitchFamily="49" charset="0"/>
            </a:endParaRPr>
          </a:p>
          <a:p>
            <a:r>
              <a:rPr lang="en-US" sz="1300" b="1" dirty="0">
                <a:latin typeface="Courier New" panose="02070309020205020404" pitchFamily="49" charset="0"/>
                <a:cs typeface="Courier New" panose="02070309020205020404" pitchFamily="49" charset="0"/>
              </a:rPr>
              <a:t>    clockInit48MHzXTL();// Setting MCLK to 48MHz for faster programming</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addr_pointer</a:t>
            </a:r>
            <a:r>
              <a:rPr lang="en-US" sz="1300" b="1" dirty="0">
                <a:latin typeface="Courier New" panose="02070309020205020404" pitchFamily="49" charset="0"/>
                <a:cs typeface="Courier New" panose="02070309020205020404" pitchFamily="49" charset="0"/>
              </a:rPr>
              <a:t> = CALIBRATION_START+4;  // point to address in flash for saving data</a:t>
            </a:r>
          </a:p>
          <a:p>
            <a:r>
              <a:rPr lang="en-US" sz="1300" b="1" dirty="0">
                <a:highlight>
                  <a:srgbClr val="00FFFF"/>
                </a:highlight>
                <a:latin typeface="Courier New" panose="02070309020205020404" pitchFamily="49" charset="0"/>
                <a:cs typeface="Courier New" panose="02070309020205020404" pitchFamily="49" charset="0"/>
              </a:rPr>
              <a:t>    for(</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=0; </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&lt;16; </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 {// read values in flash before programming</a:t>
            </a:r>
          </a:p>
          <a:p>
            <a:r>
              <a:rPr lang="en-US" sz="1300" b="1" dirty="0">
                <a:highlight>
                  <a:srgbClr val="00FFFF"/>
                </a:highlight>
                <a:latin typeface="Courier New" panose="02070309020205020404" pitchFamily="49" charset="0"/>
                <a:cs typeface="Courier New" panose="02070309020205020404" pitchFamily="49" charset="0"/>
              </a:rPr>
              <a:t>    </a:t>
            </a:r>
            <a:r>
              <a:rPr lang="en-US" sz="1300" b="1" dirty="0" err="1">
                <a:highlight>
                  <a:srgbClr val="00FFFF"/>
                </a:highlight>
                <a:latin typeface="Courier New" panose="02070309020205020404" pitchFamily="49" charset="0"/>
                <a:cs typeface="Courier New" panose="02070309020205020404" pitchFamily="49" charset="0"/>
              </a:rPr>
              <a:t>read_back_data</a:t>
            </a:r>
            <a:r>
              <a:rPr lang="en-US" sz="1300" b="1" dirty="0">
                <a:highlight>
                  <a:srgbClr val="00FFFF"/>
                </a:highlight>
                <a:latin typeface="Courier New" panose="02070309020205020404" pitchFamily="49" charset="0"/>
                <a:cs typeface="Courier New" panose="02070309020205020404" pitchFamily="49" charset="0"/>
              </a:rPr>
              <a:t>[</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 = *</a:t>
            </a:r>
            <a:r>
              <a:rPr lang="en-US" sz="1300" b="1" dirty="0" err="1">
                <a:highlight>
                  <a:srgbClr val="00FFFF"/>
                </a:highlight>
                <a:latin typeface="Courier New" panose="02070309020205020404" pitchFamily="49" charset="0"/>
                <a:cs typeface="Courier New" panose="02070309020205020404" pitchFamily="49" charset="0"/>
              </a:rPr>
              <a:t>addr_pointer</a:t>
            </a:r>
            <a:r>
              <a:rPr lang="en-US" sz="1300" b="1" dirty="0">
                <a:highlight>
                  <a:srgbClr val="00FFFF"/>
                </a:highlight>
                <a:latin typeface="Courier New" panose="02070309020205020404" pitchFamily="49" charset="0"/>
                <a:cs typeface="Courier New" panose="02070309020205020404" pitchFamily="49" charset="0"/>
              </a:rPr>
              <a:t>++;</a:t>
            </a:r>
          </a:p>
          <a:p>
            <a:r>
              <a:rPr lang="en-US" sz="1300" b="1" dirty="0">
                <a:highlight>
                  <a:srgbClr val="00FFFF"/>
                </a:highlight>
                <a:latin typeface="Courier New" panose="02070309020205020404" pitchFamily="49" charset="0"/>
                <a:cs typeface="Courier New" panose="02070309020205020404" pitchFamily="49" charset="0"/>
              </a:rPr>
              <a:t>    }</a:t>
            </a:r>
          </a:p>
          <a:p>
            <a:r>
              <a:rPr lang="en-US" sz="1300" b="1" dirty="0">
                <a:latin typeface="Courier New" panose="02070309020205020404" pitchFamily="49" charset="0"/>
                <a:cs typeface="Courier New" panose="02070309020205020404" pitchFamily="49" charset="0"/>
              </a:rPr>
              <a:t>    /* Unprotecting Info Bank 0, Sector 0  */</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MAP_FlashCtl_unprotectSector</a:t>
            </a:r>
            <a:r>
              <a:rPr lang="en-US" sz="1300" b="1" dirty="0">
                <a:latin typeface="Courier New" panose="02070309020205020404" pitchFamily="49" charset="0"/>
                <a:cs typeface="Courier New" panose="02070309020205020404" pitchFamily="49" charset="0"/>
              </a:rPr>
              <a:t>(FLASH_INFO_MEMORY_SPACE_BANK0,FLASH_SECTOR0);</a:t>
            </a:r>
          </a:p>
          <a:p>
            <a:r>
              <a:rPr lang="en-US" sz="1300" b="1" dirty="0">
                <a:highlight>
                  <a:srgbClr val="00FFFF"/>
                </a:highlight>
                <a:latin typeface="Courier New" panose="02070309020205020404" pitchFamily="49" charset="0"/>
                <a:cs typeface="Courier New" panose="02070309020205020404" pitchFamily="49" charset="0"/>
              </a:rPr>
              <a:t>    /* Erase the flash sector starting CALIBRATION_START.  */</a:t>
            </a:r>
          </a:p>
          <a:p>
            <a:r>
              <a:rPr lang="en-US" sz="1300" b="1" dirty="0">
                <a:highlight>
                  <a:srgbClr val="00FFFF"/>
                </a:highlight>
                <a:latin typeface="Courier New" panose="02070309020205020404" pitchFamily="49" charset="0"/>
                <a:cs typeface="Courier New" panose="02070309020205020404" pitchFamily="49" charset="0"/>
              </a:rPr>
              <a:t>    while(!</a:t>
            </a:r>
            <a:r>
              <a:rPr lang="en-US" sz="1300" b="1" dirty="0" err="1">
                <a:highlight>
                  <a:srgbClr val="00FFFF"/>
                </a:highlight>
                <a:latin typeface="Courier New" panose="02070309020205020404" pitchFamily="49" charset="0"/>
                <a:cs typeface="Courier New" panose="02070309020205020404" pitchFamily="49" charset="0"/>
              </a:rPr>
              <a:t>MAP_FlashCtl_eraseSector</a:t>
            </a:r>
            <a:r>
              <a:rPr lang="en-US" sz="1300" b="1" dirty="0">
                <a:highlight>
                  <a:srgbClr val="00FFFF"/>
                </a:highlight>
                <a:latin typeface="Courier New" panose="02070309020205020404" pitchFamily="49" charset="0"/>
                <a:cs typeface="Courier New" panose="02070309020205020404" pitchFamily="49" charset="0"/>
              </a:rPr>
              <a:t>(CALIBRATION_START));</a:t>
            </a:r>
          </a:p>
          <a:p>
            <a:r>
              <a:rPr lang="en-US" sz="1300" b="1" dirty="0">
                <a:highlight>
                  <a:srgbClr val="FFFF00"/>
                </a:highlight>
                <a:latin typeface="Courier New" panose="02070309020205020404" pitchFamily="49" charset="0"/>
                <a:cs typeface="Courier New" panose="02070309020205020404" pitchFamily="49" charset="0"/>
              </a:rPr>
              <a:t>    /* Program the flash with the new data. */</a:t>
            </a:r>
          </a:p>
          <a:p>
            <a:r>
              <a:rPr lang="en-US" sz="1300" b="1" dirty="0">
                <a:highlight>
                  <a:srgbClr val="FFFF00"/>
                </a:highlight>
                <a:latin typeface="Courier New" panose="02070309020205020404" pitchFamily="49" charset="0"/>
                <a:cs typeface="Courier New" panose="02070309020205020404" pitchFamily="49" charset="0"/>
              </a:rPr>
              <a:t>    while (!</a:t>
            </a:r>
            <a:r>
              <a:rPr lang="en-US" sz="1300" b="1" dirty="0" err="1">
                <a:highlight>
                  <a:srgbClr val="FFFF00"/>
                </a:highlight>
                <a:latin typeface="Courier New" panose="02070309020205020404" pitchFamily="49" charset="0"/>
                <a:cs typeface="Courier New" panose="02070309020205020404" pitchFamily="49" charset="0"/>
              </a:rPr>
              <a:t>MAP_FlashCtl_programMemory</a:t>
            </a:r>
            <a:r>
              <a:rPr lang="en-US" sz="1300" b="1" dirty="0">
                <a:highlight>
                  <a:srgbClr val="FFFF00"/>
                </a:highlight>
                <a:latin typeface="Courier New" panose="02070309020205020404" pitchFamily="49" charset="0"/>
                <a:cs typeface="Courier New" panose="02070309020205020404" pitchFamily="49" charset="0"/>
              </a:rPr>
              <a:t>(</a:t>
            </a:r>
            <a:r>
              <a:rPr lang="en-US" sz="1300" b="1" dirty="0" err="1">
                <a:solidFill>
                  <a:srgbClr val="FF0000"/>
                </a:solidFill>
                <a:highlight>
                  <a:srgbClr val="FFFF00"/>
                </a:highlight>
                <a:latin typeface="Courier New" panose="02070309020205020404" pitchFamily="49" charset="0"/>
                <a:cs typeface="Courier New" panose="02070309020205020404" pitchFamily="49" charset="0"/>
              </a:rPr>
              <a:t>simulatedCalibrationData</a:t>
            </a:r>
            <a:r>
              <a:rPr lang="en-US" sz="1300" b="1" dirty="0">
                <a:highlight>
                  <a:srgbClr val="FFFF00"/>
                </a:highlight>
                <a:latin typeface="Courier New" panose="02070309020205020404" pitchFamily="49" charset="0"/>
                <a:cs typeface="Courier New" panose="02070309020205020404" pitchFamily="49" charset="0"/>
              </a:rPr>
              <a:t>,</a:t>
            </a:r>
          </a:p>
          <a:p>
            <a:r>
              <a:rPr lang="en-US" sz="1300" b="1" dirty="0">
                <a:highlight>
                  <a:srgbClr val="FFFF00"/>
                </a:highlight>
                <a:latin typeface="Courier New" panose="02070309020205020404" pitchFamily="49" charset="0"/>
                <a:cs typeface="Courier New" panose="02070309020205020404" pitchFamily="49" charset="0"/>
              </a:rPr>
              <a:t>            (void*) CALIBRATION_START+4, 16 )); // leave first 4 bytes </a:t>
            </a:r>
            <a:r>
              <a:rPr lang="en-US" sz="1300" b="1" dirty="0" err="1">
                <a:highlight>
                  <a:srgbClr val="FFFF00"/>
                </a:highlight>
                <a:latin typeface="Courier New" panose="02070309020205020404" pitchFamily="49" charset="0"/>
                <a:cs typeface="Courier New" panose="02070309020205020404" pitchFamily="49" charset="0"/>
              </a:rPr>
              <a:t>unprogrammed</a:t>
            </a:r>
            <a:endParaRPr lang="en-US" sz="1300" b="1" dirty="0">
              <a:highlight>
                <a:srgbClr val="FFFF00"/>
              </a:highlight>
              <a:latin typeface="Courier New" panose="02070309020205020404" pitchFamily="49" charset="0"/>
              <a:cs typeface="Courier New" panose="02070309020205020404" pitchFamily="49" charset="0"/>
            </a:endParaRPr>
          </a:p>
          <a:p>
            <a:r>
              <a:rPr lang="en-US" sz="1300" b="1" dirty="0">
                <a:latin typeface="Courier New" panose="02070309020205020404" pitchFamily="49" charset="0"/>
                <a:cs typeface="Courier New" panose="02070309020205020404" pitchFamily="49" charset="0"/>
              </a:rPr>
              <a:t>    /* Setting the sector back to protected  */</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MAP_FlashCtl_protectSector</a:t>
            </a:r>
            <a:r>
              <a:rPr lang="en-US" sz="1300" b="1" dirty="0">
                <a:latin typeface="Courier New" panose="02070309020205020404" pitchFamily="49" charset="0"/>
                <a:cs typeface="Courier New" panose="02070309020205020404" pitchFamily="49" charset="0"/>
              </a:rPr>
              <a:t>(FLASH_INFO_MEMORY_SPACE_BANK0,FLASH_SECTOR0);</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addr_pointer</a:t>
            </a:r>
            <a:r>
              <a:rPr lang="en-US" sz="1300" b="1" dirty="0">
                <a:latin typeface="Courier New" panose="02070309020205020404" pitchFamily="49" charset="0"/>
                <a:cs typeface="Courier New" panose="02070309020205020404" pitchFamily="49" charset="0"/>
              </a:rPr>
              <a:t> = CALIBRATION_START+4;  // point to address in flash for saved data</a:t>
            </a:r>
          </a:p>
          <a:p>
            <a:r>
              <a:rPr lang="en-US" sz="1300" b="1" dirty="0">
                <a:highlight>
                  <a:srgbClr val="00FFFF"/>
                </a:highlight>
                <a:latin typeface="Courier New" panose="02070309020205020404" pitchFamily="49" charset="0"/>
                <a:cs typeface="Courier New" panose="02070309020205020404" pitchFamily="49" charset="0"/>
              </a:rPr>
              <a:t>    for(</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=0; </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&lt;16; </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 {// read values in flash after programming</a:t>
            </a:r>
          </a:p>
          <a:p>
            <a:r>
              <a:rPr lang="en-US" sz="1300" b="1" dirty="0">
                <a:highlight>
                  <a:srgbClr val="00FFFF"/>
                </a:highlight>
                <a:latin typeface="Courier New" panose="02070309020205020404" pitchFamily="49" charset="0"/>
                <a:cs typeface="Courier New" panose="02070309020205020404" pitchFamily="49" charset="0"/>
              </a:rPr>
              <a:t>    </a:t>
            </a:r>
            <a:r>
              <a:rPr lang="en-US" sz="1300" b="1" dirty="0" err="1">
                <a:highlight>
                  <a:srgbClr val="00FFFF"/>
                </a:highlight>
                <a:latin typeface="Courier New" panose="02070309020205020404" pitchFamily="49" charset="0"/>
                <a:cs typeface="Courier New" panose="02070309020205020404" pitchFamily="49" charset="0"/>
              </a:rPr>
              <a:t>read_back_data</a:t>
            </a:r>
            <a:r>
              <a:rPr lang="en-US" sz="1300" b="1" dirty="0">
                <a:highlight>
                  <a:srgbClr val="00FFFF"/>
                </a:highlight>
                <a:latin typeface="Courier New" panose="02070309020205020404" pitchFamily="49" charset="0"/>
                <a:cs typeface="Courier New" panose="02070309020205020404" pitchFamily="49" charset="0"/>
              </a:rPr>
              <a:t>[</a:t>
            </a:r>
            <a:r>
              <a:rPr lang="en-US" sz="1300" b="1" dirty="0" err="1">
                <a:highlight>
                  <a:srgbClr val="00FFFF"/>
                </a:highlight>
                <a:latin typeface="Courier New" panose="02070309020205020404" pitchFamily="49" charset="0"/>
                <a:cs typeface="Courier New" panose="02070309020205020404" pitchFamily="49" charset="0"/>
              </a:rPr>
              <a:t>i</a:t>
            </a:r>
            <a:r>
              <a:rPr lang="en-US" sz="1300" b="1" dirty="0">
                <a:highlight>
                  <a:srgbClr val="00FFFF"/>
                </a:highlight>
                <a:latin typeface="Courier New" panose="02070309020205020404" pitchFamily="49" charset="0"/>
                <a:cs typeface="Courier New" panose="02070309020205020404" pitchFamily="49" charset="0"/>
              </a:rPr>
              <a:t>] = *</a:t>
            </a:r>
            <a:r>
              <a:rPr lang="en-US" sz="1300" b="1" dirty="0" err="1">
                <a:highlight>
                  <a:srgbClr val="00FFFF"/>
                </a:highlight>
                <a:latin typeface="Courier New" panose="02070309020205020404" pitchFamily="49" charset="0"/>
                <a:cs typeface="Courier New" panose="02070309020205020404" pitchFamily="49" charset="0"/>
              </a:rPr>
              <a:t>addr_pointer</a:t>
            </a:r>
            <a:r>
              <a:rPr lang="en-US" sz="1300" b="1" dirty="0">
                <a:highlight>
                  <a:srgbClr val="00FFFF"/>
                </a:highlight>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a:t>
            </a:r>
          </a:p>
          <a:p>
            <a:r>
              <a:rPr lang="en-US" sz="1300" b="1" dirty="0">
                <a:latin typeface="Courier New" panose="02070309020205020404" pitchFamily="49" charset="0"/>
                <a:cs typeface="Courier New" panose="02070309020205020404" pitchFamily="49" charset="0"/>
              </a:rPr>
              <a:t>    while(1);  // trap here when completed</a:t>
            </a:r>
          </a:p>
          <a:p>
            <a:r>
              <a:rPr lang="en-US" sz="1300" b="1" dirty="0">
                <a:latin typeface="Courier New" panose="02070309020205020404" pitchFamily="49" charset="0"/>
                <a:cs typeface="Courier New" panose="02070309020205020404" pitchFamily="49" charset="0"/>
              </a:rPr>
              <a:t>}</a:t>
            </a:r>
            <a:endParaRPr lang="en-US" sz="1300" b="1" dirty="0">
              <a:solidFill>
                <a:srgbClr val="3F7F5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92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482" y="-15688"/>
            <a:ext cx="8229600" cy="762000"/>
          </a:xfrm>
        </p:spPr>
        <p:txBody>
          <a:bodyPr>
            <a:normAutofit/>
          </a:bodyPr>
          <a:lstStyle/>
          <a:p>
            <a:r>
              <a:rPr lang="en-US" sz="3600" b="1" dirty="0">
                <a:solidFill>
                  <a:srgbClr val="FF0000"/>
                </a:solidFill>
              </a:rPr>
              <a:t>Memory Terminology</a:t>
            </a:r>
          </a:p>
        </p:txBody>
      </p:sp>
      <p:sp>
        <p:nvSpPr>
          <p:cNvPr id="4" name="Rectangle 3"/>
          <p:cNvSpPr/>
          <p:nvPr/>
        </p:nvSpPr>
        <p:spPr>
          <a:xfrm>
            <a:off x="332282" y="762000"/>
            <a:ext cx="8686800" cy="5709255"/>
          </a:xfrm>
          <a:prstGeom prst="rect">
            <a:avLst/>
          </a:prstGeom>
        </p:spPr>
        <p:txBody>
          <a:bodyPr wrap="square">
            <a:spAutoFit/>
          </a:bodyPr>
          <a:lstStyle/>
          <a:p>
            <a:pPr marL="914400" indent="-914400">
              <a:spcAft>
                <a:spcPts val="600"/>
              </a:spcAft>
            </a:pPr>
            <a:r>
              <a:rPr lang="en-US" sz="2800" b="1" dirty="0">
                <a:solidFill>
                  <a:srgbClr val="0000FF"/>
                </a:solidFill>
              </a:rPr>
              <a:t>Random Access Memory (RAM) </a:t>
            </a:r>
          </a:p>
          <a:p>
            <a:pPr marL="631825" indent="-631825">
              <a:spcAft>
                <a:spcPts val="600"/>
              </a:spcAft>
            </a:pPr>
            <a:r>
              <a:rPr lang="en-US" sz="2800" dirty="0">
                <a:solidFill>
                  <a:srgbClr val="FF0000"/>
                </a:solidFill>
              </a:rPr>
              <a:t>	</a:t>
            </a:r>
            <a:r>
              <a:rPr lang="en-US" sz="2400" dirty="0"/>
              <a:t>- Memory in which the access time is the same for any location</a:t>
            </a:r>
          </a:p>
          <a:p>
            <a:pPr>
              <a:spcAft>
                <a:spcPts val="600"/>
              </a:spcAft>
            </a:pPr>
            <a:r>
              <a:rPr lang="en-US" sz="2400" b="1" dirty="0">
                <a:solidFill>
                  <a:srgbClr val="0000FF"/>
                </a:solidFill>
              </a:rPr>
              <a:t>Read </a:t>
            </a:r>
          </a:p>
          <a:p>
            <a:pPr marL="631825">
              <a:spcAft>
                <a:spcPts val="600"/>
              </a:spcAft>
            </a:pPr>
            <a:r>
              <a:rPr lang="en-US" sz="2400" dirty="0"/>
              <a:t>- The operation whereby the binary word stored in a specific memory location is sensed and transferred</a:t>
            </a:r>
          </a:p>
          <a:p>
            <a:pPr>
              <a:spcAft>
                <a:spcPts val="600"/>
              </a:spcAft>
            </a:pPr>
            <a:r>
              <a:rPr lang="en-US" sz="2400" b="1" dirty="0">
                <a:solidFill>
                  <a:srgbClr val="0000FF"/>
                </a:solidFill>
              </a:rPr>
              <a:t>Write</a:t>
            </a:r>
          </a:p>
          <a:p>
            <a:pPr marL="631825">
              <a:spcAft>
                <a:spcPts val="600"/>
              </a:spcAft>
            </a:pPr>
            <a:r>
              <a:rPr lang="en-US" sz="2400" dirty="0"/>
              <a:t> - The operation whereby a new word is placed into a particular memory location  </a:t>
            </a:r>
          </a:p>
          <a:p>
            <a:pPr>
              <a:spcAft>
                <a:spcPts val="600"/>
              </a:spcAft>
            </a:pPr>
            <a:r>
              <a:rPr lang="en-US" sz="2400" b="1" dirty="0">
                <a:solidFill>
                  <a:srgbClr val="0000FF"/>
                </a:solidFill>
              </a:rPr>
              <a:t>Read/Write Memory (RWM) </a:t>
            </a:r>
          </a:p>
          <a:p>
            <a:pPr marL="685800">
              <a:spcAft>
                <a:spcPts val="600"/>
              </a:spcAft>
            </a:pPr>
            <a:r>
              <a:rPr lang="en-US" sz="2400" dirty="0"/>
              <a:t>- Any memory that can be read from and written (duh!)</a:t>
            </a:r>
          </a:p>
          <a:p>
            <a:pPr>
              <a:spcAft>
                <a:spcPts val="600"/>
              </a:spcAft>
            </a:pPr>
            <a:r>
              <a:rPr lang="en-US" sz="2400" b="1" dirty="0">
                <a:solidFill>
                  <a:srgbClr val="0000FF"/>
                </a:solidFill>
              </a:rPr>
              <a:t>Read-Only Memory (ROM) </a:t>
            </a:r>
          </a:p>
          <a:p>
            <a:pPr marL="1028700" indent="-342900">
              <a:spcAft>
                <a:spcPts val="600"/>
              </a:spcAft>
              <a:buFontTx/>
              <a:buChar char="-"/>
            </a:pPr>
            <a:r>
              <a:rPr lang="en-US" sz="2400" dirty="0"/>
              <a:t>Memory that is designed for applications where the content does not change (written once)</a:t>
            </a:r>
          </a:p>
        </p:txBody>
      </p:sp>
    </p:spTree>
    <p:extLst>
      <p:ext uri="{BB962C8B-B14F-4D97-AF65-F5344CB8AC3E}">
        <p14:creationId xmlns:p14="http://schemas.microsoft.com/office/powerpoint/2010/main" val="416324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a:t>Microcontroller Memory Types</a:t>
            </a:r>
          </a:p>
        </p:txBody>
      </p:sp>
      <p:sp>
        <p:nvSpPr>
          <p:cNvPr id="4" name="Rectangle 3"/>
          <p:cNvSpPr/>
          <p:nvPr/>
        </p:nvSpPr>
        <p:spPr>
          <a:xfrm>
            <a:off x="228600" y="609600"/>
            <a:ext cx="8915400" cy="5986254"/>
          </a:xfrm>
          <a:prstGeom prst="rect">
            <a:avLst/>
          </a:prstGeom>
        </p:spPr>
        <p:txBody>
          <a:bodyPr wrap="square">
            <a:spAutoFit/>
          </a:bodyPr>
          <a:lstStyle/>
          <a:p>
            <a:r>
              <a:rPr lang="en-US" sz="2400" dirty="0"/>
              <a:t>There are three kinds of memory in most MCUs:</a:t>
            </a:r>
          </a:p>
          <a:p>
            <a:pPr marL="457200">
              <a:buFont typeface="+mj-lt"/>
              <a:buAutoNum type="arabicPeriod"/>
            </a:pPr>
            <a:r>
              <a:rPr lang="en-US" sz="2000" b="1" dirty="0"/>
              <a:t>Random Access Memory (RAM),</a:t>
            </a:r>
          </a:p>
          <a:p>
            <a:pPr marL="457200">
              <a:spcAft>
                <a:spcPts val="600"/>
              </a:spcAft>
              <a:buFont typeface="+mj-lt"/>
              <a:buAutoNum type="arabicPeriod"/>
            </a:pPr>
            <a:r>
              <a:rPr lang="en-US" sz="2000" b="1" dirty="0"/>
              <a:t>EEPROM (Electrically Erasable Programmable Read-Only Memory).</a:t>
            </a:r>
          </a:p>
          <a:p>
            <a:pPr marL="457200">
              <a:spcAft>
                <a:spcPts val="600"/>
              </a:spcAft>
              <a:buFont typeface="+mj-lt"/>
              <a:buAutoNum type="arabicPeriod"/>
            </a:pPr>
            <a:r>
              <a:rPr lang="en-US" sz="2000" b="1" dirty="0"/>
              <a:t>Program Memory,</a:t>
            </a:r>
          </a:p>
          <a:p>
            <a:pPr>
              <a:spcAft>
                <a:spcPts val="600"/>
              </a:spcAft>
            </a:pPr>
            <a:r>
              <a:rPr lang="en-US" sz="2400" dirty="0">
                <a:solidFill>
                  <a:srgbClr val="FF0000"/>
                </a:solidFill>
              </a:rPr>
              <a:t>Each has different characteristics and uses:</a:t>
            </a:r>
          </a:p>
          <a:p>
            <a:pPr>
              <a:spcAft>
                <a:spcPts val="600"/>
              </a:spcAft>
            </a:pPr>
            <a:r>
              <a:rPr lang="en-US" sz="2400" b="1" dirty="0"/>
              <a:t>RAM</a:t>
            </a:r>
            <a:r>
              <a:rPr lang="en-US" sz="2400" dirty="0"/>
              <a:t> is where variables are stored that change during program operation, it is volatile (contents go away when power is removed)</a:t>
            </a:r>
          </a:p>
          <a:p>
            <a:pPr>
              <a:spcAft>
                <a:spcPts val="600"/>
              </a:spcAft>
            </a:pPr>
            <a:r>
              <a:rPr lang="en-US" sz="2400" b="1" dirty="0"/>
              <a:t>EEPROM</a:t>
            </a:r>
            <a:r>
              <a:rPr lang="en-US" sz="2400" dirty="0"/>
              <a:t> will retain its information during periods of no power (non-volatile memory)</a:t>
            </a:r>
          </a:p>
          <a:p>
            <a:pPr>
              <a:spcAft>
                <a:spcPts val="600"/>
              </a:spcAft>
            </a:pPr>
            <a:r>
              <a:rPr lang="en-US" sz="2400" dirty="0"/>
              <a:t>It’s used for storing data such as device parameters and system configuration at runtime so that it can persist between MCU resets</a:t>
            </a:r>
          </a:p>
          <a:p>
            <a:pPr>
              <a:spcAft>
                <a:spcPts val="600"/>
              </a:spcAft>
            </a:pPr>
            <a:r>
              <a:rPr lang="en-US" sz="2400" b="1" dirty="0"/>
              <a:t>Program memory </a:t>
            </a:r>
            <a:r>
              <a:rPr lang="en-US" sz="2400" dirty="0"/>
              <a:t>(also known as </a:t>
            </a:r>
            <a:r>
              <a:rPr lang="en-US" sz="2400" b="1" i="1" dirty="0"/>
              <a:t>flash</a:t>
            </a:r>
            <a:r>
              <a:rPr lang="en-US" sz="2400" dirty="0"/>
              <a:t>, a type of EEPROM)</a:t>
            </a:r>
            <a:r>
              <a:rPr lang="en-US" sz="2400" b="1" dirty="0"/>
              <a:t> </a:t>
            </a:r>
            <a:r>
              <a:rPr lang="en-US" sz="2400" dirty="0"/>
              <a:t>is where the executable code is stored and retained</a:t>
            </a:r>
          </a:p>
          <a:p>
            <a:pPr>
              <a:spcAft>
                <a:spcPts val="600"/>
              </a:spcAft>
            </a:pPr>
            <a:r>
              <a:rPr lang="en-US" sz="2400" dirty="0">
                <a:solidFill>
                  <a:schemeClr val="accent6">
                    <a:lumMod val="75000"/>
                  </a:schemeClr>
                </a:solidFill>
              </a:rPr>
              <a:t>Contents of program memory is write protected and usually is modified by the </a:t>
            </a:r>
            <a:r>
              <a:rPr lang="en-US" sz="2400" i="1" dirty="0">
                <a:solidFill>
                  <a:schemeClr val="accent6">
                    <a:lumMod val="75000"/>
                  </a:schemeClr>
                </a:solidFill>
              </a:rPr>
              <a:t>bootloader </a:t>
            </a:r>
            <a:r>
              <a:rPr lang="en-US" sz="2400" dirty="0">
                <a:solidFill>
                  <a:schemeClr val="accent6">
                    <a:lumMod val="75000"/>
                  </a:schemeClr>
                </a:solidFill>
              </a:rPr>
              <a:t>or an “In System Programmer”</a:t>
            </a:r>
          </a:p>
        </p:txBody>
      </p:sp>
    </p:spTree>
    <p:extLst>
      <p:ext uri="{BB962C8B-B14F-4D97-AF65-F5344CB8AC3E}">
        <p14:creationId xmlns:p14="http://schemas.microsoft.com/office/powerpoint/2010/main" val="6643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a:solidFill>
                  <a:srgbClr val="FF0000"/>
                </a:solidFill>
              </a:rPr>
              <a:t>Static Random Access Memory SRAM</a:t>
            </a:r>
          </a:p>
        </p:txBody>
      </p:sp>
      <p:sp>
        <p:nvSpPr>
          <p:cNvPr id="4" name="Rectangle 3"/>
          <p:cNvSpPr/>
          <p:nvPr/>
        </p:nvSpPr>
        <p:spPr>
          <a:xfrm>
            <a:off x="332282" y="914400"/>
            <a:ext cx="8686800" cy="4324261"/>
          </a:xfrm>
          <a:prstGeom prst="rect">
            <a:avLst/>
          </a:prstGeom>
        </p:spPr>
        <p:txBody>
          <a:bodyPr wrap="square">
            <a:spAutoFit/>
          </a:bodyPr>
          <a:lstStyle/>
          <a:p>
            <a:pPr marL="1028700" indent="-342900">
              <a:spcAft>
                <a:spcPts val="600"/>
              </a:spcAft>
              <a:buFontTx/>
              <a:buChar char="-"/>
            </a:pPr>
            <a:endParaRPr lang="en-US" sz="2400" dirty="0"/>
          </a:p>
          <a:p>
            <a:pPr>
              <a:spcAft>
                <a:spcPts val="600"/>
              </a:spcAft>
            </a:pPr>
            <a:r>
              <a:rPr lang="en-US" sz="2400" b="1" dirty="0">
                <a:solidFill>
                  <a:srgbClr val="0000FF"/>
                </a:solidFill>
              </a:rPr>
              <a:t>Electrically Erasable Programmable Read-Only Memory (EEPROM) </a:t>
            </a:r>
          </a:p>
          <a:p>
            <a:pPr marL="514350">
              <a:spcAft>
                <a:spcPts val="600"/>
              </a:spcAft>
            </a:pPr>
            <a:r>
              <a:rPr lang="en-US" sz="2400" dirty="0"/>
              <a:t>– is designed to be written to</a:t>
            </a:r>
            <a:r>
              <a:rPr lang="en-US" sz="2400" b="1" i="1" dirty="0">
                <a:solidFill>
                  <a:srgbClr val="FF3399"/>
                </a:solidFill>
              </a:rPr>
              <a:t> </a:t>
            </a:r>
            <a:r>
              <a:rPr lang="en-US" sz="2400" b="1" i="1" u="sng" dirty="0">
                <a:solidFill>
                  <a:srgbClr val="FF3399"/>
                </a:solidFill>
              </a:rPr>
              <a:t>infrequently </a:t>
            </a:r>
            <a:r>
              <a:rPr lang="en-US" sz="2400" dirty="0"/>
              <a:t>and read often</a:t>
            </a:r>
          </a:p>
          <a:p>
            <a:pPr>
              <a:spcAft>
                <a:spcPts val="600"/>
              </a:spcAft>
            </a:pPr>
            <a:r>
              <a:rPr lang="en-US" sz="2400" b="1" dirty="0">
                <a:solidFill>
                  <a:srgbClr val="0000FF"/>
                </a:solidFill>
              </a:rPr>
              <a:t>Volatile </a:t>
            </a:r>
          </a:p>
          <a:p>
            <a:pPr marL="514350">
              <a:spcAft>
                <a:spcPts val="600"/>
              </a:spcAft>
            </a:pPr>
            <a:r>
              <a:rPr lang="en-US" sz="2400" dirty="0"/>
              <a:t>- Any type of memory that requires the continual application of electrical power in order to store information </a:t>
            </a:r>
          </a:p>
          <a:p>
            <a:pPr>
              <a:spcAft>
                <a:spcPts val="600"/>
              </a:spcAft>
            </a:pPr>
            <a:r>
              <a:rPr lang="en-US" sz="2400" b="1" dirty="0">
                <a:solidFill>
                  <a:srgbClr val="0000FF"/>
                </a:solidFill>
              </a:rPr>
              <a:t>Static Random Access Memory (SRAM) </a:t>
            </a:r>
          </a:p>
          <a:p>
            <a:pPr marL="514350">
              <a:spcAft>
                <a:spcPts val="600"/>
              </a:spcAft>
            </a:pPr>
            <a:r>
              <a:rPr lang="en-US" sz="2400" dirty="0"/>
              <a:t>- memory that uses </a:t>
            </a:r>
            <a:r>
              <a:rPr lang="en-US" sz="2400" dirty="0" err="1"/>
              <a:t>bistable</a:t>
            </a:r>
            <a:r>
              <a:rPr lang="en-US" sz="2400" dirty="0"/>
              <a:t> latching circuitry to store each bit.</a:t>
            </a:r>
          </a:p>
          <a:p>
            <a:pPr>
              <a:spcAft>
                <a:spcPts val="600"/>
              </a:spcAft>
            </a:pPr>
            <a:r>
              <a:rPr lang="en-US" sz="2400" dirty="0"/>
              <a:t>The term </a:t>
            </a:r>
            <a:r>
              <a:rPr lang="en-US" sz="2400" i="1" dirty="0"/>
              <a:t>static</a:t>
            </a:r>
            <a:r>
              <a:rPr lang="en-US" sz="2400" dirty="0"/>
              <a:t> differentiates it from </a:t>
            </a:r>
            <a:r>
              <a:rPr lang="en-US" sz="2400" i="1" dirty="0"/>
              <a:t>dynamic</a:t>
            </a:r>
            <a:r>
              <a:rPr lang="en-US" sz="2400" dirty="0"/>
              <a:t> RAM (DRAM) which must be periodically refreshed by continually applying a voltage. </a:t>
            </a:r>
          </a:p>
        </p:txBody>
      </p:sp>
    </p:spTree>
    <p:extLst>
      <p:ext uri="{BB962C8B-B14F-4D97-AF65-F5344CB8AC3E}">
        <p14:creationId xmlns:p14="http://schemas.microsoft.com/office/powerpoint/2010/main" val="42656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a:t>Static Random-Access Memory SRAM</a:t>
            </a:r>
          </a:p>
        </p:txBody>
      </p:sp>
      <p:sp>
        <p:nvSpPr>
          <p:cNvPr id="4" name="Rectangle 3"/>
          <p:cNvSpPr/>
          <p:nvPr/>
        </p:nvSpPr>
        <p:spPr>
          <a:xfrm>
            <a:off x="152400" y="1828562"/>
            <a:ext cx="8686800" cy="3200876"/>
          </a:xfrm>
          <a:prstGeom prst="rect">
            <a:avLst/>
          </a:prstGeom>
        </p:spPr>
        <p:txBody>
          <a:bodyPr wrap="square">
            <a:spAutoFit/>
          </a:bodyPr>
          <a:lstStyle/>
          <a:p>
            <a:pPr>
              <a:spcAft>
                <a:spcPts val="600"/>
              </a:spcAft>
            </a:pPr>
            <a:r>
              <a:rPr lang="en-US" sz="2400" dirty="0"/>
              <a:t>SRAM and DRAM </a:t>
            </a:r>
            <a:r>
              <a:rPr lang="en-US" sz="2400" b="1" dirty="0">
                <a:solidFill>
                  <a:srgbClr val="0000FF"/>
                </a:solidFill>
              </a:rPr>
              <a:t>are </a:t>
            </a:r>
            <a:r>
              <a:rPr lang="en-US" sz="2400" b="1" i="1" dirty="0">
                <a:solidFill>
                  <a:srgbClr val="0000FF"/>
                </a:solidFill>
              </a:rPr>
              <a:t>volatile</a:t>
            </a:r>
            <a:r>
              <a:rPr lang="en-US" sz="2400" b="1" dirty="0">
                <a:solidFill>
                  <a:srgbClr val="0000FF"/>
                </a:solidFill>
              </a:rPr>
              <a:t> in </a:t>
            </a:r>
            <a:r>
              <a:rPr lang="en-US" sz="2400" dirty="0"/>
              <a:t>that data is eventually lost when the memory is not powered.</a:t>
            </a:r>
          </a:p>
          <a:p>
            <a:pPr marL="342900" indent="-342900">
              <a:spcAft>
                <a:spcPts val="600"/>
              </a:spcAft>
              <a:buFont typeface="Arial" panose="020B0604020202020204" pitchFamily="34" charset="0"/>
              <a:buChar char="•"/>
            </a:pPr>
            <a:r>
              <a:rPr lang="en-US" sz="2400" dirty="0"/>
              <a:t>SRAM is </a:t>
            </a:r>
            <a:r>
              <a:rPr lang="en-US" sz="2400" b="1" dirty="0">
                <a:solidFill>
                  <a:srgbClr val="FF0000"/>
                </a:solidFill>
              </a:rPr>
              <a:t>more expensive </a:t>
            </a:r>
            <a:r>
              <a:rPr lang="en-US" sz="2400" dirty="0"/>
              <a:t>and less dense than DRAM and is therefore not used for high-capacity, low-cost applications such as the main memory in personal computers</a:t>
            </a:r>
          </a:p>
          <a:p>
            <a:pPr marL="342900" indent="-342900">
              <a:spcAft>
                <a:spcPts val="600"/>
              </a:spcAft>
              <a:buFont typeface="Arial" panose="020B0604020202020204" pitchFamily="34" charset="0"/>
              <a:buChar char="•"/>
            </a:pPr>
            <a:r>
              <a:rPr lang="en-US" sz="2400" dirty="0"/>
              <a:t>SRAM used with moderately clocked microprocessors </a:t>
            </a:r>
            <a:r>
              <a:rPr lang="en-US" sz="2400" b="1" i="1" dirty="0">
                <a:solidFill>
                  <a:srgbClr val="FF0000"/>
                </a:solidFill>
              </a:rPr>
              <a:t>draws very little power</a:t>
            </a:r>
            <a:r>
              <a:rPr lang="en-US" sz="2400" b="1" i="1" dirty="0"/>
              <a:t> </a:t>
            </a:r>
            <a:r>
              <a:rPr lang="en-US" sz="2400" dirty="0"/>
              <a:t>and can have a nearly negligible power consumption when sitting idle</a:t>
            </a:r>
          </a:p>
        </p:txBody>
      </p:sp>
    </p:spTree>
    <p:extLst>
      <p:ext uri="{BB962C8B-B14F-4D97-AF65-F5344CB8AC3E}">
        <p14:creationId xmlns:p14="http://schemas.microsoft.com/office/powerpoint/2010/main" val="115077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46"/>
            <a:ext cx="8229600" cy="762000"/>
          </a:xfrm>
        </p:spPr>
        <p:txBody>
          <a:bodyPr>
            <a:normAutofit/>
          </a:bodyPr>
          <a:lstStyle/>
          <a:p>
            <a:r>
              <a:rPr lang="en-US" sz="3600" b="1" dirty="0"/>
              <a:t>How SRAM Works</a:t>
            </a:r>
          </a:p>
        </p:txBody>
      </p:sp>
      <p:sp>
        <p:nvSpPr>
          <p:cNvPr id="4" name="Rectangle 3"/>
          <p:cNvSpPr/>
          <p:nvPr/>
        </p:nvSpPr>
        <p:spPr>
          <a:xfrm>
            <a:off x="228600" y="685800"/>
            <a:ext cx="8686800" cy="1107996"/>
          </a:xfrm>
          <a:prstGeom prst="rect">
            <a:avLst/>
          </a:prstGeom>
        </p:spPr>
        <p:txBody>
          <a:bodyPr wrap="square">
            <a:spAutoFit/>
          </a:bodyPr>
          <a:lstStyle/>
          <a:p>
            <a:pPr>
              <a:spcAft>
                <a:spcPts val="600"/>
              </a:spcAft>
            </a:pPr>
            <a:r>
              <a:rPr lang="en-US" sz="2200" dirty="0"/>
              <a:t>Access to each memory bit cell is enabled by the word line (WL) which controls the two </a:t>
            </a:r>
            <a:r>
              <a:rPr lang="en-US" sz="2200" i="1" dirty="0"/>
              <a:t>access</a:t>
            </a:r>
            <a:r>
              <a:rPr lang="en-US" sz="2200" dirty="0"/>
              <a:t> transistors M</a:t>
            </a:r>
            <a:r>
              <a:rPr lang="en-US" sz="2200" baseline="-25000" dirty="0"/>
              <a:t>5</a:t>
            </a:r>
            <a:r>
              <a:rPr lang="en-US" sz="2200" dirty="0"/>
              <a:t> and M</a:t>
            </a:r>
            <a:r>
              <a:rPr lang="en-US" sz="2200" baseline="-25000" dirty="0"/>
              <a:t>6</a:t>
            </a:r>
            <a:r>
              <a:rPr lang="en-US" sz="2200" dirty="0"/>
              <a:t> which, in turn, control whether the cell should be connected to the bit lines: </a:t>
            </a:r>
            <a:r>
              <a:rPr lang="en-US" sz="2200" u="sng" dirty="0"/>
              <a:t>BL</a:t>
            </a:r>
            <a:r>
              <a:rPr lang="en-US" sz="2200" dirty="0"/>
              <a:t> and BL.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700" y="2047875"/>
            <a:ext cx="4076700" cy="3057525"/>
          </a:xfrm>
          <a:prstGeom prst="rect">
            <a:avLst/>
          </a:prstGeom>
        </p:spPr>
      </p:pic>
      <p:sp>
        <p:nvSpPr>
          <p:cNvPr id="5" name="Rectangle 4"/>
          <p:cNvSpPr/>
          <p:nvPr/>
        </p:nvSpPr>
        <p:spPr>
          <a:xfrm>
            <a:off x="228600" y="1752600"/>
            <a:ext cx="4267200" cy="4462760"/>
          </a:xfrm>
          <a:prstGeom prst="rect">
            <a:avLst/>
          </a:prstGeom>
        </p:spPr>
        <p:txBody>
          <a:bodyPr wrap="square">
            <a:spAutoFit/>
          </a:bodyPr>
          <a:lstStyle/>
          <a:p>
            <a:pPr>
              <a:spcAft>
                <a:spcPts val="600"/>
              </a:spcAft>
            </a:pPr>
            <a:r>
              <a:rPr lang="en-US" sz="2200" dirty="0">
                <a:solidFill>
                  <a:schemeClr val="accent1">
                    <a:lumMod val="75000"/>
                  </a:schemeClr>
                </a:solidFill>
              </a:rPr>
              <a:t>They are used to transfer data for both read and write operations.</a:t>
            </a:r>
          </a:p>
          <a:p>
            <a:pPr>
              <a:spcAft>
                <a:spcPts val="600"/>
              </a:spcAft>
            </a:pPr>
            <a:r>
              <a:rPr lang="en-US" sz="2200" dirty="0">
                <a:solidFill>
                  <a:schemeClr val="accent1">
                    <a:lumMod val="75000"/>
                  </a:schemeClr>
                </a:solidFill>
              </a:rPr>
              <a:t>Both the BL signal and its inverse are used together to improve noise margins.</a:t>
            </a:r>
          </a:p>
          <a:p>
            <a:pPr>
              <a:spcAft>
                <a:spcPts val="600"/>
              </a:spcAft>
            </a:pPr>
            <a:r>
              <a:rPr lang="en-US" sz="2200" b="1" dirty="0">
                <a:solidFill>
                  <a:srgbClr val="FF3399"/>
                </a:solidFill>
              </a:rPr>
              <a:t>During read accesses, the bit lines are actively driven high and low by the inverters in the SRAM cell.</a:t>
            </a:r>
          </a:p>
          <a:p>
            <a:pPr>
              <a:spcAft>
                <a:spcPts val="600"/>
              </a:spcAft>
            </a:pPr>
            <a:r>
              <a:rPr lang="en-US" sz="2200" b="1" dirty="0">
                <a:solidFill>
                  <a:srgbClr val="FF3399"/>
                </a:solidFill>
              </a:rPr>
              <a:t>The symmetric structure of SRAMs allows for differential signaling</a:t>
            </a:r>
          </a:p>
          <a:p>
            <a:pPr>
              <a:spcAft>
                <a:spcPts val="600"/>
              </a:spcAft>
            </a:pPr>
            <a:r>
              <a:rPr lang="en-US" sz="2200" dirty="0"/>
              <a:t>---makes small voltage swings more easily detectable.</a:t>
            </a:r>
          </a:p>
        </p:txBody>
      </p:sp>
      <p:sp>
        <p:nvSpPr>
          <p:cNvPr id="6" name="TextBox 5"/>
          <p:cNvSpPr txBox="1"/>
          <p:nvPr/>
        </p:nvSpPr>
        <p:spPr>
          <a:xfrm>
            <a:off x="4648202" y="5344239"/>
            <a:ext cx="4191000" cy="1323439"/>
          </a:xfrm>
          <a:prstGeom prst="rect">
            <a:avLst/>
          </a:prstGeom>
          <a:noFill/>
        </p:spPr>
        <p:txBody>
          <a:bodyPr wrap="square" rtlCol="0">
            <a:spAutoFit/>
          </a:bodyPr>
          <a:lstStyle/>
          <a:p>
            <a:pPr algn="ctr"/>
            <a:r>
              <a:rPr lang="en-US" sz="2000" b="1" dirty="0">
                <a:solidFill>
                  <a:srgbClr val="0000FF"/>
                </a:solidFill>
              </a:rPr>
              <a:t>Note: each pair of MOSFETs </a:t>
            </a:r>
          </a:p>
          <a:p>
            <a:pPr algn="ctr"/>
            <a:r>
              <a:rPr lang="en-US" sz="2000" b="1" dirty="0">
                <a:solidFill>
                  <a:srgbClr val="0000FF"/>
                </a:solidFill>
              </a:rPr>
              <a:t>(e.g., M</a:t>
            </a:r>
            <a:r>
              <a:rPr lang="en-US" sz="2000" b="1" baseline="-25000" dirty="0">
                <a:solidFill>
                  <a:srgbClr val="0000FF"/>
                </a:solidFill>
              </a:rPr>
              <a:t>1</a:t>
            </a:r>
            <a:r>
              <a:rPr lang="en-US" sz="2000" b="1" dirty="0">
                <a:solidFill>
                  <a:srgbClr val="0000FF"/>
                </a:solidFill>
              </a:rPr>
              <a:t> and M</a:t>
            </a:r>
            <a:r>
              <a:rPr lang="en-US" sz="2000" b="1" baseline="-25000" dirty="0">
                <a:solidFill>
                  <a:srgbClr val="0000FF"/>
                </a:solidFill>
              </a:rPr>
              <a:t>2</a:t>
            </a:r>
            <a:r>
              <a:rPr lang="en-US" sz="2000" b="1" dirty="0">
                <a:solidFill>
                  <a:srgbClr val="0000FF"/>
                </a:solidFill>
              </a:rPr>
              <a:t>) </a:t>
            </a:r>
          </a:p>
          <a:p>
            <a:pPr algn="ctr"/>
            <a:r>
              <a:rPr lang="en-US" sz="2000" b="1" dirty="0">
                <a:solidFill>
                  <a:srgbClr val="0000FF"/>
                </a:solidFill>
              </a:rPr>
              <a:t>look like a push-pull inverter and cross connected they make a latch</a:t>
            </a:r>
          </a:p>
        </p:txBody>
      </p:sp>
    </p:spTree>
    <p:extLst>
      <p:ext uri="{BB962C8B-B14F-4D97-AF65-F5344CB8AC3E}">
        <p14:creationId xmlns:p14="http://schemas.microsoft.com/office/powerpoint/2010/main" val="413922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41"/>
            <a:ext cx="8229600" cy="762000"/>
          </a:xfrm>
        </p:spPr>
        <p:txBody>
          <a:bodyPr>
            <a:normAutofit/>
          </a:bodyPr>
          <a:lstStyle/>
          <a:p>
            <a:r>
              <a:rPr lang="en-US" sz="3600" b="1" dirty="0"/>
              <a:t>How SRAM Works</a:t>
            </a:r>
          </a:p>
        </p:txBody>
      </p:sp>
      <p:sp>
        <p:nvSpPr>
          <p:cNvPr id="4" name="Rectangle 3"/>
          <p:cNvSpPr/>
          <p:nvPr/>
        </p:nvSpPr>
        <p:spPr>
          <a:xfrm>
            <a:off x="228600" y="685800"/>
            <a:ext cx="8686800" cy="1107996"/>
          </a:xfrm>
          <a:prstGeom prst="rect">
            <a:avLst/>
          </a:prstGeom>
        </p:spPr>
        <p:txBody>
          <a:bodyPr wrap="square">
            <a:spAutoFit/>
          </a:bodyPr>
          <a:lstStyle/>
          <a:p>
            <a:pPr>
              <a:spcAft>
                <a:spcPts val="600"/>
              </a:spcAft>
            </a:pPr>
            <a:r>
              <a:rPr lang="en-US" sz="2200" b="1" dirty="0">
                <a:solidFill>
                  <a:srgbClr val="FF0000"/>
                </a:solidFill>
              </a:rPr>
              <a:t>Reading - </a:t>
            </a:r>
            <a:r>
              <a:rPr lang="en-US" sz="2000" b="1" dirty="0"/>
              <a:t>assume that the content of the memory is a 1, stored at Q. The read cycle is started by </a:t>
            </a:r>
            <a:r>
              <a:rPr lang="en-US" sz="2000" b="1" dirty="0" err="1"/>
              <a:t>precharging</a:t>
            </a:r>
            <a:r>
              <a:rPr lang="en-US" sz="2000" b="1" dirty="0"/>
              <a:t> both the bit lines to a logical 1, then asserting the word line WL, enabling both the </a:t>
            </a:r>
            <a:r>
              <a:rPr lang="en-US" sz="2000" b="1" i="1" dirty="0"/>
              <a:t>access</a:t>
            </a:r>
            <a:r>
              <a:rPr lang="en-US" sz="2000" b="1" dirty="0"/>
              <a:t> transistors</a:t>
            </a:r>
            <a:r>
              <a:rPr lang="en-US" sz="22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777484"/>
            <a:ext cx="4762500" cy="3571875"/>
          </a:xfrm>
          <a:prstGeom prst="rect">
            <a:avLst/>
          </a:prstGeom>
        </p:spPr>
      </p:pic>
      <p:sp>
        <p:nvSpPr>
          <p:cNvPr id="5" name="Rectangle 4"/>
          <p:cNvSpPr/>
          <p:nvPr/>
        </p:nvSpPr>
        <p:spPr>
          <a:xfrm>
            <a:off x="228600" y="2007664"/>
            <a:ext cx="4114800" cy="2877711"/>
          </a:xfrm>
          <a:prstGeom prst="rect">
            <a:avLst/>
          </a:prstGeom>
        </p:spPr>
        <p:txBody>
          <a:bodyPr wrap="square">
            <a:spAutoFit/>
          </a:bodyPr>
          <a:lstStyle/>
          <a:p>
            <a:pPr>
              <a:spcAft>
                <a:spcPts val="600"/>
              </a:spcAft>
            </a:pPr>
            <a:r>
              <a:rPr lang="en-US" sz="2200" b="1" dirty="0">
                <a:solidFill>
                  <a:srgbClr val="0000FF"/>
                </a:solidFill>
              </a:rPr>
              <a:t>Values stored in Q and </a:t>
            </a:r>
            <a:r>
              <a:rPr lang="en-US" sz="2200" b="1" u="sng" dirty="0">
                <a:solidFill>
                  <a:srgbClr val="0000FF"/>
                </a:solidFill>
              </a:rPr>
              <a:t>Q</a:t>
            </a:r>
            <a:r>
              <a:rPr lang="en-US" sz="2200" b="1" dirty="0">
                <a:solidFill>
                  <a:srgbClr val="0000FF"/>
                </a:solidFill>
              </a:rPr>
              <a:t> are transferred to the bit lines by leaving BL at its </a:t>
            </a:r>
            <a:r>
              <a:rPr lang="en-US" sz="2200" b="1" dirty="0" err="1">
                <a:solidFill>
                  <a:srgbClr val="0000FF"/>
                </a:solidFill>
              </a:rPr>
              <a:t>precharged</a:t>
            </a:r>
            <a:r>
              <a:rPr lang="en-US" sz="2200" b="1" dirty="0">
                <a:solidFill>
                  <a:srgbClr val="0000FF"/>
                </a:solidFill>
              </a:rPr>
              <a:t> value and discharging </a:t>
            </a:r>
            <a:r>
              <a:rPr lang="en-US" sz="2200" b="1" u="sng" dirty="0">
                <a:solidFill>
                  <a:srgbClr val="0000FF"/>
                </a:solidFill>
              </a:rPr>
              <a:t>BL</a:t>
            </a:r>
            <a:r>
              <a:rPr lang="en-US" sz="2200" b="1" dirty="0">
                <a:solidFill>
                  <a:srgbClr val="0000FF"/>
                </a:solidFill>
              </a:rPr>
              <a:t> through M</a:t>
            </a:r>
            <a:r>
              <a:rPr lang="en-US" sz="2200" b="1" baseline="-25000" dirty="0">
                <a:solidFill>
                  <a:srgbClr val="0000FF"/>
                </a:solidFill>
              </a:rPr>
              <a:t>1</a:t>
            </a:r>
            <a:r>
              <a:rPr lang="en-US" sz="2200" b="1" dirty="0">
                <a:solidFill>
                  <a:srgbClr val="0000FF"/>
                </a:solidFill>
              </a:rPr>
              <a:t> and M</a:t>
            </a:r>
            <a:r>
              <a:rPr lang="en-US" sz="2200" b="1" baseline="-25000" dirty="0">
                <a:solidFill>
                  <a:srgbClr val="0000FF"/>
                </a:solidFill>
              </a:rPr>
              <a:t>5</a:t>
            </a:r>
            <a:r>
              <a:rPr lang="en-US" sz="2200" b="1" dirty="0">
                <a:solidFill>
                  <a:srgbClr val="0000FF"/>
                </a:solidFill>
              </a:rPr>
              <a:t> to a logical 0</a:t>
            </a:r>
            <a:r>
              <a:rPr lang="en-US" sz="2200" dirty="0">
                <a:solidFill>
                  <a:schemeClr val="accent6">
                    <a:lumMod val="75000"/>
                  </a:schemeClr>
                </a:solidFill>
              </a:rPr>
              <a:t>.</a:t>
            </a:r>
          </a:p>
          <a:p>
            <a:pPr>
              <a:spcAft>
                <a:spcPts val="600"/>
              </a:spcAft>
            </a:pPr>
            <a:r>
              <a:rPr lang="en-US" sz="2200" dirty="0"/>
              <a:t>On the BL side, the transistors M</a:t>
            </a:r>
            <a:r>
              <a:rPr lang="en-US" sz="2200" baseline="-25000" dirty="0"/>
              <a:t>4</a:t>
            </a:r>
            <a:r>
              <a:rPr lang="en-US" sz="2200" dirty="0"/>
              <a:t> and M</a:t>
            </a:r>
            <a:r>
              <a:rPr lang="en-US" sz="2200" baseline="-25000" dirty="0"/>
              <a:t>6</a:t>
            </a:r>
            <a:r>
              <a:rPr lang="en-US" sz="2200" dirty="0"/>
              <a:t> pull the bit line toward V</a:t>
            </a:r>
            <a:r>
              <a:rPr lang="en-US" sz="2200" baseline="-25000" dirty="0"/>
              <a:t>DD</a:t>
            </a:r>
            <a:r>
              <a:rPr lang="en-US" sz="2200" dirty="0"/>
              <a:t>, a logical </a:t>
            </a:r>
            <a:r>
              <a:rPr lang="en-US" sz="2200" b="1" dirty="0"/>
              <a:t>1</a:t>
            </a:r>
            <a:r>
              <a:rPr lang="en-US" sz="2200" dirty="0"/>
              <a:t>.</a:t>
            </a:r>
          </a:p>
        </p:txBody>
      </p:sp>
      <p:sp>
        <p:nvSpPr>
          <p:cNvPr id="6" name="Rectangle 5"/>
          <p:cNvSpPr/>
          <p:nvPr/>
        </p:nvSpPr>
        <p:spPr>
          <a:xfrm>
            <a:off x="134620" y="5039316"/>
            <a:ext cx="8796020" cy="1677382"/>
          </a:xfrm>
          <a:prstGeom prst="rect">
            <a:avLst/>
          </a:prstGeom>
        </p:spPr>
        <p:txBody>
          <a:bodyPr wrap="square">
            <a:spAutoFit/>
          </a:bodyPr>
          <a:lstStyle/>
          <a:p>
            <a:pPr>
              <a:spcAft>
                <a:spcPts val="600"/>
              </a:spcAft>
            </a:pPr>
            <a:r>
              <a:rPr lang="en-US" sz="2200" b="1" dirty="0">
                <a:solidFill>
                  <a:srgbClr val="0000FF"/>
                </a:solidFill>
              </a:rPr>
              <a:t>If the content of the memory was a 0, the opposite would happen</a:t>
            </a:r>
          </a:p>
          <a:p>
            <a:pPr>
              <a:spcAft>
                <a:spcPts val="600"/>
              </a:spcAft>
            </a:pPr>
            <a:r>
              <a:rPr lang="en-US" sz="2200" b="1" dirty="0">
                <a:solidFill>
                  <a:srgbClr val="0000FF"/>
                </a:solidFill>
              </a:rPr>
              <a:t> and </a:t>
            </a:r>
            <a:r>
              <a:rPr lang="en-US" sz="2200" b="1" u="sng" dirty="0">
                <a:solidFill>
                  <a:srgbClr val="0000FF"/>
                </a:solidFill>
              </a:rPr>
              <a:t>BL</a:t>
            </a:r>
            <a:r>
              <a:rPr lang="en-US" sz="2200" b="1" dirty="0">
                <a:solidFill>
                  <a:srgbClr val="0000FF"/>
                </a:solidFill>
              </a:rPr>
              <a:t> would be pulled toward 1 and BL toward 0.</a:t>
            </a:r>
          </a:p>
          <a:p>
            <a:pPr>
              <a:spcAft>
                <a:spcPts val="600"/>
              </a:spcAft>
            </a:pPr>
            <a:r>
              <a:rPr lang="en-US" sz="2200" b="1" dirty="0">
                <a:solidFill>
                  <a:srgbClr val="FF3399"/>
                </a:solidFill>
              </a:rPr>
              <a:t>BL and </a:t>
            </a:r>
            <a:r>
              <a:rPr lang="en-US" sz="2200" b="1" u="sng" dirty="0">
                <a:solidFill>
                  <a:srgbClr val="FF3399"/>
                </a:solidFill>
              </a:rPr>
              <a:t>BL</a:t>
            </a:r>
            <a:r>
              <a:rPr lang="en-US" sz="2200" b="1" dirty="0">
                <a:solidFill>
                  <a:srgbClr val="FF3399"/>
                </a:solidFill>
              </a:rPr>
              <a:t> lines will have a small voltage difference between them</a:t>
            </a:r>
          </a:p>
          <a:p>
            <a:pPr>
              <a:spcAft>
                <a:spcPts val="600"/>
              </a:spcAft>
            </a:pPr>
            <a:r>
              <a:rPr lang="en-US" sz="2200" b="1" dirty="0">
                <a:solidFill>
                  <a:srgbClr val="FF3399"/>
                </a:solidFill>
              </a:rPr>
              <a:t>A sense amplifier will sense which line has the higher voltage.</a:t>
            </a:r>
          </a:p>
        </p:txBody>
      </p:sp>
      <p:cxnSp>
        <p:nvCxnSpPr>
          <p:cNvPr id="8" name="Straight Arrow Connector 7"/>
          <p:cNvCxnSpPr>
            <a:cxnSpLocks/>
          </p:cNvCxnSpPr>
          <p:nvPr/>
        </p:nvCxnSpPr>
        <p:spPr>
          <a:xfrm>
            <a:off x="6781800" y="1386301"/>
            <a:ext cx="2019300" cy="982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4572000" y="1386301"/>
            <a:ext cx="1981200" cy="10172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334000" y="3733800"/>
            <a:ext cx="457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43800" y="3651250"/>
            <a:ext cx="457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childTnLst>
                              <p:par>
                                <p:cTn id="15" presetID="1" presetClass="entr" presetSubtype="0" fill="hold" nodeType="clickEffect"/>
                              </p:par>
                              <p:par>
                                <p:cTn id="16" presetID="1" presetClass="entr" presetSubtype="0" fill="hold" nodeType="withEffect"/>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85800"/>
            <a:ext cx="8686800" cy="1184940"/>
          </a:xfrm>
          <a:prstGeom prst="rect">
            <a:avLst/>
          </a:prstGeom>
        </p:spPr>
        <p:txBody>
          <a:bodyPr wrap="square">
            <a:spAutoFit/>
          </a:bodyPr>
          <a:lstStyle/>
          <a:p>
            <a:pPr>
              <a:spcAft>
                <a:spcPts val="600"/>
              </a:spcAft>
            </a:pPr>
            <a:r>
              <a:rPr lang="en-US" sz="2200" b="1" dirty="0">
                <a:solidFill>
                  <a:srgbClr val="FF0000"/>
                </a:solidFill>
              </a:rPr>
              <a:t>Writing - </a:t>
            </a:r>
            <a:r>
              <a:rPr lang="en-US" sz="2200" dirty="0"/>
              <a:t>The start of a write cycle begins by applying the value to be written to the bit lines.</a:t>
            </a:r>
          </a:p>
          <a:p>
            <a:pPr>
              <a:spcAft>
                <a:spcPts val="600"/>
              </a:spcAft>
            </a:pPr>
            <a:r>
              <a:rPr lang="en-US" sz="2200" dirty="0">
                <a:solidFill>
                  <a:schemeClr val="accent3">
                    <a:lumMod val="50000"/>
                  </a:schemeClr>
                </a:solidFill>
              </a:rPr>
              <a:t>To write a </a:t>
            </a:r>
            <a:r>
              <a:rPr lang="en-US" sz="2200" b="1" dirty="0">
                <a:solidFill>
                  <a:srgbClr val="FF0000"/>
                </a:solidFill>
              </a:rPr>
              <a:t>0, </a:t>
            </a:r>
            <a:r>
              <a:rPr lang="en-US" sz="2200" dirty="0">
                <a:solidFill>
                  <a:schemeClr val="accent3">
                    <a:lumMod val="50000"/>
                  </a:schemeClr>
                </a:solidFill>
              </a:rPr>
              <a:t>set </a:t>
            </a:r>
            <a:r>
              <a:rPr lang="en-US" sz="2200" u="sng" dirty="0">
                <a:solidFill>
                  <a:schemeClr val="accent3">
                    <a:lumMod val="50000"/>
                  </a:schemeClr>
                </a:solidFill>
              </a:rPr>
              <a:t>BL</a:t>
            </a:r>
            <a:r>
              <a:rPr lang="en-US" sz="2200" dirty="0">
                <a:solidFill>
                  <a:schemeClr val="accent3">
                    <a:lumMod val="50000"/>
                  </a:schemeClr>
                </a:solidFill>
              </a:rPr>
              <a:t> to </a:t>
            </a:r>
            <a:r>
              <a:rPr lang="en-US" sz="2200" dirty="0">
                <a:solidFill>
                  <a:srgbClr val="0000FF"/>
                </a:solidFill>
              </a:rPr>
              <a:t>”</a:t>
            </a:r>
            <a:r>
              <a:rPr lang="en-US" sz="2200" b="1" dirty="0">
                <a:solidFill>
                  <a:srgbClr val="0000FF"/>
                </a:solidFill>
              </a:rPr>
              <a:t>1” </a:t>
            </a:r>
            <a:r>
              <a:rPr lang="en-US" sz="2200" dirty="0">
                <a:solidFill>
                  <a:schemeClr val="accent3">
                    <a:lumMod val="50000"/>
                  </a:schemeClr>
                </a:solidFill>
              </a:rPr>
              <a:t>and BL to </a:t>
            </a:r>
            <a:r>
              <a:rPr lang="en-US" sz="2200" dirty="0">
                <a:solidFill>
                  <a:srgbClr val="0000FF"/>
                </a:solidFill>
              </a:rPr>
              <a:t>”</a:t>
            </a:r>
            <a:r>
              <a:rPr lang="en-US" sz="2200" b="1" dirty="0">
                <a:solidFill>
                  <a:srgbClr val="0000FF"/>
                </a:solidFill>
              </a:rPr>
              <a:t>0</a:t>
            </a:r>
            <a:r>
              <a:rPr lang="en-US" sz="2200" dirty="0">
                <a:solidFill>
                  <a:srgbClr val="0000FF"/>
                </a:solidFill>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679" y="1949381"/>
            <a:ext cx="4211281" cy="3158461"/>
          </a:xfrm>
          <a:prstGeom prst="rect">
            <a:avLst/>
          </a:prstGeom>
        </p:spPr>
      </p:pic>
      <p:sp>
        <p:nvSpPr>
          <p:cNvPr id="5" name="Rectangle 4"/>
          <p:cNvSpPr/>
          <p:nvPr/>
        </p:nvSpPr>
        <p:spPr>
          <a:xfrm>
            <a:off x="193040" y="2095500"/>
            <a:ext cx="4114800" cy="4708981"/>
          </a:xfrm>
          <a:prstGeom prst="rect">
            <a:avLst/>
          </a:prstGeom>
        </p:spPr>
        <p:txBody>
          <a:bodyPr wrap="square">
            <a:spAutoFit/>
          </a:bodyPr>
          <a:lstStyle/>
          <a:p>
            <a:pPr>
              <a:spcAft>
                <a:spcPts val="600"/>
              </a:spcAft>
            </a:pPr>
            <a:r>
              <a:rPr lang="en-US" sz="2000" dirty="0">
                <a:solidFill>
                  <a:schemeClr val="accent3">
                    <a:lumMod val="50000"/>
                  </a:schemeClr>
                </a:solidFill>
                <a:latin typeface="Times New Roman" panose="02020603050405020304" pitchFamily="18" charset="0"/>
                <a:cs typeface="Times New Roman" panose="02020603050405020304" pitchFamily="18" charset="0"/>
              </a:rPr>
              <a:t>This is like applying a reset pulse to an SR-latch, which causes the it to acquire a 0 state.</a:t>
            </a:r>
          </a:p>
          <a:p>
            <a:pPr>
              <a:spcAft>
                <a:spcPts val="600"/>
              </a:spcAft>
            </a:pPr>
            <a:r>
              <a:rPr lang="en-US" sz="2000" dirty="0">
                <a:latin typeface="Times New Roman" panose="02020603050405020304" pitchFamily="18" charset="0"/>
                <a:cs typeface="Times New Roman" panose="02020603050405020304" pitchFamily="18" charset="0"/>
              </a:rPr>
              <a:t>A </a:t>
            </a:r>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written by inverting the values of the bit lines.</a:t>
            </a:r>
          </a:p>
          <a:p>
            <a:pPr>
              <a:spcAft>
                <a:spcPts val="600"/>
              </a:spcAft>
            </a:pPr>
            <a:r>
              <a:rPr lang="en-US" sz="2000" b="1" dirty="0">
                <a:solidFill>
                  <a:srgbClr val="0000FF"/>
                </a:solidFill>
                <a:latin typeface="Times New Roman" panose="02020603050405020304" pitchFamily="18" charset="0"/>
                <a:cs typeface="Times New Roman" panose="02020603050405020304" pitchFamily="18" charset="0"/>
              </a:rPr>
              <a:t>WL </a:t>
            </a:r>
            <a:r>
              <a:rPr lang="en-US" sz="2000" dirty="0">
                <a:solidFill>
                  <a:schemeClr val="accent3">
                    <a:lumMod val="50000"/>
                  </a:schemeClr>
                </a:solidFill>
                <a:latin typeface="Times New Roman" panose="02020603050405020304" pitchFamily="18" charset="0"/>
                <a:cs typeface="Times New Roman" panose="02020603050405020304" pitchFamily="18" charset="0"/>
              </a:rPr>
              <a:t>is then asserted and the value that is to be stored is latched in.</a:t>
            </a:r>
          </a:p>
          <a:p>
            <a:pPr>
              <a:spcAft>
                <a:spcPts val="600"/>
              </a:spcAft>
            </a:pPr>
            <a:r>
              <a:rPr lang="en-US" sz="2000" dirty="0">
                <a:solidFill>
                  <a:schemeClr val="accent3">
                    <a:lumMod val="50000"/>
                  </a:schemeClr>
                </a:solidFill>
                <a:latin typeface="Times New Roman" panose="02020603050405020304" pitchFamily="18" charset="0"/>
                <a:cs typeface="Times New Roman" panose="02020603050405020304" pitchFamily="18" charset="0"/>
              </a:rPr>
              <a:t>The bit line drivers are designed to be much stronger than the relatively weak transistors in the cell itself, so that they can easily override the previous state of the cross-coupled inverters.</a:t>
            </a:r>
          </a:p>
          <a:p>
            <a:pPr>
              <a:spcAft>
                <a:spcPts val="600"/>
              </a:spcAft>
            </a:pPr>
            <a:endParaRPr lang="en-US" sz="2000" dirty="0">
              <a:latin typeface="Times New Roman" panose="02020603050405020304" pitchFamily="18" charset="0"/>
              <a:cs typeface="Times New Roman" panose="02020603050405020304" pitchFamily="18" charset="0"/>
            </a:endParaRPr>
          </a:p>
        </p:txBody>
      </p:sp>
      <p:cxnSp>
        <p:nvCxnSpPr>
          <p:cNvPr id="8" name="Straight Arrow Connector 7"/>
          <p:cNvCxnSpPr>
            <a:cxnSpLocks/>
          </p:cNvCxnSpPr>
          <p:nvPr/>
        </p:nvCxnSpPr>
        <p:spPr>
          <a:xfrm>
            <a:off x="3048000" y="1849640"/>
            <a:ext cx="1691679" cy="5887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4798061" y="1778780"/>
            <a:ext cx="3888739" cy="1040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1E863C0-E12E-A590-44D7-4E1E13B58AE4}"/>
              </a:ext>
            </a:extLst>
          </p:cNvPr>
          <p:cNvSpPr>
            <a:spLocks noGrp="1"/>
          </p:cNvSpPr>
          <p:nvPr>
            <p:ph type="title"/>
          </p:nvPr>
        </p:nvSpPr>
        <p:spPr>
          <a:xfrm>
            <a:off x="457200" y="-154841"/>
            <a:ext cx="8229600" cy="762000"/>
          </a:xfrm>
        </p:spPr>
        <p:txBody>
          <a:bodyPr>
            <a:normAutofit/>
          </a:bodyPr>
          <a:lstStyle/>
          <a:p>
            <a:r>
              <a:rPr lang="en-US" sz="3600" b="1" dirty="0"/>
              <a:t>How SRAM Works</a:t>
            </a:r>
          </a:p>
        </p:txBody>
      </p:sp>
    </p:spTree>
    <p:extLst>
      <p:ext uri="{BB962C8B-B14F-4D97-AF65-F5344CB8AC3E}">
        <p14:creationId xmlns:p14="http://schemas.microsoft.com/office/powerpoint/2010/main" val="43128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15841</TotalTime>
  <Words>2838</Words>
  <Application>Microsoft Office PowerPoint</Application>
  <PresentationFormat>On-screen Show (4:3)</PresentationFormat>
  <Paragraphs>268</Paragraphs>
  <Slides>29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Black</vt:lpstr>
      <vt:lpstr>Calibri</vt:lpstr>
      <vt:lpstr>Calibri Light</vt:lpstr>
      <vt:lpstr>Courier New</vt:lpstr>
      <vt:lpstr>Times New Roman</vt:lpstr>
      <vt:lpstr>Wingdings</vt:lpstr>
      <vt:lpstr>Office Theme</vt:lpstr>
      <vt:lpstr>4_Office Theme</vt:lpstr>
      <vt:lpstr>Objectives for today’s lecture</vt:lpstr>
      <vt:lpstr>Embedded system architecture</vt:lpstr>
      <vt:lpstr>Memory Terminology</vt:lpstr>
      <vt:lpstr>Microcontroller Memory Types</vt:lpstr>
      <vt:lpstr>Static Random Access Memory SRAM</vt:lpstr>
      <vt:lpstr>Static Random-Access Memory SRAM</vt:lpstr>
      <vt:lpstr>How SRAM Works</vt:lpstr>
      <vt:lpstr>How SRAM Works</vt:lpstr>
      <vt:lpstr>How SRAM Works</vt:lpstr>
      <vt:lpstr>Flash Memory</vt:lpstr>
      <vt:lpstr>How Flash Memory Works</vt:lpstr>
      <vt:lpstr>How Flash Memory Works</vt:lpstr>
      <vt:lpstr>How Flash Memory Works</vt:lpstr>
      <vt:lpstr>How Flash Memory Works</vt:lpstr>
      <vt:lpstr>PowerPoint Presentation</vt:lpstr>
      <vt:lpstr>AVR Memory Usage</vt:lpstr>
      <vt:lpstr>MSP432 Memory Types</vt:lpstr>
      <vt:lpstr>MSP432 Memory Types</vt:lpstr>
      <vt:lpstr>RAM Usage</vt:lpstr>
      <vt:lpstr>Using Flash Memory To Store Constants</vt:lpstr>
      <vt:lpstr>The Cortex-M4 Architecture Supports Debug</vt:lpstr>
      <vt:lpstr>MSP432 Flash Memory</vt:lpstr>
      <vt:lpstr>MSP432 Flash Memory</vt:lpstr>
      <vt:lpstr>Boot Strap Loader (BSL) Code</vt:lpstr>
      <vt:lpstr>Boot Override Flash Mailbox</vt:lpstr>
      <vt:lpstr>MSP432 Flash DriverLib API</vt:lpstr>
      <vt:lpstr>MSP432 Flash DriverLib API</vt:lpstr>
      <vt:lpstr>MSP432 Flash DriverLib API</vt:lpstr>
      <vt:lpstr>Example Code Reading/Writing Flash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 214 Circuit Analysis I</dc:title>
  <dc:creator>bossemeyer</dc:creator>
  <cp:lastModifiedBy>Nabeeh Kandalaft</cp:lastModifiedBy>
  <cp:revision>674</cp:revision>
  <cp:lastPrinted>2018-10-15T16:12:55Z</cp:lastPrinted>
  <dcterms:created xsi:type="dcterms:W3CDTF">2011-01-03T01:51:49Z</dcterms:created>
  <dcterms:modified xsi:type="dcterms:W3CDTF">2022-10-24T19:39:48Z</dcterms:modified>
</cp:coreProperties>
</file>