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78" r:id="rId4"/>
    <p:sldId id="277" r:id="rId5"/>
    <p:sldId id="276" r:id="rId6"/>
    <p:sldId id="279" r:id="rId7"/>
    <p:sldId id="280" r:id="rId8"/>
    <p:sldId id="291" r:id="rId9"/>
    <p:sldId id="290" r:id="rId10"/>
    <p:sldId id="289" r:id="rId11"/>
    <p:sldId id="288" r:id="rId12"/>
    <p:sldId id="287" r:id="rId13"/>
    <p:sldId id="282" r:id="rId14"/>
    <p:sldId id="283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9">
          <p15:clr>
            <a:srgbClr val="A4A3A4"/>
          </p15:clr>
        </p15:guide>
        <p15:guide id="2" pos="55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5739" autoAdjust="0"/>
  </p:normalViewPr>
  <p:slideViewPr>
    <p:cSldViewPr snapToGrid="0" snapToObjects="1">
      <p:cViewPr varScale="1">
        <p:scale>
          <a:sx n="101" d="100"/>
          <a:sy n="101" d="100"/>
        </p:scale>
        <p:origin x="1206" y="114"/>
      </p:cViewPr>
      <p:guideLst>
        <p:guide orient="horz" pos="479"/>
        <p:guide pos="55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lucer/Desktop/NEW%20Image%20powerpoint%20template/parts%20and%20pieces/powerpoint_title_1.jpg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owerpoint_title_1.jpg" descr="/Users/lucer/Desktop/NEW Image powerpoint template/parts and pieces/powerpoint_title_1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131" y="356721"/>
            <a:ext cx="4751479" cy="1229783"/>
          </a:xfrm>
          <a:noFill/>
          <a:ln>
            <a:noFill/>
          </a:ln>
        </p:spPr>
        <p:txBody>
          <a:bodyPr/>
          <a:lstStyle>
            <a:lvl1pPr algn="l">
              <a:defRPr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7131" y="1872254"/>
            <a:ext cx="4751479" cy="1289050"/>
          </a:xfrm>
          <a:ln>
            <a:noFill/>
          </a:ln>
        </p:spPr>
        <p:txBody>
          <a:bodyPr/>
          <a:lstStyle>
            <a:lvl1pPr marL="0" indent="0" algn="l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46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F83-C0BE-174A-B22A-4D787F632318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35356"/>
            <a:ext cx="5331883" cy="6293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083"/>
            <a:ext cx="5331882" cy="4186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F83-C0BE-174A-B22A-4D787F632318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F83-C0BE-174A-B22A-4D787F63231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DF83-C0BE-174A-B22A-4D787F632318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DBA-C060-284D-8B80-23C6146BC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campaign powerpoint_footer_4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5356"/>
            <a:ext cx="8229600" cy="62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083"/>
            <a:ext cx="8229600" cy="418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DF83-C0BE-174A-B22A-4D787F632318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CDBA-C060-284D-8B80-23C6146BC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5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lcome arch on the Allendale Campu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77" t="11488" r="61856" b="18378"/>
          <a:stretch/>
        </p:blipFill>
        <p:spPr>
          <a:xfrm>
            <a:off x="268576" y="773495"/>
            <a:ext cx="3206496" cy="48097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58256" y="1471083"/>
            <a:ext cx="4961467" cy="418698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Analyze three analog circuit models for a digital logic output stage</a:t>
            </a:r>
          </a:p>
          <a:p>
            <a:r>
              <a:rPr lang="en-US" sz="2800" dirty="0"/>
              <a:t>Establish a digital output stage’s ability to source and sink current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What is meant by “output contention”</a:t>
            </a:r>
          </a:p>
          <a:p>
            <a:r>
              <a:rPr lang="en-US" sz="2800" dirty="0"/>
              <a:t>Open collector/drain outputs</a:t>
            </a:r>
          </a:p>
          <a:p>
            <a:r>
              <a:rPr lang="en-US" sz="2800" dirty="0"/>
              <a:t>Output enabled gates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255" y="735356"/>
            <a:ext cx="5331883" cy="629361"/>
          </a:xfrm>
        </p:spPr>
        <p:txBody>
          <a:bodyPr>
            <a:noAutofit/>
          </a:bodyPr>
          <a:lstStyle/>
          <a:p>
            <a:r>
              <a:rPr lang="en-US" sz="3600" dirty="0"/>
              <a:t>Topics for 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203769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7" y="423629"/>
            <a:ext cx="8097983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4745" y="1253836"/>
            <a:ext cx="8707582" cy="4592782"/>
          </a:xfrm>
        </p:spPr>
        <p:txBody>
          <a:bodyPr>
            <a:normAutofit fontScale="55000" lnSpcReduction="20000"/>
          </a:bodyPr>
          <a:lstStyle/>
          <a:p>
            <a:pPr marL="57150" indent="0">
              <a:buNone/>
            </a:pPr>
            <a:r>
              <a:rPr lang="en-US" sz="3400" dirty="0"/>
              <a:t>Ex. calculate a value for </a:t>
            </a:r>
            <a:r>
              <a:rPr lang="en-US" sz="3400" i="1" dirty="0"/>
              <a:t>R</a:t>
            </a:r>
            <a:r>
              <a:rPr lang="en-US" sz="3400" i="1" baseline="-25000" dirty="0"/>
              <a:t>1</a:t>
            </a:r>
            <a:r>
              <a:rPr lang="en-US" sz="3400" dirty="0"/>
              <a:t> to provide 20mA to light the LED that has a forward voltage </a:t>
            </a:r>
            <a:r>
              <a:rPr lang="en-US" sz="3400" i="1" dirty="0" err="1"/>
              <a:t>V</a:t>
            </a:r>
            <a:r>
              <a:rPr lang="en-US" sz="3400" i="1" baseline="-25000" dirty="0" err="1"/>
              <a:t>f</a:t>
            </a:r>
            <a:r>
              <a:rPr lang="en-US" sz="3400" dirty="0"/>
              <a:t> of 1.5 V.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r>
              <a:rPr lang="en-US" sz="3400" dirty="0"/>
              <a:t>From the IBIS chart, the output voltage of the inverter is approximately </a:t>
            </a:r>
            <a:r>
              <a:rPr lang="en-US" sz="3400" i="1" dirty="0" err="1"/>
              <a:t>V</a:t>
            </a:r>
            <a:r>
              <a:rPr lang="en-US" sz="3400" i="1" baseline="-25000" dirty="0" err="1"/>
              <a:t>out</a:t>
            </a:r>
            <a:r>
              <a:rPr lang="en-US" sz="3400" dirty="0"/>
              <a:t> = 3.1V when sourcing 20mA</a:t>
            </a:r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r>
              <a:rPr lang="de-DE" sz="3400" dirty="0"/>
              <a:t>Power Dissipated in chip = (5 − 3.1) · 0.02 = 38mW</a:t>
            </a:r>
          </a:p>
          <a:p>
            <a:pPr marL="457200" lvl="1" indent="0">
              <a:buNone/>
            </a:pPr>
            <a:r>
              <a:rPr lang="de-DE" sz="3400" dirty="0"/>
              <a:t>could overheat if all 6 inverters are driving LEDs</a:t>
            </a:r>
            <a:endParaRPr lang="en-US" sz="3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4302702"/>
            <a:ext cx="49434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2" y="1879778"/>
            <a:ext cx="4156364" cy="193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62" b="9222"/>
          <a:stretch/>
        </p:blipFill>
        <p:spPr bwMode="auto">
          <a:xfrm>
            <a:off x="5140036" y="1659711"/>
            <a:ext cx="3002593" cy="215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0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0675"/>
            <a:ext cx="8097983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199" y="1191491"/>
            <a:ext cx="8333510" cy="4585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modern microcontrollers specifically boast that their digital I/O pins can directly drive LED’s.</a:t>
            </a:r>
          </a:p>
          <a:p>
            <a:r>
              <a:rPr lang="en-US" sz="2400" dirty="0"/>
              <a:t>For example, for the MSP432, 4 of the I/O pins can source or sink up to 20 mA (the rest only 6 mA)</a:t>
            </a:r>
          </a:p>
          <a:p>
            <a:r>
              <a:rPr lang="en-US" sz="2400" dirty="0"/>
              <a:t>Other devices may drive up to 40 mA (e.g., </a:t>
            </a:r>
            <a:r>
              <a:rPr lang="en-US" sz="2400" dirty="0" err="1"/>
              <a:t>ATmega</a:t>
            </a:r>
            <a:r>
              <a:rPr lang="en-US" sz="2400" dirty="0"/>
              <a:t> 328P)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You must still consider the total power dissipation of the device</a:t>
            </a:r>
          </a:p>
          <a:p>
            <a:r>
              <a:rPr lang="en-US" sz="2400" dirty="0"/>
              <a:t>The microcontroller datasheet will typically contain limits on how much total current can flow into and out of the </a:t>
            </a:r>
            <a:r>
              <a:rPr lang="en-US" sz="2400" i="1" dirty="0"/>
              <a:t>V</a:t>
            </a:r>
            <a:r>
              <a:rPr lang="en-US" sz="2400" i="1" baseline="-25000" dirty="0"/>
              <a:t>CC</a:t>
            </a:r>
            <a:r>
              <a:rPr lang="en-US" sz="2400" dirty="0"/>
              <a:t> pins.</a:t>
            </a:r>
          </a:p>
          <a:p>
            <a:pPr marL="0" indent="0">
              <a:buNone/>
            </a:pPr>
            <a:r>
              <a:rPr lang="en-US" sz="2400" dirty="0"/>
              <a:t>E.g., total max current for the </a:t>
            </a:r>
            <a:r>
              <a:rPr lang="en-US" sz="2400" dirty="0" err="1"/>
              <a:t>ATmega</a:t>
            </a:r>
            <a:r>
              <a:rPr lang="en-US" sz="2400" dirty="0"/>
              <a:t> 328P between </a:t>
            </a:r>
            <a:r>
              <a:rPr lang="en-US" sz="2400" i="1" dirty="0"/>
              <a:t>V</a:t>
            </a:r>
            <a:r>
              <a:rPr lang="en-US" sz="2400" i="1" baseline="-25000" dirty="0"/>
              <a:t>CC</a:t>
            </a:r>
            <a:r>
              <a:rPr lang="en-US" sz="2400" dirty="0"/>
              <a:t> and ground is 200 mA according to the data sheet.</a:t>
            </a:r>
          </a:p>
        </p:txBody>
      </p:sp>
    </p:spTree>
    <p:extLst>
      <p:ext uri="{BB962C8B-B14F-4D97-AF65-F5344CB8AC3E}">
        <p14:creationId xmlns:p14="http://schemas.microsoft.com/office/powerpoint/2010/main" val="42915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340501"/>
            <a:ext cx="8097983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52400" y="969862"/>
            <a:ext cx="8763000" cy="581193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/>
              <a:t>A CMOS logic gate output circuit</a:t>
            </a:r>
          </a:p>
          <a:p>
            <a:pPr marL="57150" indent="0">
              <a:buNone/>
            </a:pPr>
            <a:r>
              <a:rPr lang="en-US" sz="2400" dirty="0"/>
              <a:t>When output is driven high,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 = +5V −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dirty="0"/>
              <a:t> · </a:t>
            </a:r>
            <a:r>
              <a:rPr lang="en-US" sz="2400" i="1" dirty="0"/>
              <a:t>R</a:t>
            </a:r>
            <a:r>
              <a:rPr lang="en-US" sz="2400" i="1" baseline="-25000" dirty="0"/>
              <a:t>DS(on)</a:t>
            </a:r>
            <a:endParaRPr lang="en-US" sz="2400" i="1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Since </a:t>
            </a:r>
            <a:r>
              <a:rPr lang="en-US" sz="2400" i="1" dirty="0"/>
              <a:t>R</a:t>
            </a:r>
            <a:r>
              <a:rPr lang="en-US" sz="2400" i="1" baseline="-25000" dirty="0"/>
              <a:t>DS(on) </a:t>
            </a:r>
            <a:r>
              <a:rPr lang="en-US" sz="2400" dirty="0"/>
              <a:t>(the drain-source resistance when MOSFET is on) is small, the output voltage as a function of current will look different than for a BJT  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1" y="1871294"/>
            <a:ext cx="3879528" cy="311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66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333575"/>
            <a:ext cx="8063346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5257800" cy="2209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dirty="0"/>
              <a:t>Output voltage vs. current for CMOS logic gate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9" y="1219200"/>
            <a:ext cx="2864810" cy="230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03" y="3520440"/>
            <a:ext cx="6232585" cy="247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13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0675"/>
            <a:ext cx="7936861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05255" y="1118330"/>
            <a:ext cx="8962545" cy="4828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While clearly non-linear, voltage-current characteristic of digital output stages is nearly linear over a limited range of current values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At relatively low currents (below 20mA), a digital output stage can be reasonably well approximated as shown above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32" b="52281"/>
          <a:stretch/>
        </p:blipFill>
        <p:spPr bwMode="auto">
          <a:xfrm>
            <a:off x="381000" y="1996440"/>
            <a:ext cx="4149433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178" y="1983283"/>
            <a:ext cx="3685953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74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20" y="911343"/>
            <a:ext cx="5367989" cy="403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" y="1636216"/>
            <a:ext cx="333142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 resistances tend to be lower for sinking current and higher for sourcing current.</a:t>
            </a:r>
          </a:p>
          <a:p>
            <a:endParaRPr lang="en-US" sz="700" dirty="0"/>
          </a:p>
          <a:p>
            <a:r>
              <a:rPr lang="en-US" sz="2000" dirty="0"/>
              <a:t>What does this say about “driving” an output (sink or source)?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45926"/>
            <a:ext cx="471415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0490" y="281982"/>
            <a:ext cx="7936861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</p:spTree>
    <p:extLst>
      <p:ext uri="{BB962C8B-B14F-4D97-AF65-F5344CB8AC3E}">
        <p14:creationId xmlns:p14="http://schemas.microsoft.com/office/powerpoint/2010/main" val="116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71" y="2477323"/>
            <a:ext cx="4754880" cy="341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81050"/>
            <a:ext cx="51435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1" y="933271"/>
            <a:ext cx="40385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ex., turn on a panel light when logic signal X goes to logic 1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</a:rPr>
              <a:t>design for current of 20 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2743200"/>
                <a:ext cx="4038599" cy="330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panel light on resistance modeled as 150 </a:t>
                </a:r>
                <a:r>
                  <a:rPr lang="en-US" sz="2000" dirty="0">
                    <a:latin typeface="Symbol" pitchFamily="18" charset="2"/>
                  </a:rPr>
                  <a:t>W </a:t>
                </a:r>
                <a:r>
                  <a:rPr lang="en-US" sz="2000" dirty="0"/>
                  <a:t>and 3V drop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use linear model for 74AHC04 output stage sinking current with logic signal </a:t>
                </a:r>
                <a:r>
                  <a:rPr lang="en-US" sz="2000" dirty="0">
                    <a:solidFill>
                      <a:schemeClr val="accent4">
                        <a:lumMod val="75000"/>
                      </a:schemeClr>
                    </a:solidFill>
                  </a:rPr>
                  <a:t>X</a:t>
                </a:r>
                <a:r>
                  <a:rPr lang="en-US" sz="2000" dirty="0"/>
                  <a:t> at logic 1,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to get current of 20 mA,</a:t>
                </a:r>
              </a:p>
              <a:p>
                <a:pPr>
                  <a:spcBef>
                    <a:spcPts val="600"/>
                  </a:spcBef>
                </a:pPr>
                <a:endParaRPr lang="en-US" sz="100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(5−(−0.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2000" i="1">
                              <a:latin typeface="Cambria Math"/>
                            </a:rPr>
                            <m:t>2)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(150+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+24)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endParaRPr lang="en-US" sz="100" b="0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=77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43200"/>
                <a:ext cx="4038599" cy="3303084"/>
              </a:xfrm>
              <a:prstGeom prst="rect">
                <a:avLst/>
              </a:prstGeom>
              <a:blipFill>
                <a:blip r:embed="rId4"/>
                <a:stretch>
                  <a:fillRect l="-1511" t="-923" r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62601" y="4692720"/>
                <a:ext cx="3581399" cy="1199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power dissipated in gate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(0.02)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∗24=9.6</m:t>
                      </m:r>
                      <m:r>
                        <a:rPr lang="en-US" sz="2400" b="0" i="1" smtClean="0">
                          <a:latin typeface="Cambria Math"/>
                        </a:rPr>
                        <m:t>𝑚𝑊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4692720"/>
                <a:ext cx="3581399" cy="1199239"/>
              </a:xfrm>
              <a:prstGeom prst="rect">
                <a:avLst/>
              </a:prstGeom>
              <a:blipFill>
                <a:blip r:embed="rId5"/>
                <a:stretch>
                  <a:fillRect l="-2726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2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20212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Connecting two outputs together like this should not be done!</a:t>
            </a:r>
          </a:p>
          <a:p>
            <a:endParaRPr lang="en-US" sz="2400" dirty="0"/>
          </a:p>
          <a:p>
            <a:r>
              <a:rPr lang="en-US" sz="2400" dirty="0"/>
              <a:t>			Output Contention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see why this can create problems, substitute the output models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552700"/>
            <a:ext cx="43815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83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 with tying two CMOS gate outputs together when one is driving high and the other driving low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Same problem exists for BJT outputs on TTL gates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24000"/>
            <a:ext cx="6771453" cy="409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47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073289"/>
            <a:ext cx="8382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Versions of gates exist without the upper transistor on output</a:t>
            </a:r>
          </a:p>
          <a:p>
            <a:r>
              <a:rPr lang="en-US" sz="2400" dirty="0"/>
              <a:t>Open collector device (a) and open drain device (b)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Can drive low, to sink current, but when transistor is off the output is floating (said to be in high impedance state)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Therefore, </a:t>
            </a:r>
            <a:r>
              <a:rPr lang="en-US" sz="2400" b="1" dirty="0"/>
              <a:t>it cannot drive current to a load</a:t>
            </a:r>
            <a:r>
              <a:rPr lang="en-US" sz="2400" dirty="0"/>
              <a:t>!</a:t>
            </a:r>
          </a:p>
          <a:p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" y="1981200"/>
            <a:ext cx="9004604" cy="283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72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8318"/>
            <a:ext cx="7543801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An ideal logic gate has only two output voltage levels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and can be represented by an ideal circuit voltage supply model 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What happens when </a:t>
            </a:r>
            <a:r>
              <a:rPr lang="en-US" sz="2400" i="1" dirty="0"/>
              <a:t>v</a:t>
            </a:r>
            <a:r>
              <a:rPr lang="en-US" sz="2400" i="1" baseline="-25000" dirty="0"/>
              <a:t>in</a:t>
            </a:r>
            <a:r>
              <a:rPr lang="en-US" sz="2400" dirty="0"/>
              <a:t> is between 0 and 5 V, say 2.5V?</a:t>
            </a:r>
          </a:p>
          <a:p>
            <a:pPr marL="57150" indent="0">
              <a:buNone/>
            </a:pPr>
            <a:r>
              <a:rPr lang="en-US" sz="2400" dirty="0"/>
              <a:t>Can the output act like an ideal voltage source with unlimited current?</a:t>
            </a:r>
          </a:p>
          <a:p>
            <a:pPr marL="57150" indent="0">
              <a:buNone/>
            </a:pP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11" y="1115291"/>
            <a:ext cx="5907578" cy="126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90" y="2911219"/>
            <a:ext cx="4890010" cy="202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876800" y="1143000"/>
            <a:ext cx="1143000" cy="658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1143000"/>
            <a:ext cx="1219200" cy="1049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2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collector </a:t>
            </a:r>
            <a:r>
              <a:rPr lang="en-US" sz="2400" b="1" dirty="0"/>
              <a:t>inverter</a:t>
            </a:r>
            <a:r>
              <a:rPr lang="en-US" sz="2400" dirty="0"/>
              <a:t> output “floats” for logic low input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 the special symbol designating open collector (or drain)</a:t>
            </a:r>
          </a:p>
          <a:p>
            <a:r>
              <a:rPr lang="en-US" sz="2400" dirty="0"/>
              <a:t>The 74LS05 is an open collector version of the 74LS04 inverter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267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8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38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pull-up R to open drain output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output goes low, 74LS05 will draw (5-</a:t>
            </a:r>
            <a:r>
              <a:rPr lang="en-US" sz="2400" i="1" dirty="0"/>
              <a:t>v</a:t>
            </a:r>
            <a:r>
              <a:rPr lang="en-US" sz="2400" i="1" baseline="-25000" dirty="0"/>
              <a:t>out</a:t>
            </a:r>
            <a:r>
              <a:rPr lang="en-US" sz="2400" dirty="0"/>
              <a:t>)/</a:t>
            </a:r>
            <a:r>
              <a:rPr lang="en-US" sz="2400" i="1" dirty="0"/>
              <a:t>R</a:t>
            </a:r>
            <a:r>
              <a:rPr lang="en-US" sz="2400" dirty="0"/>
              <a:t> current</a:t>
            </a:r>
          </a:p>
          <a:p>
            <a:r>
              <a:rPr lang="en-US" sz="2400" dirty="0"/>
              <a:t>This results in wasted power as long as output is low</a:t>
            </a:r>
          </a:p>
          <a:p>
            <a:r>
              <a:rPr lang="en-US" sz="2400" dirty="0"/>
              <a:t>When output floats, next gate sees about 5V due to pull-up R</a:t>
            </a:r>
          </a:p>
          <a:p>
            <a:endParaRPr lang="en-US" sz="800" dirty="0"/>
          </a:p>
          <a:p>
            <a:r>
              <a:rPr lang="en-US" sz="2400" dirty="0"/>
              <a:t>Why bother with open collector (drain) outputs?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9" y="1219200"/>
            <a:ext cx="5959600" cy="272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8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92076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were told it was a bad thing to connect gate outputs, but,</a:t>
            </a:r>
          </a:p>
          <a:p>
            <a:r>
              <a:rPr lang="en-US" sz="2400" dirty="0"/>
              <a:t>these open drain </a:t>
            </a:r>
            <a:r>
              <a:rPr lang="en-US" sz="2400" b="1" dirty="0"/>
              <a:t>inverter</a:t>
            </a:r>
            <a:r>
              <a:rPr lang="en-US" sz="2400" dirty="0"/>
              <a:t> outputs can implement a </a:t>
            </a:r>
            <a:r>
              <a:rPr lang="en-US" sz="2400" b="1" dirty="0"/>
              <a:t>NOR</a:t>
            </a:r>
            <a:r>
              <a:rPr lang="en-US" sz="2400" dirty="0"/>
              <a:t> function without an additional gate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2" y="2105023"/>
            <a:ext cx="5764338" cy="383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4881966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b="1" dirty="0"/>
              <a:t>neither</a:t>
            </a:r>
            <a:r>
              <a:rPr lang="en-US" sz="2400" dirty="0"/>
              <a:t> gate can </a:t>
            </a:r>
            <a:r>
              <a:rPr lang="en-US" sz="2400" b="1" dirty="0"/>
              <a:t>source</a:t>
            </a:r>
            <a:r>
              <a:rPr lang="en-US" sz="2400" dirty="0"/>
              <a:t> current, so we don’t have a contention problem</a:t>
            </a:r>
          </a:p>
        </p:txBody>
      </p:sp>
    </p:spTree>
    <p:extLst>
      <p:ext uri="{BB962C8B-B14F-4D97-AF65-F5344CB8AC3E}">
        <p14:creationId xmlns:p14="http://schemas.microsoft.com/office/powerpoint/2010/main" val="254537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963803" cy="378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drain </a:t>
            </a:r>
            <a:r>
              <a:rPr lang="en-US" sz="2400" b="1" dirty="0"/>
              <a:t>inverting</a:t>
            </a:r>
            <a:r>
              <a:rPr lang="en-US" sz="2400" dirty="0"/>
              <a:t> outputs on peripherals enable simple signaling (asserted low)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815" y="5309624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could add several more peripheral open drain outputs with no hardware modification!</a:t>
            </a:r>
          </a:p>
        </p:txBody>
      </p:sp>
      <p:sp>
        <p:nvSpPr>
          <p:cNvPr id="2" name="Rectangle 1"/>
          <p:cNvSpPr/>
          <p:nvPr/>
        </p:nvSpPr>
        <p:spPr>
          <a:xfrm>
            <a:off x="6172200" y="1621971"/>
            <a:ext cx="1876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 </a:t>
            </a:r>
            <a:r>
              <a:rPr lang="en-US" sz="2400" b="1" dirty="0"/>
              <a:t>NOR</a:t>
            </a:r>
            <a:r>
              <a:rPr lang="en-US" dirty="0"/>
              <a:t> gate</a:t>
            </a:r>
          </a:p>
        </p:txBody>
      </p:sp>
    </p:spTree>
    <p:extLst>
      <p:ext uri="{BB962C8B-B14F-4D97-AF65-F5344CB8AC3E}">
        <p14:creationId xmlns:p14="http://schemas.microsoft.com/office/powerpoint/2010/main" val="3924769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Bi-directional communication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I</a:t>
            </a:r>
            <a:r>
              <a:rPr lang="en-US" sz="2400" baseline="30000" dirty="0"/>
              <a:t>2</a:t>
            </a:r>
            <a:r>
              <a:rPr lang="en-US" sz="2400" dirty="0"/>
              <a:t>C communications protocol implements an interface between a microcontroller and multiple peripheral devices using 2 wires (plus ground)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1371601"/>
            <a:ext cx="7972390" cy="343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12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voltage level shifting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Driving devices that require</a:t>
            </a:r>
          </a:p>
          <a:p>
            <a:r>
              <a:rPr lang="en-US" sz="2400" dirty="0"/>
              <a:t> higher voltage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51" y="3010393"/>
            <a:ext cx="4414449" cy="2926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3" y="1493520"/>
            <a:ext cx="4776297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2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Drawback of open collector(drain) gates: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when driven low they have quick response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when pulled high, the output experiences an RC charge curve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5178859" cy="36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14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enabled gates</a:t>
            </a:r>
          </a:p>
          <a:p>
            <a:r>
              <a:rPr lang="en-US" sz="2400" dirty="0"/>
              <a:t>Some gates have all three output states (</a:t>
            </a:r>
            <a:r>
              <a:rPr lang="en-US" sz="2400" dirty="0" err="1"/>
              <a:t>tri-state</a:t>
            </a:r>
            <a:r>
              <a:rPr lang="en-US" sz="2400" dirty="0"/>
              <a:t> outputs)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Several microcontrollers make good use of them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3056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74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571626"/>
            <a:ext cx="688544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14550" y="16764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enabled gates used for dual purposing a microcontroller bi-directional I/O pin controlled by the DIR register bit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017484" y="1641991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DIR</a:t>
            </a:r>
          </a:p>
        </p:txBody>
      </p:sp>
    </p:spTree>
    <p:extLst>
      <p:ext uri="{BB962C8B-B14F-4D97-AF65-F5344CB8AC3E}">
        <p14:creationId xmlns:p14="http://schemas.microsoft.com/office/powerpoint/2010/main" val="1078100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Logic Output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of a 74AHC245 transceiver using output enabled gates</a:t>
            </a:r>
          </a:p>
          <a:p>
            <a:r>
              <a:rPr lang="en-US" sz="2400" dirty="0"/>
              <a:t>DIR controls direction of data flow from source A or source B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00200"/>
            <a:ext cx="6230769" cy="432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0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63" y="250447"/>
            <a:ext cx="7751619" cy="629361"/>
          </a:xfrm>
        </p:spPr>
        <p:txBody>
          <a:bodyPr>
            <a:noAutofit/>
          </a:bodyPr>
          <a:lstStyle/>
          <a:p>
            <a:r>
              <a:rPr lang="en-US"/>
              <a:t>Digital Logic Output Models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00891" y="879808"/>
            <a:ext cx="8839200" cy="50593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dirty="0"/>
              <a:t>Output stage for a standard TTL logic gate </a:t>
            </a:r>
          </a:p>
          <a:p>
            <a:pPr marL="57150" indent="0">
              <a:buNone/>
            </a:pPr>
            <a:r>
              <a:rPr lang="en-US" sz="2400" dirty="0"/>
              <a:t>-  State:  driven high (lower transistor is off) </a:t>
            </a:r>
          </a:p>
          <a:p>
            <a:pPr marL="57150" indent="0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 bwMode="auto">
          <a:xfrm>
            <a:off x="367146" y="1799038"/>
            <a:ext cx="3733800" cy="422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73" y="1889092"/>
            <a:ext cx="3890905" cy="392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00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summary,</a:t>
            </a:r>
          </a:p>
          <a:p>
            <a:r>
              <a:rPr lang="en-US" sz="2800" dirty="0"/>
              <a:t>understand how the transistor output stage affects gate operation</a:t>
            </a:r>
          </a:p>
          <a:p>
            <a:r>
              <a:rPr lang="en-US" sz="2800" dirty="0"/>
              <a:t>output contention is </a:t>
            </a:r>
            <a:r>
              <a:rPr lang="en-US" sz="2800" i="1" dirty="0"/>
              <a:t>bad</a:t>
            </a:r>
            <a:r>
              <a:rPr lang="en-US" sz="2800" dirty="0"/>
              <a:t> </a:t>
            </a:r>
          </a:p>
          <a:p>
            <a:r>
              <a:rPr lang="en-US" sz="2800" dirty="0"/>
              <a:t>open collector (drain) outputs overcome contention and are useful for implementing practical interfaces</a:t>
            </a:r>
          </a:p>
          <a:p>
            <a:r>
              <a:rPr lang="en-US" sz="2800" dirty="0"/>
              <a:t>tri-state outputs commonly used in microcontrollers to repurpose limited number of I/O pins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Digital Outputs</a:t>
            </a:r>
          </a:p>
        </p:txBody>
      </p:sp>
    </p:spTree>
    <p:extLst>
      <p:ext uri="{BB962C8B-B14F-4D97-AF65-F5344CB8AC3E}">
        <p14:creationId xmlns:p14="http://schemas.microsoft.com/office/powerpoint/2010/main" val="37293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7" y="257375"/>
            <a:ext cx="7509165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56309" y="1066802"/>
            <a:ext cx="5015345" cy="4357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 err="1"/>
              <a:t>v</a:t>
            </a:r>
            <a:r>
              <a:rPr lang="en-US" sz="2000" i="1" baseline="-25000" dirty="0" err="1"/>
              <a:t>out</a:t>
            </a:r>
            <a:r>
              <a:rPr lang="en-US" sz="2000" dirty="0"/>
              <a:t> = +5V − 100 </a:t>
            </a:r>
            <a:r>
              <a:rPr lang="en-US" sz="2000" i="1" dirty="0"/>
              <a:t>· </a:t>
            </a:r>
            <a:r>
              <a:rPr lang="en-US" sz="2000" i="1" dirty="0" err="1"/>
              <a:t>i</a:t>
            </a:r>
            <a:r>
              <a:rPr lang="en-US" sz="2000" i="1" baseline="-25000" dirty="0" err="1"/>
              <a:t>out</a:t>
            </a:r>
            <a:r>
              <a:rPr lang="en-US" sz="2000" i="1" dirty="0"/>
              <a:t> </a:t>
            </a:r>
            <a:r>
              <a:rPr lang="en-US" sz="2000" dirty="0"/>
              <a:t>−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ce</a:t>
            </a:r>
            <a:r>
              <a:rPr lang="en-US" sz="2000" dirty="0"/>
              <a:t> −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d</a:t>
            </a:r>
            <a:endParaRPr lang="en-US" sz="2000" i="1" baseline="-25000" dirty="0"/>
          </a:p>
          <a:p>
            <a:r>
              <a:rPr lang="en-US" sz="2000" i="1" dirty="0" err="1">
                <a:solidFill>
                  <a:srgbClr val="FF0000"/>
                </a:solidFill>
              </a:rPr>
              <a:t>i</a:t>
            </a:r>
            <a:r>
              <a:rPr lang="en-US" sz="2000" i="1" baseline="-25000" dirty="0" err="1">
                <a:solidFill>
                  <a:srgbClr val="FF0000"/>
                </a:solidFill>
              </a:rPr>
              <a:t>out</a:t>
            </a:r>
            <a:r>
              <a:rPr lang="en-US" sz="2000" dirty="0">
                <a:solidFill>
                  <a:srgbClr val="FF0000"/>
                </a:solidFill>
              </a:rPr>
              <a:t> : </a:t>
            </a:r>
            <a:r>
              <a:rPr lang="en-US" sz="2000" dirty="0"/>
              <a:t>current flowing out of the output pin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V</a:t>
            </a:r>
            <a:r>
              <a:rPr lang="en-US" sz="2000" i="1" baseline="-25000" dirty="0" err="1">
                <a:solidFill>
                  <a:srgbClr val="FF0000"/>
                </a:solidFill>
              </a:rPr>
              <a:t>ce</a:t>
            </a:r>
            <a:r>
              <a:rPr lang="en-US" sz="2000" dirty="0">
                <a:solidFill>
                  <a:srgbClr val="FF0000"/>
                </a:solidFill>
              </a:rPr>
              <a:t> : </a:t>
            </a:r>
            <a:r>
              <a:rPr lang="en-US" sz="2000" dirty="0"/>
              <a:t>collector-to-emitter voltage drop across the transistor, which depends on 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baseline="-25000" dirty="0" err="1">
                <a:solidFill>
                  <a:srgbClr val="00B050"/>
                </a:solidFill>
              </a:rPr>
              <a:t>out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i="1" dirty="0" err="1">
                <a:solidFill>
                  <a:srgbClr val="FF0000"/>
                </a:solidFill>
              </a:rPr>
              <a:t>V</a:t>
            </a:r>
            <a:r>
              <a:rPr lang="en-US" sz="2000" i="1" baseline="-25000" dirty="0" err="1">
                <a:solidFill>
                  <a:srgbClr val="FF0000"/>
                </a:solidFill>
              </a:rPr>
              <a:t>d</a:t>
            </a:r>
            <a:r>
              <a:rPr lang="en-US" sz="2000" dirty="0">
                <a:solidFill>
                  <a:srgbClr val="FF0000"/>
                </a:solidFill>
              </a:rPr>
              <a:t> : </a:t>
            </a:r>
            <a:r>
              <a:rPr lang="en-US" sz="2000" dirty="0"/>
              <a:t>voltage drop across the diode, which also depends on 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baseline="-25000" dirty="0" err="1">
                <a:solidFill>
                  <a:srgbClr val="00B050"/>
                </a:solidFill>
              </a:rPr>
              <a:t>out</a:t>
            </a:r>
            <a:endParaRPr lang="en-US" sz="2000" baseline="-25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Some important observations are:</a:t>
            </a:r>
          </a:p>
          <a:p>
            <a:r>
              <a:rPr lang="en-US" sz="2000" dirty="0"/>
              <a:t>The output high voltage </a:t>
            </a:r>
            <a:r>
              <a:rPr lang="en-US" sz="1800" dirty="0"/>
              <a:t>≠ </a:t>
            </a:r>
            <a:r>
              <a:rPr lang="en-US" sz="2000" dirty="0"/>
              <a:t>+5V</a:t>
            </a:r>
          </a:p>
          <a:p>
            <a:r>
              <a:rPr lang="en-US" sz="2000" dirty="0"/>
              <a:t>The output voltage will depend upon the output current.</a:t>
            </a:r>
          </a:p>
          <a:p>
            <a:r>
              <a:rPr lang="en-US" sz="2000" dirty="0"/>
              <a:t>The output pin will be a source of current.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56" y="997526"/>
            <a:ext cx="3923903" cy="3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58146" y="5025722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Equivalent circuit model for a standard TTL device while driving high, i.e., sourcing current</a:t>
            </a:r>
          </a:p>
        </p:txBody>
      </p:sp>
    </p:spTree>
    <p:extLst>
      <p:ext uri="{BB962C8B-B14F-4D97-AF65-F5344CB8AC3E}">
        <p14:creationId xmlns:p14="http://schemas.microsoft.com/office/powerpoint/2010/main" val="38884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8211"/>
            <a:ext cx="7855528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290944" y="1302327"/>
            <a:ext cx="8700655" cy="4519036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dirty="0"/>
              <a:t>Output stage for a standard TTL bi-polar and a model of the output when driven low (upper transistor is off) </a:t>
            </a:r>
          </a:p>
          <a:p>
            <a:pPr marL="57150" indent="0"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 bwMode="auto">
          <a:xfrm>
            <a:off x="537856" y="2237508"/>
            <a:ext cx="3308512" cy="374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2" y="2895283"/>
            <a:ext cx="5076368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5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53" y="1766225"/>
            <a:ext cx="4640419" cy="267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20675"/>
            <a:ext cx="8063346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74072" y="1219200"/>
            <a:ext cx="8617527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output voltage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out</a:t>
            </a:r>
            <a:r>
              <a:rPr lang="en-US" sz="2400" dirty="0"/>
              <a:t> will be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ce</a:t>
            </a:r>
            <a:r>
              <a:rPr lang="en-US" sz="2400" dirty="0"/>
              <a:t>, the voltage drop across the bottom transistor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163" y="3103896"/>
            <a:ext cx="506723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output low ≠ 0V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output voltage will depend upon the output current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output pin must be able to sink  current to ground.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0782" y="4745182"/>
            <a:ext cx="495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Equivalent circuit model for a standard TTL device while driving low, i.e., sinking current</a:t>
            </a:r>
          </a:p>
        </p:txBody>
      </p:sp>
    </p:spTree>
    <p:extLst>
      <p:ext uri="{BB962C8B-B14F-4D97-AF65-F5344CB8AC3E}">
        <p14:creationId xmlns:p14="http://schemas.microsoft.com/office/powerpoint/2010/main" val="4450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6" y="420675"/>
            <a:ext cx="8548256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87926" y="1184564"/>
            <a:ext cx="8603674" cy="463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/>
              <a:t>i</a:t>
            </a:r>
            <a:r>
              <a:rPr lang="en-US" sz="2400" i="1" baseline="-25000" dirty="0" err="1"/>
              <a:t>out</a:t>
            </a:r>
            <a:r>
              <a:rPr lang="en-US" sz="2400" dirty="0"/>
              <a:t> refers to the current flowing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into the gate (when driving low) or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out of the gate (when driving </a:t>
            </a:r>
            <a:r>
              <a:rPr lang="en-US" sz="2400" dirty="0"/>
              <a:t>high)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763" y="2576944"/>
            <a:ext cx="5049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Positive (+) </a:t>
            </a:r>
            <a:r>
              <a:rPr lang="en-US" sz="2400" i="1" dirty="0" err="1">
                <a:solidFill>
                  <a:srgbClr val="00B050"/>
                </a:solidFill>
              </a:rPr>
              <a:t>i</a:t>
            </a:r>
            <a:r>
              <a:rPr lang="en-US" sz="2400" i="1" baseline="-25000" dirty="0" err="1">
                <a:solidFill>
                  <a:srgbClr val="00B050"/>
                </a:solidFill>
              </a:rPr>
              <a:t>out</a:t>
            </a:r>
            <a:r>
              <a:rPr lang="en-US" sz="2400" dirty="0">
                <a:solidFill>
                  <a:srgbClr val="00B050"/>
                </a:solidFill>
              </a:rPr>
              <a:t> flows into the gate.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Negative (-) </a:t>
            </a:r>
            <a:r>
              <a:rPr lang="en-US" sz="2400" i="1" dirty="0" err="1">
                <a:solidFill>
                  <a:srgbClr val="0070C0"/>
                </a:solidFill>
              </a:rPr>
              <a:t>i</a:t>
            </a:r>
            <a:r>
              <a:rPr lang="en-US" sz="2400" i="1" baseline="-25000" dirty="0" err="1">
                <a:solidFill>
                  <a:srgbClr val="0070C0"/>
                </a:solidFill>
              </a:rPr>
              <a:t>out</a:t>
            </a:r>
            <a:r>
              <a:rPr lang="en-US" sz="2400" i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flows out of the gate.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If </a:t>
            </a:r>
            <a:r>
              <a:rPr lang="en-US" sz="2400" i="1" dirty="0" err="1">
                <a:solidFill>
                  <a:srgbClr val="00B050"/>
                </a:solidFill>
              </a:rPr>
              <a:t>i</a:t>
            </a:r>
            <a:r>
              <a:rPr lang="en-US" sz="2400" i="1" baseline="-25000" dirty="0" err="1">
                <a:solidFill>
                  <a:srgbClr val="00B050"/>
                </a:solidFill>
              </a:rPr>
              <a:t>out</a:t>
            </a:r>
            <a:r>
              <a:rPr lang="en-US" sz="2400" dirty="0">
                <a:solidFill>
                  <a:srgbClr val="00B050"/>
                </a:solidFill>
              </a:rPr>
              <a:t> = 2.5mA, then the device is driving low and sinking 2.5mA to ground.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if </a:t>
            </a:r>
            <a:r>
              <a:rPr lang="en-US" sz="2400" i="1" dirty="0" err="1">
                <a:solidFill>
                  <a:srgbClr val="0070C0"/>
                </a:solidFill>
              </a:rPr>
              <a:t>i</a:t>
            </a:r>
            <a:r>
              <a:rPr lang="en-US" sz="2400" i="1" baseline="-25000" dirty="0" err="1">
                <a:solidFill>
                  <a:srgbClr val="0070C0"/>
                </a:solidFill>
              </a:rPr>
              <a:t>out</a:t>
            </a:r>
            <a:r>
              <a:rPr lang="en-US" sz="2400" dirty="0">
                <a:solidFill>
                  <a:srgbClr val="0070C0"/>
                </a:solidFill>
              </a:rPr>
              <a:t> = −1mA, then the device is driving high and sourcing 1mA from +5V.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 bwMode="auto">
          <a:xfrm>
            <a:off x="5437978" y="1233055"/>
            <a:ext cx="3706022" cy="419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2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420675"/>
            <a:ext cx="8097983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690" y="1143000"/>
            <a:ext cx="8444345" cy="464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output stage is called </a:t>
            </a:r>
            <a:r>
              <a:rPr lang="en-US" sz="2400" dirty="0">
                <a:solidFill>
                  <a:srgbClr val="FF0000"/>
                </a:solidFill>
              </a:rPr>
              <a:t>a push-pull </a:t>
            </a:r>
            <a:r>
              <a:rPr lang="en-US" sz="2400" dirty="0"/>
              <a:t>stage, since it is capable of both sourcing (“pushing”) and sinking (“pulling”) current.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" y="2146280"/>
            <a:ext cx="4572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Another name for this output stage is a </a:t>
            </a:r>
            <a:r>
              <a:rPr lang="en-US" sz="2400" dirty="0">
                <a:solidFill>
                  <a:srgbClr val="FF0000"/>
                </a:solidFill>
              </a:rPr>
              <a:t>totem-pole driver</a:t>
            </a:r>
            <a:r>
              <a:rPr lang="en-US" sz="2400" dirty="0"/>
              <a:t>, since the two transistors and diode stacked on top of one another resemble a totem pole.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Another form of output stage can only sink current, an open-collector or open-drain output stage.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 bwMode="auto">
          <a:xfrm>
            <a:off x="5120735" y="1994839"/>
            <a:ext cx="3351320" cy="37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8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2792"/>
            <a:ext cx="8097983" cy="629361"/>
          </a:xfrm>
        </p:spPr>
        <p:txBody>
          <a:bodyPr>
            <a:noAutofit/>
          </a:bodyPr>
          <a:lstStyle/>
          <a:p>
            <a:r>
              <a:rPr lang="en-US" dirty="0"/>
              <a:t>Digital Logic Output Models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35527" y="1115291"/>
            <a:ext cx="8319655" cy="4428981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dirty="0"/>
              <a:t>The relationship between output voltage and current is very non-linear</a:t>
            </a:r>
          </a:p>
          <a:p>
            <a:pPr marL="57150" indent="0">
              <a:buNone/>
            </a:pPr>
            <a:r>
              <a:rPr lang="en-US" sz="2000" dirty="0"/>
              <a:t>These plots are from the IBIS (I/O Buffer Information Spec) models for a SN74ALS04 inverter published by the device manufacturer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" y="2242712"/>
            <a:ext cx="7543800" cy="289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7090" y="5036403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Typical output voltages plotted against input current for a 74ALS04 inverter.</a:t>
            </a:r>
          </a:p>
        </p:txBody>
      </p:sp>
    </p:spTree>
    <p:extLst>
      <p:ext uri="{BB962C8B-B14F-4D97-AF65-F5344CB8AC3E}">
        <p14:creationId xmlns:p14="http://schemas.microsoft.com/office/powerpoint/2010/main" val="285117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1401</Words>
  <Application>Microsoft Office PowerPoint</Application>
  <PresentationFormat>On-screen Show (4:3)</PresentationFormat>
  <Paragraphs>246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Symbol</vt:lpstr>
      <vt:lpstr>Times New Roman</vt:lpstr>
      <vt:lpstr>Office Theme</vt:lpstr>
      <vt:lpstr>Topics for today’s lecture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Digital Logic Output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Steiner</dc:creator>
  <cp:lastModifiedBy>Brian Krug</cp:lastModifiedBy>
  <cp:revision>114</cp:revision>
  <cp:lastPrinted>2016-11-18T15:35:52Z</cp:lastPrinted>
  <dcterms:created xsi:type="dcterms:W3CDTF">2012-08-29T17:26:34Z</dcterms:created>
  <dcterms:modified xsi:type="dcterms:W3CDTF">2019-10-30T15:27:29Z</dcterms:modified>
</cp:coreProperties>
</file>