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79" r:id="rId2"/>
    <p:sldId id="341" r:id="rId3"/>
    <p:sldId id="381" r:id="rId4"/>
    <p:sldId id="343" r:id="rId5"/>
    <p:sldId id="344" r:id="rId6"/>
    <p:sldId id="345" r:id="rId7"/>
    <p:sldId id="347" r:id="rId8"/>
    <p:sldId id="348" r:id="rId9"/>
    <p:sldId id="350" r:id="rId10"/>
    <p:sldId id="352" r:id="rId11"/>
    <p:sldId id="353" r:id="rId12"/>
    <p:sldId id="354" r:id="rId13"/>
    <p:sldId id="356" r:id="rId14"/>
    <p:sldId id="357" r:id="rId15"/>
    <p:sldId id="358" r:id="rId16"/>
    <p:sldId id="362" r:id="rId17"/>
    <p:sldId id="363" r:id="rId18"/>
    <p:sldId id="360" r:id="rId19"/>
    <p:sldId id="355" r:id="rId20"/>
    <p:sldId id="364" r:id="rId21"/>
    <p:sldId id="366" r:id="rId22"/>
    <p:sldId id="365" r:id="rId23"/>
    <p:sldId id="367" r:id="rId24"/>
    <p:sldId id="368" r:id="rId25"/>
    <p:sldId id="373" r:id="rId26"/>
    <p:sldId id="369" r:id="rId27"/>
    <p:sldId id="370" r:id="rId28"/>
    <p:sldId id="371" r:id="rId29"/>
    <p:sldId id="313" r:id="rId30"/>
    <p:sldId id="37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84673" autoAdjust="0"/>
  </p:normalViewPr>
  <p:slideViewPr>
    <p:cSldViewPr>
      <p:cViewPr varScale="1">
        <p:scale>
          <a:sx n="69" d="100"/>
          <a:sy n="69" d="100"/>
        </p:scale>
        <p:origin x="122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7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D8099-85B5-4D09-89E4-C1BD6E312A25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452CD-A9EB-4EB7-B178-6C78E5D7F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0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452CD-A9EB-4EB7-B178-6C78E5D7F0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4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Rsense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used to sense and limit the current IL to give the designer some control over how much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can be drawn from the source. The maximum current is limited by the LTC1771 controller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approximately 0.1/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Rsense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thus 2A in our circuit.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resistor divider formed from resistors R1 and R2 is used to design for an output voltage of 5V.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LTC1771 regulates by maintaining the voltage at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Vfb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pin to be 1.23V. If we want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 voltage to be 5V, then we must choose R1 and R2 such that 5V · R2/ (R1 + R2) = 1.23.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Capacitor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used to provide “soft-start” operation, in which the current drawn from the source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gradually increased to its steady-state maximum.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components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Cc limit how quickly the regulator responds to changes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order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maintain stable operation.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capacitor CFF is recommended for minimizing output voltage ripple.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452CD-A9EB-4EB7-B178-6C78E5D7F0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2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0.5W of power was delivered to the load (5V at 100mA), and 0.527W of power was delivered by the source, for an efficiency of 94.9%. The total wasted power in the regulator circuitry was only 27mW.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the high peak currents in this circuit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appreciable RMS currents in L1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argue for selecting devices with low series resistances to minimize power dissipation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452CD-A9EB-4EB7-B178-6C78E5D7F0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2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452CD-A9EB-4EB7-B178-6C78E5D7F0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2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452CD-A9EB-4EB7-B178-6C78E5D7F0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2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While the transistor Q1 is on, the current IL builds up in the inductor. Once</a:t>
            </a:r>
          </a:p>
          <a:p>
            <a:r>
              <a:rPr lang="en-US" sz="1200" dirty="0"/>
              <a:t>the transistor turns off and the source current drops to 0, the graph shows how the inductor current IL</a:t>
            </a:r>
          </a:p>
          <a:p>
            <a:r>
              <a:rPr lang="en-US" sz="1200" dirty="0"/>
              <a:t>continues flowing through catch diode D1 as it decays to 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452CD-A9EB-4EB7-B178-6C78E5D7F0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2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452CD-A9EB-4EB7-B178-6C78E5D7F0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61180-5010-4C28-831B-11DA910119E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Objectives for 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should be able to:</a:t>
            </a:r>
          </a:p>
          <a:p>
            <a:r>
              <a:rPr lang="en-US" sz="2400" dirty="0"/>
              <a:t>describe the difference between a linear regulator and a switching regulator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describe how a “buck” switching regulator works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describe how a “boost” switching regulator works</a:t>
            </a:r>
          </a:p>
          <a:p>
            <a:r>
              <a:rPr lang="en-US" sz="2400" dirty="0"/>
              <a:t>describe the relative advantages and disadvantages between switching and linear regulators</a:t>
            </a:r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668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066800"/>
            <a:ext cx="8172450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Step Down Switching Regulators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564" y="609600"/>
            <a:ext cx="9102436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The inductor current </a:t>
            </a:r>
            <a:r>
              <a:rPr lang="en-US" sz="2400" i="1" dirty="0"/>
              <a:t>I</a:t>
            </a:r>
            <a:r>
              <a:rPr lang="en-US" sz="2400" i="1" baseline="-25000" dirty="0"/>
              <a:t>L</a:t>
            </a:r>
            <a:r>
              <a:rPr lang="en-US" sz="2400" dirty="0"/>
              <a:t> eventually decays to 0, at which time the load is supplied solely by the capacitor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out</a:t>
            </a:r>
            <a:r>
              <a:rPr lang="en-US" sz="24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This causes 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out</a:t>
            </a:r>
            <a:r>
              <a:rPr lang="en-US" sz="2400" dirty="0"/>
              <a:t> to decay even further.  The controller sees 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out</a:t>
            </a:r>
            <a:r>
              <a:rPr lang="en-US" sz="2400" dirty="0"/>
              <a:t> &lt; 5V and turns on </a:t>
            </a:r>
            <a:r>
              <a:rPr lang="en-US" sz="2400" i="1" dirty="0"/>
              <a:t>Q</a:t>
            </a:r>
            <a:r>
              <a:rPr lang="en-US" sz="2400" i="1" baseline="-25000" dirty="0"/>
              <a:t>1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13177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45" y="1127760"/>
            <a:ext cx="8256355" cy="557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Step Down Switching Regulators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964" y="609600"/>
            <a:ext cx="8797636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When </a:t>
            </a:r>
            <a:r>
              <a:rPr lang="en-US" sz="2400" i="1" dirty="0"/>
              <a:t>Q</a:t>
            </a:r>
            <a:r>
              <a:rPr lang="en-US" sz="2400" i="1" baseline="-25000" dirty="0"/>
              <a:t>1</a:t>
            </a:r>
            <a:r>
              <a:rPr lang="en-US" sz="2400" dirty="0"/>
              <a:t> is turned on, inductor current </a:t>
            </a:r>
            <a:r>
              <a:rPr lang="en-US" sz="2400" i="1" dirty="0"/>
              <a:t>I</a:t>
            </a:r>
            <a:r>
              <a:rPr lang="en-US" sz="2400" i="1" baseline="-25000" dirty="0"/>
              <a:t>L</a:t>
            </a:r>
            <a:r>
              <a:rPr lang="en-US" sz="2400" dirty="0"/>
              <a:t> ramps up and starts providing current to the load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capacitor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out</a:t>
            </a:r>
            <a:r>
              <a:rPr lang="en-US" sz="2400" dirty="0"/>
              <a:t> continues providing load current as well until </a:t>
            </a:r>
            <a:r>
              <a:rPr lang="en-US" sz="2400" i="1" dirty="0"/>
              <a:t>I</a:t>
            </a:r>
            <a:r>
              <a:rPr lang="en-US" sz="2400" i="1" baseline="-25000" dirty="0"/>
              <a:t>L</a:t>
            </a:r>
            <a:r>
              <a:rPr lang="en-US" sz="2400" dirty="0"/>
              <a:t> reaches </a:t>
            </a:r>
            <a:r>
              <a:rPr lang="en-US" sz="2400" i="1" dirty="0" err="1"/>
              <a:t>I</a:t>
            </a:r>
            <a:r>
              <a:rPr lang="en-US" sz="2400" i="1" baseline="-25000" dirty="0" err="1"/>
              <a:t>out</a:t>
            </a:r>
            <a:r>
              <a:rPr lang="en-US" sz="2400" dirty="0"/>
              <a:t>. Since current is flowing out of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out</a:t>
            </a:r>
            <a:r>
              <a:rPr lang="en-US" sz="2400" dirty="0"/>
              <a:t>, 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out</a:t>
            </a:r>
            <a:r>
              <a:rPr lang="en-US" sz="2400" dirty="0"/>
              <a:t> continues to decrease</a:t>
            </a:r>
          </a:p>
        </p:txBody>
      </p:sp>
    </p:spTree>
    <p:extLst>
      <p:ext uri="{BB962C8B-B14F-4D97-AF65-F5344CB8AC3E}">
        <p14:creationId xmlns:p14="http://schemas.microsoft.com/office/powerpoint/2010/main" val="164020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295400"/>
            <a:ext cx="821055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Step Down Switching Regulators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0164" y="579437"/>
            <a:ext cx="8873836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Once the inductor current exceeds 100mA it both powers the load and charges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out</a:t>
            </a:r>
            <a:r>
              <a:rPr lang="en-US" sz="2400" dirty="0"/>
              <a:t>, thus causing the output voltage to rise.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Once 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out</a:t>
            </a:r>
            <a:r>
              <a:rPr lang="en-US" sz="2400" dirty="0"/>
              <a:t> is high enough, the controller device turns off </a:t>
            </a:r>
            <a:r>
              <a:rPr lang="en-US" sz="2400" i="1" dirty="0"/>
              <a:t>Q</a:t>
            </a:r>
            <a:r>
              <a:rPr lang="en-US" sz="2400" i="1" baseline="-25000" dirty="0"/>
              <a:t>1</a:t>
            </a:r>
            <a:r>
              <a:rPr lang="en-US" sz="2400" dirty="0"/>
              <a:t> and the process cycles through the stages described above.</a:t>
            </a:r>
          </a:p>
        </p:txBody>
      </p:sp>
    </p:spTree>
    <p:extLst>
      <p:ext uri="{BB962C8B-B14F-4D97-AF65-F5344CB8AC3E}">
        <p14:creationId xmlns:p14="http://schemas.microsoft.com/office/powerpoint/2010/main" val="307305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8077200" cy="3556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960" y="-79024"/>
            <a:ext cx="911639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 example of a step-down switching regulator circuit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5476419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Designed to supply 5V at 100mA from a 7V-10V source</a:t>
            </a:r>
          </a:p>
          <a:p>
            <a:r>
              <a:rPr lang="en-US" sz="2400" dirty="0"/>
              <a:t>The simulation program </a:t>
            </a:r>
            <a:r>
              <a:rPr lang="en-US" sz="2400" dirty="0" err="1"/>
              <a:t>LTspice</a:t>
            </a:r>
            <a:r>
              <a:rPr lang="en-US" sz="2400" dirty="0"/>
              <a:t> provided by Linear Technologies was developed to encourage switching regulator design their products.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048000" y="4646961"/>
                <a:ext cx="5943600" cy="668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𝟐𝟑</m:t>
                    </m:r>
                  </m:oMath>
                </a14:m>
                <a:r>
                  <a:rPr lang="en-US" sz="2400" b="1" i="1" dirty="0">
                    <a:solidFill>
                      <a:srgbClr val="FF0000"/>
                    </a:solidFill>
                    <a:latin typeface="Cambria Math"/>
                  </a:rPr>
                  <a:t>               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 Math"/>
                  </a:rPr>
                  <a:t>(for 5V out)</a:t>
                </a:r>
                <a:endParaRPr lang="en-US" sz="2400" b="1" i="1" dirty="0">
                  <a:solidFill>
                    <a:srgbClr val="FF0000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646961"/>
                <a:ext cx="5943600" cy="6680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962400" y="4019998"/>
            <a:ext cx="1905000" cy="380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(provides control)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E2F6C70-061D-0435-A7D4-D3C7A7EA0FC2}"/>
              </a:ext>
            </a:extLst>
          </p:cNvPr>
          <p:cNvSpPr/>
          <p:nvPr/>
        </p:nvSpPr>
        <p:spPr>
          <a:xfrm>
            <a:off x="2362200" y="716484"/>
            <a:ext cx="914400" cy="914400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0B16CD-6235-BCAD-2F80-9111F71FC013}"/>
              </a:ext>
            </a:extLst>
          </p:cNvPr>
          <p:cNvSpPr/>
          <p:nvPr/>
        </p:nvSpPr>
        <p:spPr>
          <a:xfrm>
            <a:off x="6223348" y="1874730"/>
            <a:ext cx="985159" cy="2590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EBF51A-2190-0B62-3FE7-D02B2F5CAEF2}"/>
              </a:ext>
            </a:extLst>
          </p:cNvPr>
          <p:cNvSpPr/>
          <p:nvPr/>
        </p:nvSpPr>
        <p:spPr>
          <a:xfrm>
            <a:off x="838200" y="2560172"/>
            <a:ext cx="914400" cy="914400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A85A44-AAA7-E16B-6737-277352B5982F}"/>
              </a:ext>
            </a:extLst>
          </p:cNvPr>
          <p:cNvSpPr/>
          <p:nvPr/>
        </p:nvSpPr>
        <p:spPr>
          <a:xfrm>
            <a:off x="1066800" y="3463421"/>
            <a:ext cx="2514600" cy="103465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0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109" y="4495800"/>
            <a:ext cx="53435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59" y="586368"/>
            <a:ext cx="81346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step-down switching regulator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9571" y="45339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Current and power calculated from LTSpice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52400" y="5811305"/>
                <a:ext cx="3114675" cy="675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𝑶𝑼𝑻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𝑰𝑵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𝟓𝟎𝟎</m:t>
                        </m:r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𝒎𝑾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𝟓𝟐𝟕</m:t>
                        </m:r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𝒎𝑾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</a:rPr>
                  <a:t> 95%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811305"/>
                <a:ext cx="3114675" cy="675313"/>
              </a:xfrm>
              <a:prstGeom prst="rect">
                <a:avLst/>
              </a:prstGeom>
              <a:blipFill>
                <a:blip r:embed="rId5"/>
                <a:stretch>
                  <a:fillRect b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370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41875"/>
            <a:ext cx="4356591" cy="31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" y="3886200"/>
            <a:ext cx="419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The circuit maintains an output voltage with only </a:t>
            </a:r>
          </a:p>
          <a:p>
            <a:pPr algn="ctr"/>
            <a:r>
              <a:rPr lang="en-US" sz="2400" b="1" dirty="0">
                <a:solidFill>
                  <a:srgbClr val="0000FF"/>
                </a:solidFill>
              </a:rPr>
              <a:t>50mV of ripple (0.1% of 5V).</a:t>
            </a:r>
          </a:p>
          <a:p>
            <a:pPr algn="ctr"/>
            <a:r>
              <a:rPr lang="en-US" sz="2400" b="1" dirty="0">
                <a:solidFill>
                  <a:srgbClr val="0000FF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The switching frequency of the circuit is 15.5 kHz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Plot from LTSpice simulation.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545068"/>
            <a:ext cx="6629400" cy="2918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-35949"/>
            <a:ext cx="8229600" cy="581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 step-down switching regulator</a:t>
            </a:r>
          </a:p>
        </p:txBody>
      </p:sp>
    </p:spTree>
    <p:extLst>
      <p:ext uri="{BB962C8B-B14F-4D97-AF65-F5344CB8AC3E}">
        <p14:creationId xmlns:p14="http://schemas.microsoft.com/office/powerpoint/2010/main" val="387419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263" y="3607048"/>
            <a:ext cx="4496936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6224"/>
            <a:ext cx="726928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-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step-down switching regulator</a:t>
            </a:r>
          </a:p>
        </p:txBody>
      </p:sp>
      <p:sp>
        <p:nvSpPr>
          <p:cNvPr id="2" name="Rectangle 1"/>
          <p:cNvSpPr/>
          <p:nvPr/>
        </p:nvSpPr>
        <p:spPr>
          <a:xfrm>
            <a:off x="142140" y="4014614"/>
            <a:ext cx="4242148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</a:rPr>
              <a:t>Inductor current </a:t>
            </a:r>
          </a:p>
          <a:p>
            <a:pPr algn="ctr"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I</a:t>
            </a:r>
            <a:r>
              <a:rPr lang="en-US" sz="2400" b="1" baseline="-25000" dirty="0">
                <a:solidFill>
                  <a:srgbClr val="FF0000"/>
                </a:solidFill>
              </a:rPr>
              <a:t>L </a:t>
            </a:r>
            <a:r>
              <a:rPr lang="en-US" sz="2400" b="1" dirty="0">
                <a:solidFill>
                  <a:srgbClr val="FF0000"/>
                </a:solidFill>
              </a:rPr>
              <a:t>and capacitor </a:t>
            </a:r>
            <a:r>
              <a:rPr lang="en-US" sz="2400" b="1" dirty="0" err="1">
                <a:solidFill>
                  <a:srgbClr val="FF0000"/>
                </a:solidFill>
              </a:rPr>
              <a:t>C</a:t>
            </a:r>
            <a:r>
              <a:rPr lang="en-US" sz="2400" b="1" baseline="-25000" dirty="0" err="1">
                <a:solidFill>
                  <a:srgbClr val="FF0000"/>
                </a:solidFill>
              </a:rPr>
              <a:t>out</a:t>
            </a:r>
            <a:r>
              <a:rPr lang="en-US" sz="2400" b="1" dirty="0">
                <a:solidFill>
                  <a:srgbClr val="FF0000"/>
                </a:solidFill>
              </a:rPr>
              <a:t> current I</a:t>
            </a:r>
            <a:r>
              <a:rPr lang="en-US" sz="2400" b="1" baseline="-25000" dirty="0">
                <a:solidFill>
                  <a:srgbClr val="FF0000"/>
                </a:solidFill>
              </a:rPr>
              <a:t>C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baseline="-25000" dirty="0">
                <a:solidFill>
                  <a:srgbClr val="FF0000"/>
                </a:solidFill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</a:rPr>
              <a:t>have high peaks.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</a:rPr>
              <a:t>Positive capacitor current means the capacitor is charging, while negative current indicates capacitor discharge.</a:t>
            </a:r>
          </a:p>
        </p:txBody>
      </p:sp>
    </p:spTree>
    <p:extLst>
      <p:ext uri="{BB962C8B-B14F-4D97-AF65-F5344CB8AC3E}">
        <p14:creationId xmlns:p14="http://schemas.microsoft.com/office/powerpoint/2010/main" val="26162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3873252"/>
            <a:ext cx="449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power source V</a:t>
            </a:r>
            <a:r>
              <a:rPr lang="en-US" sz="2400" baseline="-25000" dirty="0"/>
              <a:t>in</a:t>
            </a:r>
            <a:r>
              <a:rPr lang="en-US" sz="2400" dirty="0"/>
              <a:t> and input filter capacitor </a:t>
            </a:r>
            <a:r>
              <a:rPr lang="en-US" sz="2400" dirty="0" err="1"/>
              <a:t>C</a:t>
            </a:r>
            <a:r>
              <a:rPr lang="en-US" sz="2400" baseline="-25000" dirty="0" err="1"/>
              <a:t>in</a:t>
            </a:r>
            <a:r>
              <a:rPr lang="en-US" sz="2400" dirty="0"/>
              <a:t> provide</a:t>
            </a:r>
          </a:p>
          <a:p>
            <a:r>
              <a:rPr lang="en-US" sz="2400" dirty="0"/>
              <a:t>instantaneous bursts of current</a:t>
            </a:r>
          </a:p>
          <a:p>
            <a:r>
              <a:rPr lang="en-US" sz="2400" dirty="0"/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baseline="-25000" dirty="0" err="1">
                <a:solidFill>
                  <a:srgbClr val="FF0000"/>
                </a:solidFill>
              </a:rPr>
              <a:t>in</a:t>
            </a:r>
            <a:r>
              <a:rPr lang="en-US" sz="2400" b="1" dirty="0">
                <a:solidFill>
                  <a:srgbClr val="FF0000"/>
                </a:solidFill>
              </a:rPr>
              <a:t> + </a:t>
            </a:r>
            <a:r>
              <a:rPr lang="en-US" sz="2400" b="1" dirty="0" err="1">
                <a:solidFill>
                  <a:srgbClr val="FF0000"/>
                </a:solidFill>
              </a:rPr>
              <a:t>C</a:t>
            </a:r>
            <a:r>
              <a:rPr lang="en-US" sz="2400" b="1" baseline="-25000" dirty="0" err="1">
                <a:solidFill>
                  <a:srgbClr val="FF0000"/>
                </a:solidFill>
              </a:rPr>
              <a:t>in</a:t>
            </a:r>
            <a:r>
              <a:rPr lang="en-US" sz="2400" b="1" dirty="0">
                <a:solidFill>
                  <a:srgbClr val="FF0000"/>
                </a:solidFill>
              </a:rPr>
              <a:t> that peaks at over 700mA </a:t>
            </a:r>
            <a:r>
              <a:rPr lang="en-US" sz="2400" dirty="0"/>
              <a:t>and then drops to 0mA where it remains until the next cycle.</a:t>
            </a:r>
          </a:p>
          <a:p>
            <a:r>
              <a:rPr lang="en-US" sz="2400" dirty="0"/>
              <a:t>Plot from LTSpice simulation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step-down switching regulator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475" y="3657600"/>
            <a:ext cx="4442325" cy="31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21B1AE-1E0A-5C6C-DA84-5AFF4772C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6224"/>
            <a:ext cx="726928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36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 step-down switching regulator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791795"/>
            <a:ext cx="876300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Fast-changing currents in switching regulators is a reason for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b="1" i="1" dirty="0">
                <a:solidFill>
                  <a:srgbClr val="0000FF"/>
                </a:solidFill>
              </a:rPr>
              <a:t>not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using them in a system design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Fast-changing currents can lead to problems such as crosstalk, ground bounce, and electro-magnetic interference.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275" y="3124200"/>
            <a:ext cx="4442325" cy="31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85" y="3048000"/>
            <a:ext cx="4368452" cy="31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754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 step-down switching regulator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066800"/>
            <a:ext cx="84235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Main considerations related to fast-changing currents in switching regulators: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circuit board layout is important, fast-changing high-current paths must be routed away from sensitive paths in regulation feedback loop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Since switching regulators are a source of electro-magnetic interference (EMI), their use must be considered carefully in applications with noise-sensitive signals.</a:t>
            </a:r>
          </a:p>
          <a:p>
            <a:r>
              <a:rPr lang="en-US" sz="2400" dirty="0"/>
              <a:t>When an application cannot tolerate the effects that switching currents have on system behavior, a linear regulator must be used.</a:t>
            </a:r>
          </a:p>
        </p:txBody>
      </p:sp>
    </p:spTree>
    <p:extLst>
      <p:ext uri="{BB962C8B-B14F-4D97-AF65-F5344CB8AC3E}">
        <p14:creationId xmlns:p14="http://schemas.microsoft.com/office/powerpoint/2010/main" val="310735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4864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Linear shunt and series regulator circuits are based on the principle of dropping a DC voltage across either a resistor, diode, or transistor.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No matter how the voltage </a:t>
            </a:r>
            <a:r>
              <a:rPr lang="en-US" sz="2400" i="1" dirty="0"/>
              <a:t>V</a:t>
            </a:r>
            <a:r>
              <a:rPr lang="en-US" sz="2400" i="1" baseline="-25000" dirty="0"/>
              <a:t>in</a:t>
            </a:r>
            <a:r>
              <a:rPr lang="en-US" sz="2400" dirty="0"/>
              <a:t> is reduced to the voltage 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out</a:t>
            </a:r>
            <a:r>
              <a:rPr lang="en-US" sz="2400" dirty="0"/>
              <a:t>, the dropping element will dissipate at least </a:t>
            </a:r>
            <a:r>
              <a:rPr lang="en-US" sz="2400" i="1" dirty="0"/>
              <a:t>P</a:t>
            </a:r>
            <a:r>
              <a:rPr lang="en-US" sz="2400" i="1" baseline="-25000" dirty="0"/>
              <a:t>D</a:t>
            </a:r>
            <a:r>
              <a:rPr lang="en-US" sz="2400" i="1" dirty="0"/>
              <a:t> = (V</a:t>
            </a:r>
            <a:r>
              <a:rPr lang="en-US" sz="2400" i="1" baseline="-25000" dirty="0"/>
              <a:t>in</a:t>
            </a:r>
            <a:r>
              <a:rPr lang="en-US" sz="2400" i="1" dirty="0"/>
              <a:t> − 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out</a:t>
            </a:r>
            <a:r>
              <a:rPr lang="en-US" sz="2400" i="1" dirty="0"/>
              <a:t>) · </a:t>
            </a:r>
            <a:r>
              <a:rPr lang="en-US" sz="2400" i="1" dirty="0" err="1"/>
              <a:t>I</a:t>
            </a:r>
            <a:r>
              <a:rPr lang="en-US" sz="2400" i="1" baseline="-25000" dirty="0" err="1"/>
              <a:t>out</a:t>
            </a:r>
            <a:r>
              <a:rPr lang="en-US" sz="2400" i="1" dirty="0"/>
              <a:t> </a:t>
            </a:r>
            <a:r>
              <a:rPr lang="en-US" sz="2400" dirty="0"/>
              <a:t>watts</a:t>
            </a:r>
          </a:p>
          <a:p>
            <a:pPr lvl="1"/>
            <a:r>
              <a:rPr lang="en-US" sz="2400" b="1" i="1" dirty="0"/>
              <a:t>a waste if you want your battery to last</a:t>
            </a:r>
          </a:p>
          <a:p>
            <a:pPr lvl="1"/>
            <a:r>
              <a:rPr lang="en-US" sz="2400" b="1" i="1" dirty="0"/>
              <a:t>a source of heat (difficult to remove)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Switching Voltage Converters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977076"/>
            <a:ext cx="3687917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133600"/>
            <a:ext cx="463804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4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00FF"/>
                </a:solidFill>
              </a:rPr>
              <a:t>Step-down Switching Regulators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6548"/>
            <a:ext cx="8645236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Compare efficiency and power dissipation in various regulator  types for a 9V-to-5V regulator at 100mA load current, assume:</a:t>
            </a:r>
          </a:p>
          <a:p>
            <a:r>
              <a:rPr lang="en-US" sz="2400" dirty="0"/>
              <a:t>The input voltage will always be 9V, with no variation</a:t>
            </a:r>
          </a:p>
          <a:p>
            <a:r>
              <a:rPr lang="en-US" sz="2400" dirty="0"/>
              <a:t>The load current will always be 100mA, with no variation</a:t>
            </a:r>
          </a:p>
          <a:p>
            <a:r>
              <a:rPr lang="en-US" sz="2400" dirty="0"/>
              <a:t>The output voltage must be 5V ± 5%</a:t>
            </a:r>
          </a:p>
          <a:p>
            <a:r>
              <a:rPr lang="en-US" sz="2400" dirty="0"/>
              <a:t>all cases, the power delivered to the load is 0.5W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19600"/>
            <a:ext cx="74676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E649F2-C551-2BE1-B3BF-4F21FD14852C}"/>
              </a:ext>
            </a:extLst>
          </p:cNvPr>
          <p:cNvSpPr/>
          <p:nvPr/>
        </p:nvSpPr>
        <p:spPr>
          <a:xfrm>
            <a:off x="5181600" y="5956610"/>
            <a:ext cx="3048000" cy="4381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38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2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Step-down Switching Regulators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762000"/>
            <a:ext cx="8797636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Efficiency and power dissipation in the regulator for a 9V-to-5V regulator at 100mA load current with more uncertainty in the operating parameters:</a:t>
            </a:r>
          </a:p>
          <a:p>
            <a:r>
              <a:rPr lang="en-US" sz="2400" dirty="0"/>
              <a:t>The input voltage may be between 7V and 10V</a:t>
            </a:r>
          </a:p>
          <a:p>
            <a:r>
              <a:rPr lang="en-US" sz="2400" dirty="0"/>
              <a:t>The load current may be between 1mA and 100mA</a:t>
            </a:r>
          </a:p>
          <a:p>
            <a:r>
              <a:rPr lang="en-US" sz="2400" dirty="0"/>
              <a:t>The output voltage must be 5V ± 5%</a:t>
            </a:r>
          </a:p>
          <a:p>
            <a:r>
              <a:rPr lang="en-US" sz="2400" dirty="0"/>
              <a:t>power delivered to the load varies from 0.00475W to 0.525W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FF0000"/>
                </a:solidFill>
              </a:rPr>
              <a:t>Compared to a $0.60 linear regulator like the 7805, the </a:t>
            </a:r>
            <a:r>
              <a:rPr lang="en-US" sz="2400" b="1" dirty="0">
                <a:solidFill>
                  <a:srgbClr val="0000FF"/>
                </a:solidFill>
              </a:rPr>
              <a:t>LTC1771 </a:t>
            </a:r>
            <a:r>
              <a:rPr lang="en-US" sz="2400" b="1" dirty="0">
                <a:solidFill>
                  <a:srgbClr val="FF0000"/>
                </a:solidFill>
              </a:rPr>
              <a:t>currently costs about $5.00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670" y="3962400"/>
            <a:ext cx="9170670" cy="126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934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2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Up Switching Regulators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7764" y="884237"/>
            <a:ext cx="8950036" cy="50593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200" b="1" dirty="0"/>
              <a:t>Switching regulators are unique among the other regulator structures by their ability to actually increase voltage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200" dirty="0"/>
              <a:t>The only difference in components is that </a:t>
            </a:r>
            <a:r>
              <a:rPr lang="en-US" sz="2200" i="1" dirty="0"/>
              <a:t>Q</a:t>
            </a:r>
            <a:r>
              <a:rPr lang="en-US" sz="2200" i="1" baseline="-25000" dirty="0"/>
              <a:t>1</a:t>
            </a:r>
            <a:r>
              <a:rPr lang="en-US" sz="2200" dirty="0"/>
              <a:t> is now an N-channel MOSFET used as shunt instead of a P-channel MOSFET used as pass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The arrangement of components makes a voltage increase from </a:t>
            </a:r>
            <a:r>
              <a:rPr lang="en-US" sz="2200" i="1" dirty="0"/>
              <a:t>V</a:t>
            </a:r>
            <a:r>
              <a:rPr lang="en-US" sz="2200" i="1" baseline="-25000" dirty="0"/>
              <a:t>in</a:t>
            </a:r>
            <a:r>
              <a:rPr lang="en-US" sz="2200" dirty="0"/>
              <a:t> to </a:t>
            </a:r>
            <a:r>
              <a:rPr lang="en-US" sz="2200" i="1" dirty="0" err="1"/>
              <a:t>V</a:t>
            </a:r>
            <a:r>
              <a:rPr lang="en-US" sz="2200" i="1" baseline="-25000" dirty="0" err="1"/>
              <a:t>out</a:t>
            </a:r>
            <a:r>
              <a:rPr lang="en-US" sz="2200" dirty="0"/>
              <a:t> possible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076757" cy="2236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581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67" y="1508760"/>
            <a:ext cx="7177433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Step Up Switching Regulators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964" y="762000"/>
            <a:ext cx="8873836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E.g., this step-up converter could be used to power a 3.3V circuit from a single rechargeable AA battery (about 1.2V)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Assume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out</a:t>
            </a:r>
            <a:r>
              <a:rPr lang="en-US" sz="2400" dirty="0"/>
              <a:t> initially charged, when transistor </a:t>
            </a:r>
            <a:r>
              <a:rPr lang="en-US" sz="2400" i="1" dirty="0"/>
              <a:t>Q</a:t>
            </a:r>
            <a:r>
              <a:rPr lang="en-US" sz="2400" i="1" baseline="-25000" dirty="0"/>
              <a:t>1</a:t>
            </a:r>
            <a:r>
              <a:rPr lang="en-US" sz="2400" dirty="0"/>
              <a:t> turns on, inductor current </a:t>
            </a:r>
            <a:r>
              <a:rPr lang="en-US" sz="2400" i="1" dirty="0"/>
              <a:t>I</a:t>
            </a:r>
            <a:r>
              <a:rPr lang="en-US" sz="2400" i="1" baseline="-25000" dirty="0"/>
              <a:t>L</a:t>
            </a:r>
            <a:r>
              <a:rPr lang="en-US" sz="2400" dirty="0"/>
              <a:t> increases while capacitor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out</a:t>
            </a:r>
            <a:r>
              <a:rPr lang="en-US" sz="2400" dirty="0"/>
              <a:t> provides current to the load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1712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Step Up Switching Regulators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67" y="1508760"/>
            <a:ext cx="7177433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731837"/>
            <a:ext cx="8950036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Since transistor </a:t>
            </a:r>
            <a:r>
              <a:rPr lang="en-US" sz="2400" i="1" dirty="0"/>
              <a:t>Q</a:t>
            </a:r>
            <a:r>
              <a:rPr lang="en-US" sz="2400" i="1" baseline="-25000" dirty="0"/>
              <a:t>1</a:t>
            </a:r>
            <a:r>
              <a:rPr lang="en-US" sz="2400" dirty="0"/>
              <a:t> is on and has a very low drain-to-source resistance, the drain of the transistor is nearly 0V.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The inductor </a:t>
            </a:r>
            <a:r>
              <a:rPr lang="en-US" sz="2400" i="1" dirty="0"/>
              <a:t>L</a:t>
            </a:r>
            <a:r>
              <a:rPr lang="en-US" sz="2400" i="1" baseline="-25000" dirty="0"/>
              <a:t>1</a:t>
            </a:r>
            <a:r>
              <a:rPr lang="en-US" sz="2400" dirty="0"/>
              <a:t>, then, sees a potential </a:t>
            </a:r>
            <a:r>
              <a:rPr lang="en-US" sz="2400" i="1" dirty="0"/>
              <a:t>V</a:t>
            </a:r>
            <a:r>
              <a:rPr lang="en-US" sz="2400" i="1" baseline="-25000" dirty="0"/>
              <a:t>in</a:t>
            </a:r>
            <a:r>
              <a:rPr lang="en-US" sz="2400" dirty="0"/>
              <a:t> across it and its current increases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8308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Step Up Switching Regulators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731837"/>
            <a:ext cx="8915400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Once the inductor </a:t>
            </a:r>
            <a:r>
              <a:rPr lang="en-US" sz="2200" i="1" dirty="0"/>
              <a:t>L</a:t>
            </a:r>
            <a:r>
              <a:rPr lang="en-US" sz="2200" i="1" baseline="-25000" dirty="0"/>
              <a:t>1</a:t>
            </a:r>
            <a:r>
              <a:rPr lang="en-US" sz="2200" dirty="0"/>
              <a:t> has “charged up”, then </a:t>
            </a:r>
            <a:r>
              <a:rPr lang="en-US" sz="2200" i="1" dirty="0"/>
              <a:t>Q</a:t>
            </a:r>
            <a:r>
              <a:rPr lang="en-US" sz="2200" i="1" baseline="-25000" dirty="0"/>
              <a:t>1</a:t>
            </a:r>
            <a:r>
              <a:rPr lang="en-US" sz="2200" dirty="0"/>
              <a:t> turns off and the current flowing through </a:t>
            </a:r>
            <a:r>
              <a:rPr lang="en-US" sz="2200" i="1" dirty="0"/>
              <a:t>L</a:t>
            </a:r>
            <a:r>
              <a:rPr lang="en-US" sz="2200" i="1" baseline="-25000" dirty="0"/>
              <a:t>1</a:t>
            </a:r>
            <a:r>
              <a:rPr lang="en-US" sz="2200" dirty="0"/>
              <a:t> continues through </a:t>
            </a:r>
            <a:r>
              <a:rPr lang="en-US" sz="2200" i="1" dirty="0"/>
              <a:t>D</a:t>
            </a:r>
            <a:r>
              <a:rPr lang="en-US" sz="2200" i="1" baseline="-25000" dirty="0"/>
              <a:t>1</a:t>
            </a:r>
            <a:r>
              <a:rPr lang="en-US" sz="2200" dirty="0"/>
              <a:t> to the load and charges </a:t>
            </a:r>
            <a:r>
              <a:rPr lang="en-US" sz="2200" i="1" dirty="0" err="1"/>
              <a:t>C</a:t>
            </a:r>
            <a:r>
              <a:rPr lang="en-US" sz="2200" i="1" baseline="-25000" dirty="0" err="1"/>
              <a:t>out</a:t>
            </a:r>
            <a:r>
              <a:rPr lang="en-US" sz="2200" dirty="0"/>
              <a:t> for the next cycle when </a:t>
            </a:r>
            <a:r>
              <a:rPr lang="en-US" sz="2200" i="1" dirty="0"/>
              <a:t>Q</a:t>
            </a:r>
            <a:r>
              <a:rPr lang="en-US" sz="2200" i="1" baseline="-25000" dirty="0"/>
              <a:t>1</a:t>
            </a:r>
            <a:r>
              <a:rPr lang="en-US" sz="2200" dirty="0"/>
              <a:t> turns on again.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7291154" cy="484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1828800"/>
            <a:ext cx="23622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The frequency of switching is fixed, the output voltage is controlled by the amount of time that </a:t>
            </a:r>
            <a:r>
              <a:rPr lang="en-US" sz="2200" i="1" dirty="0"/>
              <a:t>Q</a:t>
            </a:r>
            <a:r>
              <a:rPr lang="en-US" sz="2200" i="1" baseline="-25000" dirty="0"/>
              <a:t>1</a:t>
            </a:r>
            <a:r>
              <a:rPr lang="en-US" sz="2200" dirty="0"/>
              <a:t> is on.</a:t>
            </a:r>
          </a:p>
          <a:p>
            <a:endParaRPr lang="en-US" sz="2200" dirty="0"/>
          </a:p>
          <a:p>
            <a:r>
              <a:rPr lang="en-US" sz="2200" dirty="0"/>
              <a:t>Longer on times enables </a:t>
            </a:r>
            <a:r>
              <a:rPr lang="en-US" sz="2200" i="1" dirty="0"/>
              <a:t>L</a:t>
            </a:r>
            <a:r>
              <a:rPr lang="en-US" sz="2200" i="1" baseline="-25000" dirty="0"/>
              <a:t>1</a:t>
            </a:r>
            <a:r>
              <a:rPr lang="en-US" sz="2200" dirty="0"/>
              <a:t> to reach a higher voltage when </a:t>
            </a:r>
            <a:r>
              <a:rPr lang="en-US" sz="2200" i="1" dirty="0"/>
              <a:t>Q</a:t>
            </a:r>
            <a:r>
              <a:rPr lang="en-US" sz="2200" i="1" baseline="-25000" dirty="0"/>
              <a:t>1</a:t>
            </a:r>
            <a:r>
              <a:rPr lang="en-US" sz="2200" dirty="0"/>
              <a:t> turns off.</a:t>
            </a:r>
          </a:p>
        </p:txBody>
      </p:sp>
    </p:spTree>
    <p:extLst>
      <p:ext uri="{BB962C8B-B14F-4D97-AF65-F5344CB8AC3E}">
        <p14:creationId xmlns:p14="http://schemas.microsoft.com/office/powerpoint/2010/main" val="100680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Step Up Switching Regulators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964" y="655637"/>
            <a:ext cx="8701347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practical boost regulator circuit 3.3V at 100 mA from a 1.2V source (note: </a:t>
            </a:r>
            <a:r>
              <a:rPr lang="en-US" sz="2400"/>
              <a:t>MOSFET and </a:t>
            </a:r>
            <a:r>
              <a:rPr lang="en-US" sz="2400" dirty="0"/>
              <a:t>diode are included in IC).</a:t>
            </a:r>
          </a:p>
          <a:p>
            <a:pPr marL="0" indent="0">
              <a:buNone/>
            </a:pPr>
            <a:r>
              <a:rPr lang="en-US" sz="2400" dirty="0"/>
              <a:t>D1 and Q1 are contained in device U1.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LTspice</a:t>
            </a:r>
            <a:r>
              <a:rPr lang="en-US" sz="2400" dirty="0"/>
              <a:t> can simulate its startup behavior and compute the steady state efficiency.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69720"/>
            <a:ext cx="8666711" cy="384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202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Step Up Switching Regulators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82130"/>
            <a:ext cx="6934200" cy="4899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564" y="609600"/>
            <a:ext cx="9102436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Startup behavior of the LT3401 regulator.</a:t>
            </a:r>
          </a:p>
          <a:p>
            <a:pPr marL="0" indent="0">
              <a:buNone/>
            </a:pPr>
            <a:r>
              <a:rPr lang="en-US" sz="2400" dirty="0"/>
              <a:t>Output voltage is quickly increased by supplying </a:t>
            </a:r>
            <a:r>
              <a:rPr lang="en-US" sz="2400" i="1" dirty="0"/>
              <a:t>L</a:t>
            </a:r>
            <a:r>
              <a:rPr lang="en-US" sz="2400" i="1" baseline="-25000" dirty="0"/>
              <a:t>1</a:t>
            </a:r>
            <a:r>
              <a:rPr lang="en-US" sz="2400" dirty="0"/>
              <a:t> with high current.</a:t>
            </a:r>
          </a:p>
          <a:p>
            <a:pPr marL="0" indent="0">
              <a:buNone/>
            </a:pPr>
            <a:r>
              <a:rPr lang="en-US" sz="2400" dirty="0">
                <a:latin typeface="Symbol" pitchFamily="18" charset="2"/>
              </a:rPr>
              <a:t>~</a:t>
            </a:r>
            <a:r>
              <a:rPr lang="en-US" sz="2400" dirty="0"/>
              <a:t>90% efficiency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9184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Step Up Switching Regulators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2564" y="808037"/>
            <a:ext cx="8492836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You can construct a boost converter using spare I/O connections on your microcontroller.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562100"/>
            <a:ext cx="88963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84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762000"/>
            <a:ext cx="90678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main difference between switching and linear regulators is:</a:t>
            </a:r>
          </a:p>
          <a:p>
            <a:r>
              <a:rPr lang="en-US" sz="2400" dirty="0"/>
              <a:t>In a switching regulator transistors are turned completely </a:t>
            </a:r>
            <a:r>
              <a:rPr lang="en-US" sz="2400" dirty="0">
                <a:solidFill>
                  <a:srgbClr val="FF0000"/>
                </a:solidFill>
              </a:rPr>
              <a:t>ON or OFF</a:t>
            </a:r>
            <a:r>
              <a:rPr lang="en-US" sz="2400" dirty="0"/>
              <a:t>.</a:t>
            </a:r>
          </a:p>
          <a:p>
            <a:r>
              <a:rPr lang="en-US" sz="2400" dirty="0"/>
              <a:t>When </a:t>
            </a:r>
            <a:r>
              <a:rPr lang="en-US" sz="2400" dirty="0">
                <a:solidFill>
                  <a:srgbClr val="FF0000"/>
                </a:solidFill>
              </a:rPr>
              <a:t>transistor is on</a:t>
            </a:r>
            <a:r>
              <a:rPr lang="en-US" sz="2400" dirty="0"/>
              <a:t>:  lots of current can flow but there is almost no voltage across the transistor therefore the transistor dissipates very little power.</a:t>
            </a:r>
          </a:p>
          <a:p>
            <a:r>
              <a:rPr lang="en-US" sz="2400" dirty="0"/>
              <a:t>When the </a:t>
            </a:r>
            <a:r>
              <a:rPr lang="en-US" sz="2400" dirty="0">
                <a:solidFill>
                  <a:srgbClr val="FF0000"/>
                </a:solidFill>
              </a:rPr>
              <a:t>transistor is off </a:t>
            </a:r>
            <a:r>
              <a:rPr lang="en-US" sz="2400" dirty="0"/>
              <a:t>there is usually a voltage across the transistor but there is no current so again there is very little power.</a:t>
            </a:r>
          </a:p>
          <a:p>
            <a:r>
              <a:rPr lang="en-US" sz="2400" dirty="0"/>
              <a:t>Energy is stored and filtered through inductors and capacitors</a:t>
            </a:r>
          </a:p>
          <a:p>
            <a:r>
              <a:rPr lang="en-US" sz="2400" dirty="0"/>
              <a:t>Regulation is controlled by varying the </a:t>
            </a:r>
            <a:r>
              <a:rPr lang="en-US" sz="2400" dirty="0">
                <a:solidFill>
                  <a:srgbClr val="FF0000"/>
                </a:solidFill>
              </a:rPr>
              <a:t>duty cycle </a:t>
            </a:r>
            <a:r>
              <a:rPr lang="en-US" sz="2400" dirty="0"/>
              <a:t>resulting in very little heat or wasted power making this design capable of being very efficient. </a:t>
            </a:r>
            <a:r>
              <a:rPr lang="en-US" sz="2400" dirty="0">
                <a:solidFill>
                  <a:srgbClr val="FF0000"/>
                </a:solidFill>
              </a:rPr>
              <a:t>(PWM!!!)</a:t>
            </a:r>
          </a:p>
          <a:p>
            <a:r>
              <a:rPr lang="en-US" sz="2400" dirty="0"/>
              <a:t>However, switching regulators cause spikes in current that can lead to unacceptable levels of noise in some applications!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Switching Regulator Voltage Regulation</a:t>
            </a:r>
          </a:p>
        </p:txBody>
      </p:sp>
    </p:spTree>
    <p:extLst>
      <p:ext uri="{BB962C8B-B14F-4D97-AF65-F5344CB8AC3E}">
        <p14:creationId xmlns:p14="http://schemas.microsoft.com/office/powerpoint/2010/main" val="301587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5486400"/>
          </a:xfrm>
        </p:spPr>
        <p:txBody>
          <a:bodyPr>
            <a:noAutofit/>
          </a:bodyPr>
          <a:lstStyle/>
          <a:p>
            <a:r>
              <a:rPr lang="en-US" sz="2400" dirty="0"/>
              <a:t>Although the linear regulator can achieve fairly good efficiencies when </a:t>
            </a:r>
            <a:r>
              <a:rPr lang="en-US" sz="2400" i="1" dirty="0"/>
              <a:t>V</a:t>
            </a:r>
            <a:r>
              <a:rPr lang="en-US" sz="2400" i="1" baseline="-25000" dirty="0"/>
              <a:t>in</a:t>
            </a:r>
            <a:r>
              <a:rPr lang="en-US" sz="2400" i="1" dirty="0"/>
              <a:t> − 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out</a:t>
            </a:r>
            <a:r>
              <a:rPr lang="en-US" sz="2400" i="1" dirty="0"/>
              <a:t> </a:t>
            </a:r>
            <a:r>
              <a:rPr lang="en-US" sz="2400" dirty="0"/>
              <a:t>is low (e.g., using a LDO linear regulator),</a:t>
            </a:r>
          </a:p>
          <a:p>
            <a:pPr marL="0" indent="0" algn="ctr">
              <a:buNone/>
            </a:pPr>
            <a:r>
              <a:rPr lang="en-US" sz="2400" b="1" dirty="0"/>
              <a:t>    </a:t>
            </a:r>
            <a:r>
              <a:rPr lang="en-US" sz="2400" b="1" dirty="0">
                <a:solidFill>
                  <a:srgbClr val="FF0000"/>
                </a:solidFill>
              </a:rPr>
              <a:t>switching regulators can achieve efficiencies of over 90%.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Linear Example: 9V battery to 5V supply, the efficiency is </a:t>
            </a:r>
          </a:p>
          <a:p>
            <a:pPr marL="0" indent="0">
              <a:buNone/>
            </a:pPr>
            <a:r>
              <a:rPr lang="en-US" sz="2400" dirty="0"/>
              <a:t>			~ 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out</a:t>
            </a:r>
            <a:r>
              <a:rPr lang="en-US" sz="2400" dirty="0"/>
              <a:t>/</a:t>
            </a:r>
            <a:r>
              <a:rPr lang="en-US" sz="2400" i="1" dirty="0"/>
              <a:t>V</a:t>
            </a:r>
            <a:r>
              <a:rPr lang="en-US" sz="2400" i="1" baseline="-25000" dirty="0"/>
              <a:t>in</a:t>
            </a:r>
            <a:r>
              <a:rPr lang="en-US" sz="2400" dirty="0"/>
              <a:t> = 56% (assuming </a:t>
            </a:r>
            <a:r>
              <a:rPr lang="en-US" sz="2400" i="1" dirty="0" err="1"/>
              <a:t>I</a:t>
            </a:r>
            <a:r>
              <a:rPr lang="en-US" sz="2400" i="1" baseline="-25000" dirty="0" err="1"/>
              <a:t>out</a:t>
            </a:r>
            <a:r>
              <a:rPr lang="en-US" sz="2400" dirty="0"/>
              <a:t>  ~  </a:t>
            </a:r>
            <a:r>
              <a:rPr lang="en-US" sz="2400" i="1" dirty="0" err="1"/>
              <a:t>I</a:t>
            </a:r>
            <a:r>
              <a:rPr lang="en-US" sz="2400" i="1" baseline="-25000" dirty="0" err="1"/>
              <a:t>in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Switching Voltage Converters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0"/>
            <a:ext cx="4916326" cy="242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95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66800"/>
            <a:ext cx="86868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 a linear series regulator the pass transistor is turned partly on so as to control current to the load</a:t>
            </a:r>
          </a:p>
          <a:p>
            <a:r>
              <a:rPr lang="en-US" sz="2400" dirty="0"/>
              <a:t>The load always sees the same voltage, no </a:t>
            </a:r>
            <a:r>
              <a:rPr lang="en-US" sz="2400" dirty="0">
                <a:solidFill>
                  <a:srgbClr val="FF0000"/>
                </a:solidFill>
              </a:rPr>
              <a:t>current spikes</a:t>
            </a:r>
            <a:r>
              <a:rPr lang="en-US" sz="2400" dirty="0"/>
              <a:t>.</a:t>
            </a:r>
          </a:p>
          <a:p>
            <a:r>
              <a:rPr lang="en-US" sz="2400" dirty="0"/>
              <a:t>There is a definite voltage drop across the regulating transistor, therefore, </a:t>
            </a:r>
            <a:r>
              <a:rPr lang="en-US" sz="2400" dirty="0">
                <a:solidFill>
                  <a:srgbClr val="FF0000"/>
                </a:solidFill>
              </a:rPr>
              <a:t>power is being dissipated </a:t>
            </a:r>
            <a:r>
              <a:rPr lang="en-US" sz="2400" dirty="0"/>
              <a:t>which turns into heat.</a:t>
            </a:r>
          </a:p>
          <a:p>
            <a:r>
              <a:rPr lang="en-US" sz="2400" dirty="0"/>
              <a:t>This heat is </a:t>
            </a:r>
            <a:r>
              <a:rPr lang="en-US" sz="2400" dirty="0">
                <a:solidFill>
                  <a:srgbClr val="FF0000"/>
                </a:solidFill>
              </a:rPr>
              <a:t>wasted power</a:t>
            </a:r>
            <a:r>
              <a:rPr lang="en-US" sz="2400" dirty="0"/>
              <a:t> and leads to inefficiencies.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Switching Regulator Voltage Regulation</a:t>
            </a:r>
          </a:p>
        </p:txBody>
      </p:sp>
    </p:spTree>
    <p:extLst>
      <p:ext uri="{BB962C8B-B14F-4D97-AF65-F5344CB8AC3E}">
        <p14:creationId xmlns:p14="http://schemas.microsoft.com/office/powerpoint/2010/main" val="260596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89037"/>
            <a:ext cx="8610600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Another benefit of the switching regulator concept is that it is able to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increase</a:t>
            </a:r>
            <a:r>
              <a:rPr lang="en-US" sz="2400" b="1" dirty="0"/>
              <a:t> </a:t>
            </a:r>
            <a:r>
              <a:rPr lang="en-US" sz="2400" dirty="0"/>
              <a:t>the voltage </a:t>
            </a:r>
            <a:r>
              <a:rPr lang="en-US" sz="2400" i="1" dirty="0"/>
              <a:t>V</a:t>
            </a:r>
            <a:r>
              <a:rPr lang="en-US" sz="2400" i="1" baseline="-25000" dirty="0"/>
              <a:t>in</a:t>
            </a:r>
            <a:r>
              <a:rPr lang="en-US" sz="2400" i="1" dirty="0"/>
              <a:t> </a:t>
            </a:r>
            <a:r>
              <a:rPr lang="en-US" sz="2400" dirty="0"/>
              <a:t>to a higher voltage 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out</a:t>
            </a:r>
            <a:r>
              <a:rPr lang="en-US" sz="2400" dirty="0"/>
              <a:t>.</a:t>
            </a:r>
          </a:p>
          <a:p>
            <a:r>
              <a:rPr lang="en-US" sz="2400" dirty="0"/>
              <a:t> A switching regulator, for example, can power a +5VDC circuit from a single AA battery, boosting the typical 1.0V-1.5V battery voltage up to the necessary 5V.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solidFill>
                  <a:srgbClr val="0000FF"/>
                </a:solidFill>
              </a:rPr>
              <a:t>A switching regulator incorporates two circuit concepts:</a:t>
            </a:r>
          </a:p>
          <a:p>
            <a:pPr lvl="1"/>
            <a:r>
              <a:rPr lang="en-US" sz="2400" b="1" i="1" dirty="0"/>
              <a:t>temporary energy storage in </a:t>
            </a:r>
            <a:r>
              <a:rPr lang="en-US" sz="2400" b="1" i="1" dirty="0">
                <a:solidFill>
                  <a:srgbClr val="FF0000"/>
                </a:solidFill>
              </a:rPr>
              <a:t>inductor or capacitor </a:t>
            </a:r>
            <a:r>
              <a:rPr lang="en-US" sz="2400" b="1" i="1" dirty="0"/>
              <a:t>elements</a:t>
            </a:r>
          </a:p>
          <a:p>
            <a:pPr lvl="1"/>
            <a:r>
              <a:rPr lang="en-US" sz="2400" b="1" i="1" dirty="0"/>
              <a:t>feedback that tightly adjusts the output voltage by controlling a switch</a:t>
            </a:r>
            <a:endParaRPr lang="en-US" sz="2000" b="1" i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Switching Voltage Converters</a:t>
            </a:r>
          </a:p>
        </p:txBody>
      </p:sp>
    </p:spTree>
    <p:extLst>
      <p:ext uri="{BB962C8B-B14F-4D97-AF65-F5344CB8AC3E}">
        <p14:creationId xmlns:p14="http://schemas.microsoft.com/office/powerpoint/2010/main" val="329593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884237"/>
            <a:ext cx="8839200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Is similar in appearance to the discrete pass element linear regulator except:</a:t>
            </a:r>
          </a:p>
          <a:p>
            <a:r>
              <a:rPr lang="en-US" sz="2400" dirty="0"/>
              <a:t>addition of inductor L1 and </a:t>
            </a:r>
            <a:r>
              <a:rPr lang="en-US" sz="2400" b="1" dirty="0" err="1">
                <a:solidFill>
                  <a:srgbClr val="FF0000"/>
                </a:solidFill>
              </a:rPr>
              <a:t>Schottky</a:t>
            </a:r>
            <a:r>
              <a:rPr lang="en-US" sz="2400" b="1" dirty="0"/>
              <a:t> </a:t>
            </a:r>
            <a:r>
              <a:rPr lang="en-US" sz="2400" dirty="0"/>
              <a:t>diode D1 (not a </a:t>
            </a:r>
            <a:r>
              <a:rPr lang="en-US" sz="2400" dirty="0" err="1"/>
              <a:t>zener</a:t>
            </a:r>
            <a:r>
              <a:rPr lang="en-US" sz="2400" dirty="0"/>
              <a:t>!)</a:t>
            </a:r>
          </a:p>
          <a:p>
            <a:r>
              <a:rPr lang="en-US" sz="2400" dirty="0"/>
              <a:t>controller device U1 for a switching regulator is different</a:t>
            </a:r>
          </a:p>
          <a:p>
            <a:r>
              <a:rPr lang="en-US" sz="2400" dirty="0"/>
              <a:t>the transistor Q1 in the switching regulator is always either fully-on or fully-off, </a:t>
            </a:r>
            <a:r>
              <a:rPr lang="en-US" sz="2400" b="1" dirty="0">
                <a:solidFill>
                  <a:srgbClr val="0000FF"/>
                </a:solidFill>
              </a:rPr>
              <a:t>not</a:t>
            </a:r>
            <a:r>
              <a:rPr lang="en-US" sz="2400" dirty="0"/>
              <a:t> kept in its linear region</a:t>
            </a:r>
          </a:p>
          <a:p>
            <a:endParaRPr lang="en-US" sz="18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2353"/>
            <a:ext cx="9052560" cy="2557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Step Down Switching Regulator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14600" y="2971800"/>
            <a:ext cx="914400" cy="990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43400" y="2057400"/>
            <a:ext cx="838200" cy="2514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61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8340437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55637"/>
            <a:ext cx="8839200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Example of regulating a 9V input down to 5V with a load current of 100mA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When the system is first powered, the controller U1 fully turns on Q</a:t>
            </a:r>
            <a:r>
              <a:rPr lang="en-US" sz="2400" baseline="-25000" dirty="0"/>
              <a:t>1</a:t>
            </a:r>
            <a:r>
              <a:rPr lang="en-US" sz="2400" dirty="0"/>
              <a:t>. Inductor L</a:t>
            </a:r>
            <a:r>
              <a:rPr lang="en-US" sz="2400" baseline="-25000" dirty="0"/>
              <a:t>1</a:t>
            </a:r>
            <a:r>
              <a:rPr lang="en-US" sz="2400" dirty="0"/>
              <a:t> prevents any instantaneous changes in I</a:t>
            </a:r>
            <a:r>
              <a:rPr lang="en-US" sz="2400" baseline="-25000" dirty="0"/>
              <a:t>L</a:t>
            </a:r>
            <a:r>
              <a:rPr lang="en-US" sz="2400" dirty="0"/>
              <a:t>                                                              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Step Down Switching Regulators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181600"/>
            <a:ext cx="2274073" cy="7315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429000" y="4495800"/>
            <a:ext cx="213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Current not consumed by load will charge C</a:t>
            </a:r>
          </a:p>
        </p:txBody>
      </p:sp>
    </p:spTree>
    <p:extLst>
      <p:ext uri="{BB962C8B-B14F-4D97-AF65-F5344CB8AC3E}">
        <p14:creationId xmlns:p14="http://schemas.microsoft.com/office/powerpoint/2010/main" val="253489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8340437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Step Down Switching Regulators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622" y="609600"/>
            <a:ext cx="8818178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As long as Q</a:t>
            </a:r>
            <a:r>
              <a:rPr lang="en-US" sz="2400" baseline="-25000" dirty="0"/>
              <a:t>1</a:t>
            </a:r>
            <a:r>
              <a:rPr lang="en-US" sz="2400" dirty="0"/>
              <a:t> remains on, then, current will continue to flow and </a:t>
            </a:r>
            <a:r>
              <a:rPr lang="en-US" sz="2400" dirty="0" err="1"/>
              <a:t>V</a:t>
            </a:r>
            <a:r>
              <a:rPr lang="en-US" sz="2400" baseline="-25000" dirty="0" err="1"/>
              <a:t>out</a:t>
            </a:r>
            <a:r>
              <a:rPr lang="en-US" sz="2400" dirty="0"/>
              <a:t> will continue to rise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400" dirty="0"/>
              <a:t>The controller device U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must</a:t>
            </a:r>
            <a:r>
              <a:rPr lang="en-US" sz="2400" dirty="0"/>
              <a:t> turn Q</a:t>
            </a:r>
            <a:r>
              <a:rPr lang="en-US" sz="2400" baseline="-25000" dirty="0"/>
              <a:t>1</a:t>
            </a:r>
            <a:r>
              <a:rPr lang="en-US" sz="2400" dirty="0"/>
              <a:t> off once </a:t>
            </a:r>
            <a:r>
              <a:rPr lang="en-US" sz="2400" dirty="0" err="1"/>
              <a:t>V</a:t>
            </a:r>
            <a:r>
              <a:rPr lang="en-US" sz="2400" baseline="-25000" dirty="0" err="1"/>
              <a:t>out</a:t>
            </a:r>
            <a:r>
              <a:rPr lang="en-US" sz="2400" dirty="0"/>
              <a:t> reaches the target voltage, </a:t>
            </a:r>
            <a:r>
              <a:rPr lang="en-US" sz="2400" dirty="0" err="1"/>
              <a:t>Schottky</a:t>
            </a:r>
            <a:r>
              <a:rPr lang="en-US" sz="2400" dirty="0"/>
              <a:t> diode D</a:t>
            </a:r>
            <a:r>
              <a:rPr lang="en-US" sz="2400" baseline="-25000" dirty="0"/>
              <a:t>1</a:t>
            </a:r>
            <a:r>
              <a:rPr lang="en-US" sz="2400" dirty="0"/>
              <a:t> does not conduct current in this phase.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727" y="5036662"/>
            <a:ext cx="2274073" cy="7315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429000" y="4724400"/>
            <a:ext cx="213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Current not consumed by load will charge C</a:t>
            </a:r>
          </a:p>
        </p:txBody>
      </p:sp>
    </p:spTree>
    <p:extLst>
      <p:ext uri="{BB962C8B-B14F-4D97-AF65-F5344CB8AC3E}">
        <p14:creationId xmlns:p14="http://schemas.microsoft.com/office/powerpoint/2010/main" val="290669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1021080"/>
            <a:ext cx="8695614" cy="576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Step Down Switching Regulators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685800"/>
            <a:ext cx="8686800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Once </a:t>
            </a:r>
            <a:r>
              <a:rPr lang="en-US" sz="2400" i="1" dirty="0"/>
              <a:t>Q</a:t>
            </a:r>
            <a:r>
              <a:rPr lang="en-US" sz="2400" i="1" baseline="-25000" dirty="0"/>
              <a:t>1</a:t>
            </a:r>
            <a:r>
              <a:rPr lang="en-US" sz="2400" dirty="0"/>
              <a:t> turns off because 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out</a:t>
            </a:r>
            <a:r>
              <a:rPr lang="en-US" sz="2400" dirty="0"/>
              <a:t> has reached 5V, the inductor current </a:t>
            </a:r>
            <a:r>
              <a:rPr lang="en-US" sz="2400" i="1" dirty="0"/>
              <a:t>I</a:t>
            </a:r>
            <a:r>
              <a:rPr lang="en-US" sz="2400" i="1" baseline="-25000" dirty="0"/>
              <a:t>L</a:t>
            </a:r>
            <a:r>
              <a:rPr lang="en-US" sz="2400" dirty="0"/>
              <a:t> cannot change instantaneously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current continues flowing through </a:t>
            </a:r>
            <a:r>
              <a:rPr lang="en-US" sz="2400" i="1" dirty="0"/>
              <a:t>L</a:t>
            </a:r>
            <a:r>
              <a:rPr lang="en-US" sz="2400" i="1" baseline="-25000" dirty="0"/>
              <a:t>1</a:t>
            </a:r>
            <a:r>
              <a:rPr lang="en-US" sz="2400" dirty="0"/>
              <a:t> and as long as it is greater than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i="1" dirty="0" err="1"/>
              <a:t>I</a:t>
            </a:r>
            <a:r>
              <a:rPr lang="en-US" sz="2400" i="1" baseline="-25000" dirty="0" err="1"/>
              <a:t>out</a:t>
            </a:r>
            <a:r>
              <a:rPr lang="en-US" sz="2400" dirty="0"/>
              <a:t>, the excess current flows into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out</a:t>
            </a:r>
            <a:r>
              <a:rPr lang="en-US" sz="2400" dirty="0"/>
              <a:t> and continues to raise 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out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185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143000"/>
            <a:ext cx="8220075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Step Down Switching Regulators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564" y="609600"/>
            <a:ext cx="9102436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Once </a:t>
            </a:r>
            <a:r>
              <a:rPr lang="en-US" sz="2400" i="1" dirty="0"/>
              <a:t>I</a:t>
            </a:r>
            <a:r>
              <a:rPr lang="en-US" sz="2400" i="1" baseline="-25000" dirty="0"/>
              <a:t>L</a:t>
            </a:r>
            <a:r>
              <a:rPr lang="en-US" sz="2400" dirty="0"/>
              <a:t> decays to below </a:t>
            </a:r>
            <a:r>
              <a:rPr lang="en-US" sz="2400" i="1" dirty="0" err="1"/>
              <a:t>I</a:t>
            </a:r>
            <a:r>
              <a:rPr lang="en-US" sz="2400" i="1" baseline="-25000" dirty="0" err="1"/>
              <a:t>out</a:t>
            </a:r>
            <a:r>
              <a:rPr lang="en-US" sz="2400" dirty="0"/>
              <a:t>, the capacitor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out</a:t>
            </a:r>
            <a:r>
              <a:rPr lang="en-US" sz="2400" dirty="0"/>
              <a:t> begins to discharge to maintain the output current.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/>
              <a:t>The discharge of current from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out</a:t>
            </a:r>
            <a:r>
              <a:rPr lang="en-US" sz="2400" dirty="0"/>
              <a:t> means that its voltage 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out</a:t>
            </a:r>
            <a:r>
              <a:rPr lang="en-US" sz="2400" dirty="0"/>
              <a:t> starts to drop.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791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13068</TotalTime>
  <Words>1955</Words>
  <Application>Microsoft Office PowerPoint</Application>
  <PresentationFormat>On-screen Show (4:3)</PresentationFormat>
  <Paragraphs>263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Symbol</vt:lpstr>
      <vt:lpstr>Office Theme</vt:lpstr>
      <vt:lpstr>Objectives for today’s lecture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 214 Circuit Analysis I</dc:title>
  <dc:creator>bossemeyer</dc:creator>
  <cp:lastModifiedBy>Nabeeh Kandalaft</cp:lastModifiedBy>
  <cp:revision>522</cp:revision>
  <dcterms:created xsi:type="dcterms:W3CDTF">2011-01-03T01:51:49Z</dcterms:created>
  <dcterms:modified xsi:type="dcterms:W3CDTF">2022-11-09T15:15:45Z</dcterms:modified>
</cp:coreProperties>
</file>