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9">
          <p15:clr>
            <a:srgbClr val="A4A3A4"/>
          </p15:clr>
        </p15:guide>
        <p15:guide id="2" pos="55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739" autoAdjust="0"/>
  </p:normalViewPr>
  <p:slideViewPr>
    <p:cSldViewPr snapToGrid="0" snapToObjects="1">
      <p:cViewPr>
        <p:scale>
          <a:sx n="60" d="100"/>
          <a:sy n="60" d="100"/>
        </p:scale>
        <p:origin x="1394" y="-34"/>
      </p:cViewPr>
      <p:guideLst>
        <p:guide orient="horz" pos="479"/>
        <p:guide pos="55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B7E4B-A56A-4A0C-9E04-2AE779BBBF0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BBB15-FBA9-402D-8124-7519BD94F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70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02B623-9C70-4152-84CB-A6FA9EDF575A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72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02B623-9C70-4152-84CB-A6FA9EDF575A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99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02B623-9C70-4152-84CB-A6FA9EDF575A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39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lucer/Desktop/NEW%20Image%20powerpoint%20template/parts%20and%20pieces/powerpoint_title_1.jpg" TargetMode="External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owerpoint_title_1.jpg" descr="/Users/lucer/Desktop/NEW Image powerpoint template/parts and pieces/powerpoint_title_1.jpg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7131" y="356721"/>
            <a:ext cx="4751479" cy="1229783"/>
          </a:xfrm>
          <a:noFill/>
          <a:ln>
            <a:noFill/>
          </a:ln>
        </p:spPr>
        <p:txBody>
          <a:bodyPr/>
          <a:lstStyle>
            <a:lvl1pPr algn="l">
              <a:defRPr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7131" y="1872254"/>
            <a:ext cx="4751479" cy="1289050"/>
          </a:xfrm>
          <a:ln>
            <a:noFill/>
          </a:ln>
        </p:spPr>
        <p:txBody>
          <a:bodyPr/>
          <a:lstStyle>
            <a:lvl1pPr marL="0" indent="0" algn="l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0446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DF83-C0BE-174A-B22A-4D787F632318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CDBA-C060-284D-8B80-23C6146BC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71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35356"/>
            <a:ext cx="5331883" cy="62936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1083"/>
            <a:ext cx="5331882" cy="4186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DF83-C0BE-174A-B22A-4D787F632318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CDBA-C060-284D-8B80-23C6146BC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6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DF83-C0BE-174A-B22A-4D787F63231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CDBA-C060-284D-8B80-23C6146BC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8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DF83-C0BE-174A-B22A-4D787F632318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CDBA-C060-284D-8B80-23C6146BC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3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campaign powerpoint_footer_4.jp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35356"/>
            <a:ext cx="8229600" cy="629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1083"/>
            <a:ext cx="8229600" cy="418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3DF83-C0BE-174A-B22A-4D787F63231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0CDBA-C060-284D-8B80-23C6146BC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3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5" r:id="rId4"/>
    <p:sldLayoutId id="2147483658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elcome arch on the Allendale Campu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77" t="11488" r="61856" b="18378"/>
          <a:stretch/>
        </p:blipFill>
        <p:spPr>
          <a:xfrm>
            <a:off x="268576" y="773495"/>
            <a:ext cx="3206496" cy="480974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658256" y="1471083"/>
            <a:ext cx="4961467" cy="4186987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Signal cross talk and how to avoid it</a:t>
            </a:r>
          </a:p>
          <a:p>
            <a:pPr lvl="1"/>
            <a:r>
              <a:rPr lang="en-US" dirty="0"/>
              <a:t>Ground “bounce” (change in reference potential) and how to design to minimize it</a:t>
            </a:r>
          </a:p>
          <a:p>
            <a:pPr lvl="1"/>
            <a:r>
              <a:rPr lang="en-US" dirty="0"/>
              <a:t>How to use decoupling capacitors for limiting power transients and how to select them</a:t>
            </a:r>
          </a:p>
          <a:p>
            <a:pPr lvl="1"/>
            <a:r>
              <a:rPr lang="en-US" dirty="0"/>
              <a:t>PCB design considerations that preserve signal integrity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6978" y="458814"/>
            <a:ext cx="6484451" cy="629361"/>
          </a:xfrm>
        </p:spPr>
        <p:txBody>
          <a:bodyPr>
            <a:noAutofit/>
          </a:bodyPr>
          <a:lstStyle/>
          <a:p>
            <a:r>
              <a:rPr lang="en-US" dirty="0"/>
              <a:t>Topics for today’s lecture</a:t>
            </a:r>
          </a:p>
        </p:txBody>
      </p:sp>
    </p:spTree>
    <p:extLst>
      <p:ext uri="{BB962C8B-B14F-4D97-AF65-F5344CB8AC3E}">
        <p14:creationId xmlns:p14="http://schemas.microsoft.com/office/powerpoint/2010/main" val="2037694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327" y="121504"/>
            <a:ext cx="8229600" cy="629361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Signal Integrity – Ground Planes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638800"/>
          </a:xfrm>
        </p:spPr>
        <p:txBody>
          <a:bodyPr>
            <a:normAutofit/>
          </a:bodyPr>
          <a:lstStyle/>
          <a:p>
            <a:r>
              <a:rPr lang="en-US" sz="3200" dirty="0"/>
              <a:t>Some design guidelines to reduce crosstalk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keep analog circuits isolated from digital signals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981200"/>
            <a:ext cx="7414098" cy="4059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8045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6451"/>
            <a:ext cx="8229600" cy="629361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Signal Integrity – Ground Planes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68607"/>
            <a:ext cx="8991600" cy="5638800"/>
          </a:xfrm>
        </p:spPr>
        <p:txBody>
          <a:bodyPr>
            <a:normAutofit/>
          </a:bodyPr>
          <a:lstStyle/>
          <a:p>
            <a:r>
              <a:rPr lang="en-US" sz="3200" dirty="0"/>
              <a:t>Some design guidelines to reduce crosstalk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use a separate ground plane for analog and digital signals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don’t let them overlap, but they must be tied together at one point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63" y="2849544"/>
            <a:ext cx="4194788" cy="3230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050" y="2672930"/>
            <a:ext cx="4425950" cy="340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16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634" y="2496563"/>
            <a:ext cx="3623388" cy="13834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638800"/>
          </a:xfrm>
        </p:spPr>
        <p:txBody>
          <a:bodyPr>
            <a:normAutofit/>
          </a:bodyPr>
          <a:lstStyle/>
          <a:p>
            <a:r>
              <a:rPr lang="en-US" sz="2800" dirty="0"/>
              <a:t>Some design guidelines to reduce crosstalk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use a ground wire between each signal conductor for high speed digital signals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4387"/>
            <a:ext cx="8229600" cy="629361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Signal Integrity – Ribbon Cable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93" y="4049470"/>
            <a:ext cx="3659221" cy="19766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213" y="4123922"/>
            <a:ext cx="2609851" cy="18975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46103" r="342" b="2463"/>
          <a:stretch/>
        </p:blipFill>
        <p:spPr>
          <a:xfrm>
            <a:off x="5853213" y="2077617"/>
            <a:ext cx="2544999" cy="197185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6200" y="6474023"/>
            <a:ext cx="9067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https://e2e.ti.com/blogs_/b/precisionhub/archive/2013/12/12/how-to-minimize-crosstalk-in-cable-designs</a:t>
            </a:r>
          </a:p>
        </p:txBody>
      </p:sp>
    </p:spTree>
    <p:extLst>
      <p:ext uri="{BB962C8B-B14F-4D97-AF65-F5344CB8AC3E}">
        <p14:creationId xmlns:p14="http://schemas.microsoft.com/office/powerpoint/2010/main" val="1533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863"/>
            <a:ext cx="8229600" cy="629361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Signal Integrity – Crosstalk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Summary of ways to reduce crosstalk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Keep high-speed signal wires/traces as short as possible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Use a ground plane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Place a ground between parallel conductors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Keep different signals far apart (on opposite sides of a ground plane where possible)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Use slow rise times (limit “slew rate”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dV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dt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Minimize loop areas by running signals close to their return paths</a:t>
            </a:r>
          </a:p>
        </p:txBody>
      </p:sp>
    </p:spTree>
    <p:extLst>
      <p:ext uri="{BB962C8B-B14F-4D97-AF65-F5344CB8AC3E}">
        <p14:creationId xmlns:p14="http://schemas.microsoft.com/office/powerpoint/2010/main" val="194371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66" y="174361"/>
            <a:ext cx="8229600" cy="629361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Signal Integrity – Ground Bounce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187" y="732817"/>
            <a:ext cx="8270132" cy="5635557"/>
          </a:xfrm>
        </p:spPr>
        <p:txBody>
          <a:bodyPr>
            <a:noAutofit/>
          </a:bodyPr>
          <a:lstStyle/>
          <a:p>
            <a:r>
              <a:rPr lang="en-US" sz="2000" dirty="0"/>
              <a:t>Consider the simple digital circuit below with its timing diagram.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>
              <a:spcBef>
                <a:spcPts val="300"/>
              </a:spcBef>
            </a:pPr>
            <a:r>
              <a:rPr lang="en-US" sz="2000" dirty="0"/>
              <a:t>model the </a:t>
            </a:r>
            <a:r>
              <a:rPr lang="en-US" sz="2000" dirty="0">
                <a:solidFill>
                  <a:srgbClr val="FF0000"/>
                </a:solidFill>
              </a:rPr>
              <a:t>output </a:t>
            </a:r>
            <a:r>
              <a:rPr lang="en-US" sz="2000" dirty="0"/>
              <a:t>push-pull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/>
              <a:t>     stage of the flip flop,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the</a:t>
            </a:r>
            <a:r>
              <a:rPr lang="en-US" sz="2000" dirty="0">
                <a:solidFill>
                  <a:srgbClr val="FF0000"/>
                </a:solidFill>
              </a:rPr>
              <a:t> input </a:t>
            </a:r>
            <a:r>
              <a:rPr lang="en-US" sz="2000" dirty="0"/>
              <a:t>capacitance of the inverter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/>
              <a:t>     circuit, 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the inductances of wires (traces)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/>
              <a:t>     connecting to </a:t>
            </a:r>
            <a:r>
              <a:rPr lang="en-US" sz="2000" dirty="0">
                <a:solidFill>
                  <a:srgbClr val="FF0000"/>
                </a:solidFill>
              </a:rPr>
              <a:t>power </a:t>
            </a:r>
            <a:r>
              <a:rPr lang="en-US" sz="2000" dirty="0"/>
              <a:t>supply and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/>
              <a:t>     </a:t>
            </a:r>
            <a:r>
              <a:rPr lang="en-US" sz="2000" dirty="0">
                <a:solidFill>
                  <a:srgbClr val="FF0000"/>
                </a:solidFill>
              </a:rPr>
              <a:t>ground</a:t>
            </a:r>
            <a:r>
              <a:rPr lang="en-US" sz="2000" dirty="0"/>
              <a:t>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46" y="1188023"/>
            <a:ext cx="4606047" cy="1688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166" y="2599162"/>
            <a:ext cx="4603081" cy="3158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092" y="1281754"/>
            <a:ext cx="3781629" cy="1168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749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094" y="1528097"/>
            <a:ext cx="6148754" cy="421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4" y="154314"/>
            <a:ext cx="8229600" cy="629361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Signal Integrity – Ground Bounce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40" y="944779"/>
            <a:ext cx="8382000" cy="5638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 key observation is that the ground inside the flip flop will not always be at the exact same ground voltage as the system ground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Internal to the chip, V</a:t>
            </a:r>
            <a:r>
              <a:rPr lang="en-US" sz="2000" baseline="-25000" dirty="0"/>
              <a:t>TH</a:t>
            </a:r>
            <a:r>
              <a:rPr lang="en-US" sz="2000" dirty="0"/>
              <a:t> is relative to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/>
              <a:t>     VGND, not to GND.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The switches S1 and S2 model the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/>
              <a:t>      push-pull outputs.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When the output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goes to 0 after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the clock edge, S1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/>
              <a:t>      opens and S2 closes.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The logic gate input is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modeled by its input capacitance C1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which has been fully charged since the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Q flip-flop output was 1 prior to the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clock edge.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21751" y="4090800"/>
            <a:ext cx="534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+++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320340" y="4455268"/>
            <a:ext cx="3682281" cy="363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03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011" y="1683747"/>
            <a:ext cx="5551453" cy="3808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" y="2743200"/>
            <a:ext cx="2438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48" y="1040857"/>
            <a:ext cx="8229600" cy="5638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After the Q output becomes 0 (i.e., S2 closes) the capacitor discharges through S2 and L2 to GND (probably a ground plane)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The voltage developed across an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inductor is proportional to rate of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change of current, so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where 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VGND will be the second derivative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of capacitor voltage, hence will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“bounce” above GND, then below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GND, then eventually </a:t>
            </a:r>
            <a:r>
              <a:rPr lang="en-US" sz="2800" dirty="0">
                <a:solidFill>
                  <a:srgbClr val="FF0000"/>
                </a:solidFill>
              </a:rPr>
              <a:t>return to equal GND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378" y="177426"/>
            <a:ext cx="8229600" cy="629361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Signal Integrity – Ground Bounce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2814637"/>
            <a:ext cx="22669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4057650"/>
            <a:ext cx="17049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25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320" y="1454384"/>
            <a:ext cx="4840484" cy="3054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19" y="1059918"/>
            <a:ext cx="9121302" cy="494003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V</a:t>
            </a:r>
            <a:r>
              <a:rPr lang="en-US" sz="1800" i="1" baseline="-25000" dirty="0"/>
              <a:t>GND</a:t>
            </a:r>
            <a:r>
              <a:rPr lang="en-US" sz="2000" dirty="0"/>
              <a:t> is changing and the reference voltage for the input comparator for CLK is changing.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This means that the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output of the comparator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V</a:t>
            </a:r>
            <a:r>
              <a:rPr lang="en-US" sz="1800" i="1" baseline="-25000" dirty="0"/>
              <a:t>CLK</a:t>
            </a:r>
            <a:r>
              <a:rPr lang="en-US" sz="2000" dirty="0"/>
              <a:t> will change,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not because of CLK but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because of V</a:t>
            </a:r>
            <a:r>
              <a:rPr lang="en-US" sz="2000" i="1" baseline="-25000" dirty="0"/>
              <a:t>GND</a:t>
            </a:r>
            <a:r>
              <a:rPr lang="en-US" sz="2000" dirty="0"/>
              <a:t>!</a:t>
            </a:r>
          </a:p>
          <a:p>
            <a:pPr>
              <a:spcBef>
                <a:spcPts val="0"/>
              </a:spcBef>
            </a:pPr>
            <a:endParaRPr lang="en-US" sz="700" dirty="0"/>
          </a:p>
          <a:p>
            <a:pPr>
              <a:spcBef>
                <a:spcPts val="0"/>
              </a:spcBef>
            </a:pPr>
            <a:r>
              <a:rPr lang="en-US" sz="2000" dirty="0"/>
              <a:t>The second rising edge very shortly after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the first rising edge is due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to V</a:t>
            </a:r>
            <a:r>
              <a:rPr lang="en-US" sz="2000" i="1" baseline="-25000" dirty="0"/>
              <a:t>GND</a:t>
            </a:r>
            <a:r>
              <a:rPr lang="en-US" sz="2000" dirty="0"/>
              <a:t> bouncing.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Clearly, this can lead to incorrect behavior, as in this example where the flip-flop goes right back to 1 instead of staying at 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85" y="210062"/>
            <a:ext cx="8229600" cy="629361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Signal Integrity – Ground Bounce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02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5458"/>
            <a:ext cx="8229600" cy="629361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Signal Integrity – Ground Bounce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583" y="998705"/>
            <a:ext cx="8610600" cy="5638800"/>
          </a:xfrm>
        </p:spPr>
        <p:txBody>
          <a:bodyPr>
            <a:noAutofit/>
          </a:bodyPr>
          <a:lstStyle/>
          <a:p>
            <a:r>
              <a:rPr lang="en-US" sz="2800" dirty="0"/>
              <a:t>Things that can be done to minimize ground bounce:</a:t>
            </a:r>
          </a:p>
          <a:p>
            <a:r>
              <a:rPr lang="en-US" sz="2800" dirty="0"/>
              <a:t>Ensure that a circuit does not drive into an excessively high capacitance.</a:t>
            </a:r>
          </a:p>
          <a:p>
            <a:pPr lvl="1"/>
            <a:r>
              <a:rPr lang="en-US" sz="2400" dirty="0"/>
              <a:t>The larger the capacitance, the larger the discharge current.</a:t>
            </a:r>
          </a:p>
          <a:p>
            <a:r>
              <a:rPr lang="en-US" sz="2800" dirty="0"/>
              <a:t>Ensure that the fall time of the circuit is not too fast.</a:t>
            </a:r>
          </a:p>
          <a:p>
            <a:pPr lvl="1"/>
            <a:r>
              <a:rPr lang="en-US" sz="2400" dirty="0"/>
              <a:t>The shorter the fall time, the higher the magnitude of </a:t>
            </a:r>
            <a:r>
              <a:rPr lang="en-US" sz="2400" dirty="0" err="1"/>
              <a:t>dI</a:t>
            </a:r>
            <a:r>
              <a:rPr lang="en-US" sz="2400" dirty="0"/>
              <a:t>(t)/</a:t>
            </a:r>
            <a:r>
              <a:rPr lang="en-US" sz="2400" dirty="0" err="1"/>
              <a:t>dt</a:t>
            </a:r>
            <a:endParaRPr lang="en-US" sz="2400" dirty="0"/>
          </a:p>
          <a:p>
            <a:r>
              <a:rPr lang="en-US" sz="2800" dirty="0"/>
              <a:t>Ensure that the parasitic inductance is kept to a minimum:</a:t>
            </a:r>
          </a:p>
          <a:p>
            <a:pPr lvl="1"/>
            <a:r>
              <a:rPr lang="en-US" sz="2400" dirty="0"/>
              <a:t>Chip packaging (wire bonds, lead inductance, etc.)</a:t>
            </a:r>
          </a:p>
          <a:p>
            <a:pPr lvl="1"/>
            <a:r>
              <a:rPr lang="en-US" sz="2400" dirty="0"/>
              <a:t>Grounding  (i.e., minimize the inductance from the chip pin to the ground plane).</a:t>
            </a:r>
          </a:p>
        </p:txBody>
      </p:sp>
    </p:spTree>
    <p:extLst>
      <p:ext uri="{BB962C8B-B14F-4D97-AF65-F5344CB8AC3E}">
        <p14:creationId xmlns:p14="http://schemas.microsoft.com/office/powerpoint/2010/main" val="10805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49" y="242488"/>
            <a:ext cx="8229600" cy="629361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Signal Integrity – Ground Bounce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349" y="871849"/>
            <a:ext cx="85344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Proper grounding is something you can affect directly by</a:t>
            </a:r>
          </a:p>
          <a:p>
            <a:pPr marL="457200" indent="-457200">
              <a:buAutoNum type="alphaLcParenR"/>
            </a:pPr>
            <a:r>
              <a:rPr lang="en-US" sz="2400" dirty="0"/>
              <a:t>ensuring that you use a ground plane so there is a very low inductance path from one device ground to another,</a:t>
            </a:r>
          </a:p>
          <a:p>
            <a:pPr marL="457200" indent="-457200">
              <a:buAutoNum type="alphaLcParenR"/>
            </a:pPr>
            <a:r>
              <a:rPr lang="en-US" sz="2400" dirty="0"/>
              <a:t>ensuring that each chip connects to this ground plane through a very short connection, preferably directly to it by through-hole plating.</a:t>
            </a:r>
          </a:p>
          <a:p>
            <a:r>
              <a:rPr lang="en-US" sz="2400" dirty="0"/>
              <a:t>The per-unit-length inductance of a 10 mil </a:t>
            </a:r>
            <a:r>
              <a:rPr lang="en-US" sz="2400" dirty="0" err="1"/>
              <a:t>microstrip</a:t>
            </a:r>
            <a:r>
              <a:rPr lang="en-US" sz="2400" dirty="0"/>
              <a:t> of 1 oz. copper is about 730 </a:t>
            </a:r>
            <a:r>
              <a:rPr lang="en-US" sz="2400" dirty="0" err="1"/>
              <a:t>nH</a:t>
            </a:r>
            <a:r>
              <a:rPr lang="en-US" sz="2400" dirty="0"/>
              <a:t>/m, or 18.5 </a:t>
            </a:r>
            <a:r>
              <a:rPr lang="en-US" sz="2400" dirty="0" err="1"/>
              <a:t>nH</a:t>
            </a:r>
            <a:r>
              <a:rPr lang="en-US" sz="2400" dirty="0"/>
              <a:t>/in.</a:t>
            </a:r>
          </a:p>
          <a:p>
            <a:r>
              <a:rPr lang="en-US" sz="2400" dirty="0"/>
              <a:t>A 14-pin DIP connected directly to a ground plane has ground bounce proportional to </a:t>
            </a:r>
            <a:r>
              <a:rPr lang="en-US" sz="2400" dirty="0">
                <a:solidFill>
                  <a:srgbClr val="FF0000"/>
                </a:solidFill>
              </a:rPr>
              <a:t>8 </a:t>
            </a:r>
            <a:r>
              <a:rPr lang="en-US" sz="2400" dirty="0" err="1">
                <a:solidFill>
                  <a:srgbClr val="FF0000"/>
                </a:solidFill>
              </a:rPr>
              <a:t>nH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of lead inductance.</a:t>
            </a:r>
          </a:p>
          <a:p>
            <a:r>
              <a:rPr lang="en-US" sz="2400" dirty="0"/>
              <a:t>A 14-pin DIP with no ground plane and 3 inches of circuit trace connecting the ground lead of the flip-flop gate with the ground lead of the inverter gate has ground inductance of </a:t>
            </a:r>
            <a:r>
              <a:rPr lang="en-US" sz="2400" dirty="0">
                <a:solidFill>
                  <a:srgbClr val="FF0000"/>
                </a:solidFill>
              </a:rPr>
              <a:t>64 </a:t>
            </a:r>
            <a:r>
              <a:rPr lang="en-US" sz="2400" dirty="0" err="1">
                <a:solidFill>
                  <a:srgbClr val="FF0000"/>
                </a:solidFill>
              </a:rPr>
              <a:t>nH</a:t>
            </a:r>
            <a:r>
              <a:rPr lang="en-US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0936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013" y="329634"/>
            <a:ext cx="8229600" cy="629361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Signal Integrity – Crosstalk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15" y="1094520"/>
            <a:ext cx="8840642" cy="457748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Crosstalk refers to one signal inducing a voltage in a nearby signal.</a:t>
            </a:r>
          </a:p>
          <a:p>
            <a:r>
              <a:rPr lang="en-US" dirty="0"/>
              <a:t>There are two mechanisms by which this may occur: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mutual capacitance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 mutual inductance.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..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1905001" y="2474913"/>
            <a:ext cx="6381750" cy="2371725"/>
            <a:chOff x="1295400" y="3732213"/>
            <a:chExt cx="6818313" cy="2706687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2057400" y="4198938"/>
              <a:ext cx="1524000" cy="1366837"/>
            </a:xfrm>
            <a:prstGeom prst="cube">
              <a:avLst>
                <a:gd name="adj" fmla="val 92449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2895600" y="4198938"/>
              <a:ext cx="1524000" cy="1366837"/>
            </a:xfrm>
            <a:prstGeom prst="cube">
              <a:avLst>
                <a:gd name="adj" fmla="val 92449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1905000" y="5494338"/>
              <a:ext cx="3048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2743200" y="5494338"/>
              <a:ext cx="3048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5646738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6075363"/>
              <a:ext cx="334963" cy="211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5646738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524000" y="5646738"/>
              <a:ext cx="36195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200" b="1">
                  <a:latin typeface="Arial" charset="0"/>
                </a:rPr>
                <a:t>Zs</a:t>
              </a: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2449513" y="6083300"/>
              <a:ext cx="0" cy="1825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665413" y="5889625"/>
              <a:ext cx="371475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200" b="1">
                  <a:latin typeface="Arial" charset="0"/>
                </a:rPr>
                <a:t>Zo</a:t>
              </a:r>
            </a:p>
          </p:txBody>
        </p:sp>
        <p:pic>
          <p:nvPicPr>
            <p:cNvPr id="15" name="Picture 1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4188" y="3743325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4741863" y="3762375"/>
              <a:ext cx="0" cy="1825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pic>
          <p:nvPicPr>
            <p:cNvPr id="17" name="Picture 1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3288" y="3754438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890963" y="3773488"/>
              <a:ext cx="0" cy="1825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4510088" y="3984625"/>
              <a:ext cx="371475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200" b="1">
                  <a:latin typeface="Arial" charset="0"/>
                </a:rPr>
                <a:t>Zo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243263" y="3732213"/>
              <a:ext cx="371475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200" b="1">
                  <a:latin typeface="Arial" charset="0"/>
                </a:rPr>
                <a:t>Zo</a:t>
              </a: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2870200" y="4976813"/>
              <a:ext cx="2111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V="1">
              <a:off x="2970213" y="4843463"/>
              <a:ext cx="244475" cy="25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3103563" y="4845050"/>
              <a:ext cx="244475" cy="25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V="1">
              <a:off x="3213100" y="4967288"/>
              <a:ext cx="173038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AutoShape 26"/>
            <p:cNvSpPr>
              <a:spLocks noChangeArrowheads="1"/>
            </p:cNvSpPr>
            <p:nvPr/>
          </p:nvSpPr>
          <p:spPr bwMode="auto">
            <a:xfrm>
              <a:off x="5289550" y="4351338"/>
              <a:ext cx="1524000" cy="1366837"/>
            </a:xfrm>
            <a:prstGeom prst="cube">
              <a:avLst>
                <a:gd name="adj" fmla="val 92449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AutoShape 27"/>
            <p:cNvSpPr>
              <a:spLocks noChangeArrowheads="1"/>
            </p:cNvSpPr>
            <p:nvPr/>
          </p:nvSpPr>
          <p:spPr bwMode="auto">
            <a:xfrm>
              <a:off x="6127750" y="4351338"/>
              <a:ext cx="1524000" cy="1366837"/>
            </a:xfrm>
            <a:prstGeom prst="cube">
              <a:avLst>
                <a:gd name="adj" fmla="val 92449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 flipH="1">
              <a:off x="5137150" y="5646738"/>
              <a:ext cx="3048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 flipH="1">
              <a:off x="5975350" y="5646738"/>
              <a:ext cx="3048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pic>
          <p:nvPicPr>
            <p:cNvPr id="29" name="Picture 3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2350" y="5799138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3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7550" y="6227763"/>
              <a:ext cx="334963" cy="211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3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0550" y="5799138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4756150" y="5799138"/>
              <a:ext cx="36195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200" b="1">
                  <a:latin typeface="Arial" charset="0"/>
                </a:rPr>
                <a:t>Zs</a:t>
              </a:r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5681663" y="6235700"/>
              <a:ext cx="0" cy="1825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Text Box 35"/>
            <p:cNvSpPr txBox="1">
              <a:spLocks noChangeArrowheads="1"/>
            </p:cNvSpPr>
            <p:nvPr/>
          </p:nvSpPr>
          <p:spPr bwMode="auto">
            <a:xfrm>
              <a:off x="5897563" y="6042025"/>
              <a:ext cx="371475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200" b="1">
                  <a:latin typeface="Arial" charset="0"/>
                </a:rPr>
                <a:t>Zo</a:t>
              </a:r>
            </a:p>
          </p:txBody>
        </p:sp>
        <p:pic>
          <p:nvPicPr>
            <p:cNvPr id="35" name="Picture 3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6338" y="3895725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7974013" y="3914775"/>
              <a:ext cx="0" cy="1825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pic>
          <p:nvPicPr>
            <p:cNvPr id="37" name="Picture 3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5438" y="3906838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7123113" y="3925888"/>
              <a:ext cx="0" cy="1825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Text Box 40"/>
            <p:cNvSpPr txBox="1">
              <a:spLocks noChangeArrowheads="1"/>
            </p:cNvSpPr>
            <p:nvPr/>
          </p:nvSpPr>
          <p:spPr bwMode="auto">
            <a:xfrm>
              <a:off x="7742238" y="4137025"/>
              <a:ext cx="371475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200" b="1">
                  <a:latin typeface="Arial" charset="0"/>
                </a:rPr>
                <a:t>Zo</a:t>
              </a:r>
            </a:p>
          </p:txBody>
        </p:sp>
        <p:sp>
          <p:nvSpPr>
            <p:cNvPr id="40" name="Text Box 41"/>
            <p:cNvSpPr txBox="1">
              <a:spLocks noChangeArrowheads="1"/>
            </p:cNvSpPr>
            <p:nvPr/>
          </p:nvSpPr>
          <p:spPr bwMode="auto">
            <a:xfrm>
              <a:off x="6475413" y="3884613"/>
              <a:ext cx="371475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200" b="1">
                  <a:latin typeface="Arial" charset="0"/>
                </a:rPr>
                <a:t>Zo</a:t>
              </a:r>
            </a:p>
          </p:txBody>
        </p:sp>
        <p:grpSp>
          <p:nvGrpSpPr>
            <p:cNvPr id="41" name="Group 42"/>
            <p:cNvGrpSpPr>
              <a:grpSpLocks/>
            </p:cNvGrpSpPr>
            <p:nvPr/>
          </p:nvGrpSpPr>
          <p:grpSpPr bwMode="auto">
            <a:xfrm>
              <a:off x="6675438" y="4800600"/>
              <a:ext cx="411162" cy="469900"/>
              <a:chOff x="4670" y="3566"/>
              <a:chExt cx="259" cy="296"/>
            </a:xfrm>
          </p:grpSpPr>
          <p:grpSp>
            <p:nvGrpSpPr>
              <p:cNvPr id="42" name="Group 43"/>
              <p:cNvGrpSpPr>
                <a:grpSpLocks/>
              </p:cNvGrpSpPr>
              <p:nvPr/>
            </p:nvGrpSpPr>
            <p:grpSpPr bwMode="auto">
              <a:xfrm>
                <a:off x="4670" y="3792"/>
                <a:ext cx="60" cy="70"/>
                <a:chOff x="4670" y="3792"/>
                <a:chExt cx="60" cy="70"/>
              </a:xfrm>
            </p:grpSpPr>
            <p:sp>
              <p:nvSpPr>
                <p:cNvPr id="95" name="Freeform 44"/>
                <p:cNvSpPr>
                  <a:spLocks/>
                </p:cNvSpPr>
                <p:nvPr/>
              </p:nvSpPr>
              <p:spPr bwMode="auto">
                <a:xfrm>
                  <a:off x="4670" y="3848"/>
                  <a:ext cx="9" cy="14"/>
                </a:xfrm>
                <a:custGeom>
                  <a:avLst/>
                  <a:gdLst>
                    <a:gd name="T0" fmla="*/ 0 w 9"/>
                    <a:gd name="T1" fmla="*/ 4 h 14"/>
                    <a:gd name="T2" fmla="*/ 5 w 9"/>
                    <a:gd name="T3" fmla="*/ 14 h 14"/>
                    <a:gd name="T4" fmla="*/ 9 w 9"/>
                    <a:gd name="T5" fmla="*/ 9 h 14"/>
                    <a:gd name="T6" fmla="*/ 5 w 9"/>
                    <a:gd name="T7" fmla="*/ 0 h 14"/>
                    <a:gd name="T8" fmla="*/ 0 w 9"/>
                    <a:gd name="T9" fmla="*/ 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0" y="4"/>
                      </a:moveTo>
                      <a:lnTo>
                        <a:pt x="5" y="14"/>
                      </a:lnTo>
                      <a:lnTo>
                        <a:pt x="9" y="9"/>
                      </a:lnTo>
                      <a:lnTo>
                        <a:pt x="5" y="0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Freeform 45"/>
                <p:cNvSpPr>
                  <a:spLocks/>
                </p:cNvSpPr>
                <p:nvPr/>
              </p:nvSpPr>
              <p:spPr bwMode="auto">
                <a:xfrm>
                  <a:off x="4679" y="3834"/>
                  <a:ext cx="14" cy="14"/>
                </a:xfrm>
                <a:custGeom>
                  <a:avLst/>
                  <a:gdLst>
                    <a:gd name="T0" fmla="*/ 0 w 14"/>
                    <a:gd name="T1" fmla="*/ 5 h 14"/>
                    <a:gd name="T2" fmla="*/ 5 w 14"/>
                    <a:gd name="T3" fmla="*/ 14 h 14"/>
                    <a:gd name="T4" fmla="*/ 14 w 14"/>
                    <a:gd name="T5" fmla="*/ 9 h 14"/>
                    <a:gd name="T6" fmla="*/ 9 w 14"/>
                    <a:gd name="T7" fmla="*/ 0 h 14"/>
                    <a:gd name="T8" fmla="*/ 0 w 14"/>
                    <a:gd name="T9" fmla="*/ 5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4">
                      <a:moveTo>
                        <a:pt x="0" y="5"/>
                      </a:moveTo>
                      <a:lnTo>
                        <a:pt x="5" y="14"/>
                      </a:lnTo>
                      <a:lnTo>
                        <a:pt x="14" y="9"/>
                      </a:lnTo>
                      <a:lnTo>
                        <a:pt x="9" y="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" name="Freeform 46"/>
                <p:cNvSpPr>
                  <a:spLocks/>
                </p:cNvSpPr>
                <p:nvPr/>
              </p:nvSpPr>
              <p:spPr bwMode="auto">
                <a:xfrm>
                  <a:off x="4693" y="3820"/>
                  <a:ext cx="14" cy="14"/>
                </a:xfrm>
                <a:custGeom>
                  <a:avLst/>
                  <a:gdLst>
                    <a:gd name="T0" fmla="*/ 0 w 14"/>
                    <a:gd name="T1" fmla="*/ 5 h 14"/>
                    <a:gd name="T2" fmla="*/ 5 w 14"/>
                    <a:gd name="T3" fmla="*/ 14 h 14"/>
                    <a:gd name="T4" fmla="*/ 14 w 14"/>
                    <a:gd name="T5" fmla="*/ 9 h 14"/>
                    <a:gd name="T6" fmla="*/ 9 w 14"/>
                    <a:gd name="T7" fmla="*/ 0 h 14"/>
                    <a:gd name="T8" fmla="*/ 0 w 14"/>
                    <a:gd name="T9" fmla="*/ 5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4">
                      <a:moveTo>
                        <a:pt x="0" y="5"/>
                      </a:moveTo>
                      <a:lnTo>
                        <a:pt x="5" y="14"/>
                      </a:lnTo>
                      <a:lnTo>
                        <a:pt x="14" y="9"/>
                      </a:lnTo>
                      <a:lnTo>
                        <a:pt x="9" y="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Freeform 47"/>
                <p:cNvSpPr>
                  <a:spLocks/>
                </p:cNvSpPr>
                <p:nvPr/>
              </p:nvSpPr>
              <p:spPr bwMode="auto">
                <a:xfrm>
                  <a:off x="4707" y="3806"/>
                  <a:ext cx="9" cy="19"/>
                </a:xfrm>
                <a:custGeom>
                  <a:avLst/>
                  <a:gdLst>
                    <a:gd name="T0" fmla="*/ 0 w 9"/>
                    <a:gd name="T1" fmla="*/ 9 h 19"/>
                    <a:gd name="T2" fmla="*/ 4 w 9"/>
                    <a:gd name="T3" fmla="*/ 19 h 19"/>
                    <a:gd name="T4" fmla="*/ 9 w 9"/>
                    <a:gd name="T5" fmla="*/ 9 h 19"/>
                    <a:gd name="T6" fmla="*/ 4 w 9"/>
                    <a:gd name="T7" fmla="*/ 0 h 19"/>
                    <a:gd name="T8" fmla="*/ 0 w 9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9">
                      <a:moveTo>
                        <a:pt x="0" y="9"/>
                      </a:moveTo>
                      <a:lnTo>
                        <a:pt x="4" y="19"/>
                      </a:lnTo>
                      <a:lnTo>
                        <a:pt x="9" y="9"/>
                      </a:lnTo>
                      <a:lnTo>
                        <a:pt x="4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Freeform 48"/>
                <p:cNvSpPr>
                  <a:spLocks/>
                </p:cNvSpPr>
                <p:nvPr/>
              </p:nvSpPr>
              <p:spPr bwMode="auto">
                <a:xfrm>
                  <a:off x="4721" y="3792"/>
                  <a:ext cx="9" cy="19"/>
                </a:xfrm>
                <a:custGeom>
                  <a:avLst/>
                  <a:gdLst>
                    <a:gd name="T0" fmla="*/ 0 w 9"/>
                    <a:gd name="T1" fmla="*/ 10 h 19"/>
                    <a:gd name="T2" fmla="*/ 4 w 9"/>
                    <a:gd name="T3" fmla="*/ 19 h 19"/>
                    <a:gd name="T4" fmla="*/ 9 w 9"/>
                    <a:gd name="T5" fmla="*/ 10 h 19"/>
                    <a:gd name="T6" fmla="*/ 4 w 9"/>
                    <a:gd name="T7" fmla="*/ 0 h 19"/>
                    <a:gd name="T8" fmla="*/ 0 w 9"/>
                    <a:gd name="T9" fmla="*/ 1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9">
                      <a:moveTo>
                        <a:pt x="0" y="10"/>
                      </a:moveTo>
                      <a:lnTo>
                        <a:pt x="4" y="19"/>
                      </a:lnTo>
                      <a:lnTo>
                        <a:pt x="9" y="10"/>
                      </a:lnTo>
                      <a:lnTo>
                        <a:pt x="4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3" name="Group 49"/>
              <p:cNvGrpSpPr>
                <a:grpSpLocks/>
              </p:cNvGrpSpPr>
              <p:nvPr/>
            </p:nvGrpSpPr>
            <p:grpSpPr bwMode="auto">
              <a:xfrm>
                <a:off x="4670" y="3732"/>
                <a:ext cx="102" cy="65"/>
                <a:chOff x="4670" y="3732"/>
                <a:chExt cx="102" cy="65"/>
              </a:xfrm>
            </p:grpSpPr>
            <p:sp>
              <p:nvSpPr>
                <p:cNvPr id="84" name="Freeform 50"/>
                <p:cNvSpPr>
                  <a:spLocks/>
                </p:cNvSpPr>
                <p:nvPr/>
              </p:nvSpPr>
              <p:spPr bwMode="auto">
                <a:xfrm>
                  <a:off x="4725" y="3783"/>
                  <a:ext cx="14" cy="14"/>
                </a:xfrm>
                <a:custGeom>
                  <a:avLst/>
                  <a:gdLst>
                    <a:gd name="T0" fmla="*/ 10 w 14"/>
                    <a:gd name="T1" fmla="*/ 14 h 14"/>
                    <a:gd name="T2" fmla="*/ 14 w 14"/>
                    <a:gd name="T3" fmla="*/ 5 h 14"/>
                    <a:gd name="T4" fmla="*/ 5 w 14"/>
                    <a:gd name="T5" fmla="*/ 0 h 14"/>
                    <a:gd name="T6" fmla="*/ 0 w 14"/>
                    <a:gd name="T7" fmla="*/ 9 h 14"/>
                    <a:gd name="T8" fmla="*/ 10 w 14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4">
                      <a:moveTo>
                        <a:pt x="10" y="14"/>
                      </a:moveTo>
                      <a:lnTo>
                        <a:pt x="14" y="5"/>
                      </a:lnTo>
                      <a:lnTo>
                        <a:pt x="5" y="0"/>
                      </a:lnTo>
                      <a:lnTo>
                        <a:pt x="0" y="9"/>
                      </a:lnTo>
                      <a:lnTo>
                        <a:pt x="10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" name="Freeform 51"/>
                <p:cNvSpPr>
                  <a:spLocks/>
                </p:cNvSpPr>
                <p:nvPr/>
              </p:nvSpPr>
              <p:spPr bwMode="auto">
                <a:xfrm>
                  <a:off x="4707" y="3774"/>
                  <a:ext cx="14" cy="14"/>
                </a:xfrm>
                <a:custGeom>
                  <a:avLst/>
                  <a:gdLst>
                    <a:gd name="T0" fmla="*/ 9 w 14"/>
                    <a:gd name="T1" fmla="*/ 14 h 14"/>
                    <a:gd name="T2" fmla="*/ 14 w 14"/>
                    <a:gd name="T3" fmla="*/ 4 h 14"/>
                    <a:gd name="T4" fmla="*/ 9 w 14"/>
                    <a:gd name="T5" fmla="*/ 0 h 14"/>
                    <a:gd name="T6" fmla="*/ 4 w 14"/>
                    <a:gd name="T7" fmla="*/ 0 h 14"/>
                    <a:gd name="T8" fmla="*/ 0 w 14"/>
                    <a:gd name="T9" fmla="*/ 9 h 14"/>
                    <a:gd name="T10" fmla="*/ 4 w 14"/>
                    <a:gd name="T11" fmla="*/ 9 h 14"/>
                    <a:gd name="T12" fmla="*/ 9 w 14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4">
                      <a:moveTo>
                        <a:pt x="9" y="14"/>
                      </a:moveTo>
                      <a:lnTo>
                        <a:pt x="14" y="4"/>
                      </a:lnTo>
                      <a:lnTo>
                        <a:pt x="9" y="0"/>
                      </a:lnTo>
                      <a:lnTo>
                        <a:pt x="4" y="0"/>
                      </a:lnTo>
                      <a:lnTo>
                        <a:pt x="0" y="9"/>
                      </a:lnTo>
                      <a:lnTo>
                        <a:pt x="4" y="9"/>
                      </a:lnTo>
                      <a:lnTo>
                        <a:pt x="9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" name="Freeform 52"/>
                <p:cNvSpPr>
                  <a:spLocks/>
                </p:cNvSpPr>
                <p:nvPr/>
              </p:nvSpPr>
              <p:spPr bwMode="auto">
                <a:xfrm>
                  <a:off x="4693" y="3760"/>
                  <a:ext cx="14" cy="18"/>
                </a:xfrm>
                <a:custGeom>
                  <a:avLst/>
                  <a:gdLst>
                    <a:gd name="T0" fmla="*/ 9 w 14"/>
                    <a:gd name="T1" fmla="*/ 18 h 18"/>
                    <a:gd name="T2" fmla="*/ 14 w 14"/>
                    <a:gd name="T3" fmla="*/ 9 h 18"/>
                    <a:gd name="T4" fmla="*/ 5 w 14"/>
                    <a:gd name="T5" fmla="*/ 0 h 18"/>
                    <a:gd name="T6" fmla="*/ 0 w 14"/>
                    <a:gd name="T7" fmla="*/ 9 h 18"/>
                    <a:gd name="T8" fmla="*/ 9 w 14"/>
                    <a:gd name="T9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8">
                      <a:moveTo>
                        <a:pt x="9" y="18"/>
                      </a:moveTo>
                      <a:lnTo>
                        <a:pt x="14" y="9"/>
                      </a:lnTo>
                      <a:lnTo>
                        <a:pt x="5" y="0"/>
                      </a:lnTo>
                      <a:lnTo>
                        <a:pt x="0" y="9"/>
                      </a:lnTo>
                      <a:lnTo>
                        <a:pt x="9" y="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Freeform 53"/>
                <p:cNvSpPr>
                  <a:spLocks/>
                </p:cNvSpPr>
                <p:nvPr/>
              </p:nvSpPr>
              <p:spPr bwMode="auto">
                <a:xfrm>
                  <a:off x="4679" y="3751"/>
                  <a:ext cx="14" cy="14"/>
                </a:xfrm>
                <a:custGeom>
                  <a:avLst/>
                  <a:gdLst>
                    <a:gd name="T0" fmla="*/ 9 w 14"/>
                    <a:gd name="T1" fmla="*/ 14 h 14"/>
                    <a:gd name="T2" fmla="*/ 14 w 14"/>
                    <a:gd name="T3" fmla="*/ 4 h 14"/>
                    <a:gd name="T4" fmla="*/ 5 w 14"/>
                    <a:gd name="T5" fmla="*/ 0 h 14"/>
                    <a:gd name="T6" fmla="*/ 0 w 14"/>
                    <a:gd name="T7" fmla="*/ 9 h 14"/>
                    <a:gd name="T8" fmla="*/ 9 w 14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4">
                      <a:moveTo>
                        <a:pt x="9" y="14"/>
                      </a:moveTo>
                      <a:lnTo>
                        <a:pt x="14" y="4"/>
                      </a:lnTo>
                      <a:lnTo>
                        <a:pt x="5" y="0"/>
                      </a:lnTo>
                      <a:lnTo>
                        <a:pt x="0" y="9"/>
                      </a:lnTo>
                      <a:lnTo>
                        <a:pt x="9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Freeform 54"/>
                <p:cNvSpPr>
                  <a:spLocks/>
                </p:cNvSpPr>
                <p:nvPr/>
              </p:nvSpPr>
              <p:spPr bwMode="auto">
                <a:xfrm>
                  <a:off x="4670" y="3737"/>
                  <a:ext cx="14" cy="9"/>
                </a:xfrm>
                <a:custGeom>
                  <a:avLst/>
                  <a:gdLst>
                    <a:gd name="T0" fmla="*/ 5 w 14"/>
                    <a:gd name="T1" fmla="*/ 9 h 9"/>
                    <a:gd name="T2" fmla="*/ 14 w 14"/>
                    <a:gd name="T3" fmla="*/ 9 h 9"/>
                    <a:gd name="T4" fmla="*/ 9 w 14"/>
                    <a:gd name="T5" fmla="*/ 4 h 9"/>
                    <a:gd name="T6" fmla="*/ 9 w 14"/>
                    <a:gd name="T7" fmla="*/ 0 h 9"/>
                    <a:gd name="T8" fmla="*/ 0 w 14"/>
                    <a:gd name="T9" fmla="*/ 0 h 9"/>
                    <a:gd name="T10" fmla="*/ 0 w 14"/>
                    <a:gd name="T11" fmla="*/ 4 h 9"/>
                    <a:gd name="T12" fmla="*/ 5 w 14"/>
                    <a:gd name="T13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9">
                      <a:moveTo>
                        <a:pt x="5" y="9"/>
                      </a:moveTo>
                      <a:lnTo>
                        <a:pt x="14" y="9"/>
                      </a:lnTo>
                      <a:lnTo>
                        <a:pt x="9" y="4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5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Rectangle 55"/>
                <p:cNvSpPr>
                  <a:spLocks noChangeArrowheads="1"/>
                </p:cNvSpPr>
                <p:nvPr/>
              </p:nvSpPr>
              <p:spPr bwMode="auto">
                <a:xfrm>
                  <a:off x="4684" y="3732"/>
                  <a:ext cx="9" cy="9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Rectangle 56"/>
                <p:cNvSpPr>
                  <a:spLocks noChangeArrowheads="1"/>
                </p:cNvSpPr>
                <p:nvPr/>
              </p:nvSpPr>
              <p:spPr bwMode="auto">
                <a:xfrm>
                  <a:off x="4702" y="3732"/>
                  <a:ext cx="9" cy="9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Freeform 57"/>
                <p:cNvSpPr>
                  <a:spLocks/>
                </p:cNvSpPr>
                <p:nvPr/>
              </p:nvSpPr>
              <p:spPr bwMode="auto">
                <a:xfrm>
                  <a:off x="4721" y="3732"/>
                  <a:ext cx="9" cy="9"/>
                </a:xfrm>
                <a:custGeom>
                  <a:avLst/>
                  <a:gdLst>
                    <a:gd name="T0" fmla="*/ 0 w 9"/>
                    <a:gd name="T1" fmla="*/ 0 h 9"/>
                    <a:gd name="T2" fmla="*/ 0 w 9"/>
                    <a:gd name="T3" fmla="*/ 9 h 9"/>
                    <a:gd name="T4" fmla="*/ 0 w 9"/>
                    <a:gd name="T5" fmla="*/ 9 h 9"/>
                    <a:gd name="T6" fmla="*/ 9 w 9"/>
                    <a:gd name="T7" fmla="*/ 9 h 9"/>
                    <a:gd name="T8" fmla="*/ 9 w 9"/>
                    <a:gd name="T9" fmla="*/ 0 h 9"/>
                    <a:gd name="T10" fmla="*/ 4 w 9"/>
                    <a:gd name="T11" fmla="*/ 0 h 9"/>
                    <a:gd name="T12" fmla="*/ 0 w 9"/>
                    <a:gd name="T13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0" y="9"/>
                      </a:lnTo>
                      <a:lnTo>
                        <a:pt x="9" y="9"/>
                      </a:lnTo>
                      <a:lnTo>
                        <a:pt x="9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" name="Freeform 58"/>
                <p:cNvSpPr>
                  <a:spLocks/>
                </p:cNvSpPr>
                <p:nvPr/>
              </p:nvSpPr>
              <p:spPr bwMode="auto">
                <a:xfrm>
                  <a:off x="4739" y="3732"/>
                  <a:ext cx="14" cy="14"/>
                </a:xfrm>
                <a:custGeom>
                  <a:avLst/>
                  <a:gdLst>
                    <a:gd name="T0" fmla="*/ 5 w 14"/>
                    <a:gd name="T1" fmla="*/ 0 h 14"/>
                    <a:gd name="T2" fmla="*/ 0 w 14"/>
                    <a:gd name="T3" fmla="*/ 9 h 14"/>
                    <a:gd name="T4" fmla="*/ 9 w 14"/>
                    <a:gd name="T5" fmla="*/ 14 h 14"/>
                    <a:gd name="T6" fmla="*/ 14 w 14"/>
                    <a:gd name="T7" fmla="*/ 5 h 14"/>
                    <a:gd name="T8" fmla="*/ 5 w 14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4">
                      <a:moveTo>
                        <a:pt x="5" y="0"/>
                      </a:moveTo>
                      <a:lnTo>
                        <a:pt x="0" y="9"/>
                      </a:lnTo>
                      <a:lnTo>
                        <a:pt x="9" y="14"/>
                      </a:lnTo>
                      <a:lnTo>
                        <a:pt x="14" y="5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Freeform 59"/>
                <p:cNvSpPr>
                  <a:spLocks/>
                </p:cNvSpPr>
                <p:nvPr/>
              </p:nvSpPr>
              <p:spPr bwMode="auto">
                <a:xfrm>
                  <a:off x="4753" y="3741"/>
                  <a:ext cx="14" cy="14"/>
                </a:xfrm>
                <a:custGeom>
                  <a:avLst/>
                  <a:gdLst>
                    <a:gd name="T0" fmla="*/ 5 w 14"/>
                    <a:gd name="T1" fmla="*/ 0 h 14"/>
                    <a:gd name="T2" fmla="*/ 0 w 14"/>
                    <a:gd name="T3" fmla="*/ 10 h 14"/>
                    <a:gd name="T4" fmla="*/ 0 w 14"/>
                    <a:gd name="T5" fmla="*/ 10 h 14"/>
                    <a:gd name="T6" fmla="*/ 5 w 14"/>
                    <a:gd name="T7" fmla="*/ 5 h 14"/>
                    <a:gd name="T8" fmla="*/ 0 w 14"/>
                    <a:gd name="T9" fmla="*/ 5 h 14"/>
                    <a:gd name="T10" fmla="*/ 5 w 14"/>
                    <a:gd name="T11" fmla="*/ 14 h 14"/>
                    <a:gd name="T12" fmla="*/ 14 w 14"/>
                    <a:gd name="T13" fmla="*/ 10 h 14"/>
                    <a:gd name="T14" fmla="*/ 9 w 14"/>
                    <a:gd name="T15" fmla="*/ 5 h 14"/>
                    <a:gd name="T16" fmla="*/ 5 w 14"/>
                    <a:gd name="T1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" h="14">
                      <a:moveTo>
                        <a:pt x="5" y="0"/>
                      </a:move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5" y="5"/>
                      </a:lnTo>
                      <a:lnTo>
                        <a:pt x="0" y="5"/>
                      </a:lnTo>
                      <a:lnTo>
                        <a:pt x="5" y="14"/>
                      </a:lnTo>
                      <a:lnTo>
                        <a:pt x="14" y="10"/>
                      </a:lnTo>
                      <a:lnTo>
                        <a:pt x="9" y="5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Freeform 60"/>
                <p:cNvSpPr>
                  <a:spLocks/>
                </p:cNvSpPr>
                <p:nvPr/>
              </p:nvSpPr>
              <p:spPr bwMode="auto">
                <a:xfrm>
                  <a:off x="4762" y="3760"/>
                  <a:ext cx="10" cy="9"/>
                </a:xfrm>
                <a:custGeom>
                  <a:avLst/>
                  <a:gdLst>
                    <a:gd name="T0" fmla="*/ 10 w 10"/>
                    <a:gd name="T1" fmla="*/ 0 h 9"/>
                    <a:gd name="T2" fmla="*/ 0 w 10"/>
                    <a:gd name="T3" fmla="*/ 5 h 9"/>
                    <a:gd name="T4" fmla="*/ 0 w 10"/>
                    <a:gd name="T5" fmla="*/ 9 h 9"/>
                    <a:gd name="T6" fmla="*/ 10 w 10"/>
                    <a:gd name="T7" fmla="*/ 5 h 9"/>
                    <a:gd name="T8" fmla="*/ 10 w 10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10" y="0"/>
                      </a:moveTo>
                      <a:lnTo>
                        <a:pt x="0" y="5"/>
                      </a:lnTo>
                      <a:lnTo>
                        <a:pt x="0" y="9"/>
                      </a:lnTo>
                      <a:lnTo>
                        <a:pt x="10" y="5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" name="Group 61"/>
              <p:cNvGrpSpPr>
                <a:grpSpLocks/>
              </p:cNvGrpSpPr>
              <p:nvPr/>
            </p:nvGrpSpPr>
            <p:grpSpPr bwMode="auto">
              <a:xfrm>
                <a:off x="4707" y="3691"/>
                <a:ext cx="97" cy="64"/>
                <a:chOff x="4707" y="3691"/>
                <a:chExt cx="97" cy="64"/>
              </a:xfrm>
            </p:grpSpPr>
            <p:sp>
              <p:nvSpPr>
                <p:cNvPr id="74" name="Freeform 62"/>
                <p:cNvSpPr>
                  <a:spLocks/>
                </p:cNvSpPr>
                <p:nvPr/>
              </p:nvSpPr>
              <p:spPr bwMode="auto">
                <a:xfrm>
                  <a:off x="4758" y="3741"/>
                  <a:ext cx="14" cy="14"/>
                </a:xfrm>
                <a:custGeom>
                  <a:avLst/>
                  <a:gdLst>
                    <a:gd name="T0" fmla="*/ 9 w 14"/>
                    <a:gd name="T1" fmla="*/ 14 h 14"/>
                    <a:gd name="T2" fmla="*/ 14 w 14"/>
                    <a:gd name="T3" fmla="*/ 5 h 14"/>
                    <a:gd name="T4" fmla="*/ 4 w 14"/>
                    <a:gd name="T5" fmla="*/ 0 h 14"/>
                    <a:gd name="T6" fmla="*/ 0 w 14"/>
                    <a:gd name="T7" fmla="*/ 10 h 14"/>
                    <a:gd name="T8" fmla="*/ 9 w 14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4">
                      <a:moveTo>
                        <a:pt x="9" y="14"/>
                      </a:moveTo>
                      <a:lnTo>
                        <a:pt x="14" y="5"/>
                      </a:lnTo>
                      <a:lnTo>
                        <a:pt x="4" y="0"/>
                      </a:lnTo>
                      <a:lnTo>
                        <a:pt x="0" y="10"/>
                      </a:lnTo>
                      <a:lnTo>
                        <a:pt x="9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Freeform 63"/>
                <p:cNvSpPr>
                  <a:spLocks/>
                </p:cNvSpPr>
                <p:nvPr/>
              </p:nvSpPr>
              <p:spPr bwMode="auto">
                <a:xfrm>
                  <a:off x="4744" y="3732"/>
                  <a:ext cx="9" cy="14"/>
                </a:xfrm>
                <a:custGeom>
                  <a:avLst/>
                  <a:gdLst>
                    <a:gd name="T0" fmla="*/ 4 w 9"/>
                    <a:gd name="T1" fmla="*/ 14 h 14"/>
                    <a:gd name="T2" fmla="*/ 9 w 9"/>
                    <a:gd name="T3" fmla="*/ 5 h 14"/>
                    <a:gd name="T4" fmla="*/ 4 w 9"/>
                    <a:gd name="T5" fmla="*/ 0 h 14"/>
                    <a:gd name="T6" fmla="*/ 4 w 9"/>
                    <a:gd name="T7" fmla="*/ 0 h 14"/>
                    <a:gd name="T8" fmla="*/ 0 w 9"/>
                    <a:gd name="T9" fmla="*/ 9 h 14"/>
                    <a:gd name="T10" fmla="*/ 0 w 9"/>
                    <a:gd name="T11" fmla="*/ 9 h 14"/>
                    <a:gd name="T12" fmla="*/ 4 w 9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4">
                      <a:moveTo>
                        <a:pt x="4" y="14"/>
                      </a:moveTo>
                      <a:lnTo>
                        <a:pt x="9" y="5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9"/>
                      </a:lnTo>
                      <a:lnTo>
                        <a:pt x="0" y="9"/>
                      </a:lnTo>
                      <a:lnTo>
                        <a:pt x="4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" name="Freeform 64"/>
                <p:cNvSpPr>
                  <a:spLocks/>
                </p:cNvSpPr>
                <p:nvPr/>
              </p:nvSpPr>
              <p:spPr bwMode="auto">
                <a:xfrm>
                  <a:off x="4725" y="3718"/>
                  <a:ext cx="14" cy="14"/>
                </a:xfrm>
                <a:custGeom>
                  <a:avLst/>
                  <a:gdLst>
                    <a:gd name="T0" fmla="*/ 10 w 14"/>
                    <a:gd name="T1" fmla="*/ 14 h 14"/>
                    <a:gd name="T2" fmla="*/ 14 w 14"/>
                    <a:gd name="T3" fmla="*/ 5 h 14"/>
                    <a:gd name="T4" fmla="*/ 5 w 14"/>
                    <a:gd name="T5" fmla="*/ 0 h 14"/>
                    <a:gd name="T6" fmla="*/ 0 w 14"/>
                    <a:gd name="T7" fmla="*/ 10 h 14"/>
                    <a:gd name="T8" fmla="*/ 10 w 14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4">
                      <a:moveTo>
                        <a:pt x="10" y="14"/>
                      </a:moveTo>
                      <a:lnTo>
                        <a:pt x="14" y="5"/>
                      </a:lnTo>
                      <a:lnTo>
                        <a:pt x="5" y="0"/>
                      </a:lnTo>
                      <a:lnTo>
                        <a:pt x="0" y="10"/>
                      </a:lnTo>
                      <a:lnTo>
                        <a:pt x="10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" name="Freeform 65"/>
                <p:cNvSpPr>
                  <a:spLocks/>
                </p:cNvSpPr>
                <p:nvPr/>
              </p:nvSpPr>
              <p:spPr bwMode="auto">
                <a:xfrm>
                  <a:off x="4711" y="3709"/>
                  <a:ext cx="14" cy="14"/>
                </a:xfrm>
                <a:custGeom>
                  <a:avLst/>
                  <a:gdLst>
                    <a:gd name="T0" fmla="*/ 10 w 14"/>
                    <a:gd name="T1" fmla="*/ 14 h 14"/>
                    <a:gd name="T2" fmla="*/ 14 w 14"/>
                    <a:gd name="T3" fmla="*/ 5 h 14"/>
                    <a:gd name="T4" fmla="*/ 10 w 14"/>
                    <a:gd name="T5" fmla="*/ 0 h 14"/>
                    <a:gd name="T6" fmla="*/ 5 w 14"/>
                    <a:gd name="T7" fmla="*/ 5 h 14"/>
                    <a:gd name="T8" fmla="*/ 10 w 14"/>
                    <a:gd name="T9" fmla="*/ 5 h 14"/>
                    <a:gd name="T10" fmla="*/ 10 w 14"/>
                    <a:gd name="T11" fmla="*/ 5 h 14"/>
                    <a:gd name="T12" fmla="*/ 0 w 14"/>
                    <a:gd name="T13" fmla="*/ 5 h 14"/>
                    <a:gd name="T14" fmla="*/ 0 w 14"/>
                    <a:gd name="T15" fmla="*/ 5 h 14"/>
                    <a:gd name="T16" fmla="*/ 5 w 14"/>
                    <a:gd name="T17" fmla="*/ 9 h 14"/>
                    <a:gd name="T18" fmla="*/ 10 w 14"/>
                    <a:gd name="T1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" h="14">
                      <a:moveTo>
                        <a:pt x="10" y="14"/>
                      </a:moveTo>
                      <a:lnTo>
                        <a:pt x="14" y="5"/>
                      </a:lnTo>
                      <a:lnTo>
                        <a:pt x="10" y="0"/>
                      </a:lnTo>
                      <a:lnTo>
                        <a:pt x="5" y="5"/>
                      </a:lnTo>
                      <a:lnTo>
                        <a:pt x="10" y="5"/>
                      </a:lnTo>
                      <a:lnTo>
                        <a:pt x="10" y="5"/>
                      </a:ln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5" y="9"/>
                      </a:lnTo>
                      <a:lnTo>
                        <a:pt x="10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" name="Freeform 66"/>
                <p:cNvSpPr>
                  <a:spLocks/>
                </p:cNvSpPr>
                <p:nvPr/>
              </p:nvSpPr>
              <p:spPr bwMode="auto">
                <a:xfrm>
                  <a:off x="4707" y="3695"/>
                  <a:ext cx="18" cy="10"/>
                </a:xfrm>
                <a:custGeom>
                  <a:avLst/>
                  <a:gdLst>
                    <a:gd name="T0" fmla="*/ 0 w 18"/>
                    <a:gd name="T1" fmla="*/ 10 h 10"/>
                    <a:gd name="T2" fmla="*/ 9 w 18"/>
                    <a:gd name="T3" fmla="*/ 10 h 10"/>
                    <a:gd name="T4" fmla="*/ 18 w 18"/>
                    <a:gd name="T5" fmla="*/ 5 h 10"/>
                    <a:gd name="T6" fmla="*/ 14 w 18"/>
                    <a:gd name="T7" fmla="*/ 5 h 10"/>
                    <a:gd name="T8" fmla="*/ 14 w 18"/>
                    <a:gd name="T9" fmla="*/ 10 h 10"/>
                    <a:gd name="T10" fmla="*/ 14 w 18"/>
                    <a:gd name="T11" fmla="*/ 10 h 10"/>
                    <a:gd name="T12" fmla="*/ 14 w 18"/>
                    <a:gd name="T13" fmla="*/ 0 h 10"/>
                    <a:gd name="T14" fmla="*/ 9 w 18"/>
                    <a:gd name="T15" fmla="*/ 0 h 10"/>
                    <a:gd name="T16" fmla="*/ 9 w 18"/>
                    <a:gd name="T17" fmla="*/ 5 h 10"/>
                    <a:gd name="T18" fmla="*/ 9 w 18"/>
                    <a:gd name="T19" fmla="*/ 5 h 10"/>
                    <a:gd name="T20" fmla="*/ 0 w 18"/>
                    <a:gd name="T21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" h="10">
                      <a:moveTo>
                        <a:pt x="0" y="10"/>
                      </a:moveTo>
                      <a:lnTo>
                        <a:pt x="9" y="10"/>
                      </a:lnTo>
                      <a:lnTo>
                        <a:pt x="18" y="5"/>
                      </a:lnTo>
                      <a:lnTo>
                        <a:pt x="14" y="5"/>
                      </a:lnTo>
                      <a:lnTo>
                        <a:pt x="14" y="10"/>
                      </a:lnTo>
                      <a:lnTo>
                        <a:pt x="14" y="10"/>
                      </a:lnTo>
                      <a:lnTo>
                        <a:pt x="14" y="0"/>
                      </a:lnTo>
                      <a:lnTo>
                        <a:pt x="9" y="0"/>
                      </a:lnTo>
                      <a:lnTo>
                        <a:pt x="9" y="5"/>
                      </a:lnTo>
                      <a:lnTo>
                        <a:pt x="9" y="5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Freeform 67"/>
                <p:cNvSpPr>
                  <a:spLocks/>
                </p:cNvSpPr>
                <p:nvPr/>
              </p:nvSpPr>
              <p:spPr bwMode="auto">
                <a:xfrm>
                  <a:off x="4730" y="3691"/>
                  <a:ext cx="9" cy="14"/>
                </a:xfrm>
                <a:custGeom>
                  <a:avLst/>
                  <a:gdLst>
                    <a:gd name="T0" fmla="*/ 0 w 9"/>
                    <a:gd name="T1" fmla="*/ 4 h 14"/>
                    <a:gd name="T2" fmla="*/ 0 w 9"/>
                    <a:gd name="T3" fmla="*/ 14 h 14"/>
                    <a:gd name="T4" fmla="*/ 9 w 9"/>
                    <a:gd name="T5" fmla="*/ 9 h 14"/>
                    <a:gd name="T6" fmla="*/ 9 w 9"/>
                    <a:gd name="T7" fmla="*/ 4 h 14"/>
                    <a:gd name="T8" fmla="*/ 5 w 9"/>
                    <a:gd name="T9" fmla="*/ 9 h 14"/>
                    <a:gd name="T10" fmla="*/ 9 w 9"/>
                    <a:gd name="T11" fmla="*/ 9 h 14"/>
                    <a:gd name="T12" fmla="*/ 9 w 9"/>
                    <a:gd name="T13" fmla="*/ 0 h 14"/>
                    <a:gd name="T14" fmla="*/ 9 w 9"/>
                    <a:gd name="T15" fmla="*/ 0 h 14"/>
                    <a:gd name="T16" fmla="*/ 5 w 9"/>
                    <a:gd name="T17" fmla="*/ 0 h 14"/>
                    <a:gd name="T18" fmla="*/ 0 w 9"/>
                    <a:gd name="T19" fmla="*/ 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4">
                      <a:moveTo>
                        <a:pt x="0" y="4"/>
                      </a:moveTo>
                      <a:lnTo>
                        <a:pt x="0" y="14"/>
                      </a:lnTo>
                      <a:lnTo>
                        <a:pt x="9" y="9"/>
                      </a:lnTo>
                      <a:lnTo>
                        <a:pt x="9" y="4"/>
                      </a:lnTo>
                      <a:lnTo>
                        <a:pt x="5" y="9"/>
                      </a:lnTo>
                      <a:lnTo>
                        <a:pt x="9" y="9"/>
                      </a:lnTo>
                      <a:lnTo>
                        <a:pt x="9" y="0"/>
                      </a:lnTo>
                      <a:lnTo>
                        <a:pt x="9" y="0"/>
                      </a:lnTo>
                      <a:lnTo>
                        <a:pt x="5" y="0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Rectangle 68"/>
                <p:cNvSpPr>
                  <a:spLocks noChangeArrowheads="1"/>
                </p:cNvSpPr>
                <p:nvPr/>
              </p:nvSpPr>
              <p:spPr bwMode="auto">
                <a:xfrm>
                  <a:off x="4748" y="3691"/>
                  <a:ext cx="10" cy="9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" name="Rectangle 69"/>
                <p:cNvSpPr>
                  <a:spLocks noChangeArrowheads="1"/>
                </p:cNvSpPr>
                <p:nvPr/>
              </p:nvSpPr>
              <p:spPr bwMode="auto">
                <a:xfrm>
                  <a:off x="4767" y="3695"/>
                  <a:ext cx="9" cy="10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Freeform 70"/>
                <p:cNvSpPr>
                  <a:spLocks/>
                </p:cNvSpPr>
                <p:nvPr/>
              </p:nvSpPr>
              <p:spPr bwMode="auto">
                <a:xfrm>
                  <a:off x="4781" y="3695"/>
                  <a:ext cx="14" cy="19"/>
                </a:xfrm>
                <a:custGeom>
                  <a:avLst/>
                  <a:gdLst>
                    <a:gd name="T0" fmla="*/ 4 w 14"/>
                    <a:gd name="T1" fmla="*/ 0 h 19"/>
                    <a:gd name="T2" fmla="*/ 4 w 14"/>
                    <a:gd name="T3" fmla="*/ 10 h 19"/>
                    <a:gd name="T4" fmla="*/ 0 w 14"/>
                    <a:gd name="T5" fmla="*/ 14 h 19"/>
                    <a:gd name="T6" fmla="*/ 9 w 14"/>
                    <a:gd name="T7" fmla="*/ 19 h 19"/>
                    <a:gd name="T8" fmla="*/ 14 w 14"/>
                    <a:gd name="T9" fmla="*/ 10 h 19"/>
                    <a:gd name="T10" fmla="*/ 4 w 14"/>
                    <a:gd name="T11" fmla="*/ 5 h 19"/>
                    <a:gd name="T12" fmla="*/ 4 w 14"/>
                    <a:gd name="T13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9">
                      <a:moveTo>
                        <a:pt x="4" y="0"/>
                      </a:moveTo>
                      <a:lnTo>
                        <a:pt x="4" y="10"/>
                      </a:lnTo>
                      <a:lnTo>
                        <a:pt x="0" y="14"/>
                      </a:lnTo>
                      <a:lnTo>
                        <a:pt x="9" y="19"/>
                      </a:lnTo>
                      <a:lnTo>
                        <a:pt x="14" y="10"/>
                      </a:lnTo>
                      <a:lnTo>
                        <a:pt x="4" y="5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" name="Freeform 71"/>
                <p:cNvSpPr>
                  <a:spLocks/>
                </p:cNvSpPr>
                <p:nvPr/>
              </p:nvSpPr>
              <p:spPr bwMode="auto">
                <a:xfrm>
                  <a:off x="4795" y="3709"/>
                  <a:ext cx="9" cy="19"/>
                </a:xfrm>
                <a:custGeom>
                  <a:avLst/>
                  <a:gdLst>
                    <a:gd name="T0" fmla="*/ 4 w 9"/>
                    <a:gd name="T1" fmla="*/ 0 h 19"/>
                    <a:gd name="T2" fmla="*/ 0 w 9"/>
                    <a:gd name="T3" fmla="*/ 9 h 19"/>
                    <a:gd name="T4" fmla="*/ 4 w 9"/>
                    <a:gd name="T5" fmla="*/ 19 h 19"/>
                    <a:gd name="T6" fmla="*/ 9 w 9"/>
                    <a:gd name="T7" fmla="*/ 9 h 19"/>
                    <a:gd name="T8" fmla="*/ 4 w 9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9">
                      <a:moveTo>
                        <a:pt x="4" y="0"/>
                      </a:moveTo>
                      <a:lnTo>
                        <a:pt x="0" y="9"/>
                      </a:lnTo>
                      <a:lnTo>
                        <a:pt x="4" y="19"/>
                      </a:lnTo>
                      <a:lnTo>
                        <a:pt x="9" y="9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72"/>
              <p:cNvGrpSpPr>
                <a:grpSpLocks/>
              </p:cNvGrpSpPr>
              <p:nvPr/>
            </p:nvGrpSpPr>
            <p:grpSpPr bwMode="auto">
              <a:xfrm>
                <a:off x="4744" y="3654"/>
                <a:ext cx="101" cy="64"/>
                <a:chOff x="4744" y="3654"/>
                <a:chExt cx="101" cy="64"/>
              </a:xfrm>
            </p:grpSpPr>
            <p:sp>
              <p:nvSpPr>
                <p:cNvPr id="63" name="Freeform 73"/>
                <p:cNvSpPr>
                  <a:spLocks/>
                </p:cNvSpPr>
                <p:nvPr/>
              </p:nvSpPr>
              <p:spPr bwMode="auto">
                <a:xfrm>
                  <a:off x="4799" y="3705"/>
                  <a:ext cx="14" cy="13"/>
                </a:xfrm>
                <a:custGeom>
                  <a:avLst/>
                  <a:gdLst>
                    <a:gd name="T0" fmla="*/ 10 w 14"/>
                    <a:gd name="T1" fmla="*/ 13 h 13"/>
                    <a:gd name="T2" fmla="*/ 14 w 14"/>
                    <a:gd name="T3" fmla="*/ 4 h 13"/>
                    <a:gd name="T4" fmla="*/ 5 w 14"/>
                    <a:gd name="T5" fmla="*/ 0 h 13"/>
                    <a:gd name="T6" fmla="*/ 0 w 14"/>
                    <a:gd name="T7" fmla="*/ 9 h 13"/>
                    <a:gd name="T8" fmla="*/ 10 w 14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3">
                      <a:moveTo>
                        <a:pt x="10" y="13"/>
                      </a:moveTo>
                      <a:lnTo>
                        <a:pt x="14" y="4"/>
                      </a:lnTo>
                      <a:lnTo>
                        <a:pt x="5" y="0"/>
                      </a:lnTo>
                      <a:lnTo>
                        <a:pt x="0" y="9"/>
                      </a:lnTo>
                      <a:lnTo>
                        <a:pt x="10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" name="Freeform 74"/>
                <p:cNvSpPr>
                  <a:spLocks/>
                </p:cNvSpPr>
                <p:nvPr/>
              </p:nvSpPr>
              <p:spPr bwMode="auto">
                <a:xfrm>
                  <a:off x="4781" y="3695"/>
                  <a:ext cx="14" cy="14"/>
                </a:xfrm>
                <a:custGeom>
                  <a:avLst/>
                  <a:gdLst>
                    <a:gd name="T0" fmla="*/ 9 w 14"/>
                    <a:gd name="T1" fmla="*/ 14 h 14"/>
                    <a:gd name="T2" fmla="*/ 14 w 14"/>
                    <a:gd name="T3" fmla="*/ 5 h 14"/>
                    <a:gd name="T4" fmla="*/ 9 w 14"/>
                    <a:gd name="T5" fmla="*/ 0 h 14"/>
                    <a:gd name="T6" fmla="*/ 4 w 14"/>
                    <a:gd name="T7" fmla="*/ 0 h 14"/>
                    <a:gd name="T8" fmla="*/ 0 w 14"/>
                    <a:gd name="T9" fmla="*/ 10 h 14"/>
                    <a:gd name="T10" fmla="*/ 4 w 14"/>
                    <a:gd name="T11" fmla="*/ 10 h 14"/>
                    <a:gd name="T12" fmla="*/ 9 w 14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4">
                      <a:moveTo>
                        <a:pt x="9" y="14"/>
                      </a:moveTo>
                      <a:lnTo>
                        <a:pt x="14" y="5"/>
                      </a:lnTo>
                      <a:lnTo>
                        <a:pt x="9" y="0"/>
                      </a:lnTo>
                      <a:lnTo>
                        <a:pt x="4" y="0"/>
                      </a:lnTo>
                      <a:lnTo>
                        <a:pt x="0" y="10"/>
                      </a:lnTo>
                      <a:lnTo>
                        <a:pt x="4" y="10"/>
                      </a:lnTo>
                      <a:lnTo>
                        <a:pt x="9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" name="Freeform 75"/>
                <p:cNvSpPr>
                  <a:spLocks/>
                </p:cNvSpPr>
                <p:nvPr/>
              </p:nvSpPr>
              <p:spPr bwMode="auto">
                <a:xfrm>
                  <a:off x="4767" y="3681"/>
                  <a:ext cx="14" cy="19"/>
                </a:xfrm>
                <a:custGeom>
                  <a:avLst/>
                  <a:gdLst>
                    <a:gd name="T0" fmla="*/ 9 w 14"/>
                    <a:gd name="T1" fmla="*/ 19 h 19"/>
                    <a:gd name="T2" fmla="*/ 14 w 14"/>
                    <a:gd name="T3" fmla="*/ 10 h 19"/>
                    <a:gd name="T4" fmla="*/ 5 w 14"/>
                    <a:gd name="T5" fmla="*/ 0 h 19"/>
                    <a:gd name="T6" fmla="*/ 0 w 14"/>
                    <a:gd name="T7" fmla="*/ 10 h 19"/>
                    <a:gd name="T8" fmla="*/ 9 w 14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9">
                      <a:moveTo>
                        <a:pt x="9" y="19"/>
                      </a:moveTo>
                      <a:lnTo>
                        <a:pt x="14" y="10"/>
                      </a:lnTo>
                      <a:lnTo>
                        <a:pt x="5" y="0"/>
                      </a:lnTo>
                      <a:lnTo>
                        <a:pt x="0" y="10"/>
                      </a:lnTo>
                      <a:lnTo>
                        <a:pt x="9" y="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" name="Freeform 76"/>
                <p:cNvSpPr>
                  <a:spLocks/>
                </p:cNvSpPr>
                <p:nvPr/>
              </p:nvSpPr>
              <p:spPr bwMode="auto">
                <a:xfrm>
                  <a:off x="4753" y="3672"/>
                  <a:ext cx="14" cy="14"/>
                </a:xfrm>
                <a:custGeom>
                  <a:avLst/>
                  <a:gdLst>
                    <a:gd name="T0" fmla="*/ 9 w 14"/>
                    <a:gd name="T1" fmla="*/ 14 h 14"/>
                    <a:gd name="T2" fmla="*/ 14 w 14"/>
                    <a:gd name="T3" fmla="*/ 5 h 14"/>
                    <a:gd name="T4" fmla="*/ 5 w 14"/>
                    <a:gd name="T5" fmla="*/ 0 h 14"/>
                    <a:gd name="T6" fmla="*/ 0 w 14"/>
                    <a:gd name="T7" fmla="*/ 9 h 14"/>
                    <a:gd name="T8" fmla="*/ 9 w 14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4">
                      <a:moveTo>
                        <a:pt x="9" y="14"/>
                      </a:moveTo>
                      <a:lnTo>
                        <a:pt x="14" y="5"/>
                      </a:lnTo>
                      <a:lnTo>
                        <a:pt x="5" y="0"/>
                      </a:lnTo>
                      <a:lnTo>
                        <a:pt x="0" y="9"/>
                      </a:lnTo>
                      <a:lnTo>
                        <a:pt x="9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" name="Freeform 77"/>
                <p:cNvSpPr>
                  <a:spLocks/>
                </p:cNvSpPr>
                <p:nvPr/>
              </p:nvSpPr>
              <p:spPr bwMode="auto">
                <a:xfrm>
                  <a:off x="4744" y="3658"/>
                  <a:ext cx="14" cy="10"/>
                </a:xfrm>
                <a:custGeom>
                  <a:avLst/>
                  <a:gdLst>
                    <a:gd name="T0" fmla="*/ 4 w 14"/>
                    <a:gd name="T1" fmla="*/ 10 h 10"/>
                    <a:gd name="T2" fmla="*/ 14 w 14"/>
                    <a:gd name="T3" fmla="*/ 10 h 10"/>
                    <a:gd name="T4" fmla="*/ 9 w 14"/>
                    <a:gd name="T5" fmla="*/ 5 h 10"/>
                    <a:gd name="T6" fmla="*/ 9 w 14"/>
                    <a:gd name="T7" fmla="*/ 0 h 10"/>
                    <a:gd name="T8" fmla="*/ 0 w 14"/>
                    <a:gd name="T9" fmla="*/ 0 h 10"/>
                    <a:gd name="T10" fmla="*/ 0 w 14"/>
                    <a:gd name="T11" fmla="*/ 5 h 10"/>
                    <a:gd name="T12" fmla="*/ 4 w 14"/>
                    <a:gd name="T13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0">
                      <a:moveTo>
                        <a:pt x="4" y="10"/>
                      </a:moveTo>
                      <a:lnTo>
                        <a:pt x="14" y="10"/>
                      </a:lnTo>
                      <a:lnTo>
                        <a:pt x="9" y="5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4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Rectangle 78"/>
                <p:cNvSpPr>
                  <a:spLocks noChangeArrowheads="1"/>
                </p:cNvSpPr>
                <p:nvPr/>
              </p:nvSpPr>
              <p:spPr bwMode="auto">
                <a:xfrm>
                  <a:off x="4758" y="3654"/>
                  <a:ext cx="9" cy="9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Rectangle 79"/>
                <p:cNvSpPr>
                  <a:spLocks noChangeArrowheads="1"/>
                </p:cNvSpPr>
                <p:nvPr/>
              </p:nvSpPr>
              <p:spPr bwMode="auto">
                <a:xfrm>
                  <a:off x="4776" y="3654"/>
                  <a:ext cx="9" cy="9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" name="Freeform 80"/>
                <p:cNvSpPr>
                  <a:spLocks/>
                </p:cNvSpPr>
                <p:nvPr/>
              </p:nvSpPr>
              <p:spPr bwMode="auto">
                <a:xfrm>
                  <a:off x="4795" y="3654"/>
                  <a:ext cx="9" cy="9"/>
                </a:xfrm>
                <a:custGeom>
                  <a:avLst/>
                  <a:gdLst>
                    <a:gd name="T0" fmla="*/ 0 w 9"/>
                    <a:gd name="T1" fmla="*/ 0 h 9"/>
                    <a:gd name="T2" fmla="*/ 0 w 9"/>
                    <a:gd name="T3" fmla="*/ 9 h 9"/>
                    <a:gd name="T4" fmla="*/ 0 w 9"/>
                    <a:gd name="T5" fmla="*/ 9 h 9"/>
                    <a:gd name="T6" fmla="*/ 9 w 9"/>
                    <a:gd name="T7" fmla="*/ 9 h 9"/>
                    <a:gd name="T8" fmla="*/ 9 w 9"/>
                    <a:gd name="T9" fmla="*/ 0 h 9"/>
                    <a:gd name="T10" fmla="*/ 4 w 9"/>
                    <a:gd name="T11" fmla="*/ 0 h 9"/>
                    <a:gd name="T12" fmla="*/ 0 w 9"/>
                    <a:gd name="T13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0" y="9"/>
                      </a:lnTo>
                      <a:lnTo>
                        <a:pt x="9" y="9"/>
                      </a:lnTo>
                      <a:lnTo>
                        <a:pt x="9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" name="Freeform 81"/>
                <p:cNvSpPr>
                  <a:spLocks/>
                </p:cNvSpPr>
                <p:nvPr/>
              </p:nvSpPr>
              <p:spPr bwMode="auto">
                <a:xfrm>
                  <a:off x="4813" y="3654"/>
                  <a:ext cx="14" cy="14"/>
                </a:xfrm>
                <a:custGeom>
                  <a:avLst/>
                  <a:gdLst>
                    <a:gd name="T0" fmla="*/ 5 w 14"/>
                    <a:gd name="T1" fmla="*/ 0 h 14"/>
                    <a:gd name="T2" fmla="*/ 0 w 14"/>
                    <a:gd name="T3" fmla="*/ 9 h 14"/>
                    <a:gd name="T4" fmla="*/ 9 w 14"/>
                    <a:gd name="T5" fmla="*/ 14 h 14"/>
                    <a:gd name="T6" fmla="*/ 14 w 14"/>
                    <a:gd name="T7" fmla="*/ 4 h 14"/>
                    <a:gd name="T8" fmla="*/ 5 w 14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4">
                      <a:moveTo>
                        <a:pt x="5" y="0"/>
                      </a:moveTo>
                      <a:lnTo>
                        <a:pt x="0" y="9"/>
                      </a:lnTo>
                      <a:lnTo>
                        <a:pt x="9" y="14"/>
                      </a:lnTo>
                      <a:lnTo>
                        <a:pt x="14" y="4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Freeform 82"/>
                <p:cNvSpPr>
                  <a:spLocks/>
                </p:cNvSpPr>
                <p:nvPr/>
              </p:nvSpPr>
              <p:spPr bwMode="auto">
                <a:xfrm>
                  <a:off x="4827" y="3663"/>
                  <a:ext cx="14" cy="14"/>
                </a:xfrm>
                <a:custGeom>
                  <a:avLst/>
                  <a:gdLst>
                    <a:gd name="T0" fmla="*/ 5 w 14"/>
                    <a:gd name="T1" fmla="*/ 0 h 14"/>
                    <a:gd name="T2" fmla="*/ 0 w 14"/>
                    <a:gd name="T3" fmla="*/ 9 h 14"/>
                    <a:gd name="T4" fmla="*/ 0 w 14"/>
                    <a:gd name="T5" fmla="*/ 9 h 14"/>
                    <a:gd name="T6" fmla="*/ 5 w 14"/>
                    <a:gd name="T7" fmla="*/ 5 h 14"/>
                    <a:gd name="T8" fmla="*/ 0 w 14"/>
                    <a:gd name="T9" fmla="*/ 5 h 14"/>
                    <a:gd name="T10" fmla="*/ 5 w 14"/>
                    <a:gd name="T11" fmla="*/ 14 h 14"/>
                    <a:gd name="T12" fmla="*/ 14 w 14"/>
                    <a:gd name="T13" fmla="*/ 9 h 14"/>
                    <a:gd name="T14" fmla="*/ 9 w 14"/>
                    <a:gd name="T15" fmla="*/ 5 h 14"/>
                    <a:gd name="T16" fmla="*/ 5 w 14"/>
                    <a:gd name="T1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" h="14">
                      <a:moveTo>
                        <a:pt x="5" y="0"/>
                      </a:moveTo>
                      <a:lnTo>
                        <a:pt x="0" y="9"/>
                      </a:lnTo>
                      <a:lnTo>
                        <a:pt x="0" y="9"/>
                      </a:lnTo>
                      <a:lnTo>
                        <a:pt x="5" y="5"/>
                      </a:lnTo>
                      <a:lnTo>
                        <a:pt x="0" y="5"/>
                      </a:lnTo>
                      <a:lnTo>
                        <a:pt x="5" y="14"/>
                      </a:lnTo>
                      <a:lnTo>
                        <a:pt x="14" y="9"/>
                      </a:lnTo>
                      <a:lnTo>
                        <a:pt x="9" y="5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Freeform 83"/>
                <p:cNvSpPr>
                  <a:spLocks/>
                </p:cNvSpPr>
                <p:nvPr/>
              </p:nvSpPr>
              <p:spPr bwMode="auto">
                <a:xfrm>
                  <a:off x="4836" y="3681"/>
                  <a:ext cx="9" cy="10"/>
                </a:xfrm>
                <a:custGeom>
                  <a:avLst/>
                  <a:gdLst>
                    <a:gd name="T0" fmla="*/ 9 w 9"/>
                    <a:gd name="T1" fmla="*/ 0 h 10"/>
                    <a:gd name="T2" fmla="*/ 0 w 9"/>
                    <a:gd name="T3" fmla="*/ 5 h 10"/>
                    <a:gd name="T4" fmla="*/ 0 w 9"/>
                    <a:gd name="T5" fmla="*/ 10 h 10"/>
                    <a:gd name="T6" fmla="*/ 9 w 9"/>
                    <a:gd name="T7" fmla="*/ 5 h 10"/>
                    <a:gd name="T8" fmla="*/ 9 w 9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9" y="0"/>
                      </a:move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9" y="5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84"/>
              <p:cNvGrpSpPr>
                <a:grpSpLocks/>
              </p:cNvGrpSpPr>
              <p:nvPr/>
            </p:nvGrpSpPr>
            <p:grpSpPr bwMode="auto">
              <a:xfrm>
                <a:off x="4776" y="3617"/>
                <a:ext cx="97" cy="69"/>
                <a:chOff x="4776" y="3617"/>
                <a:chExt cx="97" cy="69"/>
              </a:xfrm>
            </p:grpSpPr>
            <p:sp>
              <p:nvSpPr>
                <p:cNvPr id="53" name="Freeform 85"/>
                <p:cNvSpPr>
                  <a:spLocks/>
                </p:cNvSpPr>
                <p:nvPr/>
              </p:nvSpPr>
              <p:spPr bwMode="auto">
                <a:xfrm>
                  <a:off x="4827" y="3672"/>
                  <a:ext cx="14" cy="14"/>
                </a:xfrm>
                <a:custGeom>
                  <a:avLst/>
                  <a:gdLst>
                    <a:gd name="T0" fmla="*/ 9 w 14"/>
                    <a:gd name="T1" fmla="*/ 14 h 14"/>
                    <a:gd name="T2" fmla="*/ 14 w 14"/>
                    <a:gd name="T3" fmla="*/ 5 h 14"/>
                    <a:gd name="T4" fmla="*/ 5 w 14"/>
                    <a:gd name="T5" fmla="*/ 0 h 14"/>
                    <a:gd name="T6" fmla="*/ 0 w 14"/>
                    <a:gd name="T7" fmla="*/ 9 h 14"/>
                    <a:gd name="T8" fmla="*/ 9 w 14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4">
                      <a:moveTo>
                        <a:pt x="9" y="14"/>
                      </a:moveTo>
                      <a:lnTo>
                        <a:pt x="14" y="5"/>
                      </a:lnTo>
                      <a:lnTo>
                        <a:pt x="5" y="0"/>
                      </a:lnTo>
                      <a:lnTo>
                        <a:pt x="0" y="9"/>
                      </a:lnTo>
                      <a:lnTo>
                        <a:pt x="9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Freeform 86"/>
                <p:cNvSpPr>
                  <a:spLocks/>
                </p:cNvSpPr>
                <p:nvPr/>
              </p:nvSpPr>
              <p:spPr bwMode="auto">
                <a:xfrm>
                  <a:off x="4813" y="3658"/>
                  <a:ext cx="9" cy="14"/>
                </a:xfrm>
                <a:custGeom>
                  <a:avLst/>
                  <a:gdLst>
                    <a:gd name="T0" fmla="*/ 5 w 9"/>
                    <a:gd name="T1" fmla="*/ 14 h 14"/>
                    <a:gd name="T2" fmla="*/ 9 w 9"/>
                    <a:gd name="T3" fmla="*/ 5 h 14"/>
                    <a:gd name="T4" fmla="*/ 5 w 9"/>
                    <a:gd name="T5" fmla="*/ 0 h 14"/>
                    <a:gd name="T6" fmla="*/ 5 w 9"/>
                    <a:gd name="T7" fmla="*/ 0 h 14"/>
                    <a:gd name="T8" fmla="*/ 0 w 9"/>
                    <a:gd name="T9" fmla="*/ 10 h 14"/>
                    <a:gd name="T10" fmla="*/ 0 w 9"/>
                    <a:gd name="T11" fmla="*/ 10 h 14"/>
                    <a:gd name="T12" fmla="*/ 5 w 9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4">
                      <a:moveTo>
                        <a:pt x="5" y="14"/>
                      </a:moveTo>
                      <a:lnTo>
                        <a:pt x="9" y="5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5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Freeform 87"/>
                <p:cNvSpPr>
                  <a:spLocks/>
                </p:cNvSpPr>
                <p:nvPr/>
              </p:nvSpPr>
              <p:spPr bwMode="auto">
                <a:xfrm>
                  <a:off x="4799" y="3649"/>
                  <a:ext cx="10" cy="14"/>
                </a:xfrm>
                <a:custGeom>
                  <a:avLst/>
                  <a:gdLst>
                    <a:gd name="T0" fmla="*/ 5 w 10"/>
                    <a:gd name="T1" fmla="*/ 14 h 14"/>
                    <a:gd name="T2" fmla="*/ 10 w 10"/>
                    <a:gd name="T3" fmla="*/ 5 h 14"/>
                    <a:gd name="T4" fmla="*/ 5 w 10"/>
                    <a:gd name="T5" fmla="*/ 0 h 14"/>
                    <a:gd name="T6" fmla="*/ 0 w 10"/>
                    <a:gd name="T7" fmla="*/ 9 h 14"/>
                    <a:gd name="T8" fmla="*/ 5 w 10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4">
                      <a:moveTo>
                        <a:pt x="5" y="14"/>
                      </a:moveTo>
                      <a:lnTo>
                        <a:pt x="10" y="5"/>
                      </a:lnTo>
                      <a:lnTo>
                        <a:pt x="5" y="0"/>
                      </a:lnTo>
                      <a:lnTo>
                        <a:pt x="0" y="9"/>
                      </a:lnTo>
                      <a:lnTo>
                        <a:pt x="5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Freeform 88"/>
                <p:cNvSpPr>
                  <a:spLocks/>
                </p:cNvSpPr>
                <p:nvPr/>
              </p:nvSpPr>
              <p:spPr bwMode="auto">
                <a:xfrm>
                  <a:off x="4785" y="3635"/>
                  <a:ext cx="10" cy="14"/>
                </a:xfrm>
                <a:custGeom>
                  <a:avLst/>
                  <a:gdLst>
                    <a:gd name="T0" fmla="*/ 5 w 10"/>
                    <a:gd name="T1" fmla="*/ 14 h 14"/>
                    <a:gd name="T2" fmla="*/ 10 w 10"/>
                    <a:gd name="T3" fmla="*/ 5 h 14"/>
                    <a:gd name="T4" fmla="*/ 5 w 10"/>
                    <a:gd name="T5" fmla="*/ 0 h 14"/>
                    <a:gd name="T6" fmla="*/ 0 w 10"/>
                    <a:gd name="T7" fmla="*/ 9 h 14"/>
                    <a:gd name="T8" fmla="*/ 5 w 10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4">
                      <a:moveTo>
                        <a:pt x="5" y="14"/>
                      </a:moveTo>
                      <a:lnTo>
                        <a:pt x="10" y="5"/>
                      </a:lnTo>
                      <a:lnTo>
                        <a:pt x="5" y="0"/>
                      </a:lnTo>
                      <a:lnTo>
                        <a:pt x="0" y="9"/>
                      </a:lnTo>
                      <a:lnTo>
                        <a:pt x="5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Freeform 89"/>
                <p:cNvSpPr>
                  <a:spLocks/>
                </p:cNvSpPr>
                <p:nvPr/>
              </p:nvSpPr>
              <p:spPr bwMode="auto">
                <a:xfrm>
                  <a:off x="4776" y="3626"/>
                  <a:ext cx="14" cy="5"/>
                </a:xfrm>
                <a:custGeom>
                  <a:avLst/>
                  <a:gdLst>
                    <a:gd name="T0" fmla="*/ 0 w 14"/>
                    <a:gd name="T1" fmla="*/ 5 h 5"/>
                    <a:gd name="T2" fmla="*/ 9 w 14"/>
                    <a:gd name="T3" fmla="*/ 5 h 5"/>
                    <a:gd name="T4" fmla="*/ 9 w 14"/>
                    <a:gd name="T5" fmla="*/ 5 h 5"/>
                    <a:gd name="T6" fmla="*/ 14 w 14"/>
                    <a:gd name="T7" fmla="*/ 0 h 5"/>
                    <a:gd name="T8" fmla="*/ 5 w 14"/>
                    <a:gd name="T9" fmla="*/ 0 h 5"/>
                    <a:gd name="T10" fmla="*/ 0 w 14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5">
                      <a:moveTo>
                        <a:pt x="0" y="5"/>
                      </a:moveTo>
                      <a:lnTo>
                        <a:pt x="9" y="5"/>
                      </a:lnTo>
                      <a:lnTo>
                        <a:pt x="9" y="5"/>
                      </a:lnTo>
                      <a:lnTo>
                        <a:pt x="14" y="0"/>
                      </a:lnTo>
                      <a:lnTo>
                        <a:pt x="5" y="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Freeform 90"/>
                <p:cNvSpPr>
                  <a:spLocks/>
                </p:cNvSpPr>
                <p:nvPr/>
              </p:nvSpPr>
              <p:spPr bwMode="auto">
                <a:xfrm>
                  <a:off x="4795" y="3617"/>
                  <a:ext cx="9" cy="14"/>
                </a:xfrm>
                <a:custGeom>
                  <a:avLst/>
                  <a:gdLst>
                    <a:gd name="T0" fmla="*/ 0 w 9"/>
                    <a:gd name="T1" fmla="*/ 4 h 14"/>
                    <a:gd name="T2" fmla="*/ 0 w 9"/>
                    <a:gd name="T3" fmla="*/ 14 h 14"/>
                    <a:gd name="T4" fmla="*/ 9 w 9"/>
                    <a:gd name="T5" fmla="*/ 9 h 14"/>
                    <a:gd name="T6" fmla="*/ 9 w 9"/>
                    <a:gd name="T7" fmla="*/ 0 h 14"/>
                    <a:gd name="T8" fmla="*/ 0 w 9"/>
                    <a:gd name="T9" fmla="*/ 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0" y="4"/>
                      </a:moveTo>
                      <a:lnTo>
                        <a:pt x="0" y="14"/>
                      </a:lnTo>
                      <a:lnTo>
                        <a:pt x="9" y="9"/>
                      </a:lnTo>
                      <a:lnTo>
                        <a:pt x="9" y="0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Rectangle 91"/>
                <p:cNvSpPr>
                  <a:spLocks noChangeArrowheads="1"/>
                </p:cNvSpPr>
                <p:nvPr/>
              </p:nvSpPr>
              <p:spPr bwMode="auto">
                <a:xfrm>
                  <a:off x="4813" y="3617"/>
                  <a:ext cx="9" cy="9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Rectangle 92"/>
                <p:cNvSpPr>
                  <a:spLocks noChangeArrowheads="1"/>
                </p:cNvSpPr>
                <p:nvPr/>
              </p:nvSpPr>
              <p:spPr bwMode="auto">
                <a:xfrm>
                  <a:off x="4832" y="3621"/>
                  <a:ext cx="9" cy="10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" name="Freeform 93"/>
                <p:cNvSpPr>
                  <a:spLocks/>
                </p:cNvSpPr>
                <p:nvPr/>
              </p:nvSpPr>
              <p:spPr bwMode="auto">
                <a:xfrm>
                  <a:off x="4845" y="3626"/>
                  <a:ext cx="14" cy="14"/>
                </a:xfrm>
                <a:custGeom>
                  <a:avLst/>
                  <a:gdLst>
                    <a:gd name="T0" fmla="*/ 5 w 14"/>
                    <a:gd name="T1" fmla="*/ 0 h 14"/>
                    <a:gd name="T2" fmla="*/ 0 w 14"/>
                    <a:gd name="T3" fmla="*/ 9 h 14"/>
                    <a:gd name="T4" fmla="*/ 10 w 14"/>
                    <a:gd name="T5" fmla="*/ 14 h 14"/>
                    <a:gd name="T6" fmla="*/ 14 w 14"/>
                    <a:gd name="T7" fmla="*/ 5 h 14"/>
                    <a:gd name="T8" fmla="*/ 5 w 14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4">
                      <a:moveTo>
                        <a:pt x="5" y="0"/>
                      </a:moveTo>
                      <a:lnTo>
                        <a:pt x="0" y="9"/>
                      </a:lnTo>
                      <a:lnTo>
                        <a:pt x="10" y="14"/>
                      </a:lnTo>
                      <a:lnTo>
                        <a:pt x="14" y="5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Freeform 94"/>
                <p:cNvSpPr>
                  <a:spLocks/>
                </p:cNvSpPr>
                <p:nvPr/>
              </p:nvSpPr>
              <p:spPr bwMode="auto">
                <a:xfrm>
                  <a:off x="4864" y="3635"/>
                  <a:ext cx="9" cy="14"/>
                </a:xfrm>
                <a:custGeom>
                  <a:avLst/>
                  <a:gdLst>
                    <a:gd name="T0" fmla="*/ 5 w 9"/>
                    <a:gd name="T1" fmla="*/ 0 h 14"/>
                    <a:gd name="T2" fmla="*/ 0 w 9"/>
                    <a:gd name="T3" fmla="*/ 9 h 14"/>
                    <a:gd name="T4" fmla="*/ 5 w 9"/>
                    <a:gd name="T5" fmla="*/ 14 h 14"/>
                    <a:gd name="T6" fmla="*/ 9 w 9"/>
                    <a:gd name="T7" fmla="*/ 5 h 14"/>
                    <a:gd name="T8" fmla="*/ 5 w 9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5" y="0"/>
                      </a:moveTo>
                      <a:lnTo>
                        <a:pt x="0" y="9"/>
                      </a:lnTo>
                      <a:lnTo>
                        <a:pt x="5" y="14"/>
                      </a:lnTo>
                      <a:lnTo>
                        <a:pt x="9" y="5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7" name="Group 95"/>
              <p:cNvGrpSpPr>
                <a:grpSpLocks/>
              </p:cNvGrpSpPr>
              <p:nvPr/>
            </p:nvGrpSpPr>
            <p:grpSpPr bwMode="auto">
              <a:xfrm>
                <a:off x="4873" y="3566"/>
                <a:ext cx="56" cy="74"/>
                <a:chOff x="4873" y="3566"/>
                <a:chExt cx="56" cy="74"/>
              </a:xfrm>
            </p:grpSpPr>
            <p:sp>
              <p:nvSpPr>
                <p:cNvPr id="48" name="Freeform 96"/>
                <p:cNvSpPr>
                  <a:spLocks/>
                </p:cNvSpPr>
                <p:nvPr/>
              </p:nvSpPr>
              <p:spPr bwMode="auto">
                <a:xfrm>
                  <a:off x="4873" y="3621"/>
                  <a:ext cx="9" cy="19"/>
                </a:xfrm>
                <a:custGeom>
                  <a:avLst/>
                  <a:gdLst>
                    <a:gd name="T0" fmla="*/ 0 w 9"/>
                    <a:gd name="T1" fmla="*/ 10 h 19"/>
                    <a:gd name="T2" fmla="*/ 5 w 9"/>
                    <a:gd name="T3" fmla="*/ 19 h 19"/>
                    <a:gd name="T4" fmla="*/ 9 w 9"/>
                    <a:gd name="T5" fmla="*/ 10 h 19"/>
                    <a:gd name="T6" fmla="*/ 5 w 9"/>
                    <a:gd name="T7" fmla="*/ 0 h 19"/>
                    <a:gd name="T8" fmla="*/ 0 w 9"/>
                    <a:gd name="T9" fmla="*/ 1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9">
                      <a:moveTo>
                        <a:pt x="0" y="10"/>
                      </a:moveTo>
                      <a:lnTo>
                        <a:pt x="5" y="19"/>
                      </a:lnTo>
                      <a:lnTo>
                        <a:pt x="9" y="10"/>
                      </a:lnTo>
                      <a:lnTo>
                        <a:pt x="5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97"/>
                <p:cNvSpPr>
                  <a:spLocks/>
                </p:cNvSpPr>
                <p:nvPr/>
              </p:nvSpPr>
              <p:spPr bwMode="auto">
                <a:xfrm>
                  <a:off x="4882" y="3607"/>
                  <a:ext cx="10" cy="19"/>
                </a:xfrm>
                <a:custGeom>
                  <a:avLst/>
                  <a:gdLst>
                    <a:gd name="T0" fmla="*/ 0 w 10"/>
                    <a:gd name="T1" fmla="*/ 10 h 19"/>
                    <a:gd name="T2" fmla="*/ 5 w 10"/>
                    <a:gd name="T3" fmla="*/ 19 h 19"/>
                    <a:gd name="T4" fmla="*/ 10 w 10"/>
                    <a:gd name="T5" fmla="*/ 10 h 19"/>
                    <a:gd name="T6" fmla="*/ 5 w 10"/>
                    <a:gd name="T7" fmla="*/ 0 h 19"/>
                    <a:gd name="T8" fmla="*/ 0 w 10"/>
                    <a:gd name="T9" fmla="*/ 1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9">
                      <a:moveTo>
                        <a:pt x="0" y="10"/>
                      </a:moveTo>
                      <a:lnTo>
                        <a:pt x="5" y="19"/>
                      </a:lnTo>
                      <a:lnTo>
                        <a:pt x="10" y="10"/>
                      </a:lnTo>
                      <a:lnTo>
                        <a:pt x="5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Freeform 98"/>
                <p:cNvSpPr>
                  <a:spLocks/>
                </p:cNvSpPr>
                <p:nvPr/>
              </p:nvSpPr>
              <p:spPr bwMode="auto">
                <a:xfrm>
                  <a:off x="4892" y="3594"/>
                  <a:ext cx="14" cy="18"/>
                </a:xfrm>
                <a:custGeom>
                  <a:avLst/>
                  <a:gdLst>
                    <a:gd name="T0" fmla="*/ 0 w 14"/>
                    <a:gd name="T1" fmla="*/ 9 h 18"/>
                    <a:gd name="T2" fmla="*/ 4 w 14"/>
                    <a:gd name="T3" fmla="*/ 18 h 18"/>
                    <a:gd name="T4" fmla="*/ 14 w 14"/>
                    <a:gd name="T5" fmla="*/ 9 h 18"/>
                    <a:gd name="T6" fmla="*/ 9 w 14"/>
                    <a:gd name="T7" fmla="*/ 0 h 18"/>
                    <a:gd name="T8" fmla="*/ 0 w 14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8">
                      <a:moveTo>
                        <a:pt x="0" y="9"/>
                      </a:moveTo>
                      <a:lnTo>
                        <a:pt x="4" y="18"/>
                      </a:lnTo>
                      <a:lnTo>
                        <a:pt x="14" y="9"/>
                      </a:lnTo>
                      <a:lnTo>
                        <a:pt x="9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Freeform 99"/>
                <p:cNvSpPr>
                  <a:spLocks/>
                </p:cNvSpPr>
                <p:nvPr/>
              </p:nvSpPr>
              <p:spPr bwMode="auto">
                <a:xfrm>
                  <a:off x="4906" y="3580"/>
                  <a:ext cx="9" cy="18"/>
                </a:xfrm>
                <a:custGeom>
                  <a:avLst/>
                  <a:gdLst>
                    <a:gd name="T0" fmla="*/ 0 w 9"/>
                    <a:gd name="T1" fmla="*/ 9 h 18"/>
                    <a:gd name="T2" fmla="*/ 4 w 9"/>
                    <a:gd name="T3" fmla="*/ 18 h 18"/>
                    <a:gd name="T4" fmla="*/ 9 w 9"/>
                    <a:gd name="T5" fmla="*/ 9 h 18"/>
                    <a:gd name="T6" fmla="*/ 4 w 9"/>
                    <a:gd name="T7" fmla="*/ 0 h 18"/>
                    <a:gd name="T8" fmla="*/ 0 w 9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8">
                      <a:moveTo>
                        <a:pt x="0" y="9"/>
                      </a:moveTo>
                      <a:lnTo>
                        <a:pt x="4" y="18"/>
                      </a:lnTo>
                      <a:lnTo>
                        <a:pt x="9" y="9"/>
                      </a:lnTo>
                      <a:lnTo>
                        <a:pt x="4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Freeform 100"/>
                <p:cNvSpPr>
                  <a:spLocks/>
                </p:cNvSpPr>
                <p:nvPr/>
              </p:nvSpPr>
              <p:spPr bwMode="auto">
                <a:xfrm>
                  <a:off x="4915" y="3566"/>
                  <a:ext cx="14" cy="18"/>
                </a:xfrm>
                <a:custGeom>
                  <a:avLst/>
                  <a:gdLst>
                    <a:gd name="T0" fmla="*/ 0 w 14"/>
                    <a:gd name="T1" fmla="*/ 9 h 18"/>
                    <a:gd name="T2" fmla="*/ 4 w 14"/>
                    <a:gd name="T3" fmla="*/ 18 h 18"/>
                    <a:gd name="T4" fmla="*/ 14 w 14"/>
                    <a:gd name="T5" fmla="*/ 9 h 18"/>
                    <a:gd name="T6" fmla="*/ 9 w 14"/>
                    <a:gd name="T7" fmla="*/ 0 h 18"/>
                    <a:gd name="T8" fmla="*/ 0 w 14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8">
                      <a:moveTo>
                        <a:pt x="0" y="9"/>
                      </a:moveTo>
                      <a:lnTo>
                        <a:pt x="4" y="18"/>
                      </a:lnTo>
                      <a:lnTo>
                        <a:pt x="14" y="9"/>
                      </a:lnTo>
                      <a:lnTo>
                        <a:pt x="9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00" name="Line 101"/>
            <p:cNvSpPr>
              <a:spLocks noChangeShapeType="1"/>
            </p:cNvSpPr>
            <p:nvPr/>
          </p:nvSpPr>
          <p:spPr bwMode="auto">
            <a:xfrm>
              <a:off x="6284913" y="5046663"/>
              <a:ext cx="3143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stealth" w="med" len="sm"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1" name="Text Box 102"/>
            <p:cNvSpPr txBox="1">
              <a:spLocks noChangeArrowheads="1"/>
            </p:cNvSpPr>
            <p:nvPr/>
          </p:nvSpPr>
          <p:spPr bwMode="auto">
            <a:xfrm>
              <a:off x="3165475" y="4605338"/>
              <a:ext cx="384175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200" b="1">
                  <a:latin typeface="Arial" charset="0"/>
                </a:rPr>
                <a:t>C</a:t>
              </a:r>
              <a:r>
                <a:rPr lang="en-US" sz="800" b="1"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02" name="Text Box 103"/>
            <p:cNvSpPr txBox="1">
              <a:spLocks noChangeArrowheads="1"/>
            </p:cNvSpPr>
            <p:nvPr/>
          </p:nvSpPr>
          <p:spPr bwMode="auto">
            <a:xfrm>
              <a:off x="6110288" y="5091113"/>
              <a:ext cx="36830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200" b="1">
                  <a:latin typeface="Arial" charset="0"/>
                </a:rPr>
                <a:t>L</a:t>
              </a:r>
              <a:r>
                <a:rPr lang="en-US" sz="800" b="1"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03" name="Text Box 104"/>
            <p:cNvSpPr txBox="1">
              <a:spLocks noChangeArrowheads="1"/>
            </p:cNvSpPr>
            <p:nvPr/>
          </p:nvSpPr>
          <p:spPr bwMode="auto">
            <a:xfrm>
              <a:off x="3095625" y="5607050"/>
              <a:ext cx="504825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200" b="1">
                  <a:latin typeface="Arial" charset="0"/>
                </a:rPr>
                <a:t>near</a:t>
              </a:r>
            </a:p>
          </p:txBody>
        </p:sp>
        <p:sp>
          <p:nvSpPr>
            <p:cNvPr id="104" name="Text Box 105"/>
            <p:cNvSpPr txBox="1">
              <a:spLocks noChangeArrowheads="1"/>
            </p:cNvSpPr>
            <p:nvPr/>
          </p:nvSpPr>
          <p:spPr bwMode="auto">
            <a:xfrm>
              <a:off x="4403725" y="4310063"/>
              <a:ext cx="377825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200" b="1">
                  <a:latin typeface="Arial" charset="0"/>
                </a:rPr>
                <a:t>far</a:t>
              </a:r>
            </a:p>
          </p:txBody>
        </p:sp>
        <p:sp>
          <p:nvSpPr>
            <p:cNvPr id="105" name="Text Box 106"/>
            <p:cNvSpPr txBox="1">
              <a:spLocks noChangeArrowheads="1"/>
            </p:cNvSpPr>
            <p:nvPr/>
          </p:nvSpPr>
          <p:spPr bwMode="auto">
            <a:xfrm>
              <a:off x="6480175" y="5688013"/>
              <a:ext cx="504825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200" b="1">
                  <a:latin typeface="Arial" charset="0"/>
                </a:rPr>
                <a:t>near</a:t>
              </a:r>
            </a:p>
          </p:txBody>
        </p:sp>
        <p:sp>
          <p:nvSpPr>
            <p:cNvPr id="106" name="Text Box 107"/>
            <p:cNvSpPr txBox="1">
              <a:spLocks noChangeArrowheads="1"/>
            </p:cNvSpPr>
            <p:nvPr/>
          </p:nvSpPr>
          <p:spPr bwMode="auto">
            <a:xfrm>
              <a:off x="7677150" y="4381500"/>
              <a:ext cx="377825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200" b="1">
                  <a:latin typeface="Arial" charset="0"/>
                </a:rPr>
                <a:t>far</a:t>
              </a:r>
            </a:p>
          </p:txBody>
        </p:sp>
        <p:grpSp>
          <p:nvGrpSpPr>
            <p:cNvPr id="107" name="Group 108"/>
            <p:cNvGrpSpPr>
              <a:grpSpLocks/>
            </p:cNvGrpSpPr>
            <p:nvPr/>
          </p:nvGrpSpPr>
          <p:grpSpPr bwMode="auto">
            <a:xfrm>
              <a:off x="5943600" y="4724400"/>
              <a:ext cx="411163" cy="469900"/>
              <a:chOff x="4670" y="3566"/>
              <a:chExt cx="259" cy="296"/>
            </a:xfrm>
          </p:grpSpPr>
          <p:grpSp>
            <p:nvGrpSpPr>
              <p:cNvPr id="108" name="Group 109"/>
              <p:cNvGrpSpPr>
                <a:grpSpLocks/>
              </p:cNvGrpSpPr>
              <p:nvPr/>
            </p:nvGrpSpPr>
            <p:grpSpPr bwMode="auto">
              <a:xfrm>
                <a:off x="4670" y="3792"/>
                <a:ext cx="60" cy="70"/>
                <a:chOff x="4670" y="3792"/>
                <a:chExt cx="60" cy="70"/>
              </a:xfrm>
            </p:grpSpPr>
            <p:sp>
              <p:nvSpPr>
                <p:cNvPr id="161" name="Freeform 110"/>
                <p:cNvSpPr>
                  <a:spLocks/>
                </p:cNvSpPr>
                <p:nvPr/>
              </p:nvSpPr>
              <p:spPr bwMode="auto">
                <a:xfrm>
                  <a:off x="4670" y="3848"/>
                  <a:ext cx="9" cy="14"/>
                </a:xfrm>
                <a:custGeom>
                  <a:avLst/>
                  <a:gdLst>
                    <a:gd name="T0" fmla="*/ 0 w 9"/>
                    <a:gd name="T1" fmla="*/ 4 h 14"/>
                    <a:gd name="T2" fmla="*/ 5 w 9"/>
                    <a:gd name="T3" fmla="*/ 14 h 14"/>
                    <a:gd name="T4" fmla="*/ 9 w 9"/>
                    <a:gd name="T5" fmla="*/ 9 h 14"/>
                    <a:gd name="T6" fmla="*/ 5 w 9"/>
                    <a:gd name="T7" fmla="*/ 0 h 14"/>
                    <a:gd name="T8" fmla="*/ 0 w 9"/>
                    <a:gd name="T9" fmla="*/ 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0" y="4"/>
                      </a:moveTo>
                      <a:lnTo>
                        <a:pt x="5" y="14"/>
                      </a:lnTo>
                      <a:lnTo>
                        <a:pt x="9" y="9"/>
                      </a:lnTo>
                      <a:lnTo>
                        <a:pt x="5" y="0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Freeform 111"/>
                <p:cNvSpPr>
                  <a:spLocks/>
                </p:cNvSpPr>
                <p:nvPr/>
              </p:nvSpPr>
              <p:spPr bwMode="auto">
                <a:xfrm>
                  <a:off x="4679" y="3834"/>
                  <a:ext cx="14" cy="14"/>
                </a:xfrm>
                <a:custGeom>
                  <a:avLst/>
                  <a:gdLst>
                    <a:gd name="T0" fmla="*/ 0 w 14"/>
                    <a:gd name="T1" fmla="*/ 5 h 14"/>
                    <a:gd name="T2" fmla="*/ 5 w 14"/>
                    <a:gd name="T3" fmla="*/ 14 h 14"/>
                    <a:gd name="T4" fmla="*/ 14 w 14"/>
                    <a:gd name="T5" fmla="*/ 9 h 14"/>
                    <a:gd name="T6" fmla="*/ 9 w 14"/>
                    <a:gd name="T7" fmla="*/ 0 h 14"/>
                    <a:gd name="T8" fmla="*/ 0 w 14"/>
                    <a:gd name="T9" fmla="*/ 5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4">
                      <a:moveTo>
                        <a:pt x="0" y="5"/>
                      </a:moveTo>
                      <a:lnTo>
                        <a:pt x="5" y="14"/>
                      </a:lnTo>
                      <a:lnTo>
                        <a:pt x="14" y="9"/>
                      </a:lnTo>
                      <a:lnTo>
                        <a:pt x="9" y="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Freeform 112"/>
                <p:cNvSpPr>
                  <a:spLocks/>
                </p:cNvSpPr>
                <p:nvPr/>
              </p:nvSpPr>
              <p:spPr bwMode="auto">
                <a:xfrm>
                  <a:off x="4693" y="3820"/>
                  <a:ext cx="14" cy="14"/>
                </a:xfrm>
                <a:custGeom>
                  <a:avLst/>
                  <a:gdLst>
                    <a:gd name="T0" fmla="*/ 0 w 14"/>
                    <a:gd name="T1" fmla="*/ 5 h 14"/>
                    <a:gd name="T2" fmla="*/ 5 w 14"/>
                    <a:gd name="T3" fmla="*/ 14 h 14"/>
                    <a:gd name="T4" fmla="*/ 14 w 14"/>
                    <a:gd name="T5" fmla="*/ 9 h 14"/>
                    <a:gd name="T6" fmla="*/ 9 w 14"/>
                    <a:gd name="T7" fmla="*/ 0 h 14"/>
                    <a:gd name="T8" fmla="*/ 0 w 14"/>
                    <a:gd name="T9" fmla="*/ 5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4">
                      <a:moveTo>
                        <a:pt x="0" y="5"/>
                      </a:moveTo>
                      <a:lnTo>
                        <a:pt x="5" y="14"/>
                      </a:lnTo>
                      <a:lnTo>
                        <a:pt x="14" y="9"/>
                      </a:lnTo>
                      <a:lnTo>
                        <a:pt x="9" y="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Freeform 113"/>
                <p:cNvSpPr>
                  <a:spLocks/>
                </p:cNvSpPr>
                <p:nvPr/>
              </p:nvSpPr>
              <p:spPr bwMode="auto">
                <a:xfrm>
                  <a:off x="4707" y="3806"/>
                  <a:ext cx="9" cy="19"/>
                </a:xfrm>
                <a:custGeom>
                  <a:avLst/>
                  <a:gdLst>
                    <a:gd name="T0" fmla="*/ 0 w 9"/>
                    <a:gd name="T1" fmla="*/ 9 h 19"/>
                    <a:gd name="T2" fmla="*/ 4 w 9"/>
                    <a:gd name="T3" fmla="*/ 19 h 19"/>
                    <a:gd name="T4" fmla="*/ 9 w 9"/>
                    <a:gd name="T5" fmla="*/ 9 h 19"/>
                    <a:gd name="T6" fmla="*/ 4 w 9"/>
                    <a:gd name="T7" fmla="*/ 0 h 19"/>
                    <a:gd name="T8" fmla="*/ 0 w 9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9">
                      <a:moveTo>
                        <a:pt x="0" y="9"/>
                      </a:moveTo>
                      <a:lnTo>
                        <a:pt x="4" y="19"/>
                      </a:lnTo>
                      <a:lnTo>
                        <a:pt x="9" y="9"/>
                      </a:lnTo>
                      <a:lnTo>
                        <a:pt x="4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" name="Freeform 114"/>
                <p:cNvSpPr>
                  <a:spLocks/>
                </p:cNvSpPr>
                <p:nvPr/>
              </p:nvSpPr>
              <p:spPr bwMode="auto">
                <a:xfrm>
                  <a:off x="4721" y="3792"/>
                  <a:ext cx="9" cy="19"/>
                </a:xfrm>
                <a:custGeom>
                  <a:avLst/>
                  <a:gdLst>
                    <a:gd name="T0" fmla="*/ 0 w 9"/>
                    <a:gd name="T1" fmla="*/ 10 h 19"/>
                    <a:gd name="T2" fmla="*/ 4 w 9"/>
                    <a:gd name="T3" fmla="*/ 19 h 19"/>
                    <a:gd name="T4" fmla="*/ 9 w 9"/>
                    <a:gd name="T5" fmla="*/ 10 h 19"/>
                    <a:gd name="T6" fmla="*/ 4 w 9"/>
                    <a:gd name="T7" fmla="*/ 0 h 19"/>
                    <a:gd name="T8" fmla="*/ 0 w 9"/>
                    <a:gd name="T9" fmla="*/ 1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9">
                      <a:moveTo>
                        <a:pt x="0" y="10"/>
                      </a:moveTo>
                      <a:lnTo>
                        <a:pt x="4" y="19"/>
                      </a:lnTo>
                      <a:lnTo>
                        <a:pt x="9" y="10"/>
                      </a:lnTo>
                      <a:lnTo>
                        <a:pt x="4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9" name="Group 115"/>
              <p:cNvGrpSpPr>
                <a:grpSpLocks/>
              </p:cNvGrpSpPr>
              <p:nvPr/>
            </p:nvGrpSpPr>
            <p:grpSpPr bwMode="auto">
              <a:xfrm>
                <a:off x="4670" y="3732"/>
                <a:ext cx="102" cy="65"/>
                <a:chOff x="4670" y="3732"/>
                <a:chExt cx="102" cy="65"/>
              </a:xfrm>
            </p:grpSpPr>
            <p:sp>
              <p:nvSpPr>
                <p:cNvPr id="150" name="Freeform 116"/>
                <p:cNvSpPr>
                  <a:spLocks/>
                </p:cNvSpPr>
                <p:nvPr/>
              </p:nvSpPr>
              <p:spPr bwMode="auto">
                <a:xfrm>
                  <a:off x="4725" y="3783"/>
                  <a:ext cx="14" cy="14"/>
                </a:xfrm>
                <a:custGeom>
                  <a:avLst/>
                  <a:gdLst>
                    <a:gd name="T0" fmla="*/ 10 w 14"/>
                    <a:gd name="T1" fmla="*/ 14 h 14"/>
                    <a:gd name="T2" fmla="*/ 14 w 14"/>
                    <a:gd name="T3" fmla="*/ 5 h 14"/>
                    <a:gd name="T4" fmla="*/ 5 w 14"/>
                    <a:gd name="T5" fmla="*/ 0 h 14"/>
                    <a:gd name="T6" fmla="*/ 0 w 14"/>
                    <a:gd name="T7" fmla="*/ 9 h 14"/>
                    <a:gd name="T8" fmla="*/ 10 w 14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4">
                      <a:moveTo>
                        <a:pt x="10" y="14"/>
                      </a:moveTo>
                      <a:lnTo>
                        <a:pt x="14" y="5"/>
                      </a:lnTo>
                      <a:lnTo>
                        <a:pt x="5" y="0"/>
                      </a:lnTo>
                      <a:lnTo>
                        <a:pt x="0" y="9"/>
                      </a:lnTo>
                      <a:lnTo>
                        <a:pt x="10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" name="Freeform 117"/>
                <p:cNvSpPr>
                  <a:spLocks/>
                </p:cNvSpPr>
                <p:nvPr/>
              </p:nvSpPr>
              <p:spPr bwMode="auto">
                <a:xfrm>
                  <a:off x="4707" y="3774"/>
                  <a:ext cx="14" cy="14"/>
                </a:xfrm>
                <a:custGeom>
                  <a:avLst/>
                  <a:gdLst>
                    <a:gd name="T0" fmla="*/ 9 w 14"/>
                    <a:gd name="T1" fmla="*/ 14 h 14"/>
                    <a:gd name="T2" fmla="*/ 14 w 14"/>
                    <a:gd name="T3" fmla="*/ 4 h 14"/>
                    <a:gd name="T4" fmla="*/ 9 w 14"/>
                    <a:gd name="T5" fmla="*/ 0 h 14"/>
                    <a:gd name="T6" fmla="*/ 4 w 14"/>
                    <a:gd name="T7" fmla="*/ 0 h 14"/>
                    <a:gd name="T8" fmla="*/ 0 w 14"/>
                    <a:gd name="T9" fmla="*/ 9 h 14"/>
                    <a:gd name="T10" fmla="*/ 4 w 14"/>
                    <a:gd name="T11" fmla="*/ 9 h 14"/>
                    <a:gd name="T12" fmla="*/ 9 w 14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4">
                      <a:moveTo>
                        <a:pt x="9" y="14"/>
                      </a:moveTo>
                      <a:lnTo>
                        <a:pt x="14" y="4"/>
                      </a:lnTo>
                      <a:lnTo>
                        <a:pt x="9" y="0"/>
                      </a:lnTo>
                      <a:lnTo>
                        <a:pt x="4" y="0"/>
                      </a:lnTo>
                      <a:lnTo>
                        <a:pt x="0" y="9"/>
                      </a:lnTo>
                      <a:lnTo>
                        <a:pt x="4" y="9"/>
                      </a:lnTo>
                      <a:lnTo>
                        <a:pt x="9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" name="Freeform 118"/>
                <p:cNvSpPr>
                  <a:spLocks/>
                </p:cNvSpPr>
                <p:nvPr/>
              </p:nvSpPr>
              <p:spPr bwMode="auto">
                <a:xfrm>
                  <a:off x="4693" y="3760"/>
                  <a:ext cx="14" cy="18"/>
                </a:xfrm>
                <a:custGeom>
                  <a:avLst/>
                  <a:gdLst>
                    <a:gd name="T0" fmla="*/ 9 w 14"/>
                    <a:gd name="T1" fmla="*/ 18 h 18"/>
                    <a:gd name="T2" fmla="*/ 14 w 14"/>
                    <a:gd name="T3" fmla="*/ 9 h 18"/>
                    <a:gd name="T4" fmla="*/ 5 w 14"/>
                    <a:gd name="T5" fmla="*/ 0 h 18"/>
                    <a:gd name="T6" fmla="*/ 0 w 14"/>
                    <a:gd name="T7" fmla="*/ 9 h 18"/>
                    <a:gd name="T8" fmla="*/ 9 w 14"/>
                    <a:gd name="T9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8">
                      <a:moveTo>
                        <a:pt x="9" y="18"/>
                      </a:moveTo>
                      <a:lnTo>
                        <a:pt x="14" y="9"/>
                      </a:lnTo>
                      <a:lnTo>
                        <a:pt x="5" y="0"/>
                      </a:lnTo>
                      <a:lnTo>
                        <a:pt x="0" y="9"/>
                      </a:lnTo>
                      <a:lnTo>
                        <a:pt x="9" y="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" name="Freeform 119"/>
                <p:cNvSpPr>
                  <a:spLocks/>
                </p:cNvSpPr>
                <p:nvPr/>
              </p:nvSpPr>
              <p:spPr bwMode="auto">
                <a:xfrm>
                  <a:off x="4679" y="3751"/>
                  <a:ext cx="14" cy="14"/>
                </a:xfrm>
                <a:custGeom>
                  <a:avLst/>
                  <a:gdLst>
                    <a:gd name="T0" fmla="*/ 9 w 14"/>
                    <a:gd name="T1" fmla="*/ 14 h 14"/>
                    <a:gd name="T2" fmla="*/ 14 w 14"/>
                    <a:gd name="T3" fmla="*/ 4 h 14"/>
                    <a:gd name="T4" fmla="*/ 5 w 14"/>
                    <a:gd name="T5" fmla="*/ 0 h 14"/>
                    <a:gd name="T6" fmla="*/ 0 w 14"/>
                    <a:gd name="T7" fmla="*/ 9 h 14"/>
                    <a:gd name="T8" fmla="*/ 9 w 14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4">
                      <a:moveTo>
                        <a:pt x="9" y="14"/>
                      </a:moveTo>
                      <a:lnTo>
                        <a:pt x="14" y="4"/>
                      </a:lnTo>
                      <a:lnTo>
                        <a:pt x="5" y="0"/>
                      </a:lnTo>
                      <a:lnTo>
                        <a:pt x="0" y="9"/>
                      </a:lnTo>
                      <a:lnTo>
                        <a:pt x="9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" name="Freeform 120"/>
                <p:cNvSpPr>
                  <a:spLocks/>
                </p:cNvSpPr>
                <p:nvPr/>
              </p:nvSpPr>
              <p:spPr bwMode="auto">
                <a:xfrm>
                  <a:off x="4670" y="3737"/>
                  <a:ext cx="14" cy="9"/>
                </a:xfrm>
                <a:custGeom>
                  <a:avLst/>
                  <a:gdLst>
                    <a:gd name="T0" fmla="*/ 5 w 14"/>
                    <a:gd name="T1" fmla="*/ 9 h 9"/>
                    <a:gd name="T2" fmla="*/ 14 w 14"/>
                    <a:gd name="T3" fmla="*/ 9 h 9"/>
                    <a:gd name="T4" fmla="*/ 9 w 14"/>
                    <a:gd name="T5" fmla="*/ 4 h 9"/>
                    <a:gd name="T6" fmla="*/ 9 w 14"/>
                    <a:gd name="T7" fmla="*/ 0 h 9"/>
                    <a:gd name="T8" fmla="*/ 0 w 14"/>
                    <a:gd name="T9" fmla="*/ 0 h 9"/>
                    <a:gd name="T10" fmla="*/ 0 w 14"/>
                    <a:gd name="T11" fmla="*/ 4 h 9"/>
                    <a:gd name="T12" fmla="*/ 5 w 14"/>
                    <a:gd name="T13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9">
                      <a:moveTo>
                        <a:pt x="5" y="9"/>
                      </a:moveTo>
                      <a:lnTo>
                        <a:pt x="14" y="9"/>
                      </a:lnTo>
                      <a:lnTo>
                        <a:pt x="9" y="4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5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" name="Rectangle 121"/>
                <p:cNvSpPr>
                  <a:spLocks noChangeArrowheads="1"/>
                </p:cNvSpPr>
                <p:nvPr/>
              </p:nvSpPr>
              <p:spPr bwMode="auto">
                <a:xfrm>
                  <a:off x="4684" y="3732"/>
                  <a:ext cx="9" cy="9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6" name="Rectangle 122"/>
                <p:cNvSpPr>
                  <a:spLocks noChangeArrowheads="1"/>
                </p:cNvSpPr>
                <p:nvPr/>
              </p:nvSpPr>
              <p:spPr bwMode="auto">
                <a:xfrm>
                  <a:off x="4702" y="3732"/>
                  <a:ext cx="9" cy="9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" name="Freeform 123"/>
                <p:cNvSpPr>
                  <a:spLocks/>
                </p:cNvSpPr>
                <p:nvPr/>
              </p:nvSpPr>
              <p:spPr bwMode="auto">
                <a:xfrm>
                  <a:off x="4721" y="3732"/>
                  <a:ext cx="9" cy="9"/>
                </a:xfrm>
                <a:custGeom>
                  <a:avLst/>
                  <a:gdLst>
                    <a:gd name="T0" fmla="*/ 0 w 9"/>
                    <a:gd name="T1" fmla="*/ 0 h 9"/>
                    <a:gd name="T2" fmla="*/ 0 w 9"/>
                    <a:gd name="T3" fmla="*/ 9 h 9"/>
                    <a:gd name="T4" fmla="*/ 0 w 9"/>
                    <a:gd name="T5" fmla="*/ 9 h 9"/>
                    <a:gd name="T6" fmla="*/ 9 w 9"/>
                    <a:gd name="T7" fmla="*/ 9 h 9"/>
                    <a:gd name="T8" fmla="*/ 9 w 9"/>
                    <a:gd name="T9" fmla="*/ 0 h 9"/>
                    <a:gd name="T10" fmla="*/ 4 w 9"/>
                    <a:gd name="T11" fmla="*/ 0 h 9"/>
                    <a:gd name="T12" fmla="*/ 0 w 9"/>
                    <a:gd name="T13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0" y="9"/>
                      </a:lnTo>
                      <a:lnTo>
                        <a:pt x="9" y="9"/>
                      </a:lnTo>
                      <a:lnTo>
                        <a:pt x="9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" name="Freeform 124"/>
                <p:cNvSpPr>
                  <a:spLocks/>
                </p:cNvSpPr>
                <p:nvPr/>
              </p:nvSpPr>
              <p:spPr bwMode="auto">
                <a:xfrm>
                  <a:off x="4739" y="3732"/>
                  <a:ext cx="14" cy="14"/>
                </a:xfrm>
                <a:custGeom>
                  <a:avLst/>
                  <a:gdLst>
                    <a:gd name="T0" fmla="*/ 5 w 14"/>
                    <a:gd name="T1" fmla="*/ 0 h 14"/>
                    <a:gd name="T2" fmla="*/ 0 w 14"/>
                    <a:gd name="T3" fmla="*/ 9 h 14"/>
                    <a:gd name="T4" fmla="*/ 9 w 14"/>
                    <a:gd name="T5" fmla="*/ 14 h 14"/>
                    <a:gd name="T6" fmla="*/ 14 w 14"/>
                    <a:gd name="T7" fmla="*/ 5 h 14"/>
                    <a:gd name="T8" fmla="*/ 5 w 14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4">
                      <a:moveTo>
                        <a:pt x="5" y="0"/>
                      </a:moveTo>
                      <a:lnTo>
                        <a:pt x="0" y="9"/>
                      </a:lnTo>
                      <a:lnTo>
                        <a:pt x="9" y="14"/>
                      </a:lnTo>
                      <a:lnTo>
                        <a:pt x="14" y="5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" name="Freeform 125"/>
                <p:cNvSpPr>
                  <a:spLocks/>
                </p:cNvSpPr>
                <p:nvPr/>
              </p:nvSpPr>
              <p:spPr bwMode="auto">
                <a:xfrm>
                  <a:off x="4753" y="3741"/>
                  <a:ext cx="14" cy="14"/>
                </a:xfrm>
                <a:custGeom>
                  <a:avLst/>
                  <a:gdLst>
                    <a:gd name="T0" fmla="*/ 5 w 14"/>
                    <a:gd name="T1" fmla="*/ 0 h 14"/>
                    <a:gd name="T2" fmla="*/ 0 w 14"/>
                    <a:gd name="T3" fmla="*/ 10 h 14"/>
                    <a:gd name="T4" fmla="*/ 0 w 14"/>
                    <a:gd name="T5" fmla="*/ 10 h 14"/>
                    <a:gd name="T6" fmla="*/ 5 w 14"/>
                    <a:gd name="T7" fmla="*/ 5 h 14"/>
                    <a:gd name="T8" fmla="*/ 0 w 14"/>
                    <a:gd name="T9" fmla="*/ 5 h 14"/>
                    <a:gd name="T10" fmla="*/ 5 w 14"/>
                    <a:gd name="T11" fmla="*/ 14 h 14"/>
                    <a:gd name="T12" fmla="*/ 14 w 14"/>
                    <a:gd name="T13" fmla="*/ 10 h 14"/>
                    <a:gd name="T14" fmla="*/ 9 w 14"/>
                    <a:gd name="T15" fmla="*/ 5 h 14"/>
                    <a:gd name="T16" fmla="*/ 5 w 14"/>
                    <a:gd name="T1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" h="14">
                      <a:moveTo>
                        <a:pt x="5" y="0"/>
                      </a:move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5" y="5"/>
                      </a:lnTo>
                      <a:lnTo>
                        <a:pt x="0" y="5"/>
                      </a:lnTo>
                      <a:lnTo>
                        <a:pt x="5" y="14"/>
                      </a:lnTo>
                      <a:lnTo>
                        <a:pt x="14" y="10"/>
                      </a:lnTo>
                      <a:lnTo>
                        <a:pt x="9" y="5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" name="Freeform 126"/>
                <p:cNvSpPr>
                  <a:spLocks/>
                </p:cNvSpPr>
                <p:nvPr/>
              </p:nvSpPr>
              <p:spPr bwMode="auto">
                <a:xfrm>
                  <a:off x="4762" y="3760"/>
                  <a:ext cx="10" cy="9"/>
                </a:xfrm>
                <a:custGeom>
                  <a:avLst/>
                  <a:gdLst>
                    <a:gd name="T0" fmla="*/ 10 w 10"/>
                    <a:gd name="T1" fmla="*/ 0 h 9"/>
                    <a:gd name="T2" fmla="*/ 0 w 10"/>
                    <a:gd name="T3" fmla="*/ 5 h 9"/>
                    <a:gd name="T4" fmla="*/ 0 w 10"/>
                    <a:gd name="T5" fmla="*/ 9 h 9"/>
                    <a:gd name="T6" fmla="*/ 10 w 10"/>
                    <a:gd name="T7" fmla="*/ 5 h 9"/>
                    <a:gd name="T8" fmla="*/ 10 w 10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10" y="0"/>
                      </a:moveTo>
                      <a:lnTo>
                        <a:pt x="0" y="5"/>
                      </a:lnTo>
                      <a:lnTo>
                        <a:pt x="0" y="9"/>
                      </a:lnTo>
                      <a:lnTo>
                        <a:pt x="10" y="5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0" name="Group 127"/>
              <p:cNvGrpSpPr>
                <a:grpSpLocks/>
              </p:cNvGrpSpPr>
              <p:nvPr/>
            </p:nvGrpSpPr>
            <p:grpSpPr bwMode="auto">
              <a:xfrm>
                <a:off x="4707" y="3691"/>
                <a:ext cx="97" cy="64"/>
                <a:chOff x="4707" y="3691"/>
                <a:chExt cx="97" cy="64"/>
              </a:xfrm>
            </p:grpSpPr>
            <p:sp>
              <p:nvSpPr>
                <p:cNvPr id="140" name="Freeform 128"/>
                <p:cNvSpPr>
                  <a:spLocks/>
                </p:cNvSpPr>
                <p:nvPr/>
              </p:nvSpPr>
              <p:spPr bwMode="auto">
                <a:xfrm>
                  <a:off x="4758" y="3741"/>
                  <a:ext cx="14" cy="14"/>
                </a:xfrm>
                <a:custGeom>
                  <a:avLst/>
                  <a:gdLst>
                    <a:gd name="T0" fmla="*/ 9 w 14"/>
                    <a:gd name="T1" fmla="*/ 14 h 14"/>
                    <a:gd name="T2" fmla="*/ 14 w 14"/>
                    <a:gd name="T3" fmla="*/ 5 h 14"/>
                    <a:gd name="T4" fmla="*/ 4 w 14"/>
                    <a:gd name="T5" fmla="*/ 0 h 14"/>
                    <a:gd name="T6" fmla="*/ 0 w 14"/>
                    <a:gd name="T7" fmla="*/ 10 h 14"/>
                    <a:gd name="T8" fmla="*/ 9 w 14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4">
                      <a:moveTo>
                        <a:pt x="9" y="14"/>
                      </a:moveTo>
                      <a:lnTo>
                        <a:pt x="14" y="5"/>
                      </a:lnTo>
                      <a:lnTo>
                        <a:pt x="4" y="0"/>
                      </a:lnTo>
                      <a:lnTo>
                        <a:pt x="0" y="10"/>
                      </a:lnTo>
                      <a:lnTo>
                        <a:pt x="9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Freeform 129"/>
                <p:cNvSpPr>
                  <a:spLocks/>
                </p:cNvSpPr>
                <p:nvPr/>
              </p:nvSpPr>
              <p:spPr bwMode="auto">
                <a:xfrm>
                  <a:off x="4744" y="3732"/>
                  <a:ext cx="9" cy="14"/>
                </a:xfrm>
                <a:custGeom>
                  <a:avLst/>
                  <a:gdLst>
                    <a:gd name="T0" fmla="*/ 4 w 9"/>
                    <a:gd name="T1" fmla="*/ 14 h 14"/>
                    <a:gd name="T2" fmla="*/ 9 w 9"/>
                    <a:gd name="T3" fmla="*/ 5 h 14"/>
                    <a:gd name="T4" fmla="*/ 4 w 9"/>
                    <a:gd name="T5" fmla="*/ 0 h 14"/>
                    <a:gd name="T6" fmla="*/ 4 w 9"/>
                    <a:gd name="T7" fmla="*/ 0 h 14"/>
                    <a:gd name="T8" fmla="*/ 0 w 9"/>
                    <a:gd name="T9" fmla="*/ 9 h 14"/>
                    <a:gd name="T10" fmla="*/ 0 w 9"/>
                    <a:gd name="T11" fmla="*/ 9 h 14"/>
                    <a:gd name="T12" fmla="*/ 4 w 9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4">
                      <a:moveTo>
                        <a:pt x="4" y="14"/>
                      </a:moveTo>
                      <a:lnTo>
                        <a:pt x="9" y="5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9"/>
                      </a:lnTo>
                      <a:lnTo>
                        <a:pt x="0" y="9"/>
                      </a:lnTo>
                      <a:lnTo>
                        <a:pt x="4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Freeform 130"/>
                <p:cNvSpPr>
                  <a:spLocks/>
                </p:cNvSpPr>
                <p:nvPr/>
              </p:nvSpPr>
              <p:spPr bwMode="auto">
                <a:xfrm>
                  <a:off x="4725" y="3718"/>
                  <a:ext cx="14" cy="14"/>
                </a:xfrm>
                <a:custGeom>
                  <a:avLst/>
                  <a:gdLst>
                    <a:gd name="T0" fmla="*/ 10 w 14"/>
                    <a:gd name="T1" fmla="*/ 14 h 14"/>
                    <a:gd name="T2" fmla="*/ 14 w 14"/>
                    <a:gd name="T3" fmla="*/ 5 h 14"/>
                    <a:gd name="T4" fmla="*/ 5 w 14"/>
                    <a:gd name="T5" fmla="*/ 0 h 14"/>
                    <a:gd name="T6" fmla="*/ 0 w 14"/>
                    <a:gd name="T7" fmla="*/ 10 h 14"/>
                    <a:gd name="T8" fmla="*/ 10 w 14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4">
                      <a:moveTo>
                        <a:pt x="10" y="14"/>
                      </a:moveTo>
                      <a:lnTo>
                        <a:pt x="14" y="5"/>
                      </a:lnTo>
                      <a:lnTo>
                        <a:pt x="5" y="0"/>
                      </a:lnTo>
                      <a:lnTo>
                        <a:pt x="0" y="10"/>
                      </a:lnTo>
                      <a:lnTo>
                        <a:pt x="10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Freeform 131"/>
                <p:cNvSpPr>
                  <a:spLocks/>
                </p:cNvSpPr>
                <p:nvPr/>
              </p:nvSpPr>
              <p:spPr bwMode="auto">
                <a:xfrm>
                  <a:off x="4711" y="3709"/>
                  <a:ext cx="14" cy="14"/>
                </a:xfrm>
                <a:custGeom>
                  <a:avLst/>
                  <a:gdLst>
                    <a:gd name="T0" fmla="*/ 10 w 14"/>
                    <a:gd name="T1" fmla="*/ 14 h 14"/>
                    <a:gd name="T2" fmla="*/ 14 w 14"/>
                    <a:gd name="T3" fmla="*/ 5 h 14"/>
                    <a:gd name="T4" fmla="*/ 10 w 14"/>
                    <a:gd name="T5" fmla="*/ 0 h 14"/>
                    <a:gd name="T6" fmla="*/ 5 w 14"/>
                    <a:gd name="T7" fmla="*/ 5 h 14"/>
                    <a:gd name="T8" fmla="*/ 10 w 14"/>
                    <a:gd name="T9" fmla="*/ 5 h 14"/>
                    <a:gd name="T10" fmla="*/ 10 w 14"/>
                    <a:gd name="T11" fmla="*/ 5 h 14"/>
                    <a:gd name="T12" fmla="*/ 0 w 14"/>
                    <a:gd name="T13" fmla="*/ 5 h 14"/>
                    <a:gd name="T14" fmla="*/ 0 w 14"/>
                    <a:gd name="T15" fmla="*/ 5 h 14"/>
                    <a:gd name="T16" fmla="*/ 5 w 14"/>
                    <a:gd name="T17" fmla="*/ 9 h 14"/>
                    <a:gd name="T18" fmla="*/ 10 w 14"/>
                    <a:gd name="T1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" h="14">
                      <a:moveTo>
                        <a:pt x="10" y="14"/>
                      </a:moveTo>
                      <a:lnTo>
                        <a:pt x="14" y="5"/>
                      </a:lnTo>
                      <a:lnTo>
                        <a:pt x="10" y="0"/>
                      </a:lnTo>
                      <a:lnTo>
                        <a:pt x="5" y="5"/>
                      </a:lnTo>
                      <a:lnTo>
                        <a:pt x="10" y="5"/>
                      </a:lnTo>
                      <a:lnTo>
                        <a:pt x="10" y="5"/>
                      </a:ln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5" y="9"/>
                      </a:lnTo>
                      <a:lnTo>
                        <a:pt x="10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" name="Freeform 132"/>
                <p:cNvSpPr>
                  <a:spLocks/>
                </p:cNvSpPr>
                <p:nvPr/>
              </p:nvSpPr>
              <p:spPr bwMode="auto">
                <a:xfrm>
                  <a:off x="4707" y="3695"/>
                  <a:ext cx="18" cy="10"/>
                </a:xfrm>
                <a:custGeom>
                  <a:avLst/>
                  <a:gdLst>
                    <a:gd name="T0" fmla="*/ 0 w 18"/>
                    <a:gd name="T1" fmla="*/ 10 h 10"/>
                    <a:gd name="T2" fmla="*/ 9 w 18"/>
                    <a:gd name="T3" fmla="*/ 10 h 10"/>
                    <a:gd name="T4" fmla="*/ 18 w 18"/>
                    <a:gd name="T5" fmla="*/ 5 h 10"/>
                    <a:gd name="T6" fmla="*/ 14 w 18"/>
                    <a:gd name="T7" fmla="*/ 5 h 10"/>
                    <a:gd name="T8" fmla="*/ 14 w 18"/>
                    <a:gd name="T9" fmla="*/ 10 h 10"/>
                    <a:gd name="T10" fmla="*/ 14 w 18"/>
                    <a:gd name="T11" fmla="*/ 10 h 10"/>
                    <a:gd name="T12" fmla="*/ 14 w 18"/>
                    <a:gd name="T13" fmla="*/ 0 h 10"/>
                    <a:gd name="T14" fmla="*/ 9 w 18"/>
                    <a:gd name="T15" fmla="*/ 0 h 10"/>
                    <a:gd name="T16" fmla="*/ 9 w 18"/>
                    <a:gd name="T17" fmla="*/ 5 h 10"/>
                    <a:gd name="T18" fmla="*/ 9 w 18"/>
                    <a:gd name="T19" fmla="*/ 5 h 10"/>
                    <a:gd name="T20" fmla="*/ 0 w 18"/>
                    <a:gd name="T21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" h="10">
                      <a:moveTo>
                        <a:pt x="0" y="10"/>
                      </a:moveTo>
                      <a:lnTo>
                        <a:pt x="9" y="10"/>
                      </a:lnTo>
                      <a:lnTo>
                        <a:pt x="18" y="5"/>
                      </a:lnTo>
                      <a:lnTo>
                        <a:pt x="14" y="5"/>
                      </a:lnTo>
                      <a:lnTo>
                        <a:pt x="14" y="10"/>
                      </a:lnTo>
                      <a:lnTo>
                        <a:pt x="14" y="10"/>
                      </a:lnTo>
                      <a:lnTo>
                        <a:pt x="14" y="0"/>
                      </a:lnTo>
                      <a:lnTo>
                        <a:pt x="9" y="0"/>
                      </a:lnTo>
                      <a:lnTo>
                        <a:pt x="9" y="5"/>
                      </a:lnTo>
                      <a:lnTo>
                        <a:pt x="9" y="5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Freeform 133"/>
                <p:cNvSpPr>
                  <a:spLocks/>
                </p:cNvSpPr>
                <p:nvPr/>
              </p:nvSpPr>
              <p:spPr bwMode="auto">
                <a:xfrm>
                  <a:off x="4730" y="3691"/>
                  <a:ext cx="9" cy="14"/>
                </a:xfrm>
                <a:custGeom>
                  <a:avLst/>
                  <a:gdLst>
                    <a:gd name="T0" fmla="*/ 0 w 9"/>
                    <a:gd name="T1" fmla="*/ 4 h 14"/>
                    <a:gd name="T2" fmla="*/ 0 w 9"/>
                    <a:gd name="T3" fmla="*/ 14 h 14"/>
                    <a:gd name="T4" fmla="*/ 9 w 9"/>
                    <a:gd name="T5" fmla="*/ 9 h 14"/>
                    <a:gd name="T6" fmla="*/ 9 w 9"/>
                    <a:gd name="T7" fmla="*/ 4 h 14"/>
                    <a:gd name="T8" fmla="*/ 5 w 9"/>
                    <a:gd name="T9" fmla="*/ 9 h 14"/>
                    <a:gd name="T10" fmla="*/ 9 w 9"/>
                    <a:gd name="T11" fmla="*/ 9 h 14"/>
                    <a:gd name="T12" fmla="*/ 9 w 9"/>
                    <a:gd name="T13" fmla="*/ 0 h 14"/>
                    <a:gd name="T14" fmla="*/ 9 w 9"/>
                    <a:gd name="T15" fmla="*/ 0 h 14"/>
                    <a:gd name="T16" fmla="*/ 5 w 9"/>
                    <a:gd name="T17" fmla="*/ 0 h 14"/>
                    <a:gd name="T18" fmla="*/ 0 w 9"/>
                    <a:gd name="T19" fmla="*/ 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4">
                      <a:moveTo>
                        <a:pt x="0" y="4"/>
                      </a:moveTo>
                      <a:lnTo>
                        <a:pt x="0" y="14"/>
                      </a:lnTo>
                      <a:lnTo>
                        <a:pt x="9" y="9"/>
                      </a:lnTo>
                      <a:lnTo>
                        <a:pt x="9" y="4"/>
                      </a:lnTo>
                      <a:lnTo>
                        <a:pt x="5" y="9"/>
                      </a:lnTo>
                      <a:lnTo>
                        <a:pt x="9" y="9"/>
                      </a:lnTo>
                      <a:lnTo>
                        <a:pt x="9" y="0"/>
                      </a:lnTo>
                      <a:lnTo>
                        <a:pt x="9" y="0"/>
                      </a:lnTo>
                      <a:lnTo>
                        <a:pt x="5" y="0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" name="Rectangle 134"/>
                <p:cNvSpPr>
                  <a:spLocks noChangeArrowheads="1"/>
                </p:cNvSpPr>
                <p:nvPr/>
              </p:nvSpPr>
              <p:spPr bwMode="auto">
                <a:xfrm>
                  <a:off x="4748" y="3691"/>
                  <a:ext cx="10" cy="9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" name="Rectangle 135"/>
                <p:cNvSpPr>
                  <a:spLocks noChangeArrowheads="1"/>
                </p:cNvSpPr>
                <p:nvPr/>
              </p:nvSpPr>
              <p:spPr bwMode="auto">
                <a:xfrm>
                  <a:off x="4767" y="3695"/>
                  <a:ext cx="9" cy="10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" name="Freeform 136"/>
                <p:cNvSpPr>
                  <a:spLocks/>
                </p:cNvSpPr>
                <p:nvPr/>
              </p:nvSpPr>
              <p:spPr bwMode="auto">
                <a:xfrm>
                  <a:off x="4781" y="3695"/>
                  <a:ext cx="14" cy="19"/>
                </a:xfrm>
                <a:custGeom>
                  <a:avLst/>
                  <a:gdLst>
                    <a:gd name="T0" fmla="*/ 4 w 14"/>
                    <a:gd name="T1" fmla="*/ 0 h 19"/>
                    <a:gd name="T2" fmla="*/ 4 w 14"/>
                    <a:gd name="T3" fmla="*/ 10 h 19"/>
                    <a:gd name="T4" fmla="*/ 0 w 14"/>
                    <a:gd name="T5" fmla="*/ 14 h 19"/>
                    <a:gd name="T6" fmla="*/ 9 w 14"/>
                    <a:gd name="T7" fmla="*/ 19 h 19"/>
                    <a:gd name="T8" fmla="*/ 14 w 14"/>
                    <a:gd name="T9" fmla="*/ 10 h 19"/>
                    <a:gd name="T10" fmla="*/ 4 w 14"/>
                    <a:gd name="T11" fmla="*/ 5 h 19"/>
                    <a:gd name="T12" fmla="*/ 4 w 14"/>
                    <a:gd name="T13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9">
                      <a:moveTo>
                        <a:pt x="4" y="0"/>
                      </a:moveTo>
                      <a:lnTo>
                        <a:pt x="4" y="10"/>
                      </a:lnTo>
                      <a:lnTo>
                        <a:pt x="0" y="14"/>
                      </a:lnTo>
                      <a:lnTo>
                        <a:pt x="9" y="19"/>
                      </a:lnTo>
                      <a:lnTo>
                        <a:pt x="14" y="10"/>
                      </a:lnTo>
                      <a:lnTo>
                        <a:pt x="4" y="5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" name="Freeform 137"/>
                <p:cNvSpPr>
                  <a:spLocks/>
                </p:cNvSpPr>
                <p:nvPr/>
              </p:nvSpPr>
              <p:spPr bwMode="auto">
                <a:xfrm>
                  <a:off x="4795" y="3709"/>
                  <a:ext cx="9" cy="19"/>
                </a:xfrm>
                <a:custGeom>
                  <a:avLst/>
                  <a:gdLst>
                    <a:gd name="T0" fmla="*/ 4 w 9"/>
                    <a:gd name="T1" fmla="*/ 0 h 19"/>
                    <a:gd name="T2" fmla="*/ 0 w 9"/>
                    <a:gd name="T3" fmla="*/ 9 h 19"/>
                    <a:gd name="T4" fmla="*/ 4 w 9"/>
                    <a:gd name="T5" fmla="*/ 19 h 19"/>
                    <a:gd name="T6" fmla="*/ 9 w 9"/>
                    <a:gd name="T7" fmla="*/ 9 h 19"/>
                    <a:gd name="T8" fmla="*/ 4 w 9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9">
                      <a:moveTo>
                        <a:pt x="4" y="0"/>
                      </a:moveTo>
                      <a:lnTo>
                        <a:pt x="0" y="9"/>
                      </a:lnTo>
                      <a:lnTo>
                        <a:pt x="4" y="19"/>
                      </a:lnTo>
                      <a:lnTo>
                        <a:pt x="9" y="9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1" name="Group 138"/>
              <p:cNvGrpSpPr>
                <a:grpSpLocks/>
              </p:cNvGrpSpPr>
              <p:nvPr/>
            </p:nvGrpSpPr>
            <p:grpSpPr bwMode="auto">
              <a:xfrm>
                <a:off x="4744" y="3654"/>
                <a:ext cx="101" cy="64"/>
                <a:chOff x="4744" y="3654"/>
                <a:chExt cx="101" cy="64"/>
              </a:xfrm>
            </p:grpSpPr>
            <p:sp>
              <p:nvSpPr>
                <p:cNvPr id="129" name="Freeform 139"/>
                <p:cNvSpPr>
                  <a:spLocks/>
                </p:cNvSpPr>
                <p:nvPr/>
              </p:nvSpPr>
              <p:spPr bwMode="auto">
                <a:xfrm>
                  <a:off x="4799" y="3705"/>
                  <a:ext cx="14" cy="13"/>
                </a:xfrm>
                <a:custGeom>
                  <a:avLst/>
                  <a:gdLst>
                    <a:gd name="T0" fmla="*/ 10 w 14"/>
                    <a:gd name="T1" fmla="*/ 13 h 13"/>
                    <a:gd name="T2" fmla="*/ 14 w 14"/>
                    <a:gd name="T3" fmla="*/ 4 h 13"/>
                    <a:gd name="T4" fmla="*/ 5 w 14"/>
                    <a:gd name="T5" fmla="*/ 0 h 13"/>
                    <a:gd name="T6" fmla="*/ 0 w 14"/>
                    <a:gd name="T7" fmla="*/ 9 h 13"/>
                    <a:gd name="T8" fmla="*/ 10 w 14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3">
                      <a:moveTo>
                        <a:pt x="10" y="13"/>
                      </a:moveTo>
                      <a:lnTo>
                        <a:pt x="14" y="4"/>
                      </a:lnTo>
                      <a:lnTo>
                        <a:pt x="5" y="0"/>
                      </a:lnTo>
                      <a:lnTo>
                        <a:pt x="0" y="9"/>
                      </a:lnTo>
                      <a:lnTo>
                        <a:pt x="10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Freeform 140"/>
                <p:cNvSpPr>
                  <a:spLocks/>
                </p:cNvSpPr>
                <p:nvPr/>
              </p:nvSpPr>
              <p:spPr bwMode="auto">
                <a:xfrm>
                  <a:off x="4781" y="3695"/>
                  <a:ext cx="14" cy="14"/>
                </a:xfrm>
                <a:custGeom>
                  <a:avLst/>
                  <a:gdLst>
                    <a:gd name="T0" fmla="*/ 9 w 14"/>
                    <a:gd name="T1" fmla="*/ 14 h 14"/>
                    <a:gd name="T2" fmla="*/ 14 w 14"/>
                    <a:gd name="T3" fmla="*/ 5 h 14"/>
                    <a:gd name="T4" fmla="*/ 9 w 14"/>
                    <a:gd name="T5" fmla="*/ 0 h 14"/>
                    <a:gd name="T6" fmla="*/ 4 w 14"/>
                    <a:gd name="T7" fmla="*/ 0 h 14"/>
                    <a:gd name="T8" fmla="*/ 0 w 14"/>
                    <a:gd name="T9" fmla="*/ 10 h 14"/>
                    <a:gd name="T10" fmla="*/ 4 w 14"/>
                    <a:gd name="T11" fmla="*/ 10 h 14"/>
                    <a:gd name="T12" fmla="*/ 9 w 14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4">
                      <a:moveTo>
                        <a:pt x="9" y="14"/>
                      </a:moveTo>
                      <a:lnTo>
                        <a:pt x="14" y="5"/>
                      </a:lnTo>
                      <a:lnTo>
                        <a:pt x="9" y="0"/>
                      </a:lnTo>
                      <a:lnTo>
                        <a:pt x="4" y="0"/>
                      </a:lnTo>
                      <a:lnTo>
                        <a:pt x="0" y="10"/>
                      </a:lnTo>
                      <a:lnTo>
                        <a:pt x="4" y="10"/>
                      </a:lnTo>
                      <a:lnTo>
                        <a:pt x="9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Freeform 141"/>
                <p:cNvSpPr>
                  <a:spLocks/>
                </p:cNvSpPr>
                <p:nvPr/>
              </p:nvSpPr>
              <p:spPr bwMode="auto">
                <a:xfrm>
                  <a:off x="4767" y="3681"/>
                  <a:ext cx="14" cy="19"/>
                </a:xfrm>
                <a:custGeom>
                  <a:avLst/>
                  <a:gdLst>
                    <a:gd name="T0" fmla="*/ 9 w 14"/>
                    <a:gd name="T1" fmla="*/ 19 h 19"/>
                    <a:gd name="T2" fmla="*/ 14 w 14"/>
                    <a:gd name="T3" fmla="*/ 10 h 19"/>
                    <a:gd name="T4" fmla="*/ 5 w 14"/>
                    <a:gd name="T5" fmla="*/ 0 h 19"/>
                    <a:gd name="T6" fmla="*/ 0 w 14"/>
                    <a:gd name="T7" fmla="*/ 10 h 19"/>
                    <a:gd name="T8" fmla="*/ 9 w 14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9">
                      <a:moveTo>
                        <a:pt x="9" y="19"/>
                      </a:moveTo>
                      <a:lnTo>
                        <a:pt x="14" y="10"/>
                      </a:lnTo>
                      <a:lnTo>
                        <a:pt x="5" y="0"/>
                      </a:lnTo>
                      <a:lnTo>
                        <a:pt x="0" y="10"/>
                      </a:lnTo>
                      <a:lnTo>
                        <a:pt x="9" y="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" name="Freeform 142"/>
                <p:cNvSpPr>
                  <a:spLocks/>
                </p:cNvSpPr>
                <p:nvPr/>
              </p:nvSpPr>
              <p:spPr bwMode="auto">
                <a:xfrm>
                  <a:off x="4753" y="3672"/>
                  <a:ext cx="14" cy="14"/>
                </a:xfrm>
                <a:custGeom>
                  <a:avLst/>
                  <a:gdLst>
                    <a:gd name="T0" fmla="*/ 9 w 14"/>
                    <a:gd name="T1" fmla="*/ 14 h 14"/>
                    <a:gd name="T2" fmla="*/ 14 w 14"/>
                    <a:gd name="T3" fmla="*/ 5 h 14"/>
                    <a:gd name="T4" fmla="*/ 5 w 14"/>
                    <a:gd name="T5" fmla="*/ 0 h 14"/>
                    <a:gd name="T6" fmla="*/ 0 w 14"/>
                    <a:gd name="T7" fmla="*/ 9 h 14"/>
                    <a:gd name="T8" fmla="*/ 9 w 14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4">
                      <a:moveTo>
                        <a:pt x="9" y="14"/>
                      </a:moveTo>
                      <a:lnTo>
                        <a:pt x="14" y="5"/>
                      </a:lnTo>
                      <a:lnTo>
                        <a:pt x="5" y="0"/>
                      </a:lnTo>
                      <a:lnTo>
                        <a:pt x="0" y="9"/>
                      </a:lnTo>
                      <a:lnTo>
                        <a:pt x="9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" name="Freeform 143"/>
                <p:cNvSpPr>
                  <a:spLocks/>
                </p:cNvSpPr>
                <p:nvPr/>
              </p:nvSpPr>
              <p:spPr bwMode="auto">
                <a:xfrm>
                  <a:off x="4744" y="3658"/>
                  <a:ext cx="14" cy="10"/>
                </a:xfrm>
                <a:custGeom>
                  <a:avLst/>
                  <a:gdLst>
                    <a:gd name="T0" fmla="*/ 4 w 14"/>
                    <a:gd name="T1" fmla="*/ 10 h 10"/>
                    <a:gd name="T2" fmla="*/ 14 w 14"/>
                    <a:gd name="T3" fmla="*/ 10 h 10"/>
                    <a:gd name="T4" fmla="*/ 9 w 14"/>
                    <a:gd name="T5" fmla="*/ 5 h 10"/>
                    <a:gd name="T6" fmla="*/ 9 w 14"/>
                    <a:gd name="T7" fmla="*/ 0 h 10"/>
                    <a:gd name="T8" fmla="*/ 0 w 14"/>
                    <a:gd name="T9" fmla="*/ 0 h 10"/>
                    <a:gd name="T10" fmla="*/ 0 w 14"/>
                    <a:gd name="T11" fmla="*/ 5 h 10"/>
                    <a:gd name="T12" fmla="*/ 4 w 14"/>
                    <a:gd name="T13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0">
                      <a:moveTo>
                        <a:pt x="4" y="10"/>
                      </a:moveTo>
                      <a:lnTo>
                        <a:pt x="14" y="10"/>
                      </a:lnTo>
                      <a:lnTo>
                        <a:pt x="9" y="5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4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" name="Rectangle 144"/>
                <p:cNvSpPr>
                  <a:spLocks noChangeArrowheads="1"/>
                </p:cNvSpPr>
                <p:nvPr/>
              </p:nvSpPr>
              <p:spPr bwMode="auto">
                <a:xfrm>
                  <a:off x="4758" y="3654"/>
                  <a:ext cx="9" cy="9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Rectangle 145"/>
                <p:cNvSpPr>
                  <a:spLocks noChangeArrowheads="1"/>
                </p:cNvSpPr>
                <p:nvPr/>
              </p:nvSpPr>
              <p:spPr bwMode="auto">
                <a:xfrm>
                  <a:off x="4776" y="3654"/>
                  <a:ext cx="9" cy="9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Freeform 146"/>
                <p:cNvSpPr>
                  <a:spLocks/>
                </p:cNvSpPr>
                <p:nvPr/>
              </p:nvSpPr>
              <p:spPr bwMode="auto">
                <a:xfrm>
                  <a:off x="4795" y="3654"/>
                  <a:ext cx="9" cy="9"/>
                </a:xfrm>
                <a:custGeom>
                  <a:avLst/>
                  <a:gdLst>
                    <a:gd name="T0" fmla="*/ 0 w 9"/>
                    <a:gd name="T1" fmla="*/ 0 h 9"/>
                    <a:gd name="T2" fmla="*/ 0 w 9"/>
                    <a:gd name="T3" fmla="*/ 9 h 9"/>
                    <a:gd name="T4" fmla="*/ 0 w 9"/>
                    <a:gd name="T5" fmla="*/ 9 h 9"/>
                    <a:gd name="T6" fmla="*/ 9 w 9"/>
                    <a:gd name="T7" fmla="*/ 9 h 9"/>
                    <a:gd name="T8" fmla="*/ 9 w 9"/>
                    <a:gd name="T9" fmla="*/ 0 h 9"/>
                    <a:gd name="T10" fmla="*/ 4 w 9"/>
                    <a:gd name="T11" fmla="*/ 0 h 9"/>
                    <a:gd name="T12" fmla="*/ 0 w 9"/>
                    <a:gd name="T13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0" y="9"/>
                      </a:lnTo>
                      <a:lnTo>
                        <a:pt x="9" y="9"/>
                      </a:lnTo>
                      <a:lnTo>
                        <a:pt x="9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Freeform 147"/>
                <p:cNvSpPr>
                  <a:spLocks/>
                </p:cNvSpPr>
                <p:nvPr/>
              </p:nvSpPr>
              <p:spPr bwMode="auto">
                <a:xfrm>
                  <a:off x="4813" y="3654"/>
                  <a:ext cx="14" cy="14"/>
                </a:xfrm>
                <a:custGeom>
                  <a:avLst/>
                  <a:gdLst>
                    <a:gd name="T0" fmla="*/ 5 w 14"/>
                    <a:gd name="T1" fmla="*/ 0 h 14"/>
                    <a:gd name="T2" fmla="*/ 0 w 14"/>
                    <a:gd name="T3" fmla="*/ 9 h 14"/>
                    <a:gd name="T4" fmla="*/ 9 w 14"/>
                    <a:gd name="T5" fmla="*/ 14 h 14"/>
                    <a:gd name="T6" fmla="*/ 14 w 14"/>
                    <a:gd name="T7" fmla="*/ 4 h 14"/>
                    <a:gd name="T8" fmla="*/ 5 w 14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4">
                      <a:moveTo>
                        <a:pt x="5" y="0"/>
                      </a:moveTo>
                      <a:lnTo>
                        <a:pt x="0" y="9"/>
                      </a:lnTo>
                      <a:lnTo>
                        <a:pt x="9" y="14"/>
                      </a:lnTo>
                      <a:lnTo>
                        <a:pt x="14" y="4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" name="Freeform 148"/>
                <p:cNvSpPr>
                  <a:spLocks/>
                </p:cNvSpPr>
                <p:nvPr/>
              </p:nvSpPr>
              <p:spPr bwMode="auto">
                <a:xfrm>
                  <a:off x="4827" y="3663"/>
                  <a:ext cx="14" cy="14"/>
                </a:xfrm>
                <a:custGeom>
                  <a:avLst/>
                  <a:gdLst>
                    <a:gd name="T0" fmla="*/ 5 w 14"/>
                    <a:gd name="T1" fmla="*/ 0 h 14"/>
                    <a:gd name="T2" fmla="*/ 0 w 14"/>
                    <a:gd name="T3" fmla="*/ 9 h 14"/>
                    <a:gd name="T4" fmla="*/ 0 w 14"/>
                    <a:gd name="T5" fmla="*/ 9 h 14"/>
                    <a:gd name="T6" fmla="*/ 5 w 14"/>
                    <a:gd name="T7" fmla="*/ 5 h 14"/>
                    <a:gd name="T8" fmla="*/ 0 w 14"/>
                    <a:gd name="T9" fmla="*/ 5 h 14"/>
                    <a:gd name="T10" fmla="*/ 5 w 14"/>
                    <a:gd name="T11" fmla="*/ 14 h 14"/>
                    <a:gd name="T12" fmla="*/ 14 w 14"/>
                    <a:gd name="T13" fmla="*/ 9 h 14"/>
                    <a:gd name="T14" fmla="*/ 9 w 14"/>
                    <a:gd name="T15" fmla="*/ 5 h 14"/>
                    <a:gd name="T16" fmla="*/ 5 w 14"/>
                    <a:gd name="T1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" h="14">
                      <a:moveTo>
                        <a:pt x="5" y="0"/>
                      </a:moveTo>
                      <a:lnTo>
                        <a:pt x="0" y="9"/>
                      </a:lnTo>
                      <a:lnTo>
                        <a:pt x="0" y="9"/>
                      </a:lnTo>
                      <a:lnTo>
                        <a:pt x="5" y="5"/>
                      </a:lnTo>
                      <a:lnTo>
                        <a:pt x="0" y="5"/>
                      </a:lnTo>
                      <a:lnTo>
                        <a:pt x="5" y="14"/>
                      </a:lnTo>
                      <a:lnTo>
                        <a:pt x="14" y="9"/>
                      </a:lnTo>
                      <a:lnTo>
                        <a:pt x="9" y="5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" name="Freeform 149"/>
                <p:cNvSpPr>
                  <a:spLocks/>
                </p:cNvSpPr>
                <p:nvPr/>
              </p:nvSpPr>
              <p:spPr bwMode="auto">
                <a:xfrm>
                  <a:off x="4836" y="3681"/>
                  <a:ext cx="9" cy="10"/>
                </a:xfrm>
                <a:custGeom>
                  <a:avLst/>
                  <a:gdLst>
                    <a:gd name="T0" fmla="*/ 9 w 9"/>
                    <a:gd name="T1" fmla="*/ 0 h 10"/>
                    <a:gd name="T2" fmla="*/ 0 w 9"/>
                    <a:gd name="T3" fmla="*/ 5 h 10"/>
                    <a:gd name="T4" fmla="*/ 0 w 9"/>
                    <a:gd name="T5" fmla="*/ 10 h 10"/>
                    <a:gd name="T6" fmla="*/ 9 w 9"/>
                    <a:gd name="T7" fmla="*/ 5 h 10"/>
                    <a:gd name="T8" fmla="*/ 9 w 9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9" y="0"/>
                      </a:move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9" y="5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2" name="Group 150"/>
              <p:cNvGrpSpPr>
                <a:grpSpLocks/>
              </p:cNvGrpSpPr>
              <p:nvPr/>
            </p:nvGrpSpPr>
            <p:grpSpPr bwMode="auto">
              <a:xfrm>
                <a:off x="4776" y="3617"/>
                <a:ext cx="97" cy="69"/>
                <a:chOff x="4776" y="3617"/>
                <a:chExt cx="97" cy="69"/>
              </a:xfrm>
            </p:grpSpPr>
            <p:sp>
              <p:nvSpPr>
                <p:cNvPr id="119" name="Freeform 151"/>
                <p:cNvSpPr>
                  <a:spLocks/>
                </p:cNvSpPr>
                <p:nvPr/>
              </p:nvSpPr>
              <p:spPr bwMode="auto">
                <a:xfrm>
                  <a:off x="4827" y="3672"/>
                  <a:ext cx="14" cy="14"/>
                </a:xfrm>
                <a:custGeom>
                  <a:avLst/>
                  <a:gdLst>
                    <a:gd name="T0" fmla="*/ 9 w 14"/>
                    <a:gd name="T1" fmla="*/ 14 h 14"/>
                    <a:gd name="T2" fmla="*/ 14 w 14"/>
                    <a:gd name="T3" fmla="*/ 5 h 14"/>
                    <a:gd name="T4" fmla="*/ 5 w 14"/>
                    <a:gd name="T5" fmla="*/ 0 h 14"/>
                    <a:gd name="T6" fmla="*/ 0 w 14"/>
                    <a:gd name="T7" fmla="*/ 9 h 14"/>
                    <a:gd name="T8" fmla="*/ 9 w 14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4">
                      <a:moveTo>
                        <a:pt x="9" y="14"/>
                      </a:moveTo>
                      <a:lnTo>
                        <a:pt x="14" y="5"/>
                      </a:lnTo>
                      <a:lnTo>
                        <a:pt x="5" y="0"/>
                      </a:lnTo>
                      <a:lnTo>
                        <a:pt x="0" y="9"/>
                      </a:lnTo>
                      <a:lnTo>
                        <a:pt x="9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" name="Freeform 152"/>
                <p:cNvSpPr>
                  <a:spLocks/>
                </p:cNvSpPr>
                <p:nvPr/>
              </p:nvSpPr>
              <p:spPr bwMode="auto">
                <a:xfrm>
                  <a:off x="4813" y="3658"/>
                  <a:ext cx="9" cy="14"/>
                </a:xfrm>
                <a:custGeom>
                  <a:avLst/>
                  <a:gdLst>
                    <a:gd name="T0" fmla="*/ 5 w 9"/>
                    <a:gd name="T1" fmla="*/ 14 h 14"/>
                    <a:gd name="T2" fmla="*/ 9 w 9"/>
                    <a:gd name="T3" fmla="*/ 5 h 14"/>
                    <a:gd name="T4" fmla="*/ 5 w 9"/>
                    <a:gd name="T5" fmla="*/ 0 h 14"/>
                    <a:gd name="T6" fmla="*/ 5 w 9"/>
                    <a:gd name="T7" fmla="*/ 0 h 14"/>
                    <a:gd name="T8" fmla="*/ 0 w 9"/>
                    <a:gd name="T9" fmla="*/ 10 h 14"/>
                    <a:gd name="T10" fmla="*/ 0 w 9"/>
                    <a:gd name="T11" fmla="*/ 10 h 14"/>
                    <a:gd name="T12" fmla="*/ 5 w 9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4">
                      <a:moveTo>
                        <a:pt x="5" y="14"/>
                      </a:moveTo>
                      <a:lnTo>
                        <a:pt x="9" y="5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5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" name="Freeform 153"/>
                <p:cNvSpPr>
                  <a:spLocks/>
                </p:cNvSpPr>
                <p:nvPr/>
              </p:nvSpPr>
              <p:spPr bwMode="auto">
                <a:xfrm>
                  <a:off x="4799" y="3649"/>
                  <a:ext cx="10" cy="14"/>
                </a:xfrm>
                <a:custGeom>
                  <a:avLst/>
                  <a:gdLst>
                    <a:gd name="T0" fmla="*/ 5 w 10"/>
                    <a:gd name="T1" fmla="*/ 14 h 14"/>
                    <a:gd name="T2" fmla="*/ 10 w 10"/>
                    <a:gd name="T3" fmla="*/ 5 h 14"/>
                    <a:gd name="T4" fmla="*/ 5 w 10"/>
                    <a:gd name="T5" fmla="*/ 0 h 14"/>
                    <a:gd name="T6" fmla="*/ 0 w 10"/>
                    <a:gd name="T7" fmla="*/ 9 h 14"/>
                    <a:gd name="T8" fmla="*/ 5 w 10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4">
                      <a:moveTo>
                        <a:pt x="5" y="14"/>
                      </a:moveTo>
                      <a:lnTo>
                        <a:pt x="10" y="5"/>
                      </a:lnTo>
                      <a:lnTo>
                        <a:pt x="5" y="0"/>
                      </a:lnTo>
                      <a:lnTo>
                        <a:pt x="0" y="9"/>
                      </a:lnTo>
                      <a:lnTo>
                        <a:pt x="5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Freeform 154"/>
                <p:cNvSpPr>
                  <a:spLocks/>
                </p:cNvSpPr>
                <p:nvPr/>
              </p:nvSpPr>
              <p:spPr bwMode="auto">
                <a:xfrm>
                  <a:off x="4785" y="3635"/>
                  <a:ext cx="10" cy="14"/>
                </a:xfrm>
                <a:custGeom>
                  <a:avLst/>
                  <a:gdLst>
                    <a:gd name="T0" fmla="*/ 5 w 10"/>
                    <a:gd name="T1" fmla="*/ 14 h 14"/>
                    <a:gd name="T2" fmla="*/ 10 w 10"/>
                    <a:gd name="T3" fmla="*/ 5 h 14"/>
                    <a:gd name="T4" fmla="*/ 5 w 10"/>
                    <a:gd name="T5" fmla="*/ 0 h 14"/>
                    <a:gd name="T6" fmla="*/ 0 w 10"/>
                    <a:gd name="T7" fmla="*/ 9 h 14"/>
                    <a:gd name="T8" fmla="*/ 5 w 10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4">
                      <a:moveTo>
                        <a:pt x="5" y="14"/>
                      </a:moveTo>
                      <a:lnTo>
                        <a:pt x="10" y="5"/>
                      </a:lnTo>
                      <a:lnTo>
                        <a:pt x="5" y="0"/>
                      </a:lnTo>
                      <a:lnTo>
                        <a:pt x="0" y="9"/>
                      </a:lnTo>
                      <a:lnTo>
                        <a:pt x="5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" name="Freeform 155"/>
                <p:cNvSpPr>
                  <a:spLocks/>
                </p:cNvSpPr>
                <p:nvPr/>
              </p:nvSpPr>
              <p:spPr bwMode="auto">
                <a:xfrm>
                  <a:off x="4776" y="3626"/>
                  <a:ext cx="14" cy="5"/>
                </a:xfrm>
                <a:custGeom>
                  <a:avLst/>
                  <a:gdLst>
                    <a:gd name="T0" fmla="*/ 0 w 14"/>
                    <a:gd name="T1" fmla="*/ 5 h 5"/>
                    <a:gd name="T2" fmla="*/ 9 w 14"/>
                    <a:gd name="T3" fmla="*/ 5 h 5"/>
                    <a:gd name="T4" fmla="*/ 9 w 14"/>
                    <a:gd name="T5" fmla="*/ 5 h 5"/>
                    <a:gd name="T6" fmla="*/ 14 w 14"/>
                    <a:gd name="T7" fmla="*/ 0 h 5"/>
                    <a:gd name="T8" fmla="*/ 5 w 14"/>
                    <a:gd name="T9" fmla="*/ 0 h 5"/>
                    <a:gd name="T10" fmla="*/ 0 w 14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5">
                      <a:moveTo>
                        <a:pt x="0" y="5"/>
                      </a:moveTo>
                      <a:lnTo>
                        <a:pt x="9" y="5"/>
                      </a:lnTo>
                      <a:lnTo>
                        <a:pt x="9" y="5"/>
                      </a:lnTo>
                      <a:lnTo>
                        <a:pt x="14" y="0"/>
                      </a:lnTo>
                      <a:lnTo>
                        <a:pt x="5" y="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Freeform 156"/>
                <p:cNvSpPr>
                  <a:spLocks/>
                </p:cNvSpPr>
                <p:nvPr/>
              </p:nvSpPr>
              <p:spPr bwMode="auto">
                <a:xfrm>
                  <a:off x="4795" y="3617"/>
                  <a:ext cx="9" cy="14"/>
                </a:xfrm>
                <a:custGeom>
                  <a:avLst/>
                  <a:gdLst>
                    <a:gd name="T0" fmla="*/ 0 w 9"/>
                    <a:gd name="T1" fmla="*/ 4 h 14"/>
                    <a:gd name="T2" fmla="*/ 0 w 9"/>
                    <a:gd name="T3" fmla="*/ 14 h 14"/>
                    <a:gd name="T4" fmla="*/ 9 w 9"/>
                    <a:gd name="T5" fmla="*/ 9 h 14"/>
                    <a:gd name="T6" fmla="*/ 9 w 9"/>
                    <a:gd name="T7" fmla="*/ 0 h 14"/>
                    <a:gd name="T8" fmla="*/ 0 w 9"/>
                    <a:gd name="T9" fmla="*/ 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0" y="4"/>
                      </a:moveTo>
                      <a:lnTo>
                        <a:pt x="0" y="14"/>
                      </a:lnTo>
                      <a:lnTo>
                        <a:pt x="9" y="9"/>
                      </a:lnTo>
                      <a:lnTo>
                        <a:pt x="9" y="0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Rectangle 157"/>
                <p:cNvSpPr>
                  <a:spLocks noChangeArrowheads="1"/>
                </p:cNvSpPr>
                <p:nvPr/>
              </p:nvSpPr>
              <p:spPr bwMode="auto">
                <a:xfrm>
                  <a:off x="4813" y="3617"/>
                  <a:ext cx="9" cy="9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" name="Rectangle 158"/>
                <p:cNvSpPr>
                  <a:spLocks noChangeArrowheads="1"/>
                </p:cNvSpPr>
                <p:nvPr/>
              </p:nvSpPr>
              <p:spPr bwMode="auto">
                <a:xfrm>
                  <a:off x="4832" y="3621"/>
                  <a:ext cx="9" cy="10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Freeform 159"/>
                <p:cNvSpPr>
                  <a:spLocks/>
                </p:cNvSpPr>
                <p:nvPr/>
              </p:nvSpPr>
              <p:spPr bwMode="auto">
                <a:xfrm>
                  <a:off x="4845" y="3626"/>
                  <a:ext cx="14" cy="14"/>
                </a:xfrm>
                <a:custGeom>
                  <a:avLst/>
                  <a:gdLst>
                    <a:gd name="T0" fmla="*/ 5 w 14"/>
                    <a:gd name="T1" fmla="*/ 0 h 14"/>
                    <a:gd name="T2" fmla="*/ 0 w 14"/>
                    <a:gd name="T3" fmla="*/ 9 h 14"/>
                    <a:gd name="T4" fmla="*/ 10 w 14"/>
                    <a:gd name="T5" fmla="*/ 14 h 14"/>
                    <a:gd name="T6" fmla="*/ 14 w 14"/>
                    <a:gd name="T7" fmla="*/ 5 h 14"/>
                    <a:gd name="T8" fmla="*/ 5 w 14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4">
                      <a:moveTo>
                        <a:pt x="5" y="0"/>
                      </a:moveTo>
                      <a:lnTo>
                        <a:pt x="0" y="9"/>
                      </a:lnTo>
                      <a:lnTo>
                        <a:pt x="10" y="14"/>
                      </a:lnTo>
                      <a:lnTo>
                        <a:pt x="14" y="5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Freeform 160"/>
                <p:cNvSpPr>
                  <a:spLocks/>
                </p:cNvSpPr>
                <p:nvPr/>
              </p:nvSpPr>
              <p:spPr bwMode="auto">
                <a:xfrm>
                  <a:off x="4864" y="3635"/>
                  <a:ext cx="9" cy="14"/>
                </a:xfrm>
                <a:custGeom>
                  <a:avLst/>
                  <a:gdLst>
                    <a:gd name="T0" fmla="*/ 5 w 9"/>
                    <a:gd name="T1" fmla="*/ 0 h 14"/>
                    <a:gd name="T2" fmla="*/ 0 w 9"/>
                    <a:gd name="T3" fmla="*/ 9 h 14"/>
                    <a:gd name="T4" fmla="*/ 5 w 9"/>
                    <a:gd name="T5" fmla="*/ 14 h 14"/>
                    <a:gd name="T6" fmla="*/ 9 w 9"/>
                    <a:gd name="T7" fmla="*/ 5 h 14"/>
                    <a:gd name="T8" fmla="*/ 5 w 9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5" y="0"/>
                      </a:moveTo>
                      <a:lnTo>
                        <a:pt x="0" y="9"/>
                      </a:lnTo>
                      <a:lnTo>
                        <a:pt x="5" y="14"/>
                      </a:lnTo>
                      <a:lnTo>
                        <a:pt x="9" y="5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3" name="Group 161"/>
              <p:cNvGrpSpPr>
                <a:grpSpLocks/>
              </p:cNvGrpSpPr>
              <p:nvPr/>
            </p:nvGrpSpPr>
            <p:grpSpPr bwMode="auto">
              <a:xfrm>
                <a:off x="4873" y="3566"/>
                <a:ext cx="56" cy="74"/>
                <a:chOff x="4873" y="3566"/>
                <a:chExt cx="56" cy="74"/>
              </a:xfrm>
            </p:grpSpPr>
            <p:sp>
              <p:nvSpPr>
                <p:cNvPr id="114" name="Freeform 162"/>
                <p:cNvSpPr>
                  <a:spLocks/>
                </p:cNvSpPr>
                <p:nvPr/>
              </p:nvSpPr>
              <p:spPr bwMode="auto">
                <a:xfrm>
                  <a:off x="4873" y="3621"/>
                  <a:ext cx="9" cy="19"/>
                </a:xfrm>
                <a:custGeom>
                  <a:avLst/>
                  <a:gdLst>
                    <a:gd name="T0" fmla="*/ 0 w 9"/>
                    <a:gd name="T1" fmla="*/ 10 h 19"/>
                    <a:gd name="T2" fmla="*/ 5 w 9"/>
                    <a:gd name="T3" fmla="*/ 19 h 19"/>
                    <a:gd name="T4" fmla="*/ 9 w 9"/>
                    <a:gd name="T5" fmla="*/ 10 h 19"/>
                    <a:gd name="T6" fmla="*/ 5 w 9"/>
                    <a:gd name="T7" fmla="*/ 0 h 19"/>
                    <a:gd name="T8" fmla="*/ 0 w 9"/>
                    <a:gd name="T9" fmla="*/ 1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9">
                      <a:moveTo>
                        <a:pt x="0" y="10"/>
                      </a:moveTo>
                      <a:lnTo>
                        <a:pt x="5" y="19"/>
                      </a:lnTo>
                      <a:lnTo>
                        <a:pt x="9" y="10"/>
                      </a:lnTo>
                      <a:lnTo>
                        <a:pt x="5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" name="Freeform 163"/>
                <p:cNvSpPr>
                  <a:spLocks/>
                </p:cNvSpPr>
                <p:nvPr/>
              </p:nvSpPr>
              <p:spPr bwMode="auto">
                <a:xfrm>
                  <a:off x="4882" y="3607"/>
                  <a:ext cx="10" cy="19"/>
                </a:xfrm>
                <a:custGeom>
                  <a:avLst/>
                  <a:gdLst>
                    <a:gd name="T0" fmla="*/ 0 w 10"/>
                    <a:gd name="T1" fmla="*/ 10 h 19"/>
                    <a:gd name="T2" fmla="*/ 5 w 10"/>
                    <a:gd name="T3" fmla="*/ 19 h 19"/>
                    <a:gd name="T4" fmla="*/ 10 w 10"/>
                    <a:gd name="T5" fmla="*/ 10 h 19"/>
                    <a:gd name="T6" fmla="*/ 5 w 10"/>
                    <a:gd name="T7" fmla="*/ 0 h 19"/>
                    <a:gd name="T8" fmla="*/ 0 w 10"/>
                    <a:gd name="T9" fmla="*/ 1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9">
                      <a:moveTo>
                        <a:pt x="0" y="10"/>
                      </a:moveTo>
                      <a:lnTo>
                        <a:pt x="5" y="19"/>
                      </a:lnTo>
                      <a:lnTo>
                        <a:pt x="10" y="10"/>
                      </a:lnTo>
                      <a:lnTo>
                        <a:pt x="5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" name="Freeform 164"/>
                <p:cNvSpPr>
                  <a:spLocks/>
                </p:cNvSpPr>
                <p:nvPr/>
              </p:nvSpPr>
              <p:spPr bwMode="auto">
                <a:xfrm>
                  <a:off x="4892" y="3594"/>
                  <a:ext cx="14" cy="18"/>
                </a:xfrm>
                <a:custGeom>
                  <a:avLst/>
                  <a:gdLst>
                    <a:gd name="T0" fmla="*/ 0 w 14"/>
                    <a:gd name="T1" fmla="*/ 9 h 18"/>
                    <a:gd name="T2" fmla="*/ 4 w 14"/>
                    <a:gd name="T3" fmla="*/ 18 h 18"/>
                    <a:gd name="T4" fmla="*/ 14 w 14"/>
                    <a:gd name="T5" fmla="*/ 9 h 18"/>
                    <a:gd name="T6" fmla="*/ 9 w 14"/>
                    <a:gd name="T7" fmla="*/ 0 h 18"/>
                    <a:gd name="T8" fmla="*/ 0 w 14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8">
                      <a:moveTo>
                        <a:pt x="0" y="9"/>
                      </a:moveTo>
                      <a:lnTo>
                        <a:pt x="4" y="18"/>
                      </a:lnTo>
                      <a:lnTo>
                        <a:pt x="14" y="9"/>
                      </a:lnTo>
                      <a:lnTo>
                        <a:pt x="9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Freeform 165"/>
                <p:cNvSpPr>
                  <a:spLocks/>
                </p:cNvSpPr>
                <p:nvPr/>
              </p:nvSpPr>
              <p:spPr bwMode="auto">
                <a:xfrm>
                  <a:off x="4906" y="3580"/>
                  <a:ext cx="9" cy="18"/>
                </a:xfrm>
                <a:custGeom>
                  <a:avLst/>
                  <a:gdLst>
                    <a:gd name="T0" fmla="*/ 0 w 9"/>
                    <a:gd name="T1" fmla="*/ 9 h 18"/>
                    <a:gd name="T2" fmla="*/ 4 w 9"/>
                    <a:gd name="T3" fmla="*/ 18 h 18"/>
                    <a:gd name="T4" fmla="*/ 9 w 9"/>
                    <a:gd name="T5" fmla="*/ 9 h 18"/>
                    <a:gd name="T6" fmla="*/ 4 w 9"/>
                    <a:gd name="T7" fmla="*/ 0 h 18"/>
                    <a:gd name="T8" fmla="*/ 0 w 9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8">
                      <a:moveTo>
                        <a:pt x="0" y="9"/>
                      </a:moveTo>
                      <a:lnTo>
                        <a:pt x="4" y="18"/>
                      </a:lnTo>
                      <a:lnTo>
                        <a:pt x="9" y="9"/>
                      </a:lnTo>
                      <a:lnTo>
                        <a:pt x="4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Freeform 166"/>
                <p:cNvSpPr>
                  <a:spLocks/>
                </p:cNvSpPr>
                <p:nvPr/>
              </p:nvSpPr>
              <p:spPr bwMode="auto">
                <a:xfrm>
                  <a:off x="4915" y="3566"/>
                  <a:ext cx="14" cy="18"/>
                </a:xfrm>
                <a:custGeom>
                  <a:avLst/>
                  <a:gdLst>
                    <a:gd name="T0" fmla="*/ 0 w 14"/>
                    <a:gd name="T1" fmla="*/ 9 h 18"/>
                    <a:gd name="T2" fmla="*/ 4 w 14"/>
                    <a:gd name="T3" fmla="*/ 18 h 18"/>
                    <a:gd name="T4" fmla="*/ 14 w 14"/>
                    <a:gd name="T5" fmla="*/ 9 h 18"/>
                    <a:gd name="T6" fmla="*/ 9 w 14"/>
                    <a:gd name="T7" fmla="*/ 0 h 18"/>
                    <a:gd name="T8" fmla="*/ 0 w 14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8">
                      <a:moveTo>
                        <a:pt x="0" y="9"/>
                      </a:moveTo>
                      <a:lnTo>
                        <a:pt x="4" y="18"/>
                      </a:lnTo>
                      <a:lnTo>
                        <a:pt x="14" y="9"/>
                      </a:lnTo>
                      <a:lnTo>
                        <a:pt x="9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36934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50E4-CC12-4719-98A5-0777412B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Decoupling issues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47718-6A21-4E9D-B3C4-DF5388855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1770618"/>
            <a:ext cx="6149271" cy="42551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D72BE6-9B6C-44BF-8A2F-B43227F9F9E2}"/>
              </a:ext>
            </a:extLst>
          </p:cNvPr>
          <p:cNvSpPr txBox="1"/>
          <p:nvPr/>
        </p:nvSpPr>
        <p:spPr>
          <a:xfrm>
            <a:off x="920750" y="1567667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Capacitors start behaving like inductors at high frequencies-  </a:t>
            </a:r>
          </a:p>
        </p:txBody>
      </p:sp>
    </p:spTree>
    <p:extLst>
      <p:ext uri="{BB962C8B-B14F-4D97-AF65-F5344CB8AC3E}">
        <p14:creationId xmlns:p14="http://schemas.microsoft.com/office/powerpoint/2010/main" val="171066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711476"/>
            <a:ext cx="8915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 magnetic flux density some distance away from a conductor</a:t>
            </a:r>
          </a:p>
          <a:p>
            <a:pPr marL="800100" lvl="1" indent="-342900">
              <a:buFont typeface="Calibri" pitchFamily="34" charset="0"/>
              <a:buChar char="—"/>
            </a:pPr>
            <a:r>
              <a:rPr lang="en-US" sz="2400" dirty="0"/>
              <a:t>is proportional to current,</a:t>
            </a:r>
          </a:p>
          <a:p>
            <a:pPr marL="800100" lvl="1" indent="-342900">
              <a:buFont typeface="Calibri" pitchFamily="34" charset="0"/>
              <a:buChar char="—"/>
            </a:pPr>
            <a:r>
              <a:rPr lang="en-US" sz="2400" dirty="0"/>
              <a:t>and inversely proportional to distance.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 steady current produces a steady magnetic flux density.</a:t>
            </a:r>
          </a:p>
          <a:p>
            <a:pPr>
              <a:spcAft>
                <a:spcPts val="600"/>
              </a:spcAft>
            </a:pPr>
            <a:endParaRPr lang="en-US" sz="2400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altLang="zh-TW" sz="4000" dirty="0"/>
              <a:t>Signal Integrity – Crosstalk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036320"/>
            <a:ext cx="3990109" cy="292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952500"/>
            <a:ext cx="4572000" cy="201593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Consider a wire or PCB trace carrying a steady current </a:t>
            </a:r>
            <a:r>
              <a:rPr lang="en-US" sz="2400" i="1" dirty="0">
                <a:cs typeface="Times New Roman" pitchFamily="18" charset="0"/>
              </a:rPr>
              <a:t>I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For a simple straight wire, magnetic flux at a point away from the wire is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743200"/>
            <a:ext cx="1438275" cy="81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575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561" y="4425987"/>
            <a:ext cx="416878" cy="543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080" y="4077017"/>
            <a:ext cx="3619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6840" y="682094"/>
            <a:ext cx="837692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This magnetic flux density can induce a voltage in another wire or PCB trace.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By Faraday’s Law:</a:t>
            </a:r>
          </a:p>
          <a:p>
            <a:pPr>
              <a:spcAft>
                <a:spcPts val="600"/>
              </a:spcAft>
            </a:pPr>
            <a:endParaRPr lang="en-US" sz="2400" dirty="0"/>
          </a:p>
          <a:p>
            <a:endParaRPr lang="en-US" sz="2400" dirty="0"/>
          </a:p>
          <a:p>
            <a:endParaRPr lang="en-US" sz="2800" dirty="0"/>
          </a:p>
          <a:p>
            <a:pPr algn="ctr">
              <a:spcAft>
                <a:spcPts val="600"/>
              </a:spcAft>
            </a:pPr>
            <a:r>
              <a:rPr lang="en-US" sz="2400" dirty="0"/>
              <a:t>-integral around some contour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 (a closed loop of wire, like a PCB trace and its return) 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= dot-product between generated electric field intensity     and a differential section of the contour      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= the rate of change in magnetic flux that passes through the surface defined by the contour integral.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= Electro Motive Force (EMF)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altLang="zh-TW" sz="4000" dirty="0"/>
              <a:t>Signal Integrity – Crosstalk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09800"/>
            <a:ext cx="38798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951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87" y="5615422"/>
            <a:ext cx="2200275" cy="81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0890" y="644421"/>
            <a:ext cx="894311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For a long, straight wire, the changing magnetic flux density is approximately</a:t>
            </a:r>
          </a:p>
          <a:p>
            <a:endParaRPr lang="en-US" sz="3200" dirty="0"/>
          </a:p>
          <a:p>
            <a:pPr>
              <a:spcAft>
                <a:spcPts val="600"/>
              </a:spcAft>
            </a:pPr>
            <a:r>
              <a:rPr lang="en-US" sz="2400" dirty="0"/>
              <a:t>Conclude the following about crosstalk: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• It all depends on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sz="2400" dirty="0" err="1"/>
              <a:t>.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</a:rPr>
              <a:t>(e.g., no change in current, no change in magnetic flux, no induced voltage in another wire)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• The magnetic flux passing through some surface is a strong function of the geometry of the wire carrying the current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• The amount of magnetic flux that induces an EMF in a second wire is a strong function of how that wire is oriented with respect to it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These are topics further explored in EGR 343,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  					where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b="1" i="1" baseline="-25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/>
              <a:t>  is called mutual inductance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altLang="zh-TW" sz="4000" dirty="0"/>
              <a:t>Signal Integrity – Crosstalk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057275"/>
            <a:ext cx="20764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V="1">
            <a:off x="3338945" y="1648691"/>
            <a:ext cx="990600" cy="955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60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062"/>
            <a:ext cx="8229600" cy="629361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Signal Integrity – Crosstalk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2779"/>
            <a:ext cx="8534400" cy="5562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/>
              <a:t>Some design guidelines to reduce crosstalk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/>
              <a:t>Magnetic Flux Management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800" dirty="0"/>
              <a:t>enclose the conductor in a grounded shield, such as in a coax cable.</a:t>
            </a:r>
            <a:endParaRPr lang="en-US" dirty="0"/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sz="2800" dirty="0"/>
              <a:t>Impractical for traces on a circuit board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sz="2800" dirty="0"/>
              <a:t>Ground planes help contain fields</a:t>
            </a:r>
            <a:endParaRPr lang="en-US" sz="28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27" y="3908524"/>
            <a:ext cx="4622801" cy="2213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730402" y="3813243"/>
            <a:ext cx="34747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Two conductors on opposite sides of a ground plane (i.e., on different circuit board layers) will not see much of each others’ magnetic flux.</a:t>
            </a:r>
          </a:p>
        </p:txBody>
      </p:sp>
    </p:spTree>
    <p:extLst>
      <p:ext uri="{BB962C8B-B14F-4D97-AF65-F5344CB8AC3E}">
        <p14:creationId xmlns:p14="http://schemas.microsoft.com/office/powerpoint/2010/main" val="30170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39" y="3380264"/>
            <a:ext cx="4870315" cy="2595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409" y="646738"/>
            <a:ext cx="8991600" cy="5791200"/>
          </a:xfrm>
        </p:spPr>
        <p:txBody>
          <a:bodyPr>
            <a:noAutofit/>
          </a:bodyPr>
          <a:lstStyle/>
          <a:p>
            <a:r>
              <a:rPr lang="en-US" sz="3200" dirty="0"/>
              <a:t>Some design guidelines to reduce crosstalk</a:t>
            </a:r>
          </a:p>
          <a:p>
            <a:r>
              <a:rPr lang="en-US" sz="2800" dirty="0"/>
              <a:t>Magnetic Flux Management</a:t>
            </a:r>
            <a:endParaRPr lang="en-US" sz="2000" dirty="0"/>
          </a:p>
          <a:p>
            <a:pPr lvl="1"/>
            <a:r>
              <a:rPr lang="en-US" sz="2800" dirty="0"/>
              <a:t>reduce the amount of magnetic flux generated</a:t>
            </a:r>
          </a:p>
          <a:p>
            <a:pPr lvl="2"/>
            <a:r>
              <a:rPr lang="en-US" sz="2800" dirty="0"/>
              <a:t>reduce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dt</a:t>
            </a:r>
            <a:endParaRPr lang="en-US" sz="2800" dirty="0"/>
          </a:p>
          <a:p>
            <a:pPr lvl="2"/>
            <a:r>
              <a:rPr lang="en-US" sz="2800" dirty="0"/>
              <a:t>run a signal and return path very close to each other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7724"/>
            <a:ext cx="8229600" cy="629361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Signal Integrity – Crosstalk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9200" y="3221212"/>
            <a:ext cx="412022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- current flowing in one wire creates flux with a particular value and direction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- current flowing in the return wire will have nearly the same value but the opposite sign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- the overall magnetic flux contributions will tend to cancel</a:t>
            </a:r>
          </a:p>
        </p:txBody>
      </p:sp>
    </p:spTree>
    <p:extLst>
      <p:ext uri="{BB962C8B-B14F-4D97-AF65-F5344CB8AC3E}">
        <p14:creationId xmlns:p14="http://schemas.microsoft.com/office/powerpoint/2010/main" val="294626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315" y="208839"/>
            <a:ext cx="8229600" cy="629361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Signal Integrity – Crosstalk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638800"/>
          </a:xfrm>
        </p:spPr>
        <p:txBody>
          <a:bodyPr>
            <a:normAutofit/>
          </a:bodyPr>
          <a:lstStyle/>
          <a:p>
            <a:r>
              <a:rPr lang="en-US" sz="3200" dirty="0"/>
              <a:t>Some design guidelines to reduce crosstalk</a:t>
            </a:r>
          </a:p>
          <a:p>
            <a:r>
              <a:rPr lang="en-US" sz="2800" dirty="0"/>
              <a:t>Mutual Inductance Management</a:t>
            </a:r>
          </a:p>
          <a:p>
            <a:pPr lvl="1"/>
            <a:r>
              <a:rPr lang="en-US" sz="2800" dirty="0"/>
              <a:t>It’s all about the geometry</a:t>
            </a:r>
          </a:p>
          <a:p>
            <a:pPr lvl="2"/>
            <a:r>
              <a:rPr lang="en-US" sz="2800" dirty="0"/>
              <a:t>ensure traces and their return paths form small “loop areas” (e.g., run close to each other)</a:t>
            </a:r>
          </a:p>
          <a:p>
            <a:pPr lvl="2"/>
            <a:r>
              <a:rPr lang="en-US" sz="2800" dirty="0"/>
              <a:t>keep the traces of different signals far apart (magnetic flux decays with distance)</a:t>
            </a:r>
          </a:p>
          <a:p>
            <a:pPr lvl="2"/>
            <a:r>
              <a:rPr lang="en-US" sz="2800" dirty="0"/>
              <a:t>employ guard traces (extra conductor traces that are well-grounded)</a:t>
            </a:r>
          </a:p>
        </p:txBody>
      </p:sp>
    </p:spTree>
    <p:extLst>
      <p:ext uri="{BB962C8B-B14F-4D97-AF65-F5344CB8AC3E}">
        <p14:creationId xmlns:p14="http://schemas.microsoft.com/office/powerpoint/2010/main" val="248759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199" y="115875"/>
            <a:ext cx="8229600" cy="629361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Signal Integrity – Crosstalk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292" y="864141"/>
            <a:ext cx="8229600" cy="5638800"/>
          </a:xfrm>
        </p:spPr>
        <p:txBody>
          <a:bodyPr>
            <a:normAutofit/>
          </a:bodyPr>
          <a:lstStyle/>
          <a:p>
            <a:r>
              <a:rPr lang="en-US" sz="3200" dirty="0"/>
              <a:t>Some design guidelines to reduce crosstalk</a:t>
            </a:r>
          </a:p>
          <a:p>
            <a:r>
              <a:rPr lang="en-US" sz="2800" dirty="0"/>
              <a:t>Mutual Capacitance</a:t>
            </a:r>
          </a:p>
          <a:p>
            <a:pPr lvl="1"/>
            <a:r>
              <a:rPr lang="en-US" sz="2800" dirty="0"/>
              <a:t>can cause crosstalk via electric field coupling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limit rise time to keep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dV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sz="2800" dirty="0"/>
              <a:t> on the signal trace as low as possible</a:t>
            </a:r>
          </a:p>
          <a:p>
            <a:pPr lvl="1"/>
            <a:r>
              <a:rPr lang="en-US" sz="2800" dirty="0"/>
              <a:t>increase distance between different signal conductors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2390775"/>
            <a:ext cx="616267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289" y="4841456"/>
            <a:ext cx="1674798" cy="82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28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3701</TotalTime>
  <Words>1384</Words>
  <Application>Microsoft Office PowerPoint</Application>
  <PresentationFormat>On-screen Show (4:3)</PresentationFormat>
  <Paragraphs>189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微軟正黑體</vt:lpstr>
      <vt:lpstr>新細明體</vt:lpstr>
      <vt:lpstr>Arial</vt:lpstr>
      <vt:lpstr>Calibri</vt:lpstr>
      <vt:lpstr>Times New Roman</vt:lpstr>
      <vt:lpstr>Office Theme</vt:lpstr>
      <vt:lpstr>Topics for today’s lecture</vt:lpstr>
      <vt:lpstr>Signal Integrity – Crosstalk</vt:lpstr>
      <vt:lpstr>Signal Integrity – Crosstalk</vt:lpstr>
      <vt:lpstr>Signal Integrity – Crosstalk</vt:lpstr>
      <vt:lpstr>Signal Integrity – Crosstalk</vt:lpstr>
      <vt:lpstr>Signal Integrity – Crosstalk</vt:lpstr>
      <vt:lpstr>Signal Integrity – Crosstalk</vt:lpstr>
      <vt:lpstr>Signal Integrity – Crosstalk</vt:lpstr>
      <vt:lpstr>Signal Integrity – Crosstalk</vt:lpstr>
      <vt:lpstr>Signal Integrity – Ground Planes</vt:lpstr>
      <vt:lpstr>Signal Integrity – Ground Planes</vt:lpstr>
      <vt:lpstr>Signal Integrity – Ribbon Cable</vt:lpstr>
      <vt:lpstr>Signal Integrity – Crosstalk</vt:lpstr>
      <vt:lpstr>Signal Integrity – Ground Bounce</vt:lpstr>
      <vt:lpstr>Signal Integrity – Ground Bounce</vt:lpstr>
      <vt:lpstr>Signal Integrity – Ground Bounce</vt:lpstr>
      <vt:lpstr>Signal Integrity – Ground Bounce</vt:lpstr>
      <vt:lpstr>Signal Integrity – Ground Bounce</vt:lpstr>
      <vt:lpstr>Signal Integrity – Ground Bounce</vt:lpstr>
      <vt:lpstr>Decoupling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Steiner</dc:creator>
  <cp:lastModifiedBy>Brian Krug</cp:lastModifiedBy>
  <cp:revision>120</cp:revision>
  <cp:lastPrinted>2016-11-18T15:35:52Z</cp:lastPrinted>
  <dcterms:created xsi:type="dcterms:W3CDTF">2012-08-29T17:26:34Z</dcterms:created>
  <dcterms:modified xsi:type="dcterms:W3CDTF">2020-11-09T15:23:43Z</dcterms:modified>
</cp:coreProperties>
</file>