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40" r:id="rId2"/>
    <p:sldId id="411" r:id="rId3"/>
    <p:sldId id="412" r:id="rId4"/>
    <p:sldId id="379" r:id="rId5"/>
    <p:sldId id="380" r:id="rId6"/>
    <p:sldId id="381" r:id="rId7"/>
    <p:sldId id="384" r:id="rId8"/>
    <p:sldId id="385" r:id="rId9"/>
    <p:sldId id="386" r:id="rId10"/>
    <p:sldId id="387" r:id="rId11"/>
    <p:sldId id="413" r:id="rId12"/>
    <p:sldId id="390" r:id="rId13"/>
    <p:sldId id="391" r:id="rId14"/>
    <p:sldId id="392" r:id="rId15"/>
    <p:sldId id="393" r:id="rId16"/>
    <p:sldId id="394" r:id="rId17"/>
    <p:sldId id="397" r:id="rId18"/>
    <p:sldId id="398" r:id="rId19"/>
    <p:sldId id="400" r:id="rId20"/>
    <p:sldId id="399" r:id="rId21"/>
    <p:sldId id="415" r:id="rId22"/>
    <p:sldId id="416" r:id="rId23"/>
    <p:sldId id="417" r:id="rId24"/>
    <p:sldId id="418" r:id="rId25"/>
    <p:sldId id="407" r:id="rId26"/>
    <p:sldId id="408" r:id="rId27"/>
    <p:sldId id="40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0185" autoAdjust="0"/>
  </p:normalViewPr>
  <p:slideViewPr>
    <p:cSldViewPr>
      <p:cViewPr varScale="1">
        <p:scale>
          <a:sx n="74" d="100"/>
          <a:sy n="74" d="100"/>
        </p:scale>
        <p:origin x="108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7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20.xml"/><Relationship Id="rId3" Type="http://schemas.openxmlformats.org/officeDocument/2006/relationships/slide" Target="slides/slide4.xml"/><Relationship Id="rId21" Type="http://schemas.openxmlformats.org/officeDocument/2006/relationships/slide" Target="slides/slide23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2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6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5.xml"/><Relationship Id="rId10" Type="http://schemas.openxmlformats.org/officeDocument/2006/relationships/slide" Target="slides/slide11.xml"/><Relationship Id="rId19" Type="http://schemas.openxmlformats.org/officeDocument/2006/relationships/slide" Target="slides/slide2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D8099-85B5-4D09-89E4-C1BD6E312A25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452CD-A9EB-4EB7-B178-6C78E5D7F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1180-5010-4C28-831B-11DA910119EC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Objectives for 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89037"/>
            <a:ext cx="86868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By the end of today’s lecture, you should be able to: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how to provide a stable DC voltage from an AC to DC voltage converter </a:t>
            </a:r>
          </a:p>
          <a:p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terms like line and load regulation, efficiency, drop-out and how they are measured</a:t>
            </a:r>
          </a:p>
          <a:p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difference between shunt and series linear regulators</a:t>
            </a:r>
          </a:p>
          <a:p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when it is justified to pay more for a Low Drop Out (LDO) regulator</a:t>
            </a:r>
          </a:p>
          <a:p>
            <a:endParaRPr lang="en-US" sz="2800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5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3"/>
          <a:stretch/>
        </p:blipFill>
        <p:spPr bwMode="auto">
          <a:xfrm>
            <a:off x="5453896" y="917912"/>
            <a:ext cx="3267540" cy="273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3" r="63574" b="22917"/>
          <a:stretch/>
        </p:blipFill>
        <p:spPr bwMode="auto">
          <a:xfrm>
            <a:off x="1626560" y="1654266"/>
            <a:ext cx="3111695" cy="198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18233" y="3886200"/>
            <a:ext cx="396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operation from 2.5V to 36V,</a:t>
            </a:r>
          </a:p>
          <a:p>
            <a:pPr algn="ctr"/>
            <a:r>
              <a:rPr lang="en-US" sz="2400" dirty="0"/>
              <a:t>maximum current of 100mA,</a:t>
            </a:r>
          </a:p>
          <a:p>
            <a:pPr algn="ctr"/>
            <a:r>
              <a:rPr lang="en-US" sz="2400" dirty="0"/>
              <a:t>nominal accuracy of ±0.5%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" y="705014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Packaged in a single device such as the LM431</a:t>
            </a:r>
          </a:p>
        </p:txBody>
      </p:sp>
      <p:sp>
        <p:nvSpPr>
          <p:cNvPr id="3" name="Rectangle 2"/>
          <p:cNvSpPr/>
          <p:nvPr/>
        </p:nvSpPr>
        <p:spPr>
          <a:xfrm>
            <a:off x="262585" y="5557338"/>
            <a:ext cx="44520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The principal application area is precision voltage reference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131690"/>
            <a:ext cx="3820367" cy="245761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C791964-19DD-40C1-CD37-68ABA688C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Shunt Voltage Regulators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08258-9853-46BF-AD6B-6A296CB95A4B}"/>
              </a:ext>
            </a:extLst>
          </p:cNvPr>
          <p:cNvSpPr txBox="1"/>
          <p:nvPr/>
        </p:nvSpPr>
        <p:spPr>
          <a:xfrm>
            <a:off x="6019800" y="3931635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TL131</a:t>
            </a:r>
          </a:p>
        </p:txBody>
      </p:sp>
    </p:spTree>
    <p:extLst>
      <p:ext uri="{BB962C8B-B14F-4D97-AF65-F5344CB8AC3E}">
        <p14:creationId xmlns:p14="http://schemas.microsoft.com/office/powerpoint/2010/main" val="12573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voltage regulation is described by:</a:t>
            </a:r>
          </a:p>
          <a:p>
            <a:pPr>
              <a:lnSpc>
                <a:spcPts val="2200"/>
              </a:lnSpc>
            </a:pPr>
            <a:r>
              <a:rPr lang="en-US" sz="2400" b="1" dirty="0">
                <a:solidFill>
                  <a:srgbClr val="0000FF"/>
                </a:solidFill>
              </a:rPr>
              <a:t>load regulation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i="1" dirty="0"/>
              <a:t>- ability to maintain a tightly-controlled output voltage under varying </a:t>
            </a:r>
            <a:r>
              <a:rPr lang="en-US" sz="2400" b="1" i="1" dirty="0"/>
              <a:t>load</a:t>
            </a:r>
            <a:r>
              <a:rPr lang="en-US" sz="2400" i="1" dirty="0"/>
              <a:t> current demands (unregulated output V decreases as load increases)</a:t>
            </a:r>
          </a:p>
          <a:p>
            <a:pPr>
              <a:lnSpc>
                <a:spcPts val="2400"/>
              </a:lnSpc>
            </a:pPr>
            <a:r>
              <a:rPr lang="en-US" sz="2400" b="1" dirty="0">
                <a:solidFill>
                  <a:srgbClr val="0000FF"/>
                </a:solidFill>
              </a:rPr>
              <a:t>line regulation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i="1" dirty="0"/>
              <a:t>- ability to maintain a tightly-controlled output voltage under varying </a:t>
            </a:r>
            <a:r>
              <a:rPr lang="en-US" sz="2400" b="1" i="1" dirty="0"/>
              <a:t>input voltage</a:t>
            </a:r>
            <a:r>
              <a:rPr lang="en-US" sz="2400" i="1" dirty="0"/>
              <a:t> conditions</a:t>
            </a:r>
          </a:p>
          <a:p>
            <a:pPr>
              <a:lnSpc>
                <a:spcPts val="2300"/>
              </a:lnSpc>
            </a:pPr>
            <a:r>
              <a:rPr lang="en-US" sz="2400" b="1" dirty="0">
                <a:solidFill>
                  <a:srgbClr val="0000FF"/>
                </a:solidFill>
              </a:rPr>
              <a:t>efficiency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i="1" dirty="0"/>
              <a:t>- the ratio of power delivered to the load to power supplied from the source</a:t>
            </a:r>
          </a:p>
          <a:p>
            <a:pPr>
              <a:lnSpc>
                <a:spcPts val="2300"/>
              </a:lnSpc>
            </a:pPr>
            <a:endParaRPr lang="en-US" sz="2400" i="1" dirty="0"/>
          </a:p>
          <a:p>
            <a:pPr marL="0" indent="0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The shunt regulator:</a:t>
            </a:r>
          </a:p>
          <a:p>
            <a:pPr>
              <a:lnSpc>
                <a:spcPts val="2400"/>
              </a:lnSpc>
            </a:pPr>
            <a:r>
              <a:rPr lang="en-US" sz="2400" dirty="0"/>
              <a:t>can reach high efficiencies when designed for low load currents</a:t>
            </a:r>
          </a:p>
          <a:p>
            <a:pPr>
              <a:lnSpc>
                <a:spcPts val="2400"/>
              </a:lnSpc>
            </a:pPr>
            <a:r>
              <a:rPr lang="en-US" sz="2400" dirty="0"/>
              <a:t>draws a constant load from the source and what is not used by the load is </a:t>
            </a:r>
            <a:r>
              <a:rPr lang="en-US" sz="2400" b="1" i="1" dirty="0"/>
              <a:t>shunted through the Zener diode or transistor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There are more practical approaches to DC voltage regulation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Voltage Regulation</a:t>
            </a:r>
          </a:p>
        </p:txBody>
      </p:sp>
    </p:spTree>
    <p:extLst>
      <p:ext uri="{BB962C8B-B14F-4D97-AF65-F5344CB8AC3E}">
        <p14:creationId xmlns:p14="http://schemas.microsoft.com/office/powerpoint/2010/main" val="40838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Series Linear Voltage Regulators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300" y="4516159"/>
            <a:ext cx="8915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Use the same negative-feedback control circuitry as the voltage reference to monitor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out</a:t>
            </a:r>
            <a:r>
              <a:rPr lang="en-US" sz="2400" dirty="0"/>
              <a:t>, and then somehow </a:t>
            </a:r>
            <a:r>
              <a:rPr lang="en-US" sz="2400" b="1" i="1" dirty="0"/>
              <a:t>adjust the resistance R</a:t>
            </a:r>
            <a:r>
              <a:rPr lang="en-US" sz="2400" b="1" i="1" baseline="-25000" dirty="0"/>
              <a:t>1</a:t>
            </a:r>
            <a:r>
              <a:rPr lang="en-US" sz="2400" dirty="0"/>
              <a:t>.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Note the shunt is gone, thus </a:t>
            </a:r>
            <a:r>
              <a:rPr lang="en-US" sz="2400" b="1" i="1" dirty="0" err="1">
                <a:solidFill>
                  <a:srgbClr val="FF0000"/>
                </a:solidFill>
              </a:rPr>
              <a:t>I</a:t>
            </a:r>
            <a:r>
              <a:rPr lang="en-US" sz="2400" b="1" i="1" baseline="-25000" dirty="0" err="1">
                <a:solidFill>
                  <a:srgbClr val="FF0000"/>
                </a:solidFill>
              </a:rPr>
              <a:t>out</a:t>
            </a:r>
            <a:r>
              <a:rPr lang="en-US" sz="2400" b="1" i="1" dirty="0">
                <a:solidFill>
                  <a:srgbClr val="FF0000"/>
                </a:solidFill>
              </a:rPr>
              <a:t> = </a:t>
            </a:r>
            <a:r>
              <a:rPr lang="en-US" sz="2400" b="1" i="1" dirty="0" err="1">
                <a:solidFill>
                  <a:srgbClr val="FF0000"/>
                </a:solidFill>
              </a:rPr>
              <a:t>I</a:t>
            </a:r>
            <a:r>
              <a:rPr lang="en-US" sz="2400" b="1" i="1" baseline="-25000" dirty="0" err="1">
                <a:solidFill>
                  <a:srgbClr val="FF0000"/>
                </a:solidFill>
              </a:rPr>
              <a:t>in</a:t>
            </a:r>
            <a:r>
              <a:rPr lang="en-US" sz="2400" b="1" dirty="0">
                <a:solidFill>
                  <a:srgbClr val="FF0000"/>
                </a:solidFill>
              </a:rPr>
              <a:t> and there is never any wasted current (if neglect </a:t>
            </a:r>
            <a:r>
              <a:rPr lang="en-US" sz="2400" b="1" i="1" dirty="0">
                <a:solidFill>
                  <a:srgbClr val="FF0000"/>
                </a:solidFill>
              </a:rPr>
              <a:t>I</a:t>
            </a:r>
            <a:r>
              <a:rPr lang="en-US" sz="2400" b="1" i="1" baseline="-25000" dirty="0">
                <a:solidFill>
                  <a:srgbClr val="FF0000"/>
                </a:solidFill>
              </a:rPr>
              <a:t>ZT</a:t>
            </a:r>
            <a:r>
              <a:rPr lang="en-US" sz="2400" b="1" dirty="0">
                <a:solidFill>
                  <a:srgbClr val="FF0000"/>
                </a:solidFill>
              </a:rPr>
              <a:t> , </a:t>
            </a:r>
            <a:r>
              <a:rPr lang="en-US" sz="2400" b="1" i="1" dirty="0">
                <a:solidFill>
                  <a:srgbClr val="FF0000"/>
                </a:solidFill>
              </a:rPr>
              <a:t>U</a:t>
            </a:r>
            <a:r>
              <a:rPr lang="en-US" sz="2400" b="1" i="1" baseline="-25000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 current, and make </a:t>
            </a:r>
            <a:r>
              <a:rPr lang="en-US" sz="2400" b="1" i="1" dirty="0">
                <a:solidFill>
                  <a:srgbClr val="FF0000"/>
                </a:solidFill>
              </a:rPr>
              <a:t>R</a:t>
            </a:r>
            <a:r>
              <a:rPr lang="en-US" sz="2400" b="1" i="1" baseline="-25000" dirty="0">
                <a:solidFill>
                  <a:srgbClr val="FF0000"/>
                </a:solidFill>
              </a:rPr>
              <a:t>3</a:t>
            </a:r>
            <a:r>
              <a:rPr lang="en-US" sz="2400" b="1" dirty="0">
                <a:solidFill>
                  <a:srgbClr val="FF0000"/>
                </a:solidFill>
              </a:rPr>
              <a:t> and </a:t>
            </a:r>
            <a:r>
              <a:rPr lang="en-US" sz="2400" b="1" i="1" dirty="0">
                <a:solidFill>
                  <a:srgbClr val="FF0000"/>
                </a:solidFill>
              </a:rPr>
              <a:t>R</a:t>
            </a:r>
            <a:r>
              <a:rPr lang="en-US" sz="2400" b="1" i="1" baseline="-25000" dirty="0">
                <a:solidFill>
                  <a:srgbClr val="FF0000"/>
                </a:solidFill>
              </a:rPr>
              <a:t>4</a:t>
            </a:r>
            <a:r>
              <a:rPr lang="en-US" sz="2400" b="1" dirty="0">
                <a:solidFill>
                  <a:srgbClr val="FF0000"/>
                </a:solidFill>
              </a:rPr>
              <a:t> large)!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41894"/>
            <a:ext cx="4638185" cy="312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300" y="755984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Another way to control </a:t>
            </a:r>
            <a:r>
              <a:rPr lang="en-US" sz="2400" b="1" i="1" dirty="0" err="1">
                <a:solidFill>
                  <a:srgbClr val="FF000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FF0000"/>
                </a:solidFill>
              </a:rPr>
              <a:t>out</a:t>
            </a:r>
            <a:r>
              <a:rPr lang="en-US" sz="2400" b="1" dirty="0">
                <a:solidFill>
                  <a:srgbClr val="FF0000"/>
                </a:solidFill>
              </a:rPr>
              <a:t> is to adjust the value of </a:t>
            </a:r>
            <a:r>
              <a:rPr lang="en-US" sz="2400" b="1" i="1" dirty="0">
                <a:solidFill>
                  <a:srgbClr val="FF0000"/>
                </a:solidFill>
              </a:rPr>
              <a:t>R</a:t>
            </a:r>
            <a:r>
              <a:rPr lang="en-US" sz="2400" b="1" i="1" baseline="-25000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77894-3270-9C34-D039-EBCFF9D62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444" y="1819537"/>
            <a:ext cx="341473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41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54969"/>
            <a:ext cx="6638925" cy="327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52400" y="669485"/>
            <a:ext cx="8772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 practical implementation uses a transistor in place of a resistor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10110"/>
            <a:ext cx="2162175" cy="390525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62" y="5029200"/>
            <a:ext cx="906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The voltage from the collector to the emitter, </a:t>
            </a:r>
            <a:r>
              <a:rPr lang="en-US" sz="2400" b="1" i="1" dirty="0" err="1"/>
              <a:t>V</a:t>
            </a:r>
            <a:r>
              <a:rPr lang="en-US" sz="2400" b="1" i="1" baseline="-25000" dirty="0" err="1"/>
              <a:t>ce</a:t>
            </a:r>
            <a:r>
              <a:rPr lang="en-US" sz="2400" b="1" dirty="0"/>
              <a:t>, depends on the base voltage driven by the amplifier </a:t>
            </a:r>
            <a:r>
              <a:rPr lang="en-US" sz="2400" b="1" i="1" dirty="0"/>
              <a:t>U</a:t>
            </a:r>
            <a:r>
              <a:rPr lang="en-US" sz="2400" b="1" i="1" baseline="-25000" dirty="0"/>
              <a:t>1</a:t>
            </a:r>
            <a:r>
              <a:rPr lang="en-US" sz="2400" b="1" dirty="0"/>
              <a:t>.</a:t>
            </a:r>
          </a:p>
          <a:p>
            <a:pPr algn="ctr"/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As the base voltage increases, </a:t>
            </a:r>
            <a:r>
              <a:rPr lang="en-US" sz="2400" b="1" i="1" dirty="0" err="1">
                <a:solidFill>
                  <a:srgbClr val="FF000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FF0000"/>
                </a:solidFill>
              </a:rPr>
              <a:t>ce</a:t>
            </a:r>
            <a:r>
              <a:rPr lang="en-US" sz="2400" b="1" dirty="0">
                <a:solidFill>
                  <a:srgbClr val="FF0000"/>
                </a:solidFill>
              </a:rPr>
              <a:t> decreases (to a limit), </a:t>
            </a:r>
            <a:r>
              <a:rPr lang="en-US" sz="2400" b="1" i="1" dirty="0" err="1">
                <a:solidFill>
                  <a:srgbClr val="FF000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FF0000"/>
                </a:solidFill>
              </a:rPr>
              <a:t>out</a:t>
            </a:r>
            <a:r>
              <a:rPr lang="en-US" sz="2400" b="1" dirty="0">
                <a:solidFill>
                  <a:srgbClr val="FF0000"/>
                </a:solidFill>
              </a:rPr>
              <a:t> increases.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81E3A1-325E-9E36-201F-560037B16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Series Linear Voltage Regulators</a:t>
            </a:r>
          </a:p>
        </p:txBody>
      </p:sp>
    </p:spTree>
    <p:extLst>
      <p:ext uri="{BB962C8B-B14F-4D97-AF65-F5344CB8AC3E}">
        <p14:creationId xmlns:p14="http://schemas.microsoft.com/office/powerpoint/2010/main" val="275230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18350"/>
            <a:ext cx="6265718" cy="3088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71475" y="1059177"/>
            <a:ext cx="8772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Transistor </a:t>
            </a:r>
            <a:r>
              <a:rPr lang="en-US" sz="2400" b="1" i="1" dirty="0">
                <a:solidFill>
                  <a:srgbClr val="FF0000"/>
                </a:solidFill>
              </a:rPr>
              <a:t>Q</a:t>
            </a:r>
            <a:r>
              <a:rPr lang="en-US" sz="2400" b="1" i="1" baseline="-25000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acts as a series-pass transistor, i.e., in series with the power source and load, and it controls how much current can pass.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23087"/>
            <a:ext cx="2162175" cy="390525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95411FD-8D18-1E48-F24C-F1D3981F1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Series Linear Voltage Regulators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F6B06-23E0-FFF8-75E7-D1BCF1EA360C}"/>
              </a:ext>
            </a:extLst>
          </p:cNvPr>
          <p:cNvSpPr/>
          <p:nvPr/>
        </p:nvSpPr>
        <p:spPr>
          <a:xfrm>
            <a:off x="2819400" y="2971800"/>
            <a:ext cx="1188720" cy="11887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8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12202"/>
            <a:ext cx="3238500" cy="70735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299" y="4355257"/>
            <a:ext cx="89154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efficiency (under the assumption that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out</a:t>
            </a:r>
            <a:r>
              <a:rPr lang="en-US" sz="2400" dirty="0"/>
              <a:t> =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in</a:t>
            </a:r>
            <a:r>
              <a:rPr lang="en-US" sz="2400" i="1" baseline="-25000" dirty="0"/>
              <a:t> </a:t>
            </a:r>
            <a:r>
              <a:rPr lang="en-US" sz="2400" dirty="0"/>
              <a:t>) is: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e.g., regulating 7V-10V down to 5V, efficiencies range 71.4% to 50%</a:t>
            </a:r>
          </a:p>
          <a:p>
            <a:r>
              <a:rPr lang="en-US" sz="2400" dirty="0"/>
              <a:t>This is a common method of providing a regulated source of DC power.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07" y="1185862"/>
            <a:ext cx="5997286" cy="295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081315"/>
            <a:ext cx="1524000" cy="27526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4C67A11-3F69-0D6D-FB67-359F34154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Series Linear Voltage Regulators</a:t>
            </a:r>
          </a:p>
        </p:txBody>
      </p:sp>
    </p:spTree>
    <p:extLst>
      <p:ext uri="{BB962C8B-B14F-4D97-AF65-F5344CB8AC3E}">
        <p14:creationId xmlns:p14="http://schemas.microsoft.com/office/powerpoint/2010/main" val="17708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0405"/>
            <a:ext cx="3904476" cy="262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646" y="583321"/>
            <a:ext cx="5325100" cy="262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66700" y="5624214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linear regulator will have some </a:t>
            </a:r>
            <a:r>
              <a:rPr lang="en-US" sz="2400" b="1" i="1" dirty="0">
                <a:solidFill>
                  <a:srgbClr val="0000FF"/>
                </a:solidFill>
              </a:rPr>
              <a:t>dropout voltage </a:t>
            </a:r>
            <a:r>
              <a:rPr lang="en-US" sz="2400" dirty="0"/>
              <a:t>such that when </a:t>
            </a:r>
            <a:r>
              <a:rPr lang="en-US" sz="2400" i="1" dirty="0"/>
              <a:t>V</a:t>
            </a:r>
            <a:r>
              <a:rPr lang="en-US" sz="2400" i="1" baseline="-25000" dirty="0"/>
              <a:t>in</a:t>
            </a:r>
            <a:r>
              <a:rPr lang="en-US" sz="2400" dirty="0"/>
              <a:t> falls below that voltage, it cannot provide the desired output.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" y="2444292"/>
            <a:ext cx="289560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err="1">
                <a:solidFill>
                  <a:srgbClr val="FF0000"/>
                </a:solidFill>
              </a:rPr>
              <a:t>V</a:t>
            </a:r>
            <a:r>
              <a:rPr lang="en-US" sz="2800" b="1" i="1" baseline="-25000" dirty="0" err="1">
                <a:solidFill>
                  <a:srgbClr val="FF0000"/>
                </a:solidFill>
              </a:rPr>
              <a:t>out</a:t>
            </a:r>
            <a:r>
              <a:rPr lang="en-US" sz="2800" b="1" i="1" dirty="0">
                <a:solidFill>
                  <a:srgbClr val="FF0000"/>
                </a:solidFill>
              </a:rPr>
              <a:t> = V</a:t>
            </a:r>
            <a:r>
              <a:rPr lang="en-US" sz="2800" b="1" i="1" baseline="-25000" dirty="0">
                <a:solidFill>
                  <a:srgbClr val="FF0000"/>
                </a:solidFill>
              </a:rPr>
              <a:t>in</a:t>
            </a:r>
            <a:r>
              <a:rPr lang="en-US" sz="2800" b="1" i="1" dirty="0">
                <a:solidFill>
                  <a:srgbClr val="FF0000"/>
                </a:solidFill>
              </a:rPr>
              <a:t> − </a:t>
            </a:r>
            <a:r>
              <a:rPr lang="en-US" sz="2800" b="1" i="1" dirty="0" err="1">
                <a:solidFill>
                  <a:srgbClr val="FF0000"/>
                </a:solidFill>
              </a:rPr>
              <a:t>V</a:t>
            </a:r>
            <a:r>
              <a:rPr lang="en-US" sz="2800" b="1" i="1" baseline="-25000" dirty="0" err="1">
                <a:solidFill>
                  <a:srgbClr val="FF0000"/>
                </a:solidFill>
              </a:rPr>
              <a:t>ce</a:t>
            </a:r>
            <a:endParaRPr lang="en-US" sz="2800" b="1" i="1" baseline="-25000" dirty="0">
              <a:solidFill>
                <a:srgbClr val="FF0000"/>
              </a:solidFill>
            </a:endParaRPr>
          </a:p>
          <a:p>
            <a:endParaRPr lang="en-US" sz="2800" b="1" i="1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0000FF"/>
                </a:solidFill>
              </a:rPr>
              <a:t>minimum</a:t>
            </a:r>
            <a:r>
              <a:rPr lang="en-US" sz="2000" b="1" i="1" dirty="0">
                <a:solidFill>
                  <a:srgbClr val="0000FF"/>
                </a:solidFill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</a:rPr>
              <a:t>V</a:t>
            </a:r>
            <a:r>
              <a:rPr lang="en-US" sz="2000" b="1" i="1" baseline="-25000" dirty="0" err="1">
                <a:solidFill>
                  <a:srgbClr val="0000FF"/>
                </a:solidFill>
              </a:rPr>
              <a:t>ce</a:t>
            </a:r>
            <a:r>
              <a:rPr lang="en-US" sz="2000" b="1" i="1" dirty="0">
                <a:solidFill>
                  <a:srgbClr val="0000FF"/>
                </a:solidFill>
              </a:rPr>
              <a:t>=2V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0000FF"/>
                </a:solidFill>
              </a:rPr>
              <a:t>(typical of IC regulators)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936" y="879978"/>
            <a:ext cx="3782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What if the input voltage falls below the minimum </a:t>
            </a:r>
            <a:r>
              <a:rPr lang="en-US" sz="2000" b="1" i="1" dirty="0" err="1"/>
              <a:t>V</a:t>
            </a:r>
            <a:r>
              <a:rPr lang="en-US" sz="2000" b="1" i="1" baseline="-25000" dirty="0" err="1"/>
              <a:t>ce</a:t>
            </a:r>
            <a:r>
              <a:rPr lang="en-US" sz="2000" b="1" i="1" baseline="-25000" dirty="0"/>
              <a:t> </a:t>
            </a:r>
            <a:r>
              <a:rPr lang="en-US" sz="2000" b="1" dirty="0"/>
              <a:t>above the desired output V? 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FD0BE0-F85F-6C17-36CF-9F3BB4FFE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66873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Series Linear Voltage Regulators</a:t>
            </a:r>
          </a:p>
        </p:txBody>
      </p:sp>
    </p:spTree>
    <p:extLst>
      <p:ext uri="{BB962C8B-B14F-4D97-AF65-F5344CB8AC3E}">
        <p14:creationId xmlns:p14="http://schemas.microsoft.com/office/powerpoint/2010/main" val="17254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0" y="0"/>
            <a:ext cx="9015100" cy="762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Using the 7805 Linear Voltage Regulator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5036022"/>
            <a:ext cx="8848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You should measure the characteristics of the 7805 (dropout, line &amp; load regulation) of this device since it could be used in your design project.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49" r="85554" b="9635"/>
          <a:stretch/>
        </p:blipFill>
        <p:spPr bwMode="auto">
          <a:xfrm rot="1661530">
            <a:off x="628794" y="1810413"/>
            <a:ext cx="1302327" cy="234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5588" y="810904"/>
            <a:ext cx="759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 inexpensive alternative to discrete components for accurate linear regulation.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0" r="9037" b="2978"/>
          <a:stretch/>
        </p:blipFill>
        <p:spPr bwMode="auto">
          <a:xfrm>
            <a:off x="3511526" y="1788834"/>
            <a:ext cx="4800600" cy="299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4623" y="2957743"/>
            <a:ext cx="186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&lt;- replaces -&gt;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0600" y="3352800"/>
            <a:ext cx="381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44" y="-48491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LM78XX Circuit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4" y="1524000"/>
            <a:ext cx="8499856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0457" y="76200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 “XX” in LM78XX refers to the regulation voltage, e.g., 05 for 5V, 12 for 12V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8685" y="4191000"/>
            <a:ext cx="2836976" cy="2316480"/>
            <a:chOff x="188685" y="4191000"/>
            <a:chExt cx="2836976" cy="2316480"/>
          </a:xfrm>
        </p:grpSpPr>
        <p:sp>
          <p:nvSpPr>
            <p:cNvPr id="4" name="TextBox 3"/>
            <p:cNvSpPr txBox="1"/>
            <p:nvPr/>
          </p:nvSpPr>
          <p:spPr>
            <a:xfrm>
              <a:off x="188685" y="5791200"/>
              <a:ext cx="2836976" cy="71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solves start up problem when </a:t>
              </a:r>
              <a:r>
                <a:rPr lang="en-US" sz="2000" dirty="0" err="1">
                  <a:solidFill>
                    <a:srgbClr val="0000FF"/>
                  </a:solidFill>
                </a:rPr>
                <a:t>Vout</a:t>
              </a:r>
              <a:r>
                <a:rPr lang="en-US" sz="2000" dirty="0">
                  <a:solidFill>
                    <a:srgbClr val="0000FF"/>
                  </a:solidFill>
                </a:rPr>
                <a:t> is initially 0V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914400" y="4191000"/>
              <a:ext cx="609600" cy="1600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00400" y="5143500"/>
            <a:ext cx="2813142" cy="1200210"/>
            <a:chOff x="188685" y="4991100"/>
            <a:chExt cx="2813142" cy="1200210"/>
          </a:xfrm>
        </p:grpSpPr>
        <p:sp>
          <p:nvSpPr>
            <p:cNvPr id="10" name="TextBox 9"/>
            <p:cNvSpPr txBox="1"/>
            <p:nvPr/>
          </p:nvSpPr>
          <p:spPr>
            <a:xfrm>
              <a:off x="188685" y="5791200"/>
              <a:ext cx="2813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adds thermal protection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914400" y="4991100"/>
              <a:ext cx="1416423" cy="8001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29000" y="1197114"/>
            <a:ext cx="3048000" cy="1241286"/>
            <a:chOff x="3429000" y="1197114"/>
            <a:chExt cx="3048000" cy="1241286"/>
          </a:xfrm>
        </p:grpSpPr>
        <p:sp>
          <p:nvSpPr>
            <p:cNvPr id="14" name="TextBox 13"/>
            <p:cNvSpPr txBox="1"/>
            <p:nvPr/>
          </p:nvSpPr>
          <p:spPr>
            <a:xfrm>
              <a:off x="3429000" y="1197114"/>
              <a:ext cx="3048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FF"/>
                  </a:solidFill>
                </a:rPr>
                <a:t>adds short circuit and “safe operating area” protection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953000" y="1905000"/>
              <a:ext cx="779077" cy="533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188281" y="3276600"/>
            <a:ext cx="2346119" cy="3127176"/>
            <a:chOff x="6188281" y="3276600"/>
            <a:chExt cx="2346119" cy="3127176"/>
          </a:xfrm>
        </p:grpSpPr>
        <p:sp>
          <p:nvSpPr>
            <p:cNvPr id="19" name="TextBox 18"/>
            <p:cNvSpPr txBox="1"/>
            <p:nvPr/>
          </p:nvSpPr>
          <p:spPr>
            <a:xfrm>
              <a:off x="6188281" y="5695890"/>
              <a:ext cx="23461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internal</a:t>
              </a:r>
              <a:r>
                <a:rPr lang="en-US" sz="2000" i="1" dirty="0">
                  <a:solidFill>
                    <a:srgbClr val="0000FF"/>
                  </a:solidFill>
                </a:rPr>
                <a:t> R</a:t>
              </a:r>
              <a:r>
                <a:rPr lang="en-US" sz="2000" dirty="0">
                  <a:solidFill>
                    <a:srgbClr val="0000FF"/>
                  </a:solidFill>
                </a:rPr>
                <a:t> trimmed for precision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913996" y="3276600"/>
              <a:ext cx="1087004" cy="24192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604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The 7805 Linear Voltage Regulator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958012" cy="535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C4DF53-1E7B-9869-EA55-C03DE64C9342}"/>
              </a:ext>
            </a:extLst>
          </p:cNvPr>
          <p:cNvSpPr/>
          <p:nvPr/>
        </p:nvSpPr>
        <p:spPr>
          <a:xfrm>
            <a:off x="1143000" y="1143000"/>
            <a:ext cx="62484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A2067E-7BC4-7859-52D1-C6B9D9A239EC}"/>
              </a:ext>
            </a:extLst>
          </p:cNvPr>
          <p:cNvSpPr/>
          <p:nvPr/>
        </p:nvSpPr>
        <p:spPr>
          <a:xfrm>
            <a:off x="5618018" y="1714500"/>
            <a:ext cx="1828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08648-BCBB-79B2-5F61-0B69EE6D4FDF}"/>
              </a:ext>
            </a:extLst>
          </p:cNvPr>
          <p:cNvSpPr/>
          <p:nvPr/>
        </p:nvSpPr>
        <p:spPr>
          <a:xfrm>
            <a:off x="1143000" y="5334000"/>
            <a:ext cx="68580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2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685800"/>
            <a:ext cx="8808720" cy="5059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Representative circuitry of a wall-mount transformer (or “wall-wart”).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step-down transformer reduces a high AC voltage input (wall outlet voltage) to a lower AC voltage.</a:t>
            </a:r>
          </a:p>
          <a:p>
            <a:pPr marL="0" indent="0">
              <a:buNone/>
            </a:pPr>
            <a:r>
              <a:rPr lang="en-US" sz="2400" dirty="0"/>
              <a:t>The four diodes form a bridge rectifier, producing a DC voltage that is smoothed out by the capacitor.</a:t>
            </a:r>
          </a:p>
          <a:p>
            <a:pPr marL="0" indent="0">
              <a:buNone/>
            </a:pPr>
            <a:r>
              <a:rPr lang="en-US" sz="2400" dirty="0"/>
              <a:t>The output terminals provide an </a:t>
            </a:r>
            <a:r>
              <a:rPr lang="en-US" sz="2400" b="1" dirty="0"/>
              <a:t>unregulated</a:t>
            </a:r>
            <a:r>
              <a:rPr lang="en-US" sz="2400" dirty="0"/>
              <a:t> source of DC power.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00FF"/>
                </a:solidFill>
              </a:rPr>
              <a:t>AC Power Sources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295400"/>
            <a:ext cx="20002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120" y="1066800"/>
            <a:ext cx="6400800" cy="249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45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0" y="0"/>
            <a:ext cx="9015100" cy="762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Using the 7805 Linear Voltage Regulator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151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41200" y="914400"/>
            <a:ext cx="414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D</a:t>
            </a:r>
            <a:r>
              <a:rPr lang="en-US" sz="2000" b="1" i="1" baseline="-25000" dirty="0">
                <a:solidFill>
                  <a:srgbClr val="FF0000"/>
                </a:solidFill>
              </a:rPr>
              <a:t>1</a:t>
            </a:r>
            <a:r>
              <a:rPr lang="en-US" sz="2000" b="1" dirty="0">
                <a:solidFill>
                  <a:srgbClr val="FF0000"/>
                </a:solidFill>
              </a:rPr>
              <a:t> provides an alternate path for current when input is shorted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399" y="1074003"/>
            <a:ext cx="3581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typical circuit for linear voltage regulation.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66801" y="3810000"/>
            <a:ext cx="3200399" cy="1831776"/>
            <a:chOff x="1066801" y="3810000"/>
            <a:chExt cx="3200399" cy="1831776"/>
          </a:xfrm>
        </p:grpSpPr>
        <p:sp>
          <p:nvSpPr>
            <p:cNvPr id="9" name="TextBox 8"/>
            <p:cNvSpPr txBox="1"/>
            <p:nvPr/>
          </p:nvSpPr>
          <p:spPr>
            <a:xfrm>
              <a:off x="1066801" y="4933890"/>
              <a:ext cx="3048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FF"/>
                  </a:solidFill>
                </a:rPr>
                <a:t>provides current during input variations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450398" y="3810000"/>
              <a:ext cx="816802" cy="11238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047201" y="3810000"/>
            <a:ext cx="2868199" cy="2060376"/>
            <a:chOff x="6047201" y="3810000"/>
            <a:chExt cx="2868199" cy="2060376"/>
          </a:xfrm>
        </p:grpSpPr>
        <p:sp>
          <p:nvSpPr>
            <p:cNvPr id="13" name="TextBox 12"/>
            <p:cNvSpPr txBox="1"/>
            <p:nvPr/>
          </p:nvSpPr>
          <p:spPr>
            <a:xfrm>
              <a:off x="6047201" y="5162490"/>
              <a:ext cx="286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FF"/>
                  </a:solidFill>
                </a:rPr>
                <a:t>provides current during load variations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7086600" y="3810000"/>
              <a:ext cx="914400" cy="13524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3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7" b="9244"/>
          <a:stretch/>
        </p:blipFill>
        <p:spPr bwMode="auto">
          <a:xfrm>
            <a:off x="1981200" y="1219200"/>
            <a:ext cx="5927722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762000"/>
            <a:ext cx="8763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</a:rPr>
              <a:t>A feedback control system monitors  the output voltage and adjusts the voltage drop of a pass element.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36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It takes time to sense the output voltage, compare it to a reference, adjust the drive voltage or current to the pass element, and for the pass element to respond.</a:t>
            </a:r>
          </a:p>
          <a:p>
            <a:endParaRPr lang="en-US" sz="2400" b="1" dirty="0"/>
          </a:p>
          <a:p>
            <a:r>
              <a:rPr lang="en-US" sz="2400" b="1" dirty="0"/>
              <a:t>A fast change in load current might prevent the output from adjusting fast enough to maintain regulation.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Regulator Transient Response</a:t>
            </a:r>
          </a:p>
        </p:txBody>
      </p:sp>
    </p:spTree>
    <p:extLst>
      <p:ext uri="{BB962C8B-B14F-4D97-AF65-F5344CB8AC3E}">
        <p14:creationId xmlns:p14="http://schemas.microsoft.com/office/powerpoint/2010/main" val="387396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Load Transient Response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7" y="716280"/>
            <a:ext cx="6334124" cy="190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45" y="2895600"/>
            <a:ext cx="4969219" cy="3535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4223790"/>
            <a:ext cx="3581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E.g., initially, the load current </a:t>
            </a:r>
            <a:r>
              <a:rPr lang="en-US" sz="2000" b="1" i="1" dirty="0" err="1"/>
              <a:t>I</a:t>
            </a:r>
            <a:r>
              <a:rPr lang="en-US" sz="2000" b="1" i="1" baseline="-25000" dirty="0" err="1"/>
              <a:t>out</a:t>
            </a:r>
            <a:r>
              <a:rPr lang="en-US" sz="2000" b="1" dirty="0"/>
              <a:t> is set to 10mA and then</a:t>
            </a:r>
          </a:p>
          <a:p>
            <a:r>
              <a:rPr lang="en-US" sz="2000" b="1" dirty="0"/>
              <a:t>abruptly changes to 150mA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7CE7F4-A7AA-0A2B-DFA8-37E0383ACFE0}"/>
              </a:ext>
            </a:extLst>
          </p:cNvPr>
          <p:cNvSpPr/>
          <p:nvPr/>
        </p:nvSpPr>
        <p:spPr>
          <a:xfrm>
            <a:off x="5715000" y="1143000"/>
            <a:ext cx="1472045" cy="11492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24C2-818D-7448-DD7A-967EC8E50458}"/>
              </a:ext>
            </a:extLst>
          </p:cNvPr>
          <p:cNvSpPr/>
          <p:nvPr/>
        </p:nvSpPr>
        <p:spPr>
          <a:xfrm>
            <a:off x="7467600" y="4419600"/>
            <a:ext cx="1447800" cy="137160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5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38" y="1981200"/>
            <a:ext cx="5548962" cy="3947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837456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Why does the 1μF capacitor allow the output voltage to remain well-regulated even during sharp current transients?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863328"/>
            <a:ext cx="310798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200" b="1" dirty="0">
                <a:solidFill>
                  <a:srgbClr val="FF0000"/>
                </a:solidFill>
              </a:rPr>
              <a:t>The capacitor acts as a small reservoir of charge that can provide a short-duration supply of current to the load</a:t>
            </a:r>
          </a:p>
          <a:p>
            <a:pPr algn="ctr">
              <a:spcAft>
                <a:spcPts val="1200"/>
              </a:spcAft>
            </a:pPr>
            <a:endParaRPr lang="en-US" sz="2200" dirty="0"/>
          </a:p>
          <a:p>
            <a:pPr algn="ctr">
              <a:spcAft>
                <a:spcPts val="1200"/>
              </a:spcAft>
            </a:pPr>
            <a:r>
              <a:rPr lang="en-US" sz="2200" b="1" dirty="0">
                <a:solidFill>
                  <a:srgbClr val="FF0000"/>
                </a:solidFill>
              </a:rPr>
              <a:t>The regulator can “catch up” and adjust its pass element appropriately to respond to the new current demands.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EE6543-EACE-4A4C-7C8A-5A9C78164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Load Transient Response</a:t>
            </a:r>
          </a:p>
        </p:txBody>
      </p:sp>
    </p:spTree>
    <p:extLst>
      <p:ext uri="{BB962C8B-B14F-4D97-AF65-F5344CB8AC3E}">
        <p14:creationId xmlns:p14="http://schemas.microsoft.com/office/powerpoint/2010/main" val="15022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44689"/>
            <a:ext cx="8839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need for an input terminal capacitor </a:t>
            </a:r>
            <a:r>
              <a:rPr lang="en-US" sz="2400" b="1" i="1" dirty="0" err="1">
                <a:solidFill>
                  <a:srgbClr val="FF0000"/>
                </a:solidFill>
              </a:rPr>
              <a:t>C</a:t>
            </a:r>
            <a:r>
              <a:rPr lang="en-US" sz="2400" b="1" i="1" baseline="-25000" dirty="0" err="1">
                <a:solidFill>
                  <a:srgbClr val="FF0000"/>
                </a:solidFill>
              </a:rPr>
              <a:t>in</a:t>
            </a:r>
            <a:r>
              <a:rPr lang="en-US" sz="2400" b="1" dirty="0">
                <a:solidFill>
                  <a:srgbClr val="FF0000"/>
                </a:solidFill>
              </a:rPr>
              <a:t> is similar.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200" dirty="0"/>
          </a:p>
          <a:p>
            <a:r>
              <a:rPr lang="en-US" sz="2400" b="1" i="1" dirty="0"/>
              <a:t>This capacitor helps the regulator maintain output voltage regulation when the input voltage changes.</a:t>
            </a:r>
          </a:p>
          <a:p>
            <a:endParaRPr lang="en-US" sz="1200" dirty="0"/>
          </a:p>
          <a:p>
            <a:r>
              <a:rPr lang="en-US" sz="2400" b="1" i="1" dirty="0"/>
              <a:t>The input to a regulator so far has been considered to be a stable DC voltage but in fact may be highly variable.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7" b="9244"/>
          <a:stretch/>
        </p:blipFill>
        <p:spPr bwMode="auto">
          <a:xfrm>
            <a:off x="1714599" y="1264920"/>
            <a:ext cx="5927722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Line Transient Response</a:t>
            </a:r>
          </a:p>
        </p:txBody>
      </p:sp>
    </p:spTree>
    <p:extLst>
      <p:ext uri="{BB962C8B-B14F-4D97-AF65-F5344CB8AC3E}">
        <p14:creationId xmlns:p14="http://schemas.microsoft.com/office/powerpoint/2010/main" val="167767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Low Dropout Linear Regulators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5737" y="914400"/>
            <a:ext cx="8772525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The dropout voltage </a:t>
            </a:r>
            <a:r>
              <a:rPr lang="en-US" sz="2400" dirty="0"/>
              <a:t>is a limitation of traditional regulators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e.g., a battery powered system with 6 standard AA batteries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Individual AA size battery voltage ranges from 0.9V to 1.6V depending on charge level.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Wiring 6 batteries in series, the input voltage can be assumed to range from 5.4V to 9.6V.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Standard 7805 linear regulators have a typical dropout voltage of 2V, meaning that we won’t get a 5V output when the average battery voltage falls below 7V/6 = 1.17V.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Either: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• add 2 more batteries (voltage ranges from 7.2V to 12.8V), increasing the mass contributed by the batteries by 33%, and also increasing the power dissipation in the regulator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• use a regulator with a dropout voltage of 0.4V or lower</a:t>
            </a:r>
          </a:p>
        </p:txBody>
      </p:sp>
    </p:spTree>
    <p:extLst>
      <p:ext uri="{BB962C8B-B14F-4D97-AF65-F5344CB8AC3E}">
        <p14:creationId xmlns:p14="http://schemas.microsoft.com/office/powerpoint/2010/main" val="55733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Low Dropout Linear Regulators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121920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Low drop-out regulators (LDO) exist that can meet this dropout requirement, but, they are significantly more expensive.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The Texas Instruments TPS77601 has a maximum dropout voltage of only 200mV at 500mA.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~$2.30 for the TPS77601 vs. ~$0.60 for a 7805                           (source: Digi-Key, quantity 1)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573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In summary,</a:t>
            </a:r>
          </a:p>
          <a:p>
            <a:r>
              <a:rPr lang="en-US" sz="2400" dirty="0"/>
              <a:t>a </a:t>
            </a:r>
            <a:r>
              <a:rPr lang="en-US" sz="2400" b="1" dirty="0"/>
              <a:t>shunt regulator </a:t>
            </a:r>
            <a:r>
              <a:rPr lang="en-US" sz="2400" dirty="0"/>
              <a:t>uses a </a:t>
            </a:r>
            <a:r>
              <a:rPr lang="en-US" sz="2400" dirty="0" err="1"/>
              <a:t>zener</a:t>
            </a:r>
            <a:r>
              <a:rPr lang="en-US" sz="2400" dirty="0"/>
              <a:t> diode to set a reference voltage</a:t>
            </a:r>
          </a:p>
          <a:p>
            <a:r>
              <a:rPr lang="en-US" sz="2400" dirty="0"/>
              <a:t>current is shunted through this </a:t>
            </a:r>
            <a:r>
              <a:rPr lang="en-US" sz="2400" dirty="0" err="1"/>
              <a:t>zener</a:t>
            </a:r>
            <a:r>
              <a:rPr lang="en-US" sz="2400" dirty="0"/>
              <a:t> or a pass transistor to maintain the desired voltage</a:t>
            </a:r>
          </a:p>
          <a:p>
            <a:r>
              <a:rPr lang="en-US" sz="2400" b="1" dirty="0"/>
              <a:t>dropout voltage </a:t>
            </a:r>
            <a:r>
              <a:rPr lang="en-US" sz="2400" dirty="0"/>
              <a:t>is the minimum incremental voltage above the input voltage necessary to maintain regulation</a:t>
            </a:r>
          </a:p>
          <a:p>
            <a:r>
              <a:rPr lang="en-US" sz="2400" b="1" dirty="0"/>
              <a:t>load regulation </a:t>
            </a:r>
            <a:r>
              <a:rPr lang="en-US" sz="2400" dirty="0"/>
              <a:t>describes the ability of a regulator to maintain a desired voltage during changes in load current</a:t>
            </a:r>
          </a:p>
          <a:p>
            <a:r>
              <a:rPr lang="en-US" sz="2400" b="1" dirty="0"/>
              <a:t>line regulation </a:t>
            </a:r>
            <a:r>
              <a:rPr lang="en-US" sz="2400" dirty="0"/>
              <a:t>describes the ability of a regulator to maintain a desired voltage during changes in input voltage</a:t>
            </a:r>
          </a:p>
          <a:p>
            <a:r>
              <a:rPr lang="en-US" sz="2400" b="1" dirty="0"/>
              <a:t>efficiency</a:t>
            </a:r>
            <a:r>
              <a:rPr lang="en-US" sz="2400" dirty="0"/>
              <a:t> is a measure of how much power is delivered to the load compared with how much power is available at the input (the rest is dissipated as heat)</a:t>
            </a:r>
          </a:p>
          <a:p>
            <a:r>
              <a:rPr lang="en-US" sz="2400" b="1" dirty="0"/>
              <a:t>series voltage regulators </a:t>
            </a:r>
            <a:r>
              <a:rPr lang="en-US" sz="2400" dirty="0"/>
              <a:t>do not shunt current (much), therefore,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out</a:t>
            </a:r>
            <a:r>
              <a:rPr lang="en-US" sz="2400" i="1" dirty="0"/>
              <a:t> ~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in</a:t>
            </a:r>
            <a:endParaRPr lang="en-US" sz="2400" i="1" baseline="-25000" dirty="0"/>
          </a:p>
          <a:p>
            <a:r>
              <a:rPr lang="en-US" sz="2400" dirty="0"/>
              <a:t>the efficiency of a series linear regulator is determined by the ratio of output voltage to input voltage and is limited by the dropout voltage.</a:t>
            </a:r>
          </a:p>
          <a:p>
            <a:endParaRPr lang="en-US" sz="2400" i="1" baseline="-25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Voltage Regulation</a:t>
            </a:r>
          </a:p>
        </p:txBody>
      </p:sp>
    </p:spTree>
    <p:extLst>
      <p:ext uri="{BB962C8B-B14F-4D97-AF65-F5344CB8AC3E}">
        <p14:creationId xmlns:p14="http://schemas.microsoft.com/office/powerpoint/2010/main" val="12305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Representative circuitry of a wall-mount transformer.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open circuit voltage of a 9V system rated at 500 mA is actually around 13 V !  Why?</a:t>
            </a:r>
          </a:p>
          <a:p>
            <a:pPr marL="0" indent="0">
              <a:buNone/>
            </a:pPr>
            <a:r>
              <a:rPr lang="en-US" sz="2400" dirty="0"/>
              <a:t>Since the secondary winding and diodes have some R, this circuit should be modeled with a Thevenin equivalent shown above.</a:t>
            </a:r>
          </a:p>
          <a:p>
            <a:pPr marL="0" indent="0">
              <a:buNone/>
            </a:pPr>
            <a:r>
              <a:rPr lang="en-US" sz="2400" dirty="0"/>
              <a:t>The voltage decreases linearly with increasing load (current) to a voltage of 9V at 500 mA </a:t>
            </a:r>
            <a:r>
              <a:rPr lang="en-US" sz="2400" b="1" i="1" dirty="0">
                <a:solidFill>
                  <a:srgbClr val="FF0000"/>
                </a:solidFill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400" b="1" i="1" dirty="0">
                <a:solidFill>
                  <a:srgbClr val="FF0000"/>
                </a:solidFill>
              </a:rPr>
              <a:t> =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Thev</a:t>
            </a:r>
            <a:r>
              <a:rPr lang="en-US" sz="2400" b="1" i="1" dirty="0">
                <a:solidFill>
                  <a:srgbClr val="FF0000"/>
                </a:solidFill>
              </a:rPr>
              <a:t> –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Thev</a:t>
            </a:r>
            <a:r>
              <a:rPr lang="en-US" sz="2400" b="1" i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320" y="1219200"/>
            <a:ext cx="2926080" cy="270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00FF"/>
                </a:solidFill>
              </a:rPr>
              <a:t>AC Power Sources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1523362"/>
            <a:ext cx="5760720" cy="224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98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1450" y="4395361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Assume that the </a:t>
            </a:r>
            <a:r>
              <a:rPr lang="en-US" sz="2400" b="1" dirty="0" err="1"/>
              <a:t>zener</a:t>
            </a:r>
            <a:r>
              <a:rPr lang="en-US" sz="2400" b="1" dirty="0"/>
              <a:t> diode voltage is always </a:t>
            </a:r>
            <a:r>
              <a:rPr lang="en-US" sz="2400" b="1" i="1" dirty="0" err="1">
                <a:solidFill>
                  <a:srgbClr val="FF000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FF0000"/>
                </a:solidFill>
              </a:rPr>
              <a:t>out</a:t>
            </a:r>
            <a:r>
              <a:rPr lang="en-US" sz="2400" b="1" i="1" dirty="0">
                <a:solidFill>
                  <a:srgbClr val="FF0000"/>
                </a:solidFill>
              </a:rPr>
              <a:t> = V</a:t>
            </a:r>
            <a:r>
              <a:rPr lang="en-US" sz="2400" b="1" i="1" baseline="-25000" dirty="0">
                <a:solidFill>
                  <a:srgbClr val="FF0000"/>
                </a:solidFill>
              </a:rPr>
              <a:t>ZT</a:t>
            </a:r>
            <a:r>
              <a:rPr lang="en-US" sz="2400" b="1" i="1" dirty="0">
                <a:solidFill>
                  <a:srgbClr val="FF0000"/>
                </a:solidFill>
              </a:rPr>
              <a:t> = 5.1V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as long as the diode is reverse biased with at least </a:t>
            </a:r>
            <a:r>
              <a:rPr lang="en-US" sz="2400" b="1" i="1" dirty="0">
                <a:solidFill>
                  <a:srgbClr val="FF0000"/>
                </a:solidFill>
              </a:rPr>
              <a:t>I</a:t>
            </a:r>
            <a:r>
              <a:rPr lang="en-US" sz="2400" b="1" i="1" baseline="-25000" dirty="0">
                <a:solidFill>
                  <a:srgbClr val="FF0000"/>
                </a:solidFill>
              </a:rPr>
              <a:t>ZT</a:t>
            </a:r>
            <a:r>
              <a:rPr lang="en-US" sz="2400" b="1" i="1" dirty="0">
                <a:solidFill>
                  <a:srgbClr val="FF0000"/>
                </a:solidFill>
              </a:rPr>
              <a:t> = 1mA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Why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i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i="1" dirty="0">
                <a:solidFill>
                  <a:srgbClr val="FF0000"/>
                </a:solidFill>
              </a:rPr>
              <a:t>5.1V </a:t>
            </a:r>
            <a:r>
              <a:rPr lang="en-US" sz="2400" b="1" dirty="0">
                <a:solidFill>
                  <a:srgbClr val="FF0000"/>
                </a:solidFill>
              </a:rPr>
              <a:t>? 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021" y="387927"/>
            <a:ext cx="3454355" cy="377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45" y="990600"/>
            <a:ext cx="4267200" cy="341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6172200" cy="762000"/>
          </a:xfrm>
        </p:spPr>
        <p:txBody>
          <a:bodyPr>
            <a:normAutofit/>
          </a:bodyPr>
          <a:lstStyle/>
          <a:p>
            <a:r>
              <a:rPr lang="en-US" sz="4000" b="1" dirty="0"/>
              <a:t>Shunt Voltage Regulators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D3527-D84D-1074-784C-A2A50555CD11}"/>
              </a:ext>
            </a:extLst>
          </p:cNvPr>
          <p:cNvSpPr txBox="1"/>
          <p:nvPr/>
        </p:nvSpPr>
        <p:spPr>
          <a:xfrm>
            <a:off x="476250" y="5824290"/>
            <a:ext cx="83057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This is a standard Zener diode breakdown voltage and is close enough to </a:t>
            </a:r>
            <a:r>
              <a:rPr lang="en-US" sz="2000" b="1" i="1" dirty="0">
                <a:solidFill>
                  <a:srgbClr val="0000FF"/>
                </a:solidFill>
              </a:rPr>
              <a:t>5V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</a:rPr>
              <a:t> for most typical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2890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Shunt Voltage Regulators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4960"/>
            <a:ext cx="4688580" cy="3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499" y="616803"/>
            <a:ext cx="861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should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value be to maintain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/>
              <a:t>5.1V for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b="1" dirty="0">
                <a:solidFill>
                  <a:srgbClr val="FF0000"/>
                </a:solidFill>
              </a:rPr>
              <a:t> = 0-100 mA?</a:t>
            </a:r>
          </a:p>
          <a:p>
            <a:r>
              <a:rPr lang="en-US" sz="2400" b="1" i="1" dirty="0">
                <a:solidFill>
                  <a:srgbClr val="0000FF"/>
                </a:solidFill>
              </a:rPr>
              <a:t>Assume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b="1" i="1" dirty="0">
                <a:solidFill>
                  <a:srgbClr val="0000FF"/>
                </a:solidFill>
              </a:rPr>
              <a:t> can range from 7 to 10 V and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ZT</a:t>
            </a:r>
            <a:r>
              <a:rPr lang="en-US" sz="2400" b="1" i="1" dirty="0">
                <a:solidFill>
                  <a:srgbClr val="0000FF"/>
                </a:solidFill>
              </a:rPr>
              <a:t> = 1 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1549642"/>
            <a:ext cx="434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dirty="0"/>
              <a:t> = 7V,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dirty="0"/>
              <a:t> = 0 mA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dirty="0"/>
              <a:t> = 7V,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dirty="0"/>
              <a:t> = 100 mA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dirty="0"/>
              <a:t> = 10V,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dirty="0"/>
              <a:t> = 0 mA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/>
              <a:t> = 4.9K</a:t>
            </a:r>
            <a:r>
              <a:rPr lang="en-US" sz="2400" dirty="0">
                <a:latin typeface="Symbol" pitchFamily="18" charset="2"/>
              </a:rPr>
              <a:t>W        </a:t>
            </a:r>
            <a:endParaRPr lang="en-US" sz="2400" dirty="0"/>
          </a:p>
          <a:p>
            <a:r>
              <a:rPr lang="en-US" sz="2400" dirty="0"/>
              <a:t>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dirty="0"/>
              <a:t> = 10V,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dirty="0"/>
              <a:t> = 100 mA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/>
              <a:t> = 48.5</a:t>
            </a:r>
            <a:r>
              <a:rPr lang="en-US" sz="2400" dirty="0">
                <a:latin typeface="Symbol" pitchFamily="18" charset="2"/>
              </a:rPr>
              <a:t>W</a:t>
            </a:r>
            <a:endParaRPr lang="en-US" sz="2400" dirty="0"/>
          </a:p>
          <a:p>
            <a:r>
              <a:rPr lang="en-US" sz="2400" dirty="0"/>
              <a:t> or lower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71675"/>
            <a:ext cx="45815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048000"/>
            <a:ext cx="45815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2400" y="5562600"/>
            <a:ext cx="4536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most stringent requirement on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 is that it be 18.8 </a:t>
            </a:r>
            <a:r>
              <a:rPr lang="en-US" sz="2400" b="1" dirty="0">
                <a:solidFill>
                  <a:srgbClr val="FF0000"/>
                </a:solidFill>
                <a:latin typeface="Symbol" pitchFamily="18" charset="2"/>
              </a:rPr>
              <a:t>W </a:t>
            </a:r>
            <a:r>
              <a:rPr lang="en-US" sz="2400" b="1" dirty="0">
                <a:solidFill>
                  <a:srgbClr val="FF0000"/>
                </a:solidFill>
              </a:rPr>
              <a:t>or less.</a:t>
            </a:r>
          </a:p>
        </p:txBody>
      </p:sp>
    </p:spTree>
    <p:extLst>
      <p:ext uri="{BB962C8B-B14F-4D97-AF65-F5344CB8AC3E}">
        <p14:creationId xmlns:p14="http://schemas.microsoft.com/office/powerpoint/2010/main" val="363570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1937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Shunt Voltage Regulators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6699" y="4146617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shunt voltage regulator draws a fixed amount of current </a:t>
            </a:r>
          </a:p>
          <a:p>
            <a:r>
              <a:rPr lang="en-US" sz="2400" b="1" i="1" dirty="0"/>
              <a:t>from the </a:t>
            </a:r>
            <a:r>
              <a:rPr lang="en-US" sz="2400" b="1" i="1" dirty="0">
                <a:solidFill>
                  <a:srgbClr val="0000FF"/>
                </a:solidFill>
              </a:rPr>
              <a:t>source </a:t>
            </a:r>
            <a:r>
              <a:rPr lang="en-US" sz="2400" b="1" i="1" dirty="0"/>
              <a:t>under varying </a:t>
            </a:r>
            <a:r>
              <a:rPr lang="en-US" sz="2400" b="1" i="1" dirty="0">
                <a:solidFill>
                  <a:srgbClr val="0000FF"/>
                </a:solidFill>
              </a:rPr>
              <a:t>load </a:t>
            </a:r>
            <a:r>
              <a:rPr lang="en-US" sz="2400" b="1" i="1" dirty="0"/>
              <a:t>conditions.</a:t>
            </a:r>
          </a:p>
          <a:p>
            <a:r>
              <a:rPr lang="en-US" sz="2400" dirty="0"/>
              <a:t>The efficiency at 100 mA load is</a:t>
            </a:r>
          </a:p>
          <a:p>
            <a:endParaRPr lang="en-US" sz="2400" dirty="0"/>
          </a:p>
          <a:p>
            <a:r>
              <a:rPr lang="en-US" sz="2400" dirty="0"/>
              <a:t>What is the efficiency at no load?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1" y="1034362"/>
            <a:ext cx="7696197" cy="310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27" y="4973315"/>
            <a:ext cx="42672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15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Shunt Voltage Regulators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658054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A shunt voltage regulator with adjustable output voltage.</a:t>
            </a:r>
          </a:p>
          <a:p>
            <a:endParaRPr lang="en-US" sz="2400" b="1" dirty="0">
              <a:solidFill>
                <a:srgbClr val="0000FF"/>
              </a:solidFill>
            </a:endParaRPr>
          </a:p>
          <a:p>
            <a:pPr algn="ctr"/>
            <a:r>
              <a:rPr lang="en-US" sz="2400" b="1" dirty="0"/>
              <a:t>The transistor Q1 takes on the role of shunting current to ground when not needed by the load.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5819774" cy="389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75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2400" y="4505654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e.g., use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="1" dirty="0">
                <a:solidFill>
                  <a:srgbClr val="0000FF"/>
                </a:solidFill>
              </a:rPr>
              <a:t> = 2.5V </a:t>
            </a:r>
            <a:r>
              <a:rPr lang="en-US" sz="2400" b="1" dirty="0" err="1">
                <a:solidFill>
                  <a:srgbClr val="0000FF"/>
                </a:solidFill>
              </a:rPr>
              <a:t>zener</a:t>
            </a:r>
            <a:r>
              <a:rPr lang="en-US" sz="2400" b="1" dirty="0">
                <a:solidFill>
                  <a:srgbClr val="0000FF"/>
                </a:solidFill>
              </a:rPr>
              <a:t> diode, and set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solidFill>
                  <a:srgbClr val="0000FF"/>
                </a:solidFill>
              </a:rPr>
              <a:t> =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b="1" dirty="0">
              <a:solidFill>
                <a:srgbClr val="0000FF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voltage at the non-inverting terminal of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 will always be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i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/2</a:t>
            </a:r>
          </a:p>
          <a:p>
            <a:r>
              <a:rPr lang="en-US" sz="2400" b="1" i="1" dirty="0"/>
              <a:t>the op amp tries to keep the voltages at the inverting and non-inverting amplifier terminals equal,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it will control current through </a:t>
            </a:r>
            <a:r>
              <a:rPr lang="en-US" sz="2400" b="1" i="1" dirty="0">
                <a:solidFill>
                  <a:srgbClr val="0000FF"/>
                </a:solidFill>
              </a:rPr>
              <a:t>Q</a:t>
            </a:r>
            <a:r>
              <a:rPr lang="en-US" sz="2400" b="1" i="1" baseline="-25000" dirty="0">
                <a:solidFill>
                  <a:srgbClr val="0000FF"/>
                </a:solidFill>
              </a:rPr>
              <a:t>1</a:t>
            </a:r>
            <a:r>
              <a:rPr lang="en-US" sz="2400" b="1" dirty="0">
                <a:solidFill>
                  <a:srgbClr val="0000FF"/>
                </a:solidFill>
              </a:rPr>
              <a:t> so that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b="1" dirty="0">
                <a:solidFill>
                  <a:srgbClr val="0000FF"/>
                </a:solidFill>
              </a:rPr>
              <a:t>/2 = 2.5V, or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b="1" dirty="0">
                <a:solidFill>
                  <a:srgbClr val="0000FF"/>
                </a:solidFill>
              </a:rPr>
              <a:t> = 5V.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2D167D9-3F91-F22F-872B-B94C66403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Shunt Voltage Regulators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4CEAFF9-5EBC-59B4-BED5-B9695B98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5819774" cy="389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64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8600" y="4505654"/>
            <a:ext cx="88392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Other target voltages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dirty="0"/>
              <a:t> can be regulated by choosing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/>
              <a:t>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endParaRPr lang="en-US" sz="2400" dirty="0"/>
          </a:p>
          <a:p>
            <a:endParaRPr lang="en-US" dirty="0"/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/>
              <a:t>The behavior of the regulator does not depend upon the voltage-current characteristic of the Zener diode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029200"/>
            <a:ext cx="2667000" cy="7094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0000FF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18A16EB-617A-3C37-B313-7E4EE6949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Shunt Voltage Regulators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93EE22-9A99-1997-692D-A40DE88D0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5819774" cy="389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54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13361</TotalTime>
  <Words>1653</Words>
  <Application>Microsoft Office PowerPoint</Application>
  <PresentationFormat>On-screen Show (4:3)</PresentationFormat>
  <Paragraphs>189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Office Theme</vt:lpstr>
      <vt:lpstr>Objectives for today’s lecture</vt:lpstr>
      <vt:lpstr>PowerPoint Presentation</vt:lpstr>
      <vt:lpstr>PowerPoint Presentation</vt:lpstr>
      <vt:lpstr>Shunt Voltage Regulators</vt:lpstr>
      <vt:lpstr>Shunt Voltage Regulators</vt:lpstr>
      <vt:lpstr>Shunt Voltage Regulators</vt:lpstr>
      <vt:lpstr>Shunt Voltage Regulators</vt:lpstr>
      <vt:lpstr>Shunt Voltage Regulators</vt:lpstr>
      <vt:lpstr>Shunt Voltage Regulators</vt:lpstr>
      <vt:lpstr>Shunt Voltage Regulators</vt:lpstr>
      <vt:lpstr>PowerPoint Presentation</vt:lpstr>
      <vt:lpstr>Series Linear Voltage Regulators</vt:lpstr>
      <vt:lpstr>Series Linear Voltage Regulators</vt:lpstr>
      <vt:lpstr>Series Linear Voltage Regulators</vt:lpstr>
      <vt:lpstr>Series Linear Voltage Regulators</vt:lpstr>
      <vt:lpstr>Series Linear Voltage Regulators</vt:lpstr>
      <vt:lpstr>Using the 7805 Linear Voltage Regulator</vt:lpstr>
      <vt:lpstr>LM78XX Circuit</vt:lpstr>
      <vt:lpstr>The 7805 Linear Voltage Regulator</vt:lpstr>
      <vt:lpstr>Using the 7805 Linear Voltage Regulator</vt:lpstr>
      <vt:lpstr>Regulator Transient Response</vt:lpstr>
      <vt:lpstr>Load Transient Response</vt:lpstr>
      <vt:lpstr>Load Transient Response</vt:lpstr>
      <vt:lpstr>Line Transient Response</vt:lpstr>
      <vt:lpstr>Low Dropout Linear Regulators</vt:lpstr>
      <vt:lpstr>Low Dropout Linear Regulators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214 Circuit Analysis I</dc:title>
  <dc:creator>bossemeyer</dc:creator>
  <cp:lastModifiedBy>Nabeeh Kandalaft</cp:lastModifiedBy>
  <cp:revision>454</cp:revision>
  <dcterms:created xsi:type="dcterms:W3CDTF">2011-01-03T01:51:49Z</dcterms:created>
  <dcterms:modified xsi:type="dcterms:W3CDTF">2022-10-19T16:09:31Z</dcterms:modified>
</cp:coreProperties>
</file>