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04" r:id="rId2"/>
    <p:sldId id="362" r:id="rId3"/>
    <p:sldId id="363" r:id="rId4"/>
    <p:sldId id="364" r:id="rId5"/>
    <p:sldId id="365" r:id="rId6"/>
    <p:sldId id="366" r:id="rId7"/>
    <p:sldId id="369" r:id="rId8"/>
    <p:sldId id="370" r:id="rId9"/>
    <p:sldId id="371" r:id="rId10"/>
    <p:sldId id="397" r:id="rId11"/>
    <p:sldId id="400" r:id="rId12"/>
    <p:sldId id="398" r:id="rId13"/>
    <p:sldId id="401" r:id="rId14"/>
    <p:sldId id="399" r:id="rId15"/>
    <p:sldId id="375" r:id="rId16"/>
    <p:sldId id="391" r:id="rId17"/>
    <p:sldId id="402" r:id="rId18"/>
    <p:sldId id="376" r:id="rId19"/>
    <p:sldId id="377" r:id="rId20"/>
    <p:sldId id="379" r:id="rId21"/>
    <p:sldId id="390" r:id="rId22"/>
    <p:sldId id="381" r:id="rId23"/>
    <p:sldId id="389" r:id="rId24"/>
    <p:sldId id="382" r:id="rId2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83543" autoAdjust="0"/>
  </p:normalViewPr>
  <p:slideViewPr>
    <p:cSldViewPr>
      <p:cViewPr varScale="1">
        <p:scale>
          <a:sx n="68" d="100"/>
          <a:sy n="68" d="100"/>
        </p:scale>
        <p:origin x="1253" y="62"/>
      </p:cViewPr>
      <p:guideLst>
        <p:guide orient="horz" pos="2160"/>
        <p:guide pos="2880"/>
      </p:guideLst>
    </p:cSldViewPr>
  </p:slideViewPr>
  <p:outlineViewPr>
    <p:cViewPr>
      <p:scale>
        <a:sx n="33" d="100"/>
        <a:sy n="33" d="100"/>
      </p:scale>
      <p:origin x="0" y="547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4.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184D8099-85B5-4D09-89E4-C1BD6E312A25}" type="datetimeFigureOut">
              <a:rPr lang="en-US" smtClean="0"/>
              <a:pPr/>
              <a:t>10/31/2022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5A452CD-A9EB-4EB7-B178-6C78E5D7F0A7}" type="slidenum">
              <a:rPr lang="en-US" smtClean="0"/>
              <a:pPr/>
              <a:t>‹#›</a:t>
            </a:fld>
            <a:endParaRPr lang="en-US"/>
          </a:p>
        </p:txBody>
      </p:sp>
    </p:spTree>
    <p:extLst>
      <p:ext uri="{BB962C8B-B14F-4D97-AF65-F5344CB8AC3E}">
        <p14:creationId xmlns:p14="http://schemas.microsoft.com/office/powerpoint/2010/main" val="98720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collector is ”</a:t>
            </a:r>
            <a:r>
              <a:rPr lang="en-US" dirty="0" err="1"/>
              <a:t>clamped”by</a:t>
            </a:r>
            <a:r>
              <a:rPr lang="en-US" dirty="0"/>
              <a:t> a Schottky diode. This prevents the transistor reaching deep saturation. High speed variant of TTL</a:t>
            </a:r>
          </a:p>
          <a:p>
            <a:r>
              <a:rPr lang="en-US" dirty="0"/>
              <a:t>Schottky transistors which have faster switching speed</a:t>
            </a:r>
          </a:p>
          <a:p>
            <a:r>
              <a:rPr lang="en-US" dirty="0"/>
              <a:t>Schottky-barrier diode connected from base to collector to prevent transistor from going into saturation</a:t>
            </a:r>
          </a:p>
          <a:p>
            <a:r>
              <a:rPr lang="en-US" dirty="0"/>
              <a:t>BASIC SCHOTTKY TTL NAND GATE Features:</a:t>
            </a:r>
          </a:p>
          <a:p>
            <a:r>
              <a:rPr lang="en-US" dirty="0"/>
              <a:t>Transistors: all clamped with Schottky diode except Q4 (this does not saturate)Input diodes:</a:t>
            </a:r>
          </a:p>
          <a:p>
            <a:r>
              <a:rPr lang="en-US" dirty="0"/>
              <a:t>high-speed clamping of input signal excursions below ground</a:t>
            </a:r>
          </a:p>
          <a:p>
            <a:endParaRPr lang="en-US" dirty="0"/>
          </a:p>
        </p:txBody>
      </p:sp>
      <p:sp>
        <p:nvSpPr>
          <p:cNvPr id="4" name="Slide Number Placeholder 3"/>
          <p:cNvSpPr>
            <a:spLocks noGrp="1"/>
          </p:cNvSpPr>
          <p:nvPr>
            <p:ph type="sldNum" sz="quarter" idx="5"/>
          </p:nvPr>
        </p:nvSpPr>
        <p:spPr/>
        <p:txBody>
          <a:bodyPr/>
          <a:lstStyle/>
          <a:p>
            <a:fld id="{D5A452CD-A9EB-4EB7-B178-6C78E5D7F0A7}" type="slidenum">
              <a:rPr lang="en-US" smtClean="0"/>
              <a:pPr/>
              <a:t>3</a:t>
            </a:fld>
            <a:endParaRPr lang="en-US"/>
          </a:p>
        </p:txBody>
      </p:sp>
    </p:spTree>
    <p:extLst>
      <p:ext uri="{BB962C8B-B14F-4D97-AF65-F5344CB8AC3E}">
        <p14:creationId xmlns:p14="http://schemas.microsoft.com/office/powerpoint/2010/main" val="163003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Click to edit Master title style</a:t>
            </a:r>
          </a:p>
        </p:txBody>
      </p:sp>
      <p:sp>
        <p:nvSpPr>
          <p:cNvPr id="3" name="Content Placeholder 2"/>
          <p:cNvSpPr>
            <a:spLocks noGrp="1"/>
          </p:cNvSpPr>
          <p:nvPr>
            <p:ph idx="1"/>
          </p:nvPr>
        </p:nvSpPr>
        <p:spPr>
          <a:xfrm>
            <a:off x="457200" y="1066800"/>
            <a:ext cx="8229600" cy="50593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61180-5010-4C28-831B-11DA910119EC}"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CB1FE-BFFF-4162-96A9-47AC7DF874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61180-5010-4C28-831B-11DA910119EC}" type="datetimeFigureOut">
              <a:rPr lang="en-US" smtClean="0"/>
              <a:pPr/>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CB1FE-BFFF-4162-96A9-47AC7DF874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Objectives for today’s lecture</a:t>
            </a:r>
          </a:p>
        </p:txBody>
      </p:sp>
      <p:sp>
        <p:nvSpPr>
          <p:cNvPr id="3" name="Content Placeholder 2"/>
          <p:cNvSpPr>
            <a:spLocks noGrp="1"/>
          </p:cNvSpPr>
          <p:nvPr>
            <p:ph idx="1"/>
          </p:nvPr>
        </p:nvSpPr>
        <p:spPr>
          <a:xfrm>
            <a:off x="76200" y="1066800"/>
            <a:ext cx="9067800" cy="5059363"/>
          </a:xfrm>
        </p:spPr>
        <p:txBody>
          <a:bodyPr>
            <a:noAutofit/>
          </a:bodyPr>
          <a:lstStyle/>
          <a:p>
            <a:pPr marL="0" indent="0">
              <a:buNone/>
            </a:pPr>
            <a:r>
              <a:rPr lang="en-US" sz="2400" b="1" dirty="0">
                <a:solidFill>
                  <a:srgbClr val="0000FF"/>
                </a:solidFill>
                <a:latin typeface="Times New Roman" panose="02020603050405020304" pitchFamily="18" charset="0"/>
                <a:cs typeface="Times New Roman" panose="02020603050405020304" pitchFamily="18" charset="0"/>
              </a:rPr>
              <a:t>After today’s lecture you should be able to:</a:t>
            </a:r>
          </a:p>
          <a:p>
            <a:pPr marL="0" indent="0">
              <a:buNone/>
            </a:pPr>
            <a:endParaRPr lang="en-US" sz="2400" b="1"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describe analog circuit models for the input stage of TTL and CMOS logic</a:t>
            </a:r>
          </a:p>
          <a:p>
            <a:pPr>
              <a:lnSpc>
                <a:spcPct val="150000"/>
              </a:lnSpc>
            </a:pPr>
            <a:r>
              <a:rPr lang="en-US" sz="2000" b="1" dirty="0">
                <a:latin typeface="Times New Roman" panose="02020603050405020304" pitchFamily="18" charset="0"/>
                <a:cs typeface="Times New Roman" panose="02020603050405020304" pitchFamily="18" charset="0"/>
              </a:rPr>
              <a:t>describe what is meant by leakage current and how it affects input logic levels</a:t>
            </a:r>
          </a:p>
          <a:p>
            <a:pPr marL="342900" lvl="1" indent="-342900">
              <a:lnSpc>
                <a:spcPct val="150000"/>
              </a:lnSpc>
              <a:buFont typeface="Arial" pitchFamily="34" charset="0"/>
              <a:buChar char="•"/>
            </a:pPr>
            <a:r>
              <a:rPr lang="en-US" sz="2000" b="1" dirty="0">
                <a:latin typeface="Times New Roman" panose="02020603050405020304" pitchFamily="18" charset="0"/>
                <a:cs typeface="Times New Roman" panose="02020603050405020304" pitchFamily="18" charset="0"/>
              </a:rPr>
              <a:t>describe logic switching thresholds and what is meant by the “digital contract”</a:t>
            </a:r>
          </a:p>
          <a:p>
            <a:pPr>
              <a:lnSpc>
                <a:spcPct val="150000"/>
              </a:lnSpc>
            </a:pPr>
            <a:r>
              <a:rPr lang="en-US" sz="2000" b="1" dirty="0">
                <a:latin typeface="Times New Roman" panose="02020603050405020304" pitchFamily="18" charset="0"/>
                <a:cs typeface="Times New Roman" panose="02020603050405020304" pitchFamily="18" charset="0"/>
              </a:rPr>
              <a:t>describe digital logic noise margins and why they’re important</a:t>
            </a:r>
          </a:p>
          <a:p>
            <a:pPr>
              <a:lnSpc>
                <a:spcPct val="150000"/>
              </a:lnSpc>
            </a:pPr>
            <a:r>
              <a:rPr lang="en-US" sz="2000" b="1" dirty="0">
                <a:latin typeface="Times New Roman" panose="02020603050405020304" pitchFamily="18" charset="0"/>
                <a:cs typeface="Times New Roman" panose="02020603050405020304" pitchFamily="18" charset="0"/>
              </a:rPr>
              <a:t>explain why it’s not a good idea to let digital inputs “float”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lvl="1"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66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229600" cy="514529"/>
          </a:xfrm>
          <a:prstGeom prst="rect">
            <a:avLst/>
          </a:prstGeom>
        </p:spPr>
        <p:txBody>
          <a:bodyPr vert="horz" lIns="91440" tIns="45720" rIns="91440" bIns="45720" rtlCol="0" anchor="ctr">
            <a:normAutofit fontScale="92500" lnSpcReduction="10000"/>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Switching Thresholds</a:t>
            </a:r>
          </a:p>
        </p:txBody>
      </p:sp>
      <p:sp>
        <p:nvSpPr>
          <p:cNvPr id="5" name="TextBox 4"/>
          <p:cNvSpPr txBox="1"/>
          <p:nvPr/>
        </p:nvSpPr>
        <p:spPr>
          <a:xfrm>
            <a:off x="424543" y="762000"/>
            <a:ext cx="85344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“mature” technology devices (e.g., TTL LS), an output </a:t>
            </a:r>
            <a:r>
              <a:rPr lang="en-US" sz="2000" i="1" dirty="0" err="1">
                <a:latin typeface="Times New Roman" panose="02020603050405020304" pitchFamily="18" charset="0"/>
                <a:cs typeface="Times New Roman" panose="02020603050405020304" pitchFamily="18" charset="0"/>
              </a:rPr>
              <a:t>V</a:t>
            </a:r>
            <a:r>
              <a:rPr lang="en-US" sz="2000" i="1" baseline="-25000" dirty="0" err="1">
                <a:latin typeface="Times New Roman" panose="02020603050405020304" pitchFamily="18" charset="0"/>
                <a:cs typeface="Times New Roman" panose="02020603050405020304" pitchFamily="18" charset="0"/>
              </a:rPr>
              <a:t>out</a:t>
            </a:r>
            <a:r>
              <a:rPr lang="en-US" sz="2000" dirty="0">
                <a:latin typeface="Times New Roman" panose="02020603050405020304" pitchFamily="18" charset="0"/>
                <a:cs typeface="Times New Roman" panose="02020603050405020304" pitchFamily="18" charset="0"/>
              </a:rPr>
              <a:t> will switch rapidly from logic 1 to logic 0 when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in</a:t>
            </a:r>
            <a:r>
              <a:rPr lang="en-US" sz="2000" dirty="0">
                <a:latin typeface="Times New Roman" panose="02020603050405020304" pitchFamily="18" charset="0"/>
                <a:cs typeface="Times New Roman" panose="02020603050405020304" pitchFamily="18" charset="0"/>
              </a:rPr>
              <a:t> reaches a threshold voltage.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32" y="2791936"/>
            <a:ext cx="5181600" cy="355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352801" y="2133600"/>
            <a:ext cx="5606142" cy="400110"/>
          </a:xfrm>
          <a:prstGeom prst="rect">
            <a:avLst/>
          </a:prstGeom>
        </p:spPr>
        <p:txBody>
          <a:bodyPr wrap="square">
            <a:spAutoFit/>
          </a:bodyPr>
          <a:lstStyle/>
          <a:p>
            <a:r>
              <a:rPr lang="en-US" sz="2000" b="1" dirty="0">
                <a:solidFill>
                  <a:srgbClr val="0000FF"/>
                </a:solidFill>
                <a:latin typeface="Times New Roman" panose="02020603050405020304" pitchFamily="18" charset="0"/>
                <a:cs typeface="Times New Roman" panose="02020603050405020304" pitchFamily="18" charset="0"/>
              </a:rPr>
              <a:t>Note: the max </a:t>
            </a:r>
            <a:r>
              <a:rPr lang="en-US" sz="2000" b="1" i="1" dirty="0" err="1">
                <a:solidFill>
                  <a:srgbClr val="0000FF"/>
                </a:solidFill>
                <a:latin typeface="Times New Roman" panose="02020603050405020304" pitchFamily="18" charset="0"/>
                <a:cs typeface="Times New Roman" panose="02020603050405020304" pitchFamily="18" charset="0"/>
              </a:rPr>
              <a:t>V</a:t>
            </a:r>
            <a:r>
              <a:rPr lang="en-US" sz="2000" b="1" i="1" baseline="-25000" dirty="0" err="1">
                <a:solidFill>
                  <a:srgbClr val="0000FF"/>
                </a:solidFill>
                <a:latin typeface="Times New Roman" panose="02020603050405020304" pitchFamily="18" charset="0"/>
                <a:cs typeface="Times New Roman" panose="02020603050405020304" pitchFamily="18" charset="0"/>
              </a:rPr>
              <a:t>out</a:t>
            </a:r>
            <a:r>
              <a:rPr lang="en-US" sz="2000" b="1" dirty="0">
                <a:solidFill>
                  <a:srgbClr val="0000FF"/>
                </a:solidFill>
                <a:latin typeface="Times New Roman" panose="02020603050405020304" pitchFamily="18" charset="0"/>
                <a:cs typeface="Times New Roman" panose="02020603050405020304" pitchFamily="18" charset="0"/>
              </a:rPr>
              <a:t> is not quite 5V for TTL </a:t>
            </a:r>
          </a:p>
        </p:txBody>
      </p:sp>
    </p:spTree>
    <p:extLst>
      <p:ext uri="{BB962C8B-B14F-4D97-AF65-F5344CB8AC3E}">
        <p14:creationId xmlns:p14="http://schemas.microsoft.com/office/powerpoint/2010/main" val="410093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44" y="1829152"/>
            <a:ext cx="6072792" cy="417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457200" y="76200"/>
            <a:ext cx="8229600" cy="681335"/>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Switching Thresholds</a:t>
            </a:r>
          </a:p>
        </p:txBody>
      </p:sp>
      <p:sp>
        <p:nvSpPr>
          <p:cNvPr id="5" name="TextBox 4"/>
          <p:cNvSpPr txBox="1"/>
          <p:nvPr/>
        </p:nvSpPr>
        <p:spPr>
          <a:xfrm>
            <a:off x="424543" y="909935"/>
            <a:ext cx="8534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Here’s an example for a CMOS device.</a:t>
            </a:r>
          </a:p>
        </p:txBody>
      </p:sp>
      <p:sp>
        <p:nvSpPr>
          <p:cNvPr id="3" name="Rectangle 2"/>
          <p:cNvSpPr/>
          <p:nvPr/>
        </p:nvSpPr>
        <p:spPr>
          <a:xfrm>
            <a:off x="3051629" y="1676400"/>
            <a:ext cx="5606142" cy="400110"/>
          </a:xfrm>
          <a:prstGeom prst="rect">
            <a:avLst/>
          </a:prstGeom>
        </p:spPr>
        <p:txBody>
          <a:bodyPr wrap="square">
            <a:spAutoFit/>
          </a:bodyPr>
          <a:lstStyle/>
          <a:p>
            <a:r>
              <a:rPr lang="en-US" sz="2000" b="1" dirty="0">
                <a:solidFill>
                  <a:srgbClr val="0000FF"/>
                </a:solidFill>
                <a:latin typeface="Times New Roman" panose="02020603050405020304" pitchFamily="18" charset="0"/>
                <a:cs typeface="Times New Roman" panose="02020603050405020304" pitchFamily="18" charset="0"/>
              </a:rPr>
              <a:t>Note: the max </a:t>
            </a:r>
            <a:r>
              <a:rPr lang="en-US" sz="2000" b="1" i="1" dirty="0" err="1">
                <a:solidFill>
                  <a:srgbClr val="0000FF"/>
                </a:solidFill>
                <a:latin typeface="Times New Roman" panose="02020603050405020304" pitchFamily="18" charset="0"/>
                <a:cs typeface="Times New Roman" panose="02020603050405020304" pitchFamily="18" charset="0"/>
              </a:rPr>
              <a:t>V</a:t>
            </a:r>
            <a:r>
              <a:rPr lang="en-US" sz="2000" b="1" i="1" baseline="-25000" dirty="0" err="1">
                <a:solidFill>
                  <a:srgbClr val="0000FF"/>
                </a:solidFill>
                <a:latin typeface="Times New Roman" panose="02020603050405020304" pitchFamily="18" charset="0"/>
                <a:cs typeface="Times New Roman" panose="02020603050405020304" pitchFamily="18" charset="0"/>
              </a:rPr>
              <a:t>out</a:t>
            </a:r>
            <a:r>
              <a:rPr lang="en-US" sz="2000" b="1" dirty="0">
                <a:solidFill>
                  <a:srgbClr val="0000FF"/>
                </a:solidFill>
                <a:latin typeface="Times New Roman" panose="02020603050405020304" pitchFamily="18" charset="0"/>
                <a:cs typeface="Times New Roman" panose="02020603050405020304" pitchFamily="18" charset="0"/>
              </a:rPr>
              <a:t> is much closer to 5V.</a:t>
            </a:r>
          </a:p>
        </p:txBody>
      </p:sp>
      <p:sp>
        <p:nvSpPr>
          <p:cNvPr id="7" name="Rectangle 6"/>
          <p:cNvSpPr/>
          <p:nvPr/>
        </p:nvSpPr>
        <p:spPr>
          <a:xfrm>
            <a:off x="4800600" y="4138880"/>
            <a:ext cx="4005942" cy="400110"/>
          </a:xfrm>
          <a:prstGeom prst="rect">
            <a:avLst/>
          </a:prstGeom>
        </p:spPr>
        <p:txBody>
          <a:bodyPr wrap="square">
            <a:spAutoFit/>
          </a:bodyPr>
          <a:lstStyle/>
          <a:p>
            <a:r>
              <a:rPr lang="en-US" sz="2000" b="1" i="1" dirty="0" err="1">
                <a:solidFill>
                  <a:srgbClr val="FF0000"/>
                </a:solidFill>
                <a:latin typeface="Times New Roman" panose="02020603050405020304" pitchFamily="18" charset="0"/>
                <a:cs typeface="Times New Roman" panose="02020603050405020304" pitchFamily="18" charset="0"/>
              </a:rPr>
              <a:t>V</a:t>
            </a:r>
            <a:r>
              <a:rPr lang="en-US" sz="2000" b="1" i="1" baseline="-25000" dirty="0" err="1">
                <a:solidFill>
                  <a:srgbClr val="FF0000"/>
                </a:solidFill>
                <a:latin typeface="Times New Roman" panose="02020603050405020304" pitchFamily="18" charset="0"/>
                <a:cs typeface="Times New Roman" panose="02020603050405020304" pitchFamily="18" charset="0"/>
              </a:rPr>
              <a:t>out</a:t>
            </a:r>
            <a:r>
              <a:rPr lang="en-US" sz="2000" b="1" dirty="0">
                <a:solidFill>
                  <a:srgbClr val="FF0000"/>
                </a:solidFill>
                <a:latin typeface="Times New Roman" panose="02020603050405020304" pitchFamily="18" charset="0"/>
                <a:cs typeface="Times New Roman" panose="02020603050405020304" pitchFamily="18" charset="0"/>
              </a:rPr>
              <a:t> switches at a higher </a:t>
            </a:r>
            <a:r>
              <a:rPr lang="en-US" sz="2000" b="1" i="1" dirty="0">
                <a:solidFill>
                  <a:srgbClr val="FF0000"/>
                </a:solidFill>
                <a:latin typeface="Times New Roman" panose="02020603050405020304" pitchFamily="18" charset="0"/>
                <a:cs typeface="Times New Roman" panose="02020603050405020304" pitchFamily="18" charset="0"/>
              </a:rPr>
              <a:t>V</a:t>
            </a:r>
            <a:r>
              <a:rPr lang="en-US" sz="2000" b="1" i="1" baseline="-25000" dirty="0">
                <a:solidFill>
                  <a:srgbClr val="FF0000"/>
                </a:solidFill>
                <a:latin typeface="Times New Roman" panose="02020603050405020304" pitchFamily="18" charset="0"/>
                <a:cs typeface="Times New Roman" panose="02020603050405020304" pitchFamily="18" charset="0"/>
              </a:rPr>
              <a:t>in</a:t>
            </a:r>
            <a:r>
              <a:rPr lang="en-US" sz="2000" b="1" i="1" dirty="0">
                <a:solidFill>
                  <a:srgbClr val="FF0000"/>
                </a:solidFill>
                <a:latin typeface="Times New Roman" panose="02020603050405020304" pitchFamily="18" charset="0"/>
                <a:cs typeface="Times New Roman" panose="02020603050405020304" pitchFamily="18" charset="0"/>
              </a:rPr>
              <a:t> </a:t>
            </a:r>
          </a:p>
        </p:txBody>
      </p:sp>
      <p:sp>
        <p:nvSpPr>
          <p:cNvPr id="2" name="Rectangle 1"/>
          <p:cNvSpPr/>
          <p:nvPr/>
        </p:nvSpPr>
        <p:spPr>
          <a:xfrm>
            <a:off x="5410200" y="5105400"/>
            <a:ext cx="3124200" cy="1015663"/>
          </a:xfrm>
          <a:prstGeom prst="rect">
            <a:avLst/>
          </a:prstGeom>
        </p:spPr>
        <p:txBody>
          <a:bodyPr wrap="square">
            <a:spAutoFit/>
          </a:bodyPr>
          <a:lstStyle/>
          <a:p>
            <a:pPr algn="ctr"/>
            <a:r>
              <a:rPr lang="en-US" sz="2000" b="1" dirty="0">
                <a:solidFill>
                  <a:srgbClr val="0000FF"/>
                </a:solidFill>
                <a:latin typeface="Times New Roman" panose="02020603050405020304" pitchFamily="18" charset="0"/>
                <a:cs typeface="Times New Roman" panose="02020603050405020304" pitchFamily="18" charset="0"/>
              </a:rPr>
              <a:t>However, there is much variation in the threshold V from device to device</a:t>
            </a:r>
          </a:p>
        </p:txBody>
      </p:sp>
    </p:spTree>
    <p:extLst>
      <p:ext uri="{BB962C8B-B14F-4D97-AF65-F5344CB8AC3E}">
        <p14:creationId xmlns:p14="http://schemas.microsoft.com/office/powerpoint/2010/main" val="410442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152142"/>
            <a:ext cx="8229600" cy="457200"/>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Switching Thresholds</a:t>
            </a:r>
          </a:p>
        </p:txBody>
      </p:sp>
      <p:sp>
        <p:nvSpPr>
          <p:cNvPr id="5" name="TextBox 4"/>
          <p:cNvSpPr txBox="1"/>
          <p:nvPr/>
        </p:nvSpPr>
        <p:spPr>
          <a:xfrm>
            <a:off x="490105" y="1069106"/>
            <a:ext cx="8382000" cy="2323713"/>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To accommodate the variations in logic switching thresholds</a:t>
            </a:r>
          </a:p>
          <a:p>
            <a:pPr>
              <a:spcAft>
                <a:spcPts val="600"/>
              </a:spcAft>
            </a:pPr>
            <a:r>
              <a:rPr lang="en-US" sz="2000" dirty="0">
                <a:latin typeface="Times New Roman" panose="02020603050405020304" pitchFamily="18" charset="0"/>
                <a:cs typeface="Times New Roman" panose="02020603050405020304" pitchFamily="18" charset="0"/>
              </a:rPr>
              <a:t>The device manufacturer specifies a parameter, </a:t>
            </a:r>
          </a:p>
          <a:p>
            <a:pPr>
              <a:spcAft>
                <a:spcPts val="600"/>
              </a:spcAft>
            </a:pP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IL</a:t>
            </a:r>
            <a:r>
              <a:rPr lang="en-US" sz="2000" dirty="0">
                <a:latin typeface="Times New Roman" panose="02020603050405020304" pitchFamily="18" charset="0"/>
                <a:cs typeface="Times New Roman" panose="02020603050405020304" pitchFamily="18" charset="0"/>
              </a:rPr>
              <a:t>  - the </a:t>
            </a:r>
            <a:r>
              <a:rPr lang="en-US" sz="2000" b="1" i="1" dirty="0">
                <a:solidFill>
                  <a:srgbClr val="0000FF"/>
                </a:solidFill>
                <a:latin typeface="Times New Roman" panose="02020603050405020304" pitchFamily="18" charset="0"/>
                <a:cs typeface="Times New Roman" panose="02020603050405020304" pitchFamily="18" charset="0"/>
              </a:rPr>
              <a:t>maximum</a:t>
            </a:r>
            <a:r>
              <a:rPr lang="en-US" sz="2000" b="1"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level for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in</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will be recognized as </a:t>
            </a:r>
            <a:r>
              <a:rPr lang="en-US" sz="2000" b="1" i="1" dirty="0">
                <a:solidFill>
                  <a:srgbClr val="FF0000"/>
                </a:solidFill>
                <a:latin typeface="Times New Roman" panose="02020603050405020304" pitchFamily="18" charset="0"/>
                <a:cs typeface="Times New Roman" panose="02020603050405020304" pitchFamily="18" charset="0"/>
              </a:rPr>
              <a:t>logic low</a:t>
            </a:r>
          </a:p>
          <a:p>
            <a:pPr>
              <a:spcAft>
                <a:spcPts val="600"/>
              </a:spcAft>
            </a:pP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IH</a:t>
            </a:r>
            <a:r>
              <a:rPr lang="en-US" sz="2000" dirty="0">
                <a:latin typeface="Times New Roman" panose="02020603050405020304" pitchFamily="18" charset="0"/>
                <a:cs typeface="Times New Roman" panose="02020603050405020304" pitchFamily="18" charset="0"/>
              </a:rPr>
              <a:t>  - the</a:t>
            </a:r>
            <a:r>
              <a:rPr lang="en-US" sz="2000" b="1" dirty="0">
                <a:solidFill>
                  <a:srgbClr val="0000FF"/>
                </a:solidFill>
                <a:latin typeface="Times New Roman" panose="02020603050405020304" pitchFamily="18" charset="0"/>
                <a:cs typeface="Times New Roman" panose="02020603050405020304" pitchFamily="18" charset="0"/>
              </a:rPr>
              <a:t> </a:t>
            </a:r>
            <a:r>
              <a:rPr lang="en-US" sz="2000" b="1" i="1" dirty="0">
                <a:solidFill>
                  <a:srgbClr val="0000FF"/>
                </a:solidFill>
                <a:latin typeface="Times New Roman" panose="02020603050405020304" pitchFamily="18" charset="0"/>
                <a:cs typeface="Times New Roman" panose="02020603050405020304" pitchFamily="18" charset="0"/>
              </a:rPr>
              <a:t>minimum</a:t>
            </a:r>
            <a:r>
              <a:rPr lang="en-US" sz="2000" b="1"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level for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in</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will be recognized as </a:t>
            </a:r>
            <a:r>
              <a:rPr lang="en-US" sz="2000" b="1" i="1" dirty="0">
                <a:solidFill>
                  <a:srgbClr val="FF0000"/>
                </a:solidFill>
                <a:latin typeface="Times New Roman" panose="02020603050405020304" pitchFamily="18" charset="0"/>
                <a:cs typeface="Times New Roman" panose="02020603050405020304" pitchFamily="18" charset="0"/>
              </a:rPr>
              <a:t>logic high</a:t>
            </a:r>
          </a:p>
          <a:p>
            <a:pPr>
              <a:spcAft>
                <a:spcPts val="600"/>
              </a:spcAft>
            </a:pPr>
            <a:endParaRPr lang="en-US" sz="2000" b="1" i="1" dirty="0">
              <a:solidFill>
                <a:srgbClr val="FF0000"/>
              </a:solidFill>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The </a:t>
            </a:r>
            <a:r>
              <a:rPr lang="en-US" sz="2000" b="1" i="1" dirty="0">
                <a:solidFill>
                  <a:srgbClr val="FF0000"/>
                </a:solidFill>
                <a:latin typeface="Times New Roman" panose="02020603050405020304" pitchFamily="18" charset="0"/>
                <a:cs typeface="Times New Roman" panose="02020603050405020304" pitchFamily="18" charset="0"/>
              </a:rPr>
              <a:t>V</a:t>
            </a:r>
            <a:r>
              <a:rPr lang="en-US" sz="2000" b="1" i="1" baseline="-25000" dirty="0">
                <a:solidFill>
                  <a:srgbClr val="FF0000"/>
                </a:solidFill>
                <a:latin typeface="Times New Roman" panose="02020603050405020304" pitchFamily="18" charset="0"/>
                <a:cs typeface="Times New Roman" panose="02020603050405020304" pitchFamily="18" charset="0"/>
              </a:rPr>
              <a:t>IH</a:t>
            </a:r>
            <a:r>
              <a:rPr lang="en-US" sz="2000" b="1" dirty="0">
                <a:solidFill>
                  <a:srgbClr val="FF0000"/>
                </a:solidFill>
                <a:latin typeface="Times New Roman" panose="02020603050405020304" pitchFamily="18" charset="0"/>
                <a:cs typeface="Times New Roman" panose="02020603050405020304" pitchFamily="18" charset="0"/>
              </a:rPr>
              <a:t> and </a:t>
            </a:r>
            <a:r>
              <a:rPr lang="en-US" sz="2000" b="1" i="1" dirty="0">
                <a:solidFill>
                  <a:srgbClr val="FF0000"/>
                </a:solidFill>
                <a:latin typeface="Times New Roman" panose="02020603050405020304" pitchFamily="18" charset="0"/>
                <a:cs typeface="Times New Roman" panose="02020603050405020304" pitchFamily="18" charset="0"/>
              </a:rPr>
              <a:t>V</a:t>
            </a:r>
            <a:r>
              <a:rPr lang="en-US" sz="2000" b="1" i="1" baseline="-25000" dirty="0">
                <a:solidFill>
                  <a:srgbClr val="FF0000"/>
                </a:solidFill>
                <a:latin typeface="Times New Roman" panose="02020603050405020304" pitchFamily="18" charset="0"/>
                <a:cs typeface="Times New Roman" panose="02020603050405020304" pitchFamily="18" charset="0"/>
              </a:rPr>
              <a:t>IL</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parameters are documented in the device data sheet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51" y="3928525"/>
            <a:ext cx="8600210" cy="217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9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229600" cy="411480"/>
          </a:xfrm>
          <a:prstGeom prst="rect">
            <a:avLst/>
          </a:prstGeom>
        </p:spPr>
        <p:txBody>
          <a:bodyPr vert="horz" lIns="91440" tIns="45720" rIns="91440" bIns="45720" rtlCol="0" anchor="ctr">
            <a:noAutofit/>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sz="2800" dirty="0"/>
              <a:t>Digital Logic Switching Thresholds</a:t>
            </a:r>
          </a:p>
        </p:txBody>
      </p:sp>
      <p:sp>
        <p:nvSpPr>
          <p:cNvPr id="5" name="TextBox 4"/>
          <p:cNvSpPr txBox="1"/>
          <p:nvPr/>
        </p:nvSpPr>
        <p:spPr>
          <a:xfrm>
            <a:off x="244928" y="685800"/>
            <a:ext cx="8654143" cy="2246769"/>
          </a:xfrm>
          <a:prstGeom prst="rect">
            <a:avLst/>
          </a:prstGeom>
          <a:noFill/>
        </p:spPr>
        <p:txBody>
          <a:bodyPr wrap="square" rtlCol="0">
            <a:spAutoFit/>
          </a:bodyPr>
          <a:lstStyle/>
          <a:p>
            <a:pPr>
              <a:spcAft>
                <a:spcPts val="600"/>
              </a:spcAft>
            </a:pPr>
            <a:r>
              <a:rPr lang="en-US" sz="2000" b="1" dirty="0">
                <a:latin typeface="Times New Roman" panose="02020603050405020304" pitchFamily="18" charset="0"/>
                <a:cs typeface="Times New Roman" panose="02020603050405020304" pitchFamily="18" charset="0"/>
              </a:rPr>
              <a:t>Similarly, the device manufacturer specifies a parameter, </a:t>
            </a:r>
          </a:p>
          <a:p>
            <a:pPr>
              <a:spcAft>
                <a:spcPts val="600"/>
              </a:spcAft>
            </a:pP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OL</a:t>
            </a:r>
            <a:r>
              <a:rPr lang="en-US" sz="2000" b="1" dirty="0">
                <a:solidFill>
                  <a:srgbClr val="0000FF"/>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 the </a:t>
            </a:r>
            <a:r>
              <a:rPr lang="en-US" sz="2000" b="1" i="1" dirty="0">
                <a:solidFill>
                  <a:srgbClr val="0000FF"/>
                </a:solidFill>
                <a:latin typeface="Times New Roman" panose="02020603050405020304" pitchFamily="18" charset="0"/>
                <a:cs typeface="Times New Roman" panose="02020603050405020304" pitchFamily="18" charset="0"/>
              </a:rPr>
              <a:t>maximum</a:t>
            </a:r>
            <a:r>
              <a:rPr lang="en-US" sz="2000" b="1" dirty="0">
                <a:solidFill>
                  <a:srgbClr val="0000FF"/>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level for </a:t>
            </a:r>
            <a:r>
              <a:rPr lang="en-US" sz="2000" b="1" i="1" dirty="0" err="1">
                <a:latin typeface="Times New Roman" panose="02020603050405020304" pitchFamily="18" charset="0"/>
                <a:cs typeface="Times New Roman" panose="02020603050405020304" pitchFamily="18" charset="0"/>
              </a:rPr>
              <a:t>V</a:t>
            </a:r>
            <a:r>
              <a:rPr lang="en-US" sz="2000" b="1" i="1" baseline="-25000" dirty="0" err="1">
                <a:latin typeface="Times New Roman" panose="02020603050405020304" pitchFamily="18" charset="0"/>
                <a:cs typeface="Times New Roman" panose="02020603050405020304" pitchFamily="18" charset="0"/>
              </a:rPr>
              <a:t>out</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when driven to </a:t>
            </a:r>
            <a:r>
              <a:rPr lang="en-US" sz="2000" b="1" i="1" dirty="0">
                <a:solidFill>
                  <a:srgbClr val="FF0000"/>
                </a:solidFill>
                <a:latin typeface="Times New Roman" panose="02020603050405020304" pitchFamily="18" charset="0"/>
                <a:cs typeface="Times New Roman" panose="02020603050405020304" pitchFamily="18" charset="0"/>
              </a:rPr>
              <a:t>logic low</a:t>
            </a:r>
          </a:p>
          <a:p>
            <a:pPr>
              <a:spcAft>
                <a:spcPts val="600"/>
              </a:spcAft>
            </a:pP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OH</a:t>
            </a:r>
            <a:r>
              <a:rPr lang="en-US" sz="2000" b="1" dirty="0">
                <a:latin typeface="Times New Roman" panose="02020603050405020304" pitchFamily="18" charset="0"/>
                <a:cs typeface="Times New Roman" panose="02020603050405020304" pitchFamily="18" charset="0"/>
              </a:rPr>
              <a:t>  - the </a:t>
            </a:r>
            <a:r>
              <a:rPr lang="en-US" sz="2000" b="1" i="1" dirty="0">
                <a:solidFill>
                  <a:srgbClr val="0000FF"/>
                </a:solidFill>
                <a:latin typeface="Times New Roman" panose="02020603050405020304" pitchFamily="18" charset="0"/>
                <a:cs typeface="Times New Roman" panose="02020603050405020304" pitchFamily="18" charset="0"/>
              </a:rPr>
              <a:t>minimum</a:t>
            </a:r>
            <a:r>
              <a:rPr lang="en-US" sz="2000" b="1" dirty="0">
                <a:latin typeface="Times New Roman" panose="02020603050405020304" pitchFamily="18" charset="0"/>
                <a:cs typeface="Times New Roman" panose="02020603050405020304" pitchFamily="18" charset="0"/>
              </a:rPr>
              <a:t> level for </a:t>
            </a:r>
            <a:r>
              <a:rPr lang="en-US" sz="2000" b="1" i="1" dirty="0" err="1">
                <a:latin typeface="Times New Roman" panose="02020603050405020304" pitchFamily="18" charset="0"/>
                <a:cs typeface="Times New Roman" panose="02020603050405020304" pitchFamily="18" charset="0"/>
              </a:rPr>
              <a:t>V</a:t>
            </a:r>
            <a:r>
              <a:rPr lang="en-US" sz="2000" b="1" i="1" baseline="-25000" dirty="0" err="1">
                <a:latin typeface="Times New Roman" panose="02020603050405020304" pitchFamily="18" charset="0"/>
                <a:cs typeface="Times New Roman" panose="02020603050405020304" pitchFamily="18" charset="0"/>
              </a:rPr>
              <a:t>out</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when driven to </a:t>
            </a:r>
            <a:r>
              <a:rPr lang="en-US" sz="2000" b="1" i="1" dirty="0">
                <a:solidFill>
                  <a:srgbClr val="FF0000"/>
                </a:solidFill>
                <a:latin typeface="Times New Roman" panose="02020603050405020304" pitchFamily="18" charset="0"/>
                <a:cs typeface="Times New Roman" panose="02020603050405020304" pitchFamily="18" charset="0"/>
              </a:rPr>
              <a:t>logic high</a:t>
            </a:r>
          </a:p>
          <a:p>
            <a:pPr>
              <a:spcAft>
                <a:spcPts val="600"/>
              </a:spcAft>
            </a:pPr>
            <a:endParaRPr lang="en-US" sz="2000" b="1" i="1" dirty="0">
              <a:solidFill>
                <a:srgbClr val="FF0000"/>
              </a:solidFill>
              <a:latin typeface="Times New Roman" panose="02020603050405020304" pitchFamily="18" charset="0"/>
              <a:cs typeface="Times New Roman" panose="02020603050405020304" pitchFamily="18" charset="0"/>
            </a:endParaRPr>
          </a:p>
          <a:p>
            <a:pPr algn="ctr">
              <a:spcAft>
                <a:spcPts val="600"/>
              </a:spcAft>
            </a:pPr>
            <a:r>
              <a:rPr lang="en-US" sz="2000" b="1" dirty="0">
                <a:latin typeface="Times New Roman" panose="02020603050405020304" pitchFamily="18" charset="0"/>
                <a:cs typeface="Times New Roman" panose="02020603050405020304" pitchFamily="18" charset="0"/>
              </a:rPr>
              <a:t>The </a:t>
            </a:r>
            <a:r>
              <a:rPr lang="en-US" sz="2000" b="1" i="1" dirty="0">
                <a:solidFill>
                  <a:srgbClr val="FF0000"/>
                </a:solidFill>
                <a:latin typeface="Times New Roman" panose="02020603050405020304" pitchFamily="18" charset="0"/>
                <a:cs typeface="Times New Roman" panose="02020603050405020304" pitchFamily="18" charset="0"/>
              </a:rPr>
              <a:t>V</a:t>
            </a:r>
            <a:r>
              <a:rPr lang="en-US" sz="2000" b="1" i="1" baseline="-25000" dirty="0">
                <a:solidFill>
                  <a:srgbClr val="FF0000"/>
                </a:solidFill>
                <a:latin typeface="Times New Roman" panose="02020603050405020304" pitchFamily="18" charset="0"/>
                <a:cs typeface="Times New Roman" panose="02020603050405020304" pitchFamily="18" charset="0"/>
              </a:rPr>
              <a:t>OH</a:t>
            </a:r>
            <a:r>
              <a:rPr lang="en-US" sz="2000" b="1" dirty="0">
                <a:solidFill>
                  <a:srgbClr val="FF0000"/>
                </a:solidFill>
                <a:latin typeface="Times New Roman" panose="02020603050405020304" pitchFamily="18" charset="0"/>
                <a:cs typeface="Times New Roman" panose="02020603050405020304" pitchFamily="18" charset="0"/>
              </a:rPr>
              <a:t> and </a:t>
            </a:r>
            <a:r>
              <a:rPr lang="en-US" sz="2000" b="1" i="1" dirty="0">
                <a:solidFill>
                  <a:srgbClr val="FF0000"/>
                </a:solidFill>
                <a:latin typeface="Times New Roman" panose="02020603050405020304" pitchFamily="18" charset="0"/>
                <a:cs typeface="Times New Roman" panose="02020603050405020304" pitchFamily="18" charset="0"/>
              </a:rPr>
              <a:t>V</a:t>
            </a:r>
            <a:r>
              <a:rPr lang="en-US" sz="2000" b="1" i="1" baseline="-25000" dirty="0">
                <a:solidFill>
                  <a:srgbClr val="FF0000"/>
                </a:solidFill>
                <a:latin typeface="Times New Roman" panose="02020603050405020304" pitchFamily="18" charset="0"/>
                <a:cs typeface="Times New Roman" panose="02020603050405020304" pitchFamily="18" charset="0"/>
              </a:rPr>
              <a:t>OL</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parameters are also documented in the device data sheet and are dependent on output current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 y="3352800"/>
            <a:ext cx="8900160" cy="301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45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4543" y="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2800" b="1">
                <a:solidFill>
                  <a:srgbClr val="FF0000"/>
                </a:solidFill>
                <a:latin typeface="Times New Roman" panose="02020603050405020304" pitchFamily="18" charset="0"/>
                <a:ea typeface="+mj-ea"/>
                <a:cs typeface="Times New Roman" panose="02020603050405020304" pitchFamily="18" charset="0"/>
              </a:defRPr>
            </a:lvl1pPr>
          </a:lstStyle>
          <a:p>
            <a:r>
              <a:rPr lang="en-US" dirty="0"/>
              <a:t>The “Digital Contract”</a:t>
            </a:r>
          </a:p>
        </p:txBody>
      </p:sp>
      <p:sp>
        <p:nvSpPr>
          <p:cNvPr id="5" name="TextBox 4"/>
          <p:cNvSpPr txBox="1"/>
          <p:nvPr/>
        </p:nvSpPr>
        <p:spPr>
          <a:xfrm>
            <a:off x="114300" y="982176"/>
            <a:ext cx="8915399"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The </a:t>
            </a:r>
            <a:r>
              <a:rPr lang="en-US" sz="2400" b="1" i="1" dirty="0">
                <a:solidFill>
                  <a:srgbClr val="0000FF"/>
                </a:solidFill>
                <a:latin typeface="Times New Roman" panose="02020603050405020304" pitchFamily="18" charset="0"/>
                <a:cs typeface="Times New Roman" panose="02020603050405020304" pitchFamily="18" charset="0"/>
              </a:rPr>
              <a:t>V</a:t>
            </a:r>
            <a:r>
              <a:rPr lang="en-US" sz="2400" b="1" i="1" baseline="-25000" dirty="0">
                <a:solidFill>
                  <a:srgbClr val="0000FF"/>
                </a:solidFill>
                <a:latin typeface="Times New Roman" panose="02020603050405020304" pitchFamily="18" charset="0"/>
                <a:cs typeface="Times New Roman" panose="02020603050405020304" pitchFamily="18" charset="0"/>
              </a:rPr>
              <a:t>IH</a:t>
            </a:r>
            <a:r>
              <a:rPr lang="en-US" sz="2400" b="1" dirty="0">
                <a:solidFill>
                  <a:srgbClr val="0000FF"/>
                </a:solidFill>
                <a:latin typeface="Times New Roman" panose="02020603050405020304" pitchFamily="18" charset="0"/>
                <a:cs typeface="Times New Roman" panose="02020603050405020304" pitchFamily="18" charset="0"/>
              </a:rPr>
              <a:t> and </a:t>
            </a:r>
            <a:r>
              <a:rPr lang="en-US" sz="2400" b="1" i="1" dirty="0">
                <a:solidFill>
                  <a:srgbClr val="0000FF"/>
                </a:solidFill>
                <a:latin typeface="Times New Roman" panose="02020603050405020304" pitchFamily="18" charset="0"/>
                <a:cs typeface="Times New Roman" panose="02020603050405020304" pitchFamily="18" charset="0"/>
              </a:rPr>
              <a:t>V</a:t>
            </a:r>
            <a:r>
              <a:rPr lang="en-US" sz="2400" b="1" i="1" baseline="-25000" dirty="0">
                <a:solidFill>
                  <a:srgbClr val="0000FF"/>
                </a:solidFill>
                <a:latin typeface="Times New Roman" panose="02020603050405020304" pitchFamily="18" charset="0"/>
                <a:cs typeface="Times New Roman" panose="02020603050405020304" pitchFamily="18" charset="0"/>
              </a:rPr>
              <a:t>IL</a:t>
            </a:r>
            <a:r>
              <a:rPr lang="en-US" sz="2400" b="1"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parameters are requirements that apply to the 			</a:t>
            </a:r>
            <a:r>
              <a:rPr lang="en-US" sz="2400" b="1" dirty="0">
                <a:solidFill>
                  <a:srgbClr val="FF0000"/>
                </a:solidFill>
                <a:latin typeface="Times New Roman" panose="02020603050405020304" pitchFamily="18" charset="0"/>
                <a:cs typeface="Times New Roman" panose="02020603050405020304" pitchFamily="18" charset="0"/>
              </a:rPr>
              <a:t>digital device’s inputs.</a:t>
            </a:r>
          </a:p>
          <a:p>
            <a:r>
              <a:rPr lang="en-US" sz="2400" dirty="0">
                <a:latin typeface="Times New Roman" panose="02020603050405020304" pitchFamily="18" charset="0"/>
                <a:cs typeface="Times New Roman" panose="02020603050405020304" pitchFamily="18" charset="0"/>
              </a:rPr>
              <a:t>	The </a:t>
            </a:r>
            <a:r>
              <a:rPr lang="en-US" sz="2000" b="1" i="1" dirty="0">
                <a:solidFill>
                  <a:srgbClr val="0000FF"/>
                </a:solidFill>
                <a:latin typeface="Times New Roman" panose="02020603050405020304" pitchFamily="18" charset="0"/>
                <a:cs typeface="Times New Roman" panose="02020603050405020304" pitchFamily="18" charset="0"/>
              </a:rPr>
              <a:t>VOH and VOL </a:t>
            </a:r>
            <a:r>
              <a:rPr lang="en-US" sz="2400" dirty="0">
                <a:latin typeface="Times New Roman" panose="02020603050405020304" pitchFamily="18" charset="0"/>
                <a:cs typeface="Times New Roman" panose="02020603050405020304" pitchFamily="18" charset="0"/>
              </a:rPr>
              <a:t>parameters are requirements that apply to the 			</a:t>
            </a:r>
            <a:r>
              <a:rPr lang="en-US" sz="2400" b="1" dirty="0">
                <a:solidFill>
                  <a:srgbClr val="FF0000"/>
                </a:solidFill>
                <a:latin typeface="Times New Roman" panose="02020603050405020304" pitchFamily="18" charset="0"/>
                <a:cs typeface="Times New Roman" panose="02020603050405020304" pitchFamily="18" charset="0"/>
              </a:rPr>
              <a:t>digital device’s outputs.</a:t>
            </a:r>
          </a:p>
          <a:p>
            <a:endParaRPr lang="en-US" sz="2400" b="1" dirty="0">
              <a:solidFill>
                <a:srgbClr val="FF0000"/>
              </a:solidFill>
              <a:latin typeface="Times New Roman" panose="02020603050405020304" pitchFamily="18" charset="0"/>
              <a:cs typeface="Times New Roman" panose="02020603050405020304" pitchFamily="18" charset="0"/>
            </a:endParaRPr>
          </a:p>
          <a:p>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0000FF"/>
                </a:solidFill>
                <a:latin typeface="Times New Roman" panose="02020603050405020304" pitchFamily="18" charset="0"/>
                <a:cs typeface="Times New Roman" panose="02020603050405020304" pitchFamily="18" charset="0"/>
              </a:rPr>
              <a:t>Example of “the contract” for a </a:t>
            </a:r>
            <a:r>
              <a:rPr lang="en-US" sz="2400" b="1" i="1" dirty="0">
                <a:solidFill>
                  <a:srgbClr val="0000FF"/>
                </a:solidFill>
                <a:latin typeface="Times New Roman" panose="02020603050405020304" pitchFamily="18" charset="0"/>
                <a:cs typeface="Times New Roman" panose="02020603050405020304" pitchFamily="18" charset="0"/>
              </a:rPr>
              <a:t>74xx04 inverter</a:t>
            </a:r>
            <a:r>
              <a:rPr lang="en-US" sz="2400" b="1" dirty="0">
                <a:solidFill>
                  <a:srgbClr val="0000FF"/>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“If you give me a voltage of </a:t>
            </a:r>
            <a:r>
              <a:rPr lang="en-US" sz="2400" i="1" dirty="0">
                <a:latin typeface="Times New Roman" panose="02020603050405020304" pitchFamily="18" charset="0"/>
                <a:cs typeface="Times New Roman" panose="02020603050405020304" pitchFamily="18" charset="0"/>
              </a:rPr>
              <a:t>V</a:t>
            </a:r>
            <a:r>
              <a:rPr lang="en-US" sz="2400" i="1" baseline="-25000" dirty="0">
                <a:latin typeface="Times New Roman" panose="02020603050405020304" pitchFamily="18" charset="0"/>
                <a:cs typeface="Times New Roman" panose="02020603050405020304" pitchFamily="18" charset="0"/>
              </a:rPr>
              <a:t>IL</a:t>
            </a:r>
            <a:r>
              <a:rPr lang="en-US" sz="2400" dirty="0">
                <a:latin typeface="Times New Roman" panose="02020603050405020304" pitchFamily="18" charset="0"/>
                <a:cs typeface="Times New Roman" panose="02020603050405020304" pitchFamily="18" charset="0"/>
              </a:rPr>
              <a:t> or lower, I guarantee to drive an output voltage of </a:t>
            </a:r>
            <a:r>
              <a:rPr lang="en-US" sz="2400" i="1" dirty="0">
                <a:latin typeface="Times New Roman" panose="02020603050405020304" pitchFamily="18" charset="0"/>
                <a:cs typeface="Times New Roman" panose="02020603050405020304" pitchFamily="18" charset="0"/>
              </a:rPr>
              <a:t>V</a:t>
            </a:r>
            <a:r>
              <a:rPr lang="en-US" sz="2400" i="1" baseline="-25000" dirty="0">
                <a:latin typeface="Times New Roman" panose="02020603050405020304" pitchFamily="18" charset="0"/>
                <a:cs typeface="Times New Roman" panose="02020603050405020304" pitchFamily="18" charset="0"/>
              </a:rPr>
              <a:t>OH</a:t>
            </a:r>
            <a:r>
              <a:rPr lang="en-US" sz="2400" dirty="0">
                <a:latin typeface="Times New Roman" panose="02020603050405020304" pitchFamily="18" charset="0"/>
                <a:cs typeface="Times New Roman" panose="02020603050405020304" pitchFamily="18" charset="0"/>
              </a:rPr>
              <a:t> or higher. </a:t>
            </a:r>
          </a:p>
          <a:p>
            <a:r>
              <a:rPr lang="en-US" sz="2400" dirty="0">
                <a:latin typeface="Times New Roman" panose="02020603050405020304" pitchFamily="18" charset="0"/>
                <a:cs typeface="Times New Roman" panose="02020603050405020304" pitchFamily="18" charset="0"/>
              </a:rPr>
              <a:t>If you give me a voltage of </a:t>
            </a:r>
            <a:r>
              <a:rPr lang="en-US" sz="2400" i="1" dirty="0">
                <a:latin typeface="Times New Roman" panose="02020603050405020304" pitchFamily="18" charset="0"/>
                <a:cs typeface="Times New Roman" panose="02020603050405020304" pitchFamily="18" charset="0"/>
              </a:rPr>
              <a:t>V</a:t>
            </a:r>
            <a:r>
              <a:rPr lang="en-US" sz="2400" i="1" baseline="-25000" dirty="0">
                <a:latin typeface="Times New Roman" panose="02020603050405020304" pitchFamily="18" charset="0"/>
                <a:cs typeface="Times New Roman" panose="02020603050405020304" pitchFamily="18" charset="0"/>
              </a:rPr>
              <a:t>IH</a:t>
            </a:r>
            <a:r>
              <a:rPr lang="en-US" sz="2400" dirty="0">
                <a:latin typeface="Times New Roman" panose="02020603050405020304" pitchFamily="18" charset="0"/>
                <a:cs typeface="Times New Roman" panose="02020603050405020304" pitchFamily="18" charset="0"/>
              </a:rPr>
              <a:t> or higher, I guarantee to drive an output voltage of </a:t>
            </a:r>
            <a:r>
              <a:rPr lang="en-US" sz="2400" i="1" dirty="0">
                <a:latin typeface="Times New Roman" panose="02020603050405020304" pitchFamily="18" charset="0"/>
                <a:cs typeface="Times New Roman" panose="02020603050405020304" pitchFamily="18" charset="0"/>
              </a:rPr>
              <a:t>V</a:t>
            </a:r>
            <a:r>
              <a:rPr lang="en-US" sz="2400" i="1" baseline="-25000" dirty="0">
                <a:latin typeface="Times New Roman" panose="02020603050405020304" pitchFamily="18" charset="0"/>
                <a:cs typeface="Times New Roman" panose="02020603050405020304" pitchFamily="18" charset="0"/>
              </a:rPr>
              <a:t>OL</a:t>
            </a:r>
            <a:r>
              <a:rPr lang="en-US" sz="2400" dirty="0">
                <a:latin typeface="Times New Roman" panose="02020603050405020304" pitchFamily="18" charset="0"/>
                <a:cs typeface="Times New Roman" panose="02020603050405020304" pitchFamily="18" charset="0"/>
              </a:rPr>
              <a:t> or lower.</a:t>
            </a:r>
          </a:p>
          <a:p>
            <a:r>
              <a:rPr lang="en-US" sz="2400" dirty="0">
                <a:latin typeface="Times New Roman" panose="02020603050405020304" pitchFamily="18" charset="0"/>
                <a:cs typeface="Times New Roman" panose="02020603050405020304" pitchFamily="18" charset="0"/>
              </a:rPr>
              <a:t>If you give me a voltage in between </a:t>
            </a:r>
            <a:r>
              <a:rPr lang="en-US" sz="2400" i="1" dirty="0">
                <a:latin typeface="Times New Roman" panose="02020603050405020304" pitchFamily="18" charset="0"/>
                <a:cs typeface="Times New Roman" panose="02020603050405020304" pitchFamily="18" charset="0"/>
              </a:rPr>
              <a:t>V</a:t>
            </a:r>
            <a:r>
              <a:rPr lang="en-US" sz="2400" i="1" baseline="-25000" dirty="0">
                <a:latin typeface="Times New Roman" panose="02020603050405020304" pitchFamily="18" charset="0"/>
                <a:cs typeface="Times New Roman" panose="02020603050405020304" pitchFamily="18" charset="0"/>
              </a:rPr>
              <a:t>IL</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V</a:t>
            </a:r>
            <a:r>
              <a:rPr lang="en-US" sz="2400" i="1" baseline="-25000" dirty="0">
                <a:latin typeface="Times New Roman" panose="02020603050405020304" pitchFamily="18" charset="0"/>
                <a:cs typeface="Times New Roman" panose="02020603050405020304" pitchFamily="18" charset="0"/>
              </a:rPr>
              <a:t>IH</a:t>
            </a:r>
            <a:r>
              <a:rPr lang="en-US" sz="2400" dirty="0">
                <a:latin typeface="Times New Roman" panose="02020603050405020304" pitchFamily="18" charset="0"/>
                <a:cs typeface="Times New Roman" panose="02020603050405020304" pitchFamily="18" charset="0"/>
              </a:rPr>
              <a:t> , I cannot guarantee what output voltage I will drive.”</a:t>
            </a:r>
          </a:p>
        </p:txBody>
      </p:sp>
    </p:spTree>
    <p:extLst>
      <p:ext uri="{BB962C8B-B14F-4D97-AF65-F5344CB8AC3E}">
        <p14:creationId xmlns:p14="http://schemas.microsoft.com/office/powerpoint/2010/main" val="168497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28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Noise Margins</a:t>
            </a:r>
          </a:p>
        </p:txBody>
      </p:sp>
      <p:sp>
        <p:nvSpPr>
          <p:cNvPr id="5" name="TextBox 4"/>
          <p:cNvSpPr txBox="1"/>
          <p:nvPr/>
        </p:nvSpPr>
        <p:spPr>
          <a:xfrm>
            <a:off x="228600" y="1371600"/>
            <a:ext cx="8915400" cy="4401205"/>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Input voltage requirements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IH</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IL</a:t>
            </a:r>
            <a:r>
              <a:rPr lang="en-US" sz="2000" dirty="0">
                <a:latin typeface="Times New Roman" panose="02020603050405020304" pitchFamily="18" charset="0"/>
                <a:cs typeface="Times New Roman" panose="02020603050405020304" pitchFamily="18" charset="0"/>
              </a:rPr>
              <a:t>) and output voltage guarantees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OH</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OL</a:t>
            </a:r>
            <a:r>
              <a:rPr lang="en-US" sz="2000" dirty="0">
                <a:latin typeface="Times New Roman" panose="02020603050405020304" pitchFamily="18" charset="0"/>
                <a:cs typeface="Times New Roman" panose="02020603050405020304" pitchFamily="18" charset="0"/>
              </a:rPr>
              <a:t>) are not the same voltage levels.</a:t>
            </a:r>
          </a:p>
          <a:p>
            <a:pPr>
              <a:spcAft>
                <a:spcPts val="600"/>
              </a:spcAft>
            </a:pPr>
            <a:r>
              <a:rPr lang="en-US" sz="2000" b="1" dirty="0">
                <a:solidFill>
                  <a:srgbClr val="FF0000"/>
                </a:solidFill>
                <a:latin typeface="Times New Roman" panose="02020603050405020304" pitchFamily="18" charset="0"/>
                <a:cs typeface="Times New Roman" panose="02020603050405020304" pitchFamily="18" charset="0"/>
              </a:rPr>
              <a:t>Why not make </a:t>
            </a:r>
            <a:r>
              <a:rPr lang="en-US" sz="2000" b="1" i="1" dirty="0">
                <a:solidFill>
                  <a:srgbClr val="FF0000"/>
                </a:solidFill>
                <a:latin typeface="Times New Roman" panose="02020603050405020304" pitchFamily="18" charset="0"/>
                <a:cs typeface="Times New Roman" panose="02020603050405020304" pitchFamily="18" charset="0"/>
              </a:rPr>
              <a:t>V</a:t>
            </a:r>
            <a:r>
              <a:rPr lang="en-US" sz="2000" b="1" i="1" baseline="-25000" dirty="0">
                <a:solidFill>
                  <a:srgbClr val="FF0000"/>
                </a:solidFill>
                <a:latin typeface="Times New Roman" panose="02020603050405020304" pitchFamily="18" charset="0"/>
                <a:cs typeface="Times New Roman" panose="02020603050405020304" pitchFamily="18" charset="0"/>
              </a:rPr>
              <a:t>IH</a:t>
            </a:r>
            <a:r>
              <a:rPr lang="en-US" sz="2000" b="1" dirty="0">
                <a:solidFill>
                  <a:srgbClr val="FF0000"/>
                </a:solidFill>
                <a:latin typeface="Times New Roman" panose="02020603050405020304" pitchFamily="18" charset="0"/>
                <a:cs typeface="Times New Roman" panose="02020603050405020304" pitchFamily="18" charset="0"/>
              </a:rPr>
              <a:t> = </a:t>
            </a:r>
            <a:r>
              <a:rPr lang="en-US" sz="2000" b="1" i="1" dirty="0">
                <a:solidFill>
                  <a:srgbClr val="FF0000"/>
                </a:solidFill>
                <a:latin typeface="Times New Roman" panose="02020603050405020304" pitchFamily="18" charset="0"/>
                <a:cs typeface="Times New Roman" panose="02020603050405020304" pitchFamily="18" charset="0"/>
              </a:rPr>
              <a:t>V</a:t>
            </a:r>
            <a:r>
              <a:rPr lang="en-US" sz="2000" b="1" i="1" baseline="-25000" dirty="0">
                <a:solidFill>
                  <a:srgbClr val="FF0000"/>
                </a:solidFill>
                <a:latin typeface="Times New Roman" panose="02020603050405020304" pitchFamily="18" charset="0"/>
                <a:cs typeface="Times New Roman" panose="02020603050405020304" pitchFamily="18" charset="0"/>
              </a:rPr>
              <a:t>OH</a:t>
            </a:r>
            <a:r>
              <a:rPr lang="en-US" sz="2000" b="1" dirty="0">
                <a:solidFill>
                  <a:srgbClr val="FF0000"/>
                </a:solidFill>
                <a:latin typeface="Times New Roman" panose="02020603050405020304" pitchFamily="18" charset="0"/>
                <a:cs typeface="Times New Roman" panose="02020603050405020304" pitchFamily="18" charset="0"/>
              </a:rPr>
              <a:t> ?</a:t>
            </a:r>
          </a:p>
          <a:p>
            <a:pPr algn="ctr">
              <a:spcAft>
                <a:spcPts val="600"/>
              </a:spcAft>
            </a:pPr>
            <a:r>
              <a:rPr lang="en-US" sz="2000" b="1" dirty="0">
                <a:solidFill>
                  <a:srgbClr val="0000FF"/>
                </a:solidFill>
                <a:latin typeface="Times New Roman" panose="02020603050405020304" pitchFamily="18" charset="0"/>
                <a:cs typeface="Times New Roman" panose="02020603050405020304" pitchFamily="18" charset="0"/>
              </a:rPr>
              <a:t>The difference exists to provide some tolerance to noise and to ground potential imbalance.</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b="1" dirty="0">
                <a:solidFill>
                  <a:srgbClr val="0000FF"/>
                </a:solidFill>
                <a:latin typeface="Times New Roman" panose="02020603050405020304" pitchFamily="18" charset="0"/>
                <a:cs typeface="Times New Roman" panose="02020603050405020304" pitchFamily="18" charset="0"/>
              </a:rPr>
              <a:t>If, for example,</a:t>
            </a:r>
          </a:p>
          <a:p>
            <a:pPr>
              <a:spcAft>
                <a:spcPts val="600"/>
              </a:spcAft>
            </a:pPr>
            <a:r>
              <a:rPr lang="en-US" sz="2000" dirty="0">
                <a:latin typeface="Times New Roman" panose="02020603050405020304" pitchFamily="18" charset="0"/>
                <a:cs typeface="Times New Roman" panose="02020603050405020304" pitchFamily="18" charset="0"/>
              </a:rPr>
              <a:t>a digital driver and receiver are separated by some appreciable distance</a:t>
            </a:r>
          </a:p>
          <a:p>
            <a:pPr marL="342900" indent="-342900">
              <a:spcAft>
                <a:spcPts val="600"/>
              </a:spcAft>
              <a:buFont typeface="Arial" pitchFamily="34" charset="0"/>
              <a:buChar char="•"/>
            </a:pPr>
            <a:r>
              <a:rPr lang="en-US" sz="2000" b="1" i="1" dirty="0">
                <a:solidFill>
                  <a:srgbClr val="FF0000"/>
                </a:solidFill>
                <a:latin typeface="Times New Roman" panose="02020603050405020304" pitchFamily="18" charset="0"/>
                <a:cs typeface="Times New Roman" panose="02020603050405020304" pitchFamily="18" charset="0"/>
              </a:rPr>
              <a:t>the ground pin of both devices may be separated by a small potential (depends on trace impedance and current).</a:t>
            </a:r>
          </a:p>
          <a:p>
            <a:pPr marL="342900" indent="-342900">
              <a:spcAft>
                <a:spcPts val="600"/>
              </a:spcAft>
              <a:buFont typeface="Arial" pitchFamily="34" charset="0"/>
              <a:buChar char="•"/>
            </a:pPr>
            <a:r>
              <a:rPr lang="en-US" sz="2000" b="1" i="1" dirty="0">
                <a:solidFill>
                  <a:srgbClr val="FF0000"/>
                </a:solidFill>
                <a:latin typeface="Times New Roman" panose="02020603050405020304" pitchFamily="18" charset="0"/>
                <a:cs typeface="Times New Roman" panose="02020603050405020304" pitchFamily="18" charset="0"/>
              </a:rPr>
              <a:t>the digital signal could pick up some noise.</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28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Noise Margins</a:t>
            </a:r>
          </a:p>
        </p:txBody>
      </p:sp>
      <p:sp>
        <p:nvSpPr>
          <p:cNvPr id="5" name="TextBox 4"/>
          <p:cNvSpPr txBox="1"/>
          <p:nvPr/>
        </p:nvSpPr>
        <p:spPr>
          <a:xfrm>
            <a:off x="152400" y="1295400"/>
            <a:ext cx="8839200" cy="4016484"/>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Consider: a 0.1V ground imbalance and 0.2V of additive noise</a:t>
            </a:r>
          </a:p>
          <a:p>
            <a:pPr marL="914400" indent="-914400" algn="ctr">
              <a:spcAft>
                <a:spcPts val="600"/>
              </a:spcAft>
            </a:pPr>
            <a:r>
              <a:rPr lang="en-US" sz="2000" dirty="0">
                <a:latin typeface="Times New Roman" panose="02020603050405020304" pitchFamily="18" charset="0"/>
                <a:cs typeface="Times New Roman" panose="02020603050405020304" pitchFamily="18" charset="0"/>
              </a:rPr>
              <a:t>	</a:t>
            </a:r>
            <a:r>
              <a:rPr lang="en-US" sz="2000" b="1" dirty="0">
                <a:solidFill>
                  <a:srgbClr val="0000FF"/>
                </a:solidFill>
                <a:latin typeface="Times New Roman" panose="02020603050405020304" pitchFamily="18" charset="0"/>
                <a:cs typeface="Times New Roman" panose="02020603050405020304" pitchFamily="18" charset="0"/>
              </a:rPr>
              <a:t>There will be times at which the received signal will appear to be 0.3V lower</a:t>
            </a:r>
            <a:r>
              <a:rPr lang="en-US" sz="2000" dirty="0">
                <a:solidFill>
                  <a:srgbClr val="0000FF"/>
                </a:solidFill>
                <a:latin typeface="Times New Roman" panose="02020603050405020304" pitchFamily="18" charset="0"/>
                <a:cs typeface="Times New Roman" panose="02020603050405020304" pitchFamily="18" charset="0"/>
              </a:rPr>
              <a:t>.</a:t>
            </a:r>
          </a:p>
          <a:p>
            <a:pPr marL="914400" indent="-914400" algn="ct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If the digital output drives 2.0V and the receiver has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IH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2.0V, the signal may be misinterpreted as a logic low since the receiver will may only see </a:t>
            </a:r>
            <a:r>
              <a:rPr lang="en-US" sz="2000" b="1" dirty="0">
                <a:solidFill>
                  <a:srgbClr val="FF0000"/>
                </a:solidFill>
                <a:latin typeface="Times New Roman" panose="02020603050405020304" pitchFamily="18" charset="0"/>
                <a:cs typeface="Times New Roman" panose="02020603050405020304" pitchFamily="18" charset="0"/>
              </a:rPr>
              <a:t>1.7V</a:t>
            </a:r>
            <a:r>
              <a:rPr lang="en-US" sz="2000" b="1" dirty="0">
                <a:latin typeface="Times New Roman" panose="02020603050405020304" pitchFamily="18" charset="0"/>
                <a:cs typeface="Times New Roman" panose="02020603050405020304" pitchFamily="18" charset="0"/>
              </a:rPr>
              <a:t>.</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If, however, the digital output drives 2.4V, the receiver will see 2.1V and correctly interpret the signal as a logic high level.</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The difference </a:t>
            </a: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OH</a:t>
            </a:r>
            <a:r>
              <a:rPr lang="en-US" sz="2000" b="1" i="1" dirty="0">
                <a:solidFill>
                  <a:srgbClr val="0000FF"/>
                </a:solidFill>
                <a:latin typeface="Times New Roman" panose="02020603050405020304" pitchFamily="18" charset="0"/>
                <a:cs typeface="Times New Roman" panose="02020603050405020304" pitchFamily="18" charset="0"/>
              </a:rPr>
              <a:t> −V</a:t>
            </a:r>
            <a:r>
              <a:rPr lang="en-US" sz="2000" b="1" i="1" baseline="-25000" dirty="0">
                <a:solidFill>
                  <a:srgbClr val="0000FF"/>
                </a:solidFill>
                <a:latin typeface="Times New Roman" panose="02020603050405020304" pitchFamily="18" charset="0"/>
                <a:cs typeface="Times New Roman" panose="02020603050405020304" pitchFamily="18" charset="0"/>
              </a:rPr>
              <a:t>IH</a:t>
            </a:r>
            <a:r>
              <a:rPr lang="en-US" sz="2000" b="1" i="1"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the </a:t>
            </a:r>
            <a:r>
              <a:rPr lang="en-US" sz="2000" b="1" dirty="0">
                <a:solidFill>
                  <a:srgbClr val="FF0000"/>
                </a:solidFill>
                <a:latin typeface="Times New Roman" panose="02020603050405020304" pitchFamily="18" charset="0"/>
                <a:cs typeface="Times New Roman" panose="02020603050405020304" pitchFamily="18" charset="0"/>
              </a:rPr>
              <a:t>noise margin </a:t>
            </a:r>
            <a:r>
              <a:rPr lang="en-US" sz="2000" dirty="0">
                <a:latin typeface="Times New Roman" panose="02020603050405020304" pitchFamily="18" charset="0"/>
                <a:cs typeface="Times New Roman" panose="02020603050405020304" pitchFamily="18" charset="0"/>
              </a:rPr>
              <a:t>when driving high.</a:t>
            </a:r>
          </a:p>
        </p:txBody>
      </p:sp>
    </p:spTree>
    <p:extLst>
      <p:ext uri="{BB962C8B-B14F-4D97-AF65-F5344CB8AC3E}">
        <p14:creationId xmlns:p14="http://schemas.microsoft.com/office/powerpoint/2010/main" val="40261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28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Noise Margins</a:t>
            </a:r>
          </a:p>
        </p:txBody>
      </p:sp>
      <p:sp>
        <p:nvSpPr>
          <p:cNvPr id="5" name="TextBox 4"/>
          <p:cNvSpPr txBox="1"/>
          <p:nvPr/>
        </p:nvSpPr>
        <p:spPr>
          <a:xfrm>
            <a:off x="152400" y="1143000"/>
            <a:ext cx="8839200" cy="4862870"/>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For TTL logic, there is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OH</a:t>
            </a:r>
            <a:r>
              <a:rPr lang="en-US" sz="2000" i="1" dirty="0">
                <a:latin typeface="Times New Roman" panose="02020603050405020304" pitchFamily="18" charset="0"/>
                <a:cs typeface="Times New Roman" panose="02020603050405020304" pitchFamily="18" charset="0"/>
              </a:rPr>
              <a:t> − V</a:t>
            </a:r>
            <a:r>
              <a:rPr lang="en-US" sz="2000" i="1" baseline="-25000" dirty="0">
                <a:latin typeface="Times New Roman" panose="02020603050405020304" pitchFamily="18" charset="0"/>
                <a:cs typeface="Times New Roman" panose="02020603050405020304" pitchFamily="18" charset="0"/>
              </a:rPr>
              <a:t>IH </a:t>
            </a:r>
            <a:r>
              <a:rPr lang="en-US" sz="2000" dirty="0">
                <a:latin typeface="Times New Roman" panose="02020603050405020304" pitchFamily="18" charset="0"/>
                <a:cs typeface="Times New Roman" panose="02020603050405020304" pitchFamily="18" charset="0"/>
              </a:rPr>
              <a:t>= 2.4V − 2.0V = 0.4V of “margin” to guard against ground imbalances and induced noise.</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When driving low, there is</a:t>
            </a:r>
            <a:r>
              <a:rPr lang="en-US" sz="2000" i="1" dirty="0">
                <a:latin typeface="Times New Roman" panose="02020603050405020304" pitchFamily="18" charset="0"/>
                <a:cs typeface="Times New Roman" panose="02020603050405020304" pitchFamily="18" charset="0"/>
              </a:rPr>
              <a:t> V</a:t>
            </a:r>
            <a:r>
              <a:rPr lang="en-US" sz="2000" i="1" baseline="-25000" dirty="0">
                <a:latin typeface="Times New Roman" panose="02020603050405020304" pitchFamily="18" charset="0"/>
                <a:cs typeface="Times New Roman" panose="02020603050405020304" pitchFamily="18" charset="0"/>
              </a:rPr>
              <a:t>IL</a:t>
            </a:r>
            <a:r>
              <a:rPr lang="en-US" sz="2000" i="1" dirty="0">
                <a:latin typeface="Times New Roman" panose="02020603050405020304" pitchFamily="18" charset="0"/>
                <a:cs typeface="Times New Roman" panose="02020603050405020304" pitchFamily="18" charset="0"/>
              </a:rPr>
              <a:t> − V</a:t>
            </a:r>
            <a:r>
              <a:rPr lang="en-US" sz="2000" i="1" baseline="-25000" dirty="0">
                <a:latin typeface="Times New Roman" panose="02020603050405020304" pitchFamily="18" charset="0"/>
                <a:cs typeface="Times New Roman" panose="02020603050405020304" pitchFamily="18" charset="0"/>
              </a:rPr>
              <a:t>OL </a:t>
            </a:r>
            <a:r>
              <a:rPr lang="en-US" sz="2000" dirty="0">
                <a:latin typeface="Times New Roman" panose="02020603050405020304" pitchFamily="18" charset="0"/>
                <a:cs typeface="Times New Roman" panose="02020603050405020304" pitchFamily="18" charset="0"/>
              </a:rPr>
              <a:t>= 0.8V − 0.4V = 0.4V of noise margin for TTL.</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CMOS devices typically have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OH</a:t>
            </a:r>
            <a:r>
              <a:rPr lang="en-US" sz="2000" dirty="0">
                <a:latin typeface="Times New Roman" panose="02020603050405020304" pitchFamily="18" charset="0"/>
                <a:cs typeface="Times New Roman" panose="02020603050405020304" pitchFamily="18" charset="0"/>
              </a:rPr>
              <a:t> = 4.44V and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OL</a:t>
            </a:r>
            <a:r>
              <a:rPr lang="en-US" sz="2000" dirty="0">
                <a:latin typeface="Times New Roman" panose="02020603050405020304" pitchFamily="18" charset="0"/>
                <a:cs typeface="Times New Roman" panose="02020603050405020304" pitchFamily="18" charset="0"/>
              </a:rPr>
              <a:t> = 0.5V.</a:t>
            </a:r>
          </a:p>
          <a:p>
            <a:pPr>
              <a:spcAft>
                <a:spcPts val="600"/>
              </a:spcAft>
            </a:pPr>
            <a:r>
              <a:rPr lang="en-US" sz="2000" dirty="0">
                <a:latin typeface="Times New Roman" panose="02020603050405020304" pitchFamily="18" charset="0"/>
                <a:cs typeface="Times New Roman" panose="02020603050405020304" pitchFamily="18" charset="0"/>
              </a:rPr>
              <a:t>For CMOS,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IL </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typically 30% of VCC (1.5V if VCC=5V) and</a:t>
            </a:r>
            <a:r>
              <a:rPr lang="en-US" sz="2000" i="1" dirty="0">
                <a:latin typeface="Times New Roman" panose="02020603050405020304" pitchFamily="18" charset="0"/>
                <a:cs typeface="Times New Roman" panose="02020603050405020304" pitchFamily="18" charset="0"/>
              </a:rPr>
              <a:t> V</a:t>
            </a:r>
            <a:r>
              <a:rPr lang="en-US" sz="2000" i="1" baseline="-25000" dirty="0">
                <a:latin typeface="Times New Roman" panose="02020603050405020304" pitchFamily="18" charset="0"/>
                <a:cs typeface="Times New Roman" panose="02020603050405020304" pitchFamily="18" charset="0"/>
              </a:rPr>
              <a:t>IH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70% of VCC (3.5V)</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This makes the noise margins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OH</a:t>
            </a:r>
            <a:r>
              <a:rPr lang="en-US" sz="2000" i="1" dirty="0">
                <a:latin typeface="Times New Roman" panose="02020603050405020304" pitchFamily="18" charset="0"/>
                <a:cs typeface="Times New Roman" panose="02020603050405020304" pitchFamily="18" charset="0"/>
              </a:rPr>
              <a:t> − V</a:t>
            </a:r>
            <a:r>
              <a:rPr lang="en-US" sz="2000" i="1" baseline="-25000" dirty="0">
                <a:latin typeface="Times New Roman" panose="02020603050405020304" pitchFamily="18" charset="0"/>
                <a:cs typeface="Times New Roman" panose="02020603050405020304" pitchFamily="18" charset="0"/>
              </a:rPr>
              <a:t>IH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4.44V − 3.5V = 0.94V when driving high</a:t>
            </a:r>
          </a:p>
          <a:p>
            <a:pPr>
              <a:spcAft>
                <a:spcPts val="600"/>
              </a:spcAft>
            </a:pP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IL</a:t>
            </a:r>
            <a:r>
              <a:rPr lang="en-US" sz="2000" i="1" dirty="0">
                <a:latin typeface="Times New Roman" panose="02020603050405020304" pitchFamily="18" charset="0"/>
                <a:cs typeface="Times New Roman" panose="02020603050405020304" pitchFamily="18" charset="0"/>
              </a:rPr>
              <a:t> − V</a:t>
            </a:r>
            <a:r>
              <a:rPr lang="en-US" sz="2000" i="1" baseline="-25000" dirty="0">
                <a:latin typeface="Times New Roman" panose="02020603050405020304" pitchFamily="18" charset="0"/>
                <a:cs typeface="Times New Roman" panose="02020603050405020304" pitchFamily="18" charset="0"/>
              </a:rPr>
              <a:t>OL</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1.5V − 0.5V = 1.0V when driving low.</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These noise margins are more than twice as high as those for TTL logic.</a:t>
            </a:r>
          </a:p>
        </p:txBody>
      </p:sp>
    </p:spTree>
    <p:extLst>
      <p:ext uri="{BB962C8B-B14F-4D97-AF65-F5344CB8AC3E}">
        <p14:creationId xmlns:p14="http://schemas.microsoft.com/office/powerpoint/2010/main" val="127829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229600" cy="533400"/>
          </a:xfrm>
          <a:prstGeom prst="rect">
            <a:avLst/>
          </a:prstGeom>
        </p:spPr>
        <p:txBody>
          <a:bodyPr vert="horz" lIns="91440" tIns="45720" rIns="91440" bIns="45720" rtlCol="0" anchor="ctr">
            <a:noAutofit/>
          </a:bodyPr>
          <a:lstStyle>
            <a:defPPr>
              <a:defRPr lang="en-US"/>
            </a:defPPr>
            <a:lvl1pPr algn="ctr">
              <a:spcBef>
                <a:spcPct val="0"/>
              </a:spcBef>
              <a:buNone/>
              <a:defRPr sz="2800" b="1">
                <a:solidFill>
                  <a:srgbClr val="FF0000"/>
                </a:solidFill>
                <a:latin typeface="Times New Roman" panose="02020603050405020304" pitchFamily="18" charset="0"/>
                <a:ea typeface="+mj-ea"/>
                <a:cs typeface="Times New Roman" panose="02020603050405020304" pitchFamily="18" charset="0"/>
              </a:defRPr>
            </a:lvl1pPr>
          </a:lstStyle>
          <a:p>
            <a:r>
              <a:rPr lang="en-US" dirty="0"/>
              <a:t>Mixed Logic Device Technologies</a:t>
            </a:r>
          </a:p>
        </p:txBody>
      </p:sp>
      <p:sp>
        <p:nvSpPr>
          <p:cNvPr id="5" name="TextBox 4"/>
          <p:cNvSpPr txBox="1"/>
          <p:nvPr/>
        </p:nvSpPr>
        <p:spPr>
          <a:xfrm>
            <a:off x="228600" y="838200"/>
            <a:ext cx="8686799" cy="4888518"/>
          </a:xfrm>
          <a:prstGeom prst="rect">
            <a:avLst/>
          </a:prstGeom>
          <a:noFill/>
        </p:spPr>
        <p:txBody>
          <a:bodyPr wrap="square" rtlCol="0">
            <a:spAutoFit/>
          </a:bodyPr>
          <a:lstStyle/>
          <a:p>
            <a:pPr>
              <a:spcAft>
                <a:spcPts val="600"/>
              </a:spcAft>
            </a:pPr>
            <a:r>
              <a:rPr lang="en-US" sz="2000" b="1" dirty="0">
                <a:solidFill>
                  <a:srgbClr val="0000FF"/>
                </a:solidFill>
                <a:latin typeface="Times New Roman" panose="02020603050405020304" pitchFamily="18" charset="0"/>
                <a:cs typeface="Times New Roman" panose="02020603050405020304" pitchFamily="18" charset="0"/>
              </a:rPr>
              <a:t>Two device technologies can be mixed if the driver’s </a:t>
            </a: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OH</a:t>
            </a:r>
            <a:r>
              <a:rPr lang="en-US" sz="2000" b="1" dirty="0">
                <a:solidFill>
                  <a:srgbClr val="0000FF"/>
                </a:solidFill>
                <a:latin typeface="Times New Roman" panose="02020603050405020304" pitchFamily="18" charset="0"/>
                <a:cs typeface="Times New Roman" panose="02020603050405020304" pitchFamily="18" charset="0"/>
              </a:rPr>
              <a:t> is greater than the receiver’s </a:t>
            </a: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IH</a:t>
            </a:r>
            <a:r>
              <a:rPr lang="en-US" sz="2000" b="1" baseline="-25000" dirty="0">
                <a:solidFill>
                  <a:srgbClr val="0000FF"/>
                </a:solidFill>
                <a:latin typeface="Times New Roman" panose="02020603050405020304" pitchFamily="18" charset="0"/>
                <a:cs typeface="Times New Roman" panose="02020603050405020304" pitchFamily="18" charset="0"/>
              </a:rPr>
              <a:t> ,</a:t>
            </a:r>
            <a:endParaRPr lang="en-US" sz="2000" b="1" dirty="0">
              <a:solidFill>
                <a:srgbClr val="0000FF"/>
              </a:solidFill>
              <a:latin typeface="Times New Roman" panose="02020603050405020304" pitchFamily="18" charset="0"/>
              <a:cs typeface="Times New Roman" panose="02020603050405020304" pitchFamily="18" charset="0"/>
            </a:endParaRPr>
          </a:p>
          <a:p>
            <a:pPr>
              <a:spcAft>
                <a:spcPts val="600"/>
              </a:spcAft>
            </a:pPr>
            <a:r>
              <a:rPr lang="en-US" sz="2000" b="1" dirty="0">
                <a:solidFill>
                  <a:srgbClr val="0000FF"/>
                </a:solidFill>
                <a:latin typeface="Times New Roman" panose="02020603050405020304" pitchFamily="18" charset="0"/>
                <a:cs typeface="Times New Roman" panose="02020603050405020304" pitchFamily="18" charset="0"/>
              </a:rPr>
              <a:t>and the driver’s </a:t>
            </a: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OL</a:t>
            </a:r>
            <a:r>
              <a:rPr lang="en-US" sz="2000" b="1" dirty="0">
                <a:solidFill>
                  <a:srgbClr val="0000FF"/>
                </a:solidFill>
                <a:latin typeface="Times New Roman" panose="02020603050405020304" pitchFamily="18" charset="0"/>
                <a:cs typeface="Times New Roman" panose="02020603050405020304" pitchFamily="18" charset="0"/>
              </a:rPr>
              <a:t> is lower than the receiver’s </a:t>
            </a:r>
            <a:r>
              <a:rPr lang="en-US" sz="2000" b="1" i="1" dirty="0">
                <a:solidFill>
                  <a:srgbClr val="0000FF"/>
                </a:solidFill>
                <a:latin typeface="Times New Roman" panose="02020603050405020304" pitchFamily="18" charset="0"/>
                <a:cs typeface="Times New Roman" panose="02020603050405020304" pitchFamily="18" charset="0"/>
              </a:rPr>
              <a:t>V</a:t>
            </a:r>
            <a:r>
              <a:rPr lang="en-US" sz="2000" b="1" i="1" baseline="-25000" dirty="0">
                <a:solidFill>
                  <a:srgbClr val="0000FF"/>
                </a:solidFill>
                <a:latin typeface="Times New Roman" panose="02020603050405020304" pitchFamily="18" charset="0"/>
                <a:cs typeface="Times New Roman" panose="02020603050405020304" pitchFamily="18" charset="0"/>
              </a:rPr>
              <a:t>IL</a:t>
            </a:r>
          </a:p>
          <a:p>
            <a:pPr>
              <a:spcAft>
                <a:spcPts val="600"/>
              </a:spcAft>
            </a:pPr>
            <a:endParaRPr lang="en-US" sz="2000" i="1" baseline="-25000" dirty="0">
              <a:latin typeface="Times New Roman" panose="02020603050405020304" pitchFamily="18" charset="0"/>
              <a:cs typeface="Times New Roman" panose="02020603050405020304" pitchFamily="18" charset="0"/>
            </a:endParaRPr>
          </a:p>
          <a:p>
            <a:pPr>
              <a:spcAft>
                <a:spcPts val="600"/>
              </a:spcAft>
            </a:pPr>
            <a:endParaRPr lang="en-US" sz="2000" i="1" baseline="-25000" dirty="0">
              <a:latin typeface="Times New Roman" panose="02020603050405020304" pitchFamily="18" charset="0"/>
              <a:cs typeface="Times New Roman" panose="02020603050405020304" pitchFamily="18" charset="0"/>
            </a:endParaRPr>
          </a:p>
          <a:p>
            <a:pPr>
              <a:spcAft>
                <a:spcPts val="600"/>
              </a:spcAft>
            </a:pPr>
            <a:endParaRPr lang="en-US" sz="2000" i="1" baseline="-25000" dirty="0">
              <a:latin typeface="Times New Roman" panose="02020603050405020304" pitchFamily="18" charset="0"/>
              <a:cs typeface="Times New Roman" panose="02020603050405020304" pitchFamily="18" charset="0"/>
            </a:endParaRPr>
          </a:p>
          <a:p>
            <a:pPr>
              <a:spcAft>
                <a:spcPts val="600"/>
              </a:spcAft>
            </a:pPr>
            <a:endParaRPr lang="en-US" sz="2000" i="1" baseline="-25000" dirty="0">
              <a:latin typeface="Times New Roman" panose="02020603050405020304" pitchFamily="18" charset="0"/>
              <a:cs typeface="Times New Roman" panose="02020603050405020304" pitchFamily="18" charset="0"/>
            </a:endParaRPr>
          </a:p>
          <a:p>
            <a:pPr>
              <a:spcAft>
                <a:spcPts val="600"/>
              </a:spcAft>
            </a:pPr>
            <a:endParaRPr lang="en-US" sz="2000" i="1" baseline="-25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Some CMOS device technologies have been designed specifically to allow TTL and CMOS devices to interoperate.</a:t>
            </a:r>
          </a:p>
          <a:p>
            <a:pPr>
              <a:spcAft>
                <a:spcPts val="600"/>
              </a:spcAft>
            </a:pPr>
            <a:r>
              <a:rPr lang="en-US" sz="2000" dirty="0">
                <a:latin typeface="Times New Roman" panose="02020603050405020304" pitchFamily="18" charset="0"/>
                <a:cs typeface="Times New Roman" panose="02020603050405020304" pitchFamily="18" charset="0"/>
              </a:rPr>
              <a:t>Examples include the HCT, AHCT, and ACT device technologies which are based on HC, AHC, and AC technologies, respectively.</a:t>
            </a:r>
          </a:p>
          <a:p>
            <a:r>
              <a:rPr lang="en-US" sz="2000" dirty="0">
                <a:latin typeface="Times New Roman" panose="02020603050405020304" pitchFamily="18" charset="0"/>
                <a:cs typeface="Times New Roman" panose="02020603050405020304" pitchFamily="18" charset="0"/>
              </a:rPr>
              <a:t>The difference between HC and HCT devices is that the HCT device will use TTL voltage thresholds on the input side but still use CMOS voltage thresholds on the output side.</a:t>
            </a:r>
            <a:endParaRPr lang="en-US" sz="2000" i="1" baseline="-25000"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33" y="2162278"/>
            <a:ext cx="8796867" cy="885722"/>
          </a:xfrm>
          <a:prstGeom prst="rect">
            <a:avLst/>
          </a:prstGeom>
          <a:solidFill>
            <a:schemeClr val="bg1"/>
          </a:solidFill>
          <a:ln>
            <a:noFill/>
          </a:ln>
          <a:effectLst/>
        </p:spPr>
      </p:pic>
      <p:sp>
        <p:nvSpPr>
          <p:cNvPr id="2" name="TextBox 1"/>
          <p:cNvSpPr txBox="1"/>
          <p:nvPr/>
        </p:nvSpPr>
        <p:spPr>
          <a:xfrm>
            <a:off x="5105400" y="2443557"/>
            <a:ext cx="381000" cy="323165"/>
          </a:xfrm>
          <a:prstGeom prst="rect">
            <a:avLst/>
          </a:prstGeom>
          <a:solidFill>
            <a:schemeClr val="bg1"/>
          </a:solid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28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895350"/>
            <a:ext cx="8696325"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657600" y="1066800"/>
            <a:ext cx="5410200" cy="1200329"/>
          </a:xfrm>
          <a:prstGeom prst="rect">
            <a:avLst/>
          </a:prstGeom>
          <a:noFill/>
        </p:spPr>
        <p:txBody>
          <a:bodyPr wrap="square" rtlCol="0">
            <a:spAutoFit/>
          </a:bodyPr>
          <a:lstStyle/>
          <a:p>
            <a:pPr algn="ctr"/>
            <a:r>
              <a:rPr lang="en-US" sz="2400" b="1" dirty="0">
                <a:solidFill>
                  <a:srgbClr val="0000FF"/>
                </a:solidFill>
              </a:rPr>
              <a:t>“Digital Contract” voltage levels for different logic families that work at various supply voltages.</a:t>
            </a:r>
          </a:p>
        </p:txBody>
      </p:sp>
      <p:sp>
        <p:nvSpPr>
          <p:cNvPr id="3" name="Rectangle 2"/>
          <p:cNvSpPr/>
          <p:nvPr/>
        </p:nvSpPr>
        <p:spPr>
          <a:xfrm>
            <a:off x="5270222" y="2662535"/>
            <a:ext cx="3880101" cy="461665"/>
          </a:xfrm>
          <a:prstGeom prst="rect">
            <a:avLst/>
          </a:prstGeom>
        </p:spPr>
        <p:txBody>
          <a:bodyPr wrap="none">
            <a:spAutoFit/>
          </a:bodyPr>
          <a:lstStyle/>
          <a:p>
            <a:r>
              <a:rPr lang="en-US" sz="2400" b="1" dirty="0">
                <a:solidFill>
                  <a:srgbClr val="FF0000"/>
                </a:solidFill>
              </a:rPr>
              <a:t>lower voltages reduce power</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normAutofit/>
          </a:bodyPr>
          <a:lstStyle/>
          <a:p>
            <a:pPr marL="57150" indent="0">
              <a:buNone/>
            </a:pPr>
            <a:r>
              <a:rPr lang="en-US" sz="2400" b="1" dirty="0">
                <a:latin typeface="Times New Roman" panose="02020603050405020304" pitchFamily="18" charset="0"/>
                <a:cs typeface="Times New Roman" panose="02020603050405020304" pitchFamily="18" charset="0"/>
              </a:rPr>
              <a:t>An ideal logic gate can be modeled as</a:t>
            </a: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r>
              <a:rPr lang="en-US" sz="2400" b="1" dirty="0">
                <a:latin typeface="Times New Roman" panose="02020603050405020304" pitchFamily="18" charset="0"/>
                <a:cs typeface="Times New Roman" panose="02020603050405020304" pitchFamily="18" charset="0"/>
              </a:rPr>
              <a:t>and can be represented by an ideal circuit voltage supply model </a:t>
            </a:r>
          </a:p>
          <a:p>
            <a:pPr marL="57150" indent="0">
              <a:buNone/>
            </a:pPr>
            <a:endParaRPr lang="en-US" sz="2400" b="1" dirty="0">
              <a:latin typeface="Times New Roman" panose="02020603050405020304" pitchFamily="18" charset="0"/>
              <a:cs typeface="Times New Roman" panose="02020603050405020304" pitchFamily="18" charset="0"/>
            </a:endParaRP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endParaRPr lang="en-US" sz="1300" dirty="0">
              <a:latin typeface="Times New Roman" panose="02020603050405020304" pitchFamily="18" charset="0"/>
              <a:cs typeface="Times New Roman" panose="02020603050405020304" pitchFamily="18" charset="0"/>
            </a:endParaRP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r>
              <a:rPr lang="en-US" sz="2400" b="1" dirty="0">
                <a:latin typeface="Times New Roman" panose="02020603050405020304" pitchFamily="18" charset="0"/>
                <a:cs typeface="Times New Roman" panose="02020603050405020304" pitchFamily="18" charset="0"/>
              </a:rPr>
              <a:t>but what happens when </a:t>
            </a:r>
            <a:r>
              <a:rPr lang="en-US" sz="2400" b="1" i="1" dirty="0">
                <a:latin typeface="Times New Roman" pitchFamily="18" charset="0"/>
                <a:cs typeface="Times New Roman" pitchFamily="18" charset="0"/>
              </a:rPr>
              <a:t>v</a:t>
            </a:r>
            <a:r>
              <a:rPr lang="en-US" sz="2400" b="1" i="1" baseline="-25000" dirty="0">
                <a:latin typeface="Times New Roman" pitchFamily="18" charset="0"/>
                <a:cs typeface="Times New Roman" pitchFamily="18" charset="0"/>
              </a:rPr>
              <a:t>in</a:t>
            </a:r>
            <a:r>
              <a:rPr lang="en-US" sz="2400" b="1" dirty="0">
                <a:latin typeface="Times New Roman" panose="02020603050405020304" pitchFamily="18" charset="0"/>
                <a:cs typeface="Times New Roman" panose="02020603050405020304" pitchFamily="18" charset="0"/>
              </a:rPr>
              <a:t> is between 0 and 5 V?</a:t>
            </a:r>
          </a:p>
          <a:p>
            <a:pPr marL="57150" indent="0">
              <a:buNone/>
            </a:pPr>
            <a:endParaRPr lang="en-US" sz="2400" dirty="0">
              <a:latin typeface="Times New Roman" panose="02020603050405020304" pitchFamily="18" charset="0"/>
              <a:cs typeface="Times New Roman" panose="02020603050405020304" pitchFamily="18" charset="0"/>
            </a:endParaRPr>
          </a:p>
          <a:p>
            <a:pPr marL="57150" indent="0">
              <a:buNone/>
            </a:pPr>
            <a:endParaRPr lang="en-US" sz="2400"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a:xfrm>
            <a:off x="457200" y="-35562"/>
            <a:ext cx="8229600" cy="762000"/>
          </a:xfrm>
          <a:prstGeom prst="rect">
            <a:avLst/>
          </a:prstGeom>
        </p:spPr>
        <p:txBody>
          <a:bodyPr vert="horz" lIns="91440" tIns="45720" rIns="91440" bIns="45720" rtlCol="0" anchor="ctr">
            <a:normAutofit/>
          </a:bodyPr>
          <a:lstStyle>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295" y="1066800"/>
            <a:ext cx="6185410" cy="132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995" y="3116262"/>
            <a:ext cx="5652010" cy="233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3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2800" b="1">
                <a:solidFill>
                  <a:srgbClr val="FF0000"/>
                </a:solidFill>
                <a:latin typeface="Times New Roman" panose="02020603050405020304" pitchFamily="18" charset="0"/>
                <a:ea typeface="+mj-ea"/>
                <a:cs typeface="Times New Roman" panose="02020603050405020304" pitchFamily="18" charset="0"/>
              </a:defRPr>
            </a:lvl1pPr>
          </a:lstStyle>
          <a:p>
            <a:r>
              <a:rPr lang="en-US" sz="3200" dirty="0"/>
              <a:t>Floating Inputs</a:t>
            </a:r>
          </a:p>
        </p:txBody>
      </p:sp>
      <p:sp>
        <p:nvSpPr>
          <p:cNvPr id="5" name="TextBox 4"/>
          <p:cNvSpPr txBox="1"/>
          <p:nvPr/>
        </p:nvSpPr>
        <p:spPr>
          <a:xfrm>
            <a:off x="304800" y="1828800"/>
            <a:ext cx="8153399" cy="3724096"/>
          </a:xfrm>
          <a:prstGeom prst="rect">
            <a:avLst/>
          </a:prstGeom>
          <a:noFill/>
        </p:spPr>
        <p:txBody>
          <a:bodyPr wrap="square" rtlCol="0">
            <a:spAutoFit/>
          </a:bodyPr>
          <a:lstStyle/>
          <a:p>
            <a:pPr>
              <a:spcAft>
                <a:spcPts val="600"/>
              </a:spcAft>
            </a:pPr>
            <a:r>
              <a:rPr lang="en-US" sz="2400" dirty="0"/>
              <a:t>When a digital input is physically unconnected to any other signal or device, its voltage is determined by leakage currents within the device.</a:t>
            </a:r>
          </a:p>
          <a:p>
            <a:pPr>
              <a:spcAft>
                <a:spcPts val="600"/>
              </a:spcAft>
            </a:pPr>
            <a:endParaRPr lang="en-US" sz="2400" dirty="0"/>
          </a:p>
          <a:p>
            <a:pPr>
              <a:spcAft>
                <a:spcPts val="600"/>
              </a:spcAft>
            </a:pPr>
            <a:r>
              <a:rPr lang="en-US" sz="2400" dirty="0"/>
              <a:t>Floating pins on TTL-technology devices (such as LS, ALS, etc.) tend to float above the switching threshold.</a:t>
            </a:r>
          </a:p>
          <a:p>
            <a:pPr>
              <a:spcAft>
                <a:spcPts val="600"/>
              </a:spcAft>
            </a:pPr>
            <a:endParaRPr lang="en-US" sz="2400" dirty="0"/>
          </a:p>
          <a:p>
            <a:pPr>
              <a:spcAft>
                <a:spcPts val="600"/>
              </a:spcAft>
            </a:pPr>
            <a:r>
              <a:rPr lang="en-US" sz="2400" dirty="0"/>
              <a:t>CMOS-technology devices (such as HC, AC, etc.) tend to float near the switching threshold voltage.</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799" y="1295400"/>
            <a:ext cx="3345869" cy="352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1997839"/>
            <a:ext cx="5029199"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When the input pin is left floating and its voltage floats near the switching threshold voltage both transistors are partially turned 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condition presents a current path from VCC to ground that has a much lower impedance than when one of the two transistors is fully off.</a:t>
            </a:r>
          </a:p>
        </p:txBody>
      </p:sp>
      <p:sp>
        <p:nvSpPr>
          <p:cNvPr id="7" name="Rectangle 2"/>
          <p:cNvSpPr txBox="1">
            <a:spLocks noChangeArrowheads="1"/>
          </p:cNvSpPr>
          <p:nvPr/>
        </p:nvSpPr>
        <p:spPr>
          <a:xfrm>
            <a:off x="457200" y="22860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Floating Inputs</a:t>
            </a:r>
          </a:p>
        </p:txBody>
      </p:sp>
    </p:spTree>
    <p:extLst>
      <p:ext uri="{BB962C8B-B14F-4D97-AF65-F5344CB8AC3E}">
        <p14:creationId xmlns:p14="http://schemas.microsoft.com/office/powerpoint/2010/main" val="4138377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297590"/>
            <a:ext cx="82296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Current that flows when </a:t>
            </a:r>
            <a:r>
              <a:rPr lang="en-US" sz="2400" b="1" i="1" dirty="0">
                <a:latin typeface="Times New Roman" panose="02020603050405020304" pitchFamily="18" charset="0"/>
                <a:cs typeface="Times New Roman" panose="02020603050405020304" pitchFamily="18" charset="0"/>
              </a:rPr>
              <a:t>V</a:t>
            </a:r>
            <a:r>
              <a:rPr lang="en-US" sz="2400" b="1" i="1" baseline="-25000" dirty="0">
                <a:latin typeface="Times New Roman" panose="02020603050405020304" pitchFamily="18" charset="0"/>
                <a:cs typeface="Times New Roman" panose="02020603050405020304" pitchFamily="18" charset="0"/>
              </a:rPr>
              <a:t>IN</a:t>
            </a:r>
            <a:r>
              <a:rPr lang="en-US" sz="2400" b="1" dirty="0">
                <a:latin typeface="Times New Roman" panose="02020603050405020304" pitchFamily="18" charset="0"/>
                <a:cs typeface="Times New Roman" panose="02020603050405020304" pitchFamily="18" charset="0"/>
              </a:rPr>
              <a:t> is varied for a 74HC04, see what happens if unconnected it “floats” near the threshold voltage.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181600" cy="3903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457200" y="7620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Floating Inputs</a:t>
            </a:r>
          </a:p>
        </p:txBody>
      </p:sp>
    </p:spTree>
    <p:extLst>
      <p:ext uri="{BB962C8B-B14F-4D97-AF65-F5344CB8AC3E}">
        <p14:creationId xmlns:p14="http://schemas.microsoft.com/office/powerpoint/2010/main" val="96670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143000"/>
            <a:ext cx="868680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Current that flows when </a:t>
            </a:r>
            <a:r>
              <a:rPr lang="en-US" sz="2000" b="1" i="1" dirty="0">
                <a:latin typeface="Times New Roman" panose="02020603050405020304" pitchFamily="18" charset="0"/>
                <a:cs typeface="Times New Roman" panose="02020603050405020304" pitchFamily="18" charset="0"/>
              </a:rPr>
              <a:t>V</a:t>
            </a:r>
            <a:r>
              <a:rPr lang="en-US" sz="2000" b="1" i="1" baseline="-25000" dirty="0">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 is varied for a 74ALS04.  At threshold there is a current spike, however, unconnected it will float above this level.</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76147"/>
            <a:ext cx="5610225" cy="4332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457200" y="7620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Floating Inputs</a:t>
            </a:r>
          </a:p>
        </p:txBody>
      </p:sp>
    </p:spTree>
    <p:extLst>
      <p:ext uri="{BB962C8B-B14F-4D97-AF65-F5344CB8AC3E}">
        <p14:creationId xmlns:p14="http://schemas.microsoft.com/office/powerpoint/2010/main" val="2333003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734" y="1447800"/>
            <a:ext cx="8336532" cy="3785652"/>
          </a:xfrm>
          <a:prstGeom prst="rect">
            <a:avLst/>
          </a:prstGeom>
          <a:noFill/>
        </p:spPr>
        <p:txBody>
          <a:bodyPr wrap="square" rtlCol="0">
            <a:spAutoFit/>
          </a:bodyPr>
          <a:lstStyle/>
          <a:p>
            <a:r>
              <a:rPr lang="en-US" sz="2400" dirty="0"/>
              <a:t>Floating inputs should not be allowed in a circuit, especially one with CMOS devices.</a:t>
            </a:r>
          </a:p>
          <a:p>
            <a:endParaRPr lang="en-US" sz="2400" dirty="0"/>
          </a:p>
          <a:p>
            <a:r>
              <a:rPr lang="en-US" sz="2400" b="1" dirty="0">
                <a:solidFill>
                  <a:srgbClr val="0000FF"/>
                </a:solidFill>
              </a:rPr>
              <a:t>The consequences of a floating input</a:t>
            </a:r>
          </a:p>
          <a:p>
            <a:pPr marL="342900" indent="-342900">
              <a:buFont typeface="Arial" pitchFamily="34" charset="0"/>
              <a:buChar char="•"/>
            </a:pPr>
            <a:r>
              <a:rPr lang="en-US" sz="2400" b="1" dirty="0">
                <a:solidFill>
                  <a:srgbClr val="0000FF"/>
                </a:solidFill>
              </a:rPr>
              <a:t>excessive ICC current for the devices in the circuit</a:t>
            </a:r>
          </a:p>
          <a:p>
            <a:pPr marL="342900" indent="-342900">
              <a:buFont typeface="Arial" pitchFamily="34" charset="0"/>
              <a:buChar char="•"/>
            </a:pPr>
            <a:r>
              <a:rPr lang="en-US" sz="2400" b="1" dirty="0">
                <a:solidFill>
                  <a:srgbClr val="0000FF"/>
                </a:solidFill>
              </a:rPr>
              <a:t>possible oscillations on outputs</a:t>
            </a:r>
          </a:p>
          <a:p>
            <a:pPr marL="342900" indent="-342900">
              <a:buFont typeface="Arial" pitchFamily="34" charset="0"/>
              <a:buChar char="•"/>
            </a:pPr>
            <a:r>
              <a:rPr lang="en-US" sz="2400" b="1" dirty="0">
                <a:solidFill>
                  <a:srgbClr val="0000FF"/>
                </a:solidFill>
              </a:rPr>
              <a:t>even device destruction.</a:t>
            </a:r>
          </a:p>
          <a:p>
            <a:pPr marL="342900" indent="-342900">
              <a:buFont typeface="Arial" pitchFamily="34" charset="0"/>
              <a:buChar char="•"/>
            </a:pPr>
            <a:endParaRPr lang="en-US" sz="2400" dirty="0"/>
          </a:p>
          <a:p>
            <a:pPr algn="ctr"/>
            <a:r>
              <a:rPr lang="en-US" sz="2000" b="1" dirty="0">
                <a:latin typeface="Times New Roman" panose="02020603050405020304" pitchFamily="18" charset="0"/>
                <a:cs typeface="Times New Roman" panose="02020603050405020304" pitchFamily="18" charset="0"/>
              </a:rPr>
              <a:t>Remedy by using pull-up or pull-down resistors (judiciously chosen with leakage currents in mind).</a:t>
            </a:r>
          </a:p>
        </p:txBody>
      </p:sp>
      <p:sp>
        <p:nvSpPr>
          <p:cNvPr id="6" name="Rectangle 2"/>
          <p:cNvSpPr txBox="1">
            <a:spLocks noChangeArrowheads="1"/>
          </p:cNvSpPr>
          <p:nvPr/>
        </p:nvSpPr>
        <p:spPr>
          <a:xfrm>
            <a:off x="457200" y="152400"/>
            <a:ext cx="8229600" cy="762000"/>
          </a:xfrm>
          <a:prstGeom prst="rect">
            <a:avLst/>
          </a:prstGeom>
        </p:spPr>
        <p:txBody>
          <a:bodyPr vert="horz" lIns="91440" tIns="45720" rIns="91440" bIns="45720" rtlCol="0" anchor="ctr">
            <a:noAutofit/>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Floating Inputs</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30480"/>
            <a:ext cx="8229600" cy="762000"/>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sp>
        <p:nvSpPr>
          <p:cNvPr id="5" name="TextBox 4"/>
          <p:cNvSpPr txBox="1"/>
          <p:nvPr/>
        </p:nvSpPr>
        <p:spPr>
          <a:xfrm>
            <a:off x="381000" y="746443"/>
            <a:ext cx="8382000"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Input stage implemented with a BJT and </a:t>
            </a:r>
            <a:r>
              <a:rPr lang="en-US" sz="2200" b="1" dirty="0" err="1">
                <a:latin typeface="Times New Roman" panose="02020603050405020304" pitchFamily="18" charset="0"/>
                <a:cs typeface="Times New Roman" panose="02020603050405020304" pitchFamily="18" charset="0"/>
              </a:rPr>
              <a:t>Schottky</a:t>
            </a:r>
            <a:r>
              <a:rPr lang="en-US" sz="2200" b="1" dirty="0">
                <a:latin typeface="Times New Roman" panose="02020603050405020304" pitchFamily="18" charset="0"/>
                <a:cs typeface="Times New Roman" panose="02020603050405020304" pitchFamily="18" charset="0"/>
              </a:rPr>
              <a:t> diodes in a TTL ALS (Advanced Low-power </a:t>
            </a:r>
            <a:r>
              <a:rPr lang="en-US" sz="2200" b="1" dirty="0" err="1">
                <a:latin typeface="Times New Roman" panose="02020603050405020304" pitchFamily="18" charset="0"/>
                <a:cs typeface="Times New Roman" panose="02020603050405020304" pitchFamily="18" charset="0"/>
              </a:rPr>
              <a:t>Schottky</a:t>
            </a:r>
            <a:r>
              <a:rPr lang="en-US" sz="2200" b="1" dirty="0">
                <a:latin typeface="Times New Roman" panose="02020603050405020304" pitchFamily="18" charset="0"/>
                <a:cs typeface="Times New Roman" panose="02020603050405020304" pitchFamily="18" charset="0"/>
              </a:rPr>
              <a:t>)  logic family gate</a:t>
            </a:r>
          </a:p>
        </p:txBody>
      </p:sp>
      <p:sp>
        <p:nvSpPr>
          <p:cNvPr id="6" name="TextBox 5"/>
          <p:cNvSpPr txBox="1"/>
          <p:nvPr/>
        </p:nvSpPr>
        <p:spPr>
          <a:xfrm>
            <a:off x="152400" y="2057400"/>
            <a:ext cx="4710809" cy="393954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When input is at logic 0, the  NPN BJT is cutoff and  Schottky diodes are reversed biased</a:t>
            </a:r>
          </a:p>
          <a:p>
            <a:pPr algn="ctr"/>
            <a:r>
              <a:rPr lang="en-US" sz="2000" b="1" dirty="0">
                <a:solidFill>
                  <a:srgbClr val="FF0000"/>
                </a:solidFill>
                <a:latin typeface="Times New Roman" panose="02020603050405020304" pitchFamily="18" charset="0"/>
                <a:cs typeface="Times New Roman" panose="02020603050405020304" pitchFamily="18" charset="0"/>
              </a:rPr>
              <a:t> but some reverse leakage current flows (~20 mA)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when input is logic 1,NPN transistor is biased on</a:t>
            </a:r>
          </a:p>
          <a:p>
            <a:pPr algn="ctr">
              <a:spcAft>
                <a:spcPts val="600"/>
              </a:spcAft>
            </a:pPr>
            <a:r>
              <a:rPr lang="en-US" sz="2000" b="1" dirty="0">
                <a:solidFill>
                  <a:srgbClr val="FF0000"/>
                </a:solidFill>
                <a:latin typeface="Times New Roman" panose="02020603050405020304" pitchFamily="18" charset="0"/>
                <a:cs typeface="Times New Roman" panose="02020603050405020304" pitchFamily="18" charset="0"/>
              </a:rPr>
              <a:t>base of transistor designed for low current (~200 mA)</a:t>
            </a:r>
          </a:p>
          <a:p>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43DDB5A-7B26-417B-8DFD-96A49BF12714}"/>
              </a:ext>
            </a:extLst>
          </p:cNvPr>
          <p:cNvPicPr>
            <a:picLocks noChangeAspect="1"/>
          </p:cNvPicPr>
          <p:nvPr/>
        </p:nvPicPr>
        <p:blipFill>
          <a:blip r:embed="rId3"/>
          <a:stretch>
            <a:fillRect/>
          </a:stretch>
        </p:blipFill>
        <p:spPr>
          <a:xfrm>
            <a:off x="4572000" y="2057400"/>
            <a:ext cx="4558409" cy="3126640"/>
          </a:xfrm>
          <a:prstGeom prst="rect">
            <a:avLst/>
          </a:prstGeom>
        </p:spPr>
      </p:pic>
    </p:spTree>
    <p:extLst>
      <p:ext uri="{BB962C8B-B14F-4D97-AF65-F5344CB8AC3E}">
        <p14:creationId xmlns:p14="http://schemas.microsoft.com/office/powerpoint/2010/main" val="57104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254" y="2133600"/>
            <a:ext cx="3995146" cy="420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457200" y="76200"/>
            <a:ext cx="8229600" cy="732740"/>
          </a:xfrm>
          <a:prstGeom prst="rect">
            <a:avLst/>
          </a:prstGeom>
        </p:spPr>
        <p:txBody>
          <a:bodyPr vert="horz" lIns="91440" tIns="45720" rIns="91440" bIns="45720" rtlCol="0" anchor="ctr">
            <a:normAutofit/>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sp>
        <p:nvSpPr>
          <p:cNvPr id="5" name="TextBox 4"/>
          <p:cNvSpPr txBox="1"/>
          <p:nvPr/>
        </p:nvSpPr>
        <p:spPr>
          <a:xfrm>
            <a:off x="76200" y="891807"/>
            <a:ext cx="8763000"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Input stage of AHC (Advanced High-speed CMOS) </a:t>
            </a:r>
          </a:p>
          <a:p>
            <a:pPr algn="ctr"/>
            <a:r>
              <a:rPr lang="en-US" sz="2400" b="1" dirty="0">
                <a:latin typeface="Times New Roman" panose="02020603050405020304" pitchFamily="18" charset="0"/>
                <a:cs typeface="Times New Roman" panose="02020603050405020304" pitchFamily="18" charset="0"/>
              </a:rPr>
              <a:t>logic family technology</a:t>
            </a:r>
          </a:p>
        </p:txBody>
      </p:sp>
      <p:sp>
        <p:nvSpPr>
          <p:cNvPr id="6" name="TextBox 5"/>
          <p:cNvSpPr txBox="1"/>
          <p:nvPr/>
        </p:nvSpPr>
        <p:spPr>
          <a:xfrm>
            <a:off x="194733" y="2362200"/>
            <a:ext cx="4574823" cy="332398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When input is at logic 1, the  lower NMOS transistor is on (upper one off)</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a:spcAft>
                <a:spcPts val="600"/>
              </a:spcAft>
            </a:pPr>
            <a:r>
              <a:rPr lang="en-US" sz="2000" b="1" dirty="0">
                <a:latin typeface="Times New Roman" panose="02020603050405020304" pitchFamily="18" charset="0"/>
                <a:cs typeface="Times New Roman" panose="02020603050405020304" pitchFamily="18" charset="0"/>
              </a:rPr>
              <a:t>When input is logic 0, the upper PMOS transistor is on (lower one off)</a:t>
            </a:r>
          </a:p>
          <a:p>
            <a:pPr>
              <a:spcAft>
                <a:spcPts val="600"/>
              </a:spcAft>
            </a:pPr>
            <a:endParaRPr lang="en-US" sz="2000" b="1" dirty="0">
              <a:latin typeface="Times New Roman" panose="02020603050405020304" pitchFamily="18" charset="0"/>
              <a:cs typeface="Times New Roman" panose="02020603050405020304" pitchFamily="18" charset="0"/>
            </a:endParaRPr>
          </a:p>
          <a:p>
            <a:pPr>
              <a:spcAft>
                <a:spcPts val="600"/>
              </a:spcAft>
            </a:pPr>
            <a:r>
              <a:rPr lang="en-US" sz="2000" b="1" dirty="0">
                <a:latin typeface="Times New Roman" panose="02020603050405020304" pitchFamily="18" charset="0"/>
                <a:cs typeface="Times New Roman" panose="02020603050405020304" pitchFamily="18" charset="0"/>
              </a:rPr>
              <a:t>Input is connected to gate of both FETs (and reverse biased protection diode), only very low current flows (~1 </a:t>
            </a:r>
            <a:r>
              <a:rPr lang="en-US" sz="2000" b="1" dirty="0" err="1">
                <a:latin typeface="Times New Roman" panose="02020603050405020304" pitchFamily="18" charset="0"/>
                <a:cs typeface="Times New Roman" panose="02020603050405020304" pitchFamily="18" charset="0"/>
              </a:rPr>
              <a:t>uA</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4761091" y="3810000"/>
            <a:ext cx="3733800" cy="2485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457200" y="76200"/>
            <a:ext cx="8229600" cy="498395"/>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sp>
        <p:nvSpPr>
          <p:cNvPr id="5" name="TextBox 4"/>
          <p:cNvSpPr txBox="1"/>
          <p:nvPr/>
        </p:nvSpPr>
        <p:spPr>
          <a:xfrm>
            <a:off x="378666" y="833735"/>
            <a:ext cx="613187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Model for input current when driven high (a)</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430"/>
          <a:stretch/>
        </p:blipFill>
        <p:spPr bwMode="auto">
          <a:xfrm>
            <a:off x="533400" y="1442096"/>
            <a:ext cx="3961228" cy="265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63222" y="4282873"/>
            <a:ext cx="252242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 and driven low (b)</a:t>
            </a:r>
          </a:p>
        </p:txBody>
      </p:sp>
      <p:sp>
        <p:nvSpPr>
          <p:cNvPr id="2" name="Rectangle 1"/>
          <p:cNvSpPr/>
          <p:nvPr/>
        </p:nvSpPr>
        <p:spPr>
          <a:xfrm>
            <a:off x="5085644" y="1707594"/>
            <a:ext cx="388620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only a small amount of leakage current </a:t>
            </a:r>
            <a:r>
              <a:rPr lang="en-US" sz="2400" b="1" i="1" dirty="0">
                <a:solidFill>
                  <a:srgbClr val="0000FF"/>
                </a:solidFill>
                <a:latin typeface="Times New Roman" panose="02020603050405020304" pitchFamily="18" charset="0"/>
                <a:cs typeface="Times New Roman" panose="02020603050405020304" pitchFamily="18" charset="0"/>
              </a:rPr>
              <a:t>I</a:t>
            </a:r>
            <a:r>
              <a:rPr lang="en-US" sz="2400" b="1" i="1" baseline="-25000" dirty="0">
                <a:solidFill>
                  <a:srgbClr val="0000FF"/>
                </a:solidFill>
                <a:latin typeface="Times New Roman" panose="02020603050405020304" pitchFamily="18" charset="0"/>
                <a:cs typeface="Times New Roman" panose="02020603050405020304" pitchFamily="18" charset="0"/>
              </a:rPr>
              <a:t>IH</a:t>
            </a:r>
            <a:r>
              <a:rPr lang="en-US" sz="2400" dirty="0">
                <a:latin typeface="Times New Roman" panose="02020603050405020304" pitchFamily="18" charset="0"/>
                <a:cs typeface="Times New Roman" panose="02020603050405020304" pitchFamily="18" charset="0"/>
              </a:rPr>
              <a:t> flows to ground </a:t>
            </a:r>
            <a:r>
              <a:rPr lang="en-US" sz="2400" b="1" i="1" dirty="0">
                <a:solidFill>
                  <a:srgbClr val="0000FF"/>
                </a:solidFill>
                <a:latin typeface="Times New Roman" panose="02020603050405020304" pitchFamily="18" charset="0"/>
                <a:cs typeface="Times New Roman" panose="02020603050405020304" pitchFamily="18" charset="0"/>
              </a:rPr>
              <a:t>(~20 mA for BJT, ~1 </a:t>
            </a:r>
            <a:r>
              <a:rPr lang="en-US" sz="2400" b="1" i="1" dirty="0" err="1">
                <a:solidFill>
                  <a:srgbClr val="0000FF"/>
                </a:solidFill>
                <a:latin typeface="Times New Roman" panose="02020603050405020304" pitchFamily="18" charset="0"/>
                <a:cs typeface="Times New Roman" panose="02020603050405020304" pitchFamily="18" charset="0"/>
              </a:rPr>
              <a:t>uA</a:t>
            </a:r>
            <a:r>
              <a:rPr lang="en-US" sz="2400" b="1" i="1" dirty="0">
                <a:solidFill>
                  <a:srgbClr val="0000FF"/>
                </a:solidFill>
                <a:latin typeface="Times New Roman" panose="02020603050405020304" pitchFamily="18" charset="0"/>
                <a:cs typeface="Times New Roman" panose="02020603050405020304" pitchFamily="18" charset="0"/>
              </a:rPr>
              <a:t> for CMOS)</a:t>
            </a:r>
          </a:p>
        </p:txBody>
      </p:sp>
      <p:sp>
        <p:nvSpPr>
          <p:cNvPr id="8" name="Rectangle 7"/>
          <p:cNvSpPr/>
          <p:nvPr/>
        </p:nvSpPr>
        <p:spPr>
          <a:xfrm>
            <a:off x="356088" y="4805065"/>
            <a:ext cx="388620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only a small amount of leakage current </a:t>
            </a:r>
            <a:r>
              <a:rPr lang="en-US" sz="2400" b="1" i="1" dirty="0">
                <a:solidFill>
                  <a:srgbClr val="0000FF"/>
                </a:solidFill>
                <a:latin typeface="Times New Roman" panose="02020603050405020304" pitchFamily="18" charset="0"/>
                <a:cs typeface="Times New Roman" panose="02020603050405020304" pitchFamily="18" charset="0"/>
              </a:rPr>
              <a:t>I</a:t>
            </a:r>
            <a:r>
              <a:rPr lang="en-US" sz="2400" b="1" i="1" baseline="-25000" dirty="0">
                <a:solidFill>
                  <a:srgbClr val="0000FF"/>
                </a:solidFill>
                <a:latin typeface="Times New Roman" panose="02020603050405020304" pitchFamily="18" charset="0"/>
                <a:cs typeface="Times New Roman" panose="02020603050405020304" pitchFamily="18" charset="0"/>
              </a:rPr>
              <a:t>IL</a:t>
            </a:r>
            <a:r>
              <a:rPr lang="en-US" sz="2400" dirty="0">
                <a:latin typeface="Times New Roman" panose="02020603050405020304" pitchFamily="18" charset="0"/>
                <a:cs typeface="Times New Roman" panose="02020603050405020304" pitchFamily="18" charset="0"/>
              </a:rPr>
              <a:t> flows from the supply (~</a:t>
            </a:r>
            <a:r>
              <a:rPr lang="en-US" sz="2400" b="1" i="1" dirty="0">
                <a:solidFill>
                  <a:srgbClr val="0000FF"/>
                </a:solidFill>
                <a:latin typeface="Times New Roman" panose="02020603050405020304" pitchFamily="18" charset="0"/>
                <a:cs typeface="Times New Roman" panose="02020603050405020304" pitchFamily="18" charset="0"/>
              </a:rPr>
              <a:t>200 mA for BJT, ~1 </a:t>
            </a:r>
            <a:r>
              <a:rPr lang="en-US" sz="2400" b="1" i="1" dirty="0" err="1">
                <a:solidFill>
                  <a:srgbClr val="0000FF"/>
                </a:solidFill>
                <a:latin typeface="Times New Roman" panose="02020603050405020304" pitchFamily="18" charset="0"/>
                <a:cs typeface="Times New Roman" panose="02020603050405020304" pitchFamily="18" charset="0"/>
              </a:rPr>
              <a:t>uA</a:t>
            </a:r>
            <a:r>
              <a:rPr lang="en-US" sz="2400" b="1" i="1" dirty="0">
                <a:solidFill>
                  <a:srgbClr val="0000FF"/>
                </a:solidFill>
                <a:latin typeface="Times New Roman" panose="02020603050405020304" pitchFamily="18" charset="0"/>
                <a:cs typeface="Times New Roman" panose="02020603050405020304" pitchFamily="18" charset="0"/>
              </a:rPr>
              <a:t> for CMOS)</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229600" cy="533400"/>
          </a:xfrm>
          <a:prstGeom prst="rect">
            <a:avLst/>
          </a:prstGeom>
        </p:spPr>
        <p:txBody>
          <a:bodyPr vert="horz" lIns="91440" tIns="45720" rIns="91440" bIns="45720" rtlCol="0" anchor="ctr">
            <a:normAutofit lnSpcReduction="10000"/>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354776"/>
            <a:ext cx="3048000" cy="414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801" y="1219200"/>
            <a:ext cx="5410200" cy="5298886"/>
          </a:xfrm>
          <a:prstGeom prst="rect">
            <a:avLst/>
          </a:prstGeom>
          <a:noFill/>
        </p:spPr>
        <p:txBody>
          <a:bodyPr wrap="square" rtlCol="0">
            <a:spAutoFit/>
          </a:bodyPr>
          <a:lstStyle/>
          <a:p>
            <a:pPr>
              <a:spcAft>
                <a:spcPts val="600"/>
              </a:spcAft>
            </a:pPr>
            <a:r>
              <a:rPr lang="en-US" sz="2000" dirty="0"/>
              <a:t>Normally, aren’t concerned with leakage currents on input when logic gates are connected.</a:t>
            </a:r>
          </a:p>
          <a:p>
            <a:pPr>
              <a:spcAft>
                <a:spcPts val="600"/>
              </a:spcAft>
            </a:pPr>
            <a:endParaRPr lang="en-US" sz="2000" dirty="0"/>
          </a:p>
          <a:p>
            <a:pPr>
              <a:spcAft>
                <a:spcPts val="600"/>
              </a:spcAft>
            </a:pPr>
            <a:r>
              <a:rPr lang="en-US" sz="2000" dirty="0"/>
              <a:t>However, need to consider it when other devices are connected, e.g.,</a:t>
            </a:r>
          </a:p>
          <a:p>
            <a:pPr>
              <a:spcAft>
                <a:spcPts val="600"/>
              </a:spcAft>
            </a:pPr>
            <a:r>
              <a:rPr lang="en-US" sz="2000" dirty="0"/>
              <a:t>Normally, want to pick R</a:t>
            </a:r>
            <a:r>
              <a:rPr lang="en-US" sz="2000" baseline="-25000" dirty="0"/>
              <a:t>1</a:t>
            </a:r>
            <a:r>
              <a:rPr lang="en-US" sz="2000" dirty="0"/>
              <a:t> to minimize current draw from supply</a:t>
            </a:r>
          </a:p>
          <a:p>
            <a:pPr>
              <a:spcAft>
                <a:spcPts val="600"/>
              </a:spcAft>
            </a:pPr>
            <a:endParaRPr lang="en-US" sz="2000" dirty="0"/>
          </a:p>
          <a:p>
            <a:pPr>
              <a:spcAft>
                <a:spcPts val="600"/>
              </a:spcAft>
            </a:pPr>
            <a:r>
              <a:rPr lang="en-US" sz="2000" dirty="0"/>
              <a:t>If R is too large, flow of leakage current through input stage will drop V below threshold for logic 1</a:t>
            </a:r>
          </a:p>
          <a:p>
            <a:pPr>
              <a:spcAft>
                <a:spcPts val="600"/>
              </a:spcAft>
            </a:pPr>
            <a:r>
              <a:rPr lang="en-US" sz="2000" i="1" dirty="0"/>
              <a:t>	V</a:t>
            </a:r>
            <a:r>
              <a:rPr lang="en-US" sz="2000" i="1" baseline="-25000" dirty="0"/>
              <a:t>in</a:t>
            </a:r>
            <a:r>
              <a:rPr lang="en-US" sz="2000" dirty="0"/>
              <a:t> = 5 − </a:t>
            </a:r>
            <a:r>
              <a:rPr lang="en-US" sz="2000" i="1" dirty="0"/>
              <a:t>I</a:t>
            </a:r>
            <a:r>
              <a:rPr lang="en-US" sz="2000" i="1" baseline="-25000" dirty="0"/>
              <a:t>IH</a:t>
            </a:r>
            <a:r>
              <a:rPr lang="en-US" sz="2000" i="1" dirty="0"/>
              <a:t> · R</a:t>
            </a:r>
            <a:r>
              <a:rPr lang="en-US" sz="2000" i="1" baseline="-25000" dirty="0"/>
              <a:t>1 </a:t>
            </a:r>
            <a:r>
              <a:rPr lang="en-US" sz="2000" i="1" dirty="0"/>
              <a:t> </a:t>
            </a:r>
          </a:p>
          <a:p>
            <a:pPr>
              <a:spcAft>
                <a:spcPts val="600"/>
              </a:spcAft>
            </a:pPr>
            <a:r>
              <a:rPr lang="en-US" sz="2000" b="1" dirty="0">
                <a:solidFill>
                  <a:srgbClr val="FF0000"/>
                </a:solidFill>
              </a:rPr>
              <a:t>(e.g.,</a:t>
            </a:r>
            <a:r>
              <a:rPr lang="en-US" sz="2000" b="1" i="1" dirty="0">
                <a:solidFill>
                  <a:srgbClr val="FF0000"/>
                </a:solidFill>
              </a:rPr>
              <a:t> I</a:t>
            </a:r>
            <a:r>
              <a:rPr lang="en-US" sz="2000" b="1" i="1" baseline="-25000" dirty="0">
                <a:solidFill>
                  <a:srgbClr val="FF0000"/>
                </a:solidFill>
              </a:rPr>
              <a:t>IH</a:t>
            </a:r>
            <a:r>
              <a:rPr lang="en-US" sz="2000" b="1" dirty="0">
                <a:solidFill>
                  <a:srgbClr val="FF0000"/>
                </a:solidFill>
              </a:rPr>
              <a:t> = 20 </a:t>
            </a:r>
            <a:r>
              <a:rPr lang="en-US" sz="2000" b="1" dirty="0">
                <a:solidFill>
                  <a:srgbClr val="FF0000"/>
                </a:solidFill>
                <a:latin typeface="Symbol" pitchFamily="18" charset="2"/>
              </a:rPr>
              <a:t>m</a:t>
            </a:r>
            <a:r>
              <a:rPr lang="en-US" sz="2000" b="1" dirty="0">
                <a:solidFill>
                  <a:srgbClr val="FF0000"/>
                </a:solidFill>
              </a:rPr>
              <a:t>A,  20x10</a:t>
            </a:r>
            <a:r>
              <a:rPr lang="en-US" sz="2000" b="1" baseline="30000" dirty="0">
                <a:solidFill>
                  <a:srgbClr val="FF0000"/>
                </a:solidFill>
              </a:rPr>
              <a:t>-6</a:t>
            </a:r>
            <a:r>
              <a:rPr lang="en-US" sz="2000" b="1" dirty="0">
                <a:solidFill>
                  <a:srgbClr val="FF0000"/>
                </a:solidFill>
              </a:rPr>
              <a:t> * 150K =3V!)</a:t>
            </a:r>
          </a:p>
          <a:p>
            <a:pPr>
              <a:spcAft>
                <a:spcPts val="600"/>
              </a:spcAft>
            </a:pPr>
            <a:endParaRPr lang="en-US" sz="2000" i="1" baseline="-25000" dirty="0"/>
          </a:p>
          <a:p>
            <a:pPr algn="ctr">
              <a:spcAft>
                <a:spcPts val="600"/>
              </a:spcAft>
            </a:pPr>
            <a:r>
              <a:rPr lang="en-US" sz="2000" b="1" dirty="0">
                <a:solidFill>
                  <a:srgbClr val="FF0000"/>
                </a:solidFill>
              </a:rPr>
              <a:t>so, circuits with pull-up resistors must consider input stage leakage current</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15521"/>
            <a:ext cx="5334547" cy="3489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457200" y="200757"/>
            <a:ext cx="8229600" cy="457200"/>
          </a:xfrm>
          <a:prstGeom prst="rect">
            <a:avLst/>
          </a:prstGeom>
        </p:spPr>
        <p:txBody>
          <a:bodyPr vert="horz" lIns="91440" tIns="45720" rIns="91440" bIns="45720" rtlCol="0" anchor="ctr">
            <a:normAutofit fontScale="92500" lnSpcReduction="20000"/>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sp>
        <p:nvSpPr>
          <p:cNvPr id="5" name="TextBox 4"/>
          <p:cNvSpPr txBox="1"/>
          <p:nvPr/>
        </p:nvSpPr>
        <p:spPr>
          <a:xfrm>
            <a:off x="64597" y="990600"/>
            <a:ext cx="9079403" cy="1785104"/>
          </a:xfrm>
          <a:prstGeom prst="rect">
            <a:avLst/>
          </a:prstGeom>
          <a:noFill/>
        </p:spPr>
        <p:txBody>
          <a:bodyPr wrap="square" rtlCol="0">
            <a:spAutoFit/>
          </a:bodyPr>
          <a:lstStyle/>
          <a:p>
            <a:pPr>
              <a:spcAft>
                <a:spcPts val="600"/>
              </a:spcAft>
            </a:pPr>
            <a:r>
              <a:rPr lang="en-US" sz="2000" b="1" dirty="0">
                <a:latin typeface="Times New Roman" panose="02020603050405020304" pitchFamily="18" charset="0"/>
                <a:cs typeface="Times New Roman" panose="02020603050405020304" pitchFamily="18" charset="0"/>
              </a:rPr>
              <a:t>Open drain output devices exhibit current leakage when their outputs are high (e.g., </a:t>
            </a:r>
            <a:r>
              <a:rPr lang="en-US" sz="2000" b="1" i="1" dirty="0">
                <a:latin typeface="Times New Roman" panose="02020603050405020304" pitchFamily="18" charset="0"/>
                <a:cs typeface="Times New Roman" panose="02020603050405020304" pitchFamily="18" charset="0"/>
              </a:rPr>
              <a:t>I</a:t>
            </a:r>
            <a:r>
              <a:rPr lang="en-US" sz="2000" b="1" i="1" baseline="-25000" dirty="0">
                <a:latin typeface="Times New Roman" panose="02020603050405020304" pitchFamily="18" charset="0"/>
                <a:cs typeface="Times New Roman" panose="02020603050405020304" pitchFamily="18" charset="0"/>
              </a:rPr>
              <a:t>OH</a:t>
            </a:r>
            <a:r>
              <a:rPr lang="en-US" sz="2000" b="1" dirty="0">
                <a:latin typeface="Times New Roman" panose="02020603050405020304" pitchFamily="18" charset="0"/>
                <a:cs typeface="Times New Roman" panose="02020603050405020304" pitchFamily="18" charset="0"/>
              </a:rPr>
              <a:t> = 100</a:t>
            </a:r>
            <a:r>
              <a:rPr lang="el-GR" sz="2000" b="1" dirty="0">
                <a:latin typeface="Times New Roman" panose="02020603050405020304" pitchFamily="18" charset="0"/>
                <a:cs typeface="Times New Roman" panose="02020603050405020304" pitchFamily="18" charset="0"/>
              </a:rPr>
              <a:t>μ</a:t>
            </a:r>
            <a:r>
              <a:rPr lang="en-US" sz="2000" b="1" dirty="0">
                <a:latin typeface="Times New Roman" panose="02020603050405020304" pitchFamily="18" charset="0"/>
                <a:cs typeface="Times New Roman" panose="02020603050405020304" pitchFamily="18" charset="0"/>
              </a:rPr>
              <a:t>A for 74LS05).</a:t>
            </a:r>
          </a:p>
          <a:p>
            <a:pPr>
              <a:spcAft>
                <a:spcPts val="600"/>
              </a:spcAft>
            </a:pPr>
            <a:endParaRPr lang="en-US" sz="2000" b="1" dirty="0">
              <a:latin typeface="Times New Roman" panose="02020603050405020304" pitchFamily="18" charset="0"/>
              <a:cs typeface="Times New Roman" panose="02020603050405020304" pitchFamily="18" charset="0"/>
            </a:endParaRPr>
          </a:p>
          <a:p>
            <a:pPr>
              <a:spcAft>
                <a:spcPts val="600"/>
              </a:spcAft>
            </a:pPr>
            <a:r>
              <a:rPr lang="en-US" sz="2000" b="1" dirty="0">
                <a:latin typeface="Times New Roman" panose="02020603050405020304" pitchFamily="18" charset="0"/>
                <a:cs typeface="Times New Roman" panose="02020603050405020304" pitchFamily="18" charset="0"/>
              </a:rPr>
              <a:t>This leakage current must be considered in addition to digital input leakage current in circuits when considering the value of pull-up </a:t>
            </a:r>
            <a:r>
              <a:rPr lang="en-US" sz="2000" b="1" i="1" dirty="0">
                <a:latin typeface="Times New Roman" panose="02020603050405020304" pitchFamily="18" charset="0"/>
                <a:cs typeface="Times New Roman" panose="02020603050405020304" pitchFamily="18" charset="0"/>
              </a:rPr>
              <a:t>R</a:t>
            </a:r>
          </a:p>
        </p:txBody>
      </p:sp>
      <p:sp>
        <p:nvSpPr>
          <p:cNvPr id="3" name="Rectangle 2"/>
          <p:cNvSpPr/>
          <p:nvPr/>
        </p:nvSpPr>
        <p:spPr>
          <a:xfrm>
            <a:off x="4800600" y="3015521"/>
            <a:ext cx="4016271" cy="1646605"/>
          </a:xfrm>
          <a:prstGeom prst="rect">
            <a:avLst/>
          </a:prstGeom>
        </p:spPr>
        <p:txBody>
          <a:bodyPr wrap="square">
            <a:spAutoFit/>
          </a:bodyPr>
          <a:lstStyle/>
          <a:p>
            <a:pPr>
              <a:spcAft>
                <a:spcPts val="600"/>
              </a:spcAft>
            </a:pPr>
            <a:r>
              <a:rPr lang="en-US" sz="2400" b="1" i="1" dirty="0">
                <a:solidFill>
                  <a:srgbClr val="0000FF"/>
                </a:solidFill>
                <a:latin typeface="Times New Roman" panose="02020603050405020304" pitchFamily="18" charset="0"/>
                <a:cs typeface="Times New Roman" panose="02020603050405020304" pitchFamily="18" charset="0"/>
              </a:rPr>
              <a:t>What value of R should you choose to keep V</a:t>
            </a:r>
            <a:r>
              <a:rPr lang="en-US" sz="2400" b="1" i="1" baseline="-25000" dirty="0">
                <a:solidFill>
                  <a:srgbClr val="0000FF"/>
                </a:solidFill>
                <a:latin typeface="Times New Roman" panose="02020603050405020304" pitchFamily="18" charset="0"/>
                <a:cs typeface="Times New Roman" panose="02020603050405020304" pitchFamily="18" charset="0"/>
              </a:rPr>
              <a:t>in</a:t>
            </a:r>
            <a:r>
              <a:rPr lang="en-US" sz="2400" b="1" i="1" dirty="0">
                <a:solidFill>
                  <a:srgbClr val="0000FF"/>
                </a:solidFill>
                <a:latin typeface="Times New Roman" panose="02020603050405020304" pitchFamily="18" charset="0"/>
                <a:cs typeface="Times New Roman" panose="02020603050405020304" pitchFamily="18" charset="0"/>
              </a:rPr>
              <a:t> above 3.9V?</a:t>
            </a:r>
          </a:p>
          <a:p>
            <a:pPr>
              <a:spcAft>
                <a:spcPts val="600"/>
              </a:spcAft>
            </a:pPr>
            <a:r>
              <a:rPr lang="en-US" sz="2400" b="1" i="1" dirty="0">
                <a:solidFill>
                  <a:srgbClr val="0000FF"/>
                </a:solidFill>
                <a:latin typeface="Times New Roman" panose="02020603050405020304" pitchFamily="18" charset="0"/>
                <a:cs typeface="Times New Roman" panose="02020603050405020304" pitchFamily="18" charset="0"/>
              </a:rPr>
              <a:t>I</a:t>
            </a:r>
            <a:r>
              <a:rPr lang="en-US" sz="2400" b="1" i="1" baseline="-25000" dirty="0">
                <a:solidFill>
                  <a:srgbClr val="0000FF"/>
                </a:solidFill>
                <a:latin typeface="Times New Roman" panose="02020603050405020304" pitchFamily="18" charset="0"/>
                <a:cs typeface="Times New Roman" panose="02020603050405020304" pitchFamily="18" charset="0"/>
              </a:rPr>
              <a:t>IH</a:t>
            </a:r>
            <a:r>
              <a:rPr lang="en-US" sz="2400" b="1" dirty="0">
                <a:solidFill>
                  <a:srgbClr val="0000FF"/>
                </a:solidFill>
                <a:latin typeface="Times New Roman" panose="02020603050405020304" pitchFamily="18" charset="0"/>
                <a:cs typeface="Times New Roman" panose="02020603050405020304" pitchFamily="18" charset="0"/>
              </a:rPr>
              <a:t> = 20 mA</a:t>
            </a:r>
            <a:r>
              <a:rPr lang="en-US" sz="2400" b="1" i="1" dirty="0">
                <a:solidFill>
                  <a:srgbClr val="0000FF"/>
                </a:solidFill>
                <a:latin typeface="Times New Roman" panose="02020603050405020304" pitchFamily="18" charset="0"/>
                <a:cs typeface="Times New Roman" panose="02020603050405020304" pitchFamily="18" charset="0"/>
              </a:rPr>
              <a:t> </a:t>
            </a:r>
            <a:endParaRPr lang="en-US" sz="2400" b="1" i="1" baseline="-25000" dirty="0">
              <a:solidFill>
                <a:srgbClr val="0000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4648200" y="5520702"/>
            <a:ext cx="4010650" cy="907941"/>
          </a:xfrm>
          <a:prstGeom prst="rect">
            <a:avLst/>
          </a:prstGeom>
        </p:spPr>
        <p:txBody>
          <a:bodyPr wrap="none">
            <a:spAutoFit/>
          </a:bodyPr>
          <a:lstStyle/>
          <a:p>
            <a:pPr>
              <a:spcAft>
                <a:spcPts val="600"/>
              </a:spcAft>
            </a:pPr>
            <a:r>
              <a:rPr lang="en-US" sz="2400" i="1" dirty="0">
                <a:solidFill>
                  <a:srgbClr val="0000FF"/>
                </a:solidFill>
                <a:latin typeface="Times New Roman" panose="02020603050405020304" pitchFamily="18" charset="0"/>
                <a:cs typeface="Times New Roman" panose="02020603050405020304" pitchFamily="18" charset="0"/>
              </a:rPr>
              <a:t>V</a:t>
            </a:r>
            <a:r>
              <a:rPr lang="en-US" sz="2400" i="1" baseline="-25000" dirty="0">
                <a:solidFill>
                  <a:srgbClr val="0000FF"/>
                </a:solidFill>
                <a:latin typeface="Times New Roman" panose="02020603050405020304" pitchFamily="18" charset="0"/>
                <a:cs typeface="Times New Roman" panose="02020603050405020304" pitchFamily="18" charset="0"/>
              </a:rPr>
              <a:t>in</a:t>
            </a:r>
            <a:r>
              <a:rPr lang="en-US" sz="2400" dirty="0">
                <a:solidFill>
                  <a:srgbClr val="0000FF"/>
                </a:solidFill>
                <a:latin typeface="Times New Roman" panose="02020603050405020304" pitchFamily="18" charset="0"/>
                <a:cs typeface="Times New Roman" panose="02020603050405020304" pitchFamily="18" charset="0"/>
              </a:rPr>
              <a:t> = 5 − </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i="1" dirty="0">
                <a:solidFill>
                  <a:srgbClr val="FF0000"/>
                </a:solidFill>
                <a:latin typeface="Times New Roman" panose="02020603050405020304" pitchFamily="18" charset="0"/>
                <a:cs typeface="Times New Roman" panose="02020603050405020304" pitchFamily="18" charset="0"/>
              </a:rPr>
              <a:t>I</a:t>
            </a:r>
            <a:r>
              <a:rPr lang="en-US" sz="2400" b="1" i="1" baseline="-25000" dirty="0">
                <a:solidFill>
                  <a:srgbClr val="FF0000"/>
                </a:solidFill>
                <a:latin typeface="Times New Roman" panose="02020603050405020304" pitchFamily="18" charset="0"/>
                <a:cs typeface="Times New Roman" panose="02020603050405020304" pitchFamily="18" charset="0"/>
              </a:rPr>
              <a:t>IH </a:t>
            </a:r>
            <a:r>
              <a:rPr lang="en-US" sz="2400" b="1" dirty="0">
                <a:solidFill>
                  <a:srgbClr val="FF0000"/>
                </a:solidFill>
                <a:latin typeface="Times New Roman" panose="02020603050405020304" pitchFamily="18" charset="0"/>
                <a:cs typeface="Times New Roman" panose="02020603050405020304" pitchFamily="18" charset="0"/>
              </a:rPr>
              <a:t>+ 2 </a:t>
            </a:r>
            <a:r>
              <a:rPr lang="en-US" sz="2400" b="1" i="1" dirty="0">
                <a:solidFill>
                  <a:srgbClr val="FF0000"/>
                </a:solidFill>
                <a:latin typeface="Times New Roman" panose="02020603050405020304" pitchFamily="18" charset="0"/>
                <a:cs typeface="Times New Roman" panose="02020603050405020304" pitchFamily="18" charset="0"/>
              </a:rPr>
              <a:t>I</a:t>
            </a:r>
            <a:r>
              <a:rPr lang="en-US" sz="2400" b="1" i="1" baseline="-25000" dirty="0">
                <a:solidFill>
                  <a:srgbClr val="FF0000"/>
                </a:solidFill>
                <a:latin typeface="Times New Roman" panose="02020603050405020304" pitchFamily="18" charset="0"/>
                <a:cs typeface="Times New Roman" panose="02020603050405020304" pitchFamily="18" charset="0"/>
              </a:rPr>
              <a:t>OH</a:t>
            </a:r>
            <a:r>
              <a:rPr lang="en-US" sz="2400" b="1" i="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a:t>
            </a:r>
            <a:r>
              <a:rPr lang="en-US" sz="2400" i="1" dirty="0">
                <a:solidFill>
                  <a:srgbClr val="0000FF"/>
                </a:solidFill>
                <a:latin typeface="Times New Roman" panose="02020603050405020304" pitchFamily="18" charset="0"/>
                <a:cs typeface="Times New Roman" panose="02020603050405020304" pitchFamily="18" charset="0"/>
              </a:rPr>
              <a:t>· R= 3.9</a:t>
            </a:r>
            <a:endParaRPr lang="en-US" sz="2400" i="1" baseline="-25000" dirty="0">
              <a:solidFill>
                <a:srgbClr val="0000FF"/>
              </a:solidFill>
              <a:latin typeface="Times New Roman" panose="02020603050405020304" pitchFamily="18" charset="0"/>
              <a:cs typeface="Times New Roman" panose="02020603050405020304" pitchFamily="18" charset="0"/>
            </a:endParaRPr>
          </a:p>
          <a:p>
            <a:pPr>
              <a:spcAft>
                <a:spcPts val="600"/>
              </a:spcAft>
            </a:pPr>
            <a:r>
              <a:rPr lang="en-US" sz="2400" i="1" dirty="0">
                <a:solidFill>
                  <a:srgbClr val="0000FF"/>
                </a:solidFill>
                <a:latin typeface="Times New Roman" panose="02020603050405020304" pitchFamily="18" charset="0"/>
                <a:cs typeface="Times New Roman" panose="02020603050405020304" pitchFamily="18" charset="0"/>
              </a:rPr>
              <a:t>R = (5-3.9)/220x10</a:t>
            </a:r>
            <a:r>
              <a:rPr lang="en-US" sz="2400" i="1" baseline="30000" dirty="0">
                <a:solidFill>
                  <a:srgbClr val="0000FF"/>
                </a:solidFill>
                <a:latin typeface="Times New Roman" panose="02020603050405020304" pitchFamily="18" charset="0"/>
                <a:cs typeface="Times New Roman" panose="02020603050405020304" pitchFamily="18" charset="0"/>
              </a:rPr>
              <a:t>-6</a:t>
            </a:r>
            <a:r>
              <a:rPr lang="en-US" sz="2400" i="1" dirty="0">
                <a:solidFill>
                  <a:srgbClr val="0000FF"/>
                </a:solidFill>
                <a:latin typeface="Times New Roman" panose="02020603050405020304" pitchFamily="18" charset="0"/>
                <a:cs typeface="Times New Roman" panose="02020603050405020304" pitchFamily="18" charset="0"/>
              </a:rPr>
              <a:t> =</a:t>
            </a:r>
            <a:r>
              <a:rPr lang="en-US" sz="2400" b="1" i="1" dirty="0">
                <a:solidFill>
                  <a:srgbClr val="FF0000"/>
                </a:solidFill>
                <a:latin typeface="Times New Roman" panose="02020603050405020304" pitchFamily="18" charset="0"/>
                <a:cs typeface="Times New Roman" panose="02020603050405020304" pitchFamily="18" charset="0"/>
              </a:rPr>
              <a:t>5000</a:t>
            </a:r>
            <a:endParaRPr lang="en-US" sz="2400" b="1" i="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76200"/>
            <a:ext cx="8229600" cy="533400"/>
          </a:xfrm>
          <a:prstGeom prst="rect">
            <a:avLst/>
          </a:prstGeom>
        </p:spPr>
        <p:txBody>
          <a:bodyPr vert="horz" lIns="91440" tIns="45720" rIns="91440" bIns="45720" rtlCol="0" anchor="ctr">
            <a:normAutofit lnSpcReduction="10000"/>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sp>
        <p:nvSpPr>
          <p:cNvPr id="5" name="TextBox 4"/>
          <p:cNvSpPr txBox="1"/>
          <p:nvPr/>
        </p:nvSpPr>
        <p:spPr>
          <a:xfrm>
            <a:off x="304800" y="703957"/>
            <a:ext cx="8763000"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Even if there are no actual capacitors present at digital inputs, there is effective capacitance due to the internal components.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During rising and falling edges, this capacitance has an effect on the circuit, so it should be considered: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two consequences:</a:t>
            </a:r>
          </a:p>
          <a:p>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rising and falling edges </a:t>
            </a:r>
            <a:r>
              <a:rPr lang="en-US" sz="2000" i="1" dirty="0">
                <a:solidFill>
                  <a:srgbClr val="0000FF"/>
                </a:solidFill>
                <a:latin typeface="Times New Roman" panose="02020603050405020304" pitchFamily="18" charset="0"/>
                <a:cs typeface="Times New Roman" panose="02020603050405020304" pitchFamily="18" charset="0"/>
              </a:rPr>
              <a:t>are slowed down by the need to charge or discharge this  </a:t>
            </a:r>
          </a:p>
          <a:p>
            <a:r>
              <a:rPr lang="en-US" sz="2000" i="1" dirty="0">
                <a:solidFill>
                  <a:srgbClr val="0000FF"/>
                </a:solidFill>
                <a:latin typeface="Times New Roman" panose="02020603050405020304" pitchFamily="18" charset="0"/>
                <a:cs typeface="Times New Roman" panose="02020603050405020304" pitchFamily="18" charset="0"/>
              </a:rPr>
              <a:t>  capacitance</a:t>
            </a:r>
          </a:p>
          <a:p>
            <a:r>
              <a:rPr lang="en-US" sz="2000" i="1" dirty="0">
                <a:solidFill>
                  <a:srgbClr val="0000FF"/>
                </a:solidFill>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rising and falling edges </a:t>
            </a:r>
            <a:r>
              <a:rPr lang="en-US" sz="2000" i="1" dirty="0">
                <a:solidFill>
                  <a:srgbClr val="0000FF"/>
                </a:solidFill>
                <a:latin typeface="Times New Roman" panose="02020603050405020304" pitchFamily="18" charset="0"/>
                <a:cs typeface="Times New Roman" panose="02020603050405020304" pitchFamily="18" charset="0"/>
              </a:rPr>
              <a:t>dissipate power proportional to the amount of </a:t>
            </a:r>
          </a:p>
          <a:p>
            <a:r>
              <a:rPr lang="en-US" sz="2000" i="1" dirty="0">
                <a:solidFill>
                  <a:srgbClr val="0000FF"/>
                </a:solidFill>
                <a:latin typeface="Times New Roman" panose="02020603050405020304" pitchFamily="18" charset="0"/>
                <a:cs typeface="Times New Roman" panose="02020603050405020304" pitchFamily="18" charset="0"/>
              </a:rPr>
              <a:t>  capacitance being driven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33600"/>
            <a:ext cx="3876125" cy="218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49965" b="8277"/>
          <a:stretch/>
        </p:blipFill>
        <p:spPr bwMode="auto">
          <a:xfrm>
            <a:off x="4439358" y="3530052"/>
            <a:ext cx="438640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457200" y="76200"/>
            <a:ext cx="8229600" cy="449282"/>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3200" b="1">
                <a:solidFill>
                  <a:srgbClr val="FF0000"/>
                </a:solidFill>
                <a:latin typeface="Times New Roman" panose="02020603050405020304" pitchFamily="18" charset="0"/>
                <a:ea typeface="+mj-ea"/>
                <a:cs typeface="Times New Roman" panose="02020603050405020304" pitchFamily="18" charset="0"/>
              </a:defRPr>
            </a:lvl1pPr>
          </a:lstStyle>
          <a:p>
            <a:r>
              <a:rPr lang="en-US" dirty="0"/>
              <a:t>Digital Logic Input Models</a:t>
            </a:r>
          </a:p>
        </p:txBody>
      </p:sp>
      <p:sp>
        <p:nvSpPr>
          <p:cNvPr id="5" name="TextBox 4"/>
          <p:cNvSpPr txBox="1"/>
          <p:nvPr/>
        </p:nvSpPr>
        <p:spPr>
          <a:xfrm>
            <a:off x="304800" y="698480"/>
            <a:ext cx="8686799" cy="286232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For currents of a few milliamps, digital output stages can be well modeled as a voltage source in series with a resistance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53170"/>
            <a:ext cx="6553200" cy="1994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1599" y="3701324"/>
            <a:ext cx="4572000" cy="2400657"/>
          </a:xfrm>
          <a:prstGeom prst="rect">
            <a:avLst/>
          </a:prstGeom>
        </p:spPr>
        <p:txBody>
          <a:bodyPr wrap="square">
            <a:spAutoFit/>
          </a:bodyPr>
          <a:lstStyle/>
          <a:p>
            <a:pPr>
              <a:spcAft>
                <a:spcPts val="600"/>
              </a:spcAft>
            </a:pPr>
            <a:r>
              <a:rPr lang="en-US" sz="2000" dirty="0">
                <a:latin typeface="Times New Roman" panose="02020603050405020304" pitchFamily="18" charset="0"/>
                <a:cs typeface="Times New Roman" panose="02020603050405020304" pitchFamily="18" charset="0"/>
              </a:rPr>
              <a:t>Capacitance of digital inputs slows edges as shown for an ideal step of a rising edge (solid line)</a:t>
            </a:r>
          </a:p>
          <a:p>
            <a:pPr>
              <a:spcAft>
                <a:spcPts val="600"/>
              </a:spcAft>
            </a:pPr>
            <a:r>
              <a:rPr lang="en-US" sz="2000" dirty="0">
                <a:latin typeface="Times New Roman" panose="02020603050405020304" pitchFamily="18" charset="0"/>
                <a:cs typeface="Times New Roman" panose="02020603050405020304" pitchFamily="18" charset="0"/>
              </a:rPr>
              <a:t>dashed line represents typical values of </a:t>
            </a:r>
            <a:r>
              <a:rPr lang="en-US" sz="2000" b="1" i="1" dirty="0">
                <a:solidFill>
                  <a:srgbClr val="FF0000"/>
                </a:solidFill>
                <a:latin typeface="Times New Roman" panose="02020603050405020304" pitchFamily="18" charset="0"/>
                <a:cs typeface="Times New Roman" panose="02020603050405020304" pitchFamily="18" charset="0"/>
              </a:rPr>
              <a:t>R</a:t>
            </a:r>
            <a:r>
              <a:rPr lang="en-US" sz="2000" b="1" i="1" baseline="-25000" dirty="0">
                <a:solidFill>
                  <a:srgbClr val="FF0000"/>
                </a:solidFill>
                <a:latin typeface="Times New Roman" panose="02020603050405020304" pitchFamily="18" charset="0"/>
                <a:cs typeface="Times New Roman" panose="02020603050405020304" pitchFamily="18" charset="0"/>
              </a:rPr>
              <a:t>out</a:t>
            </a:r>
            <a:r>
              <a:rPr lang="en-US" sz="2000" b="1" dirty="0">
                <a:solidFill>
                  <a:srgbClr val="FF0000"/>
                </a:solidFill>
                <a:latin typeface="Times New Roman" panose="02020603050405020304" pitchFamily="18" charset="0"/>
                <a:cs typeface="Times New Roman" panose="02020603050405020304" pitchFamily="18" charset="0"/>
              </a:rPr>
              <a:t> = 50W and </a:t>
            </a:r>
            <a:r>
              <a:rPr lang="en-US" sz="2000" b="1" i="1" dirty="0">
                <a:solidFill>
                  <a:srgbClr val="FF0000"/>
                </a:solidFill>
                <a:latin typeface="Times New Roman" panose="02020603050405020304" pitchFamily="18" charset="0"/>
                <a:cs typeface="Times New Roman" panose="02020603050405020304" pitchFamily="18" charset="0"/>
              </a:rPr>
              <a:t>C</a:t>
            </a:r>
            <a:r>
              <a:rPr lang="en-US" sz="2000" b="1" i="1" baseline="-25000" dirty="0">
                <a:solidFill>
                  <a:srgbClr val="FF0000"/>
                </a:solidFill>
                <a:latin typeface="Times New Roman" panose="02020603050405020304" pitchFamily="18" charset="0"/>
                <a:cs typeface="Times New Roman" panose="02020603050405020304" pitchFamily="18" charset="0"/>
              </a:rPr>
              <a:t>IN</a:t>
            </a:r>
            <a:r>
              <a:rPr lang="en-US" sz="2000" b="1" dirty="0">
                <a:solidFill>
                  <a:srgbClr val="FF0000"/>
                </a:solidFill>
                <a:latin typeface="Times New Roman" panose="02020603050405020304" pitchFamily="18" charset="0"/>
                <a:cs typeface="Times New Roman" panose="02020603050405020304" pitchFamily="18" charset="0"/>
              </a:rPr>
              <a:t> = 10pF</a:t>
            </a:r>
          </a:p>
          <a:p>
            <a:pPr>
              <a:spcAft>
                <a:spcPts val="600"/>
              </a:spcAft>
            </a:pPr>
            <a:r>
              <a:rPr lang="en-US" sz="2000" dirty="0">
                <a:latin typeface="Times New Roman" panose="02020603050405020304" pitchFamily="18" charset="0"/>
                <a:cs typeface="Times New Roman" panose="02020603050405020304" pitchFamily="18" charset="0"/>
              </a:rPr>
              <a:t>Note: there is a delay before input V reaches logic 1 threshold V</a:t>
            </a:r>
          </a:p>
        </p:txBody>
      </p:sp>
      <p:pic>
        <p:nvPicPr>
          <p:cNvPr id="3" name="Picture 2"/>
          <p:cNvPicPr>
            <a:picLocks noChangeAspect="1"/>
          </p:cNvPicPr>
          <p:nvPr/>
        </p:nvPicPr>
        <p:blipFill rotWithShape="1">
          <a:blip r:embed="rId4"/>
          <a:srcRect r="42919" b="-15258"/>
          <a:stretch/>
        </p:blipFill>
        <p:spPr>
          <a:xfrm>
            <a:off x="5916660" y="4700915"/>
            <a:ext cx="2736273" cy="526956"/>
          </a:xfrm>
          <a:prstGeom prst="rect">
            <a:avLst/>
          </a:prstGeom>
        </p:spPr>
      </p:pic>
      <p:pic>
        <p:nvPicPr>
          <p:cNvPr id="9" name="Picture 8"/>
          <p:cNvPicPr>
            <a:picLocks noChangeAspect="1"/>
          </p:cNvPicPr>
          <p:nvPr/>
        </p:nvPicPr>
        <p:blipFill rotWithShape="1">
          <a:blip r:embed="rId4"/>
          <a:srcRect l="60260" t="-8356" b="-8311"/>
          <a:stretch/>
        </p:blipFill>
        <p:spPr>
          <a:xfrm>
            <a:off x="6595533" y="5005715"/>
            <a:ext cx="1905000" cy="533400"/>
          </a:xfrm>
          <a:prstGeom prst="rect">
            <a:avLst/>
          </a:prstGeom>
        </p:spPr>
      </p:pic>
      <p:sp>
        <p:nvSpPr>
          <p:cNvPr id="7" name="TextBox 6"/>
          <p:cNvSpPr txBox="1"/>
          <p:nvPr/>
        </p:nvSpPr>
        <p:spPr>
          <a:xfrm>
            <a:off x="4724399" y="6243935"/>
            <a:ext cx="426720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limits max switching speeds</a:t>
            </a:r>
          </a:p>
        </p:txBody>
      </p:sp>
    </p:spTree>
    <p:extLst>
      <p:ext uri="{BB962C8B-B14F-4D97-AF65-F5344CB8AC3E}">
        <p14:creationId xmlns:p14="http://schemas.microsoft.com/office/powerpoint/2010/main" val="96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15385</TotalTime>
  <Words>1801</Words>
  <Application>Microsoft Office PowerPoint</Application>
  <PresentationFormat>On-screen Show (4:3)</PresentationFormat>
  <Paragraphs>199</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Symbol</vt:lpstr>
      <vt:lpstr>Times New Roman</vt:lpstr>
      <vt:lpstr>Office Theme</vt:lpstr>
      <vt:lpstr>Objectives for today’s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EGR 214 Circuit Analysis I</dc:title>
  <dc:creator>bossemeyer</dc:creator>
  <cp:lastModifiedBy>Nabeeh Kandalaft</cp:lastModifiedBy>
  <cp:revision>694</cp:revision>
  <cp:lastPrinted>2013-09-19T11:45:44Z</cp:lastPrinted>
  <dcterms:created xsi:type="dcterms:W3CDTF">2011-01-03T01:51:49Z</dcterms:created>
  <dcterms:modified xsi:type="dcterms:W3CDTF">2022-10-31T14:16:55Z</dcterms:modified>
</cp:coreProperties>
</file>