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607" r:id="rId2"/>
    <p:sldId id="562" r:id="rId3"/>
    <p:sldId id="563" r:id="rId4"/>
    <p:sldId id="564" r:id="rId5"/>
    <p:sldId id="565" r:id="rId6"/>
    <p:sldId id="587" r:id="rId7"/>
    <p:sldId id="586" r:id="rId8"/>
    <p:sldId id="597" r:id="rId9"/>
    <p:sldId id="596" r:id="rId10"/>
    <p:sldId id="598" r:id="rId11"/>
    <p:sldId id="566" r:id="rId12"/>
    <p:sldId id="584" r:id="rId13"/>
    <p:sldId id="588" r:id="rId14"/>
    <p:sldId id="600" r:id="rId15"/>
    <p:sldId id="610" r:id="rId16"/>
    <p:sldId id="589" r:id="rId17"/>
    <p:sldId id="568" r:id="rId18"/>
    <p:sldId id="601" r:id="rId19"/>
    <p:sldId id="569" r:id="rId20"/>
    <p:sldId id="567" r:id="rId21"/>
    <p:sldId id="603" r:id="rId22"/>
    <p:sldId id="581" r:id="rId23"/>
    <p:sldId id="605" r:id="rId24"/>
    <p:sldId id="577" r:id="rId25"/>
    <p:sldId id="525" r:id="rId2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88191" autoAdjust="0"/>
  </p:normalViewPr>
  <p:slideViewPr>
    <p:cSldViewPr>
      <p:cViewPr varScale="1">
        <p:scale>
          <a:sx n="72" d="100"/>
          <a:sy n="72" d="100"/>
        </p:scale>
        <p:origin x="113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72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184D8099-85B5-4D09-89E4-C1BD6E312A25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5A452CD-A9EB-4EB7-B178-6C78E5D7F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Talanium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07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29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03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77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3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6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6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2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3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33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6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5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74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13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56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52CD-A9EB-4EB7-B178-6C78E5D7F0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2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52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0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8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8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180-5010-4C28-831B-11DA910119E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1180-5010-4C28-831B-11DA910119E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B1FE-BFFF-4162-96A9-47AC7DF87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AJTTGHYj4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for 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9037"/>
            <a:ext cx="89154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today’s lecture you should be able to: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common design problems that can lead to device failures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methods of protecting your circuit from too much current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methods of protecting your circuit from too much voltage </a:t>
            </a:r>
          </a:p>
        </p:txBody>
      </p:sp>
    </p:spTree>
    <p:extLst>
      <p:ext uri="{BB962C8B-B14F-4D97-AF65-F5344CB8AC3E}">
        <p14:creationId xmlns:p14="http://schemas.microsoft.com/office/powerpoint/2010/main" val="174234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14948"/>
            <a:ext cx="8610600" cy="459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handling and fusing time</a:t>
            </a:r>
          </a:p>
          <a:p>
            <a:pPr marL="800100" lvl="1" indent="-3429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TW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1A fuse will conduct 1A indefinitely</a:t>
            </a:r>
          </a:p>
          <a:p>
            <a:pPr marL="800100" lvl="1" indent="-3429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TW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open after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seconds at 1.5A, </a:t>
            </a:r>
          </a:p>
          <a:p>
            <a:pPr marL="800100" lvl="1" indent="-3429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after 100ms at 2A, </a:t>
            </a:r>
          </a:p>
          <a:p>
            <a:pPr marL="800100" lvl="1" indent="-3429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open after 1ms at 3A</a:t>
            </a:r>
          </a:p>
          <a:p>
            <a:pPr marL="342900" indent="-3429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“fast acting” and “slow blow” versions</a:t>
            </a:r>
          </a:p>
          <a:p>
            <a:pPr marL="800100" lvl="1" indent="-3429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TW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“slow blow” take longer to open for a given current</a:t>
            </a:r>
          </a:p>
          <a:p>
            <a:pPr marL="800100" lvl="1" indent="-3429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TW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appropriate for circuits with temporary surge currents (like motor startup currents)</a:t>
            </a:r>
          </a:p>
          <a:p>
            <a:pPr>
              <a:spcAft>
                <a:spcPts val="600"/>
              </a:spcAft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to the manufacturer’s charts for guidance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Protection</a:t>
            </a:r>
          </a:p>
        </p:txBody>
      </p:sp>
    </p:spTree>
    <p:extLst>
      <p:ext uri="{BB962C8B-B14F-4D97-AF65-F5344CB8AC3E}">
        <p14:creationId xmlns:p14="http://schemas.microsoft.com/office/powerpoint/2010/main" val="153846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915612"/>
            <a:ext cx="8458200" cy="5553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two I/O pins to be outputs then set one high and the other one low. Now connect the pins together and you have an overcurrent condition on both I/O pins and they will be destroyed.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1400" dirty="0"/>
          </a:p>
          <a:p>
            <a:pPr algn="ctr">
              <a:lnSpc>
                <a:spcPct val="8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protection can be provided by putting a 30mA resettable fuse in series with every I/O pin.</a:t>
            </a: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Example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321" y="1968676"/>
            <a:ext cx="5671358" cy="343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133600" y="1235768"/>
            <a:ext cx="3886200" cy="2286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171700" y="1273868"/>
            <a:ext cx="3810000" cy="1524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751713"/>
            <a:ext cx="8458200" cy="581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resettable fuse is a protective current limiting device that is a positive temperature coefficient (PTC) thermistor.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PTC consists of a piece of polymer material loaded with conductive particles (usually carbon black).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room temperature the polymer is in a semi-crystalline state and the conductive particles touch each other, forming multiple conductive paths and providing low resistance.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current passes through the PTC it dissipates power, its temperature increases, it expands breaking the connections between the conductive particles.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Protection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1" y="2397836"/>
            <a:ext cx="2438400" cy="103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68" y="2165677"/>
            <a:ext cx="2969032" cy="22267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2721" y="3429000"/>
            <a:ext cx="3121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trip rating 20 mA to 1.6A</a:t>
            </a:r>
          </a:p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Vmax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ranging 6V to 30V</a:t>
            </a:r>
          </a:p>
        </p:txBody>
      </p:sp>
    </p:spTree>
    <p:extLst>
      <p:ext uri="{BB962C8B-B14F-4D97-AF65-F5344CB8AC3E}">
        <p14:creationId xmlns:p14="http://schemas.microsoft.com/office/powerpoint/2010/main" val="64771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066800"/>
            <a:ext cx="8458200" cy="504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positive temperature coefficient (PTC) thermistor 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long as the current is less than its rated hold current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PTC will remain in a low-resistance state 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current exceeds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PTC heats up suddenly.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polymer changes state and expands, breaking the connections between the conductive particles.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causes the resistance to increase rapidly by several orders of magnitude.</a:t>
            </a:r>
          </a:p>
          <a:p>
            <a:pPr marL="342900" indent="-3429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power and fault are removed, the PTC device will cool.</a:t>
            </a:r>
          </a:p>
          <a:p>
            <a:pPr marL="342900" indent="-3429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device cools, it regains its original crystalline structure and returns to a low resistance state where it can hold the current as specified for the device.</a:t>
            </a:r>
          </a:p>
          <a:p>
            <a:pPr marL="342900" indent="-3429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Demoing a PTC fuse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ttps://www.youtube.com/watch?v=uAJTTGHYj4A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Protection</a:t>
            </a:r>
          </a:p>
        </p:txBody>
      </p:sp>
    </p:spTree>
    <p:extLst>
      <p:ext uri="{BB962C8B-B14F-4D97-AF65-F5344CB8AC3E}">
        <p14:creationId xmlns:p14="http://schemas.microsoft.com/office/powerpoint/2010/main" val="40560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90600"/>
            <a:ext cx="8458200" cy="409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TW" sz="2400" b="1" dirty="0"/>
              <a:t>Using an active current limiting device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b="1" dirty="0"/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A fuse is fundamentally a passive, mechanical device.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They don’t provide much control over current limiting.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You cannot specify a fuse that allows a circuit to operate at up to 200mA and to completely shut off the circuit at 210mA.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If this level of protection is needed for sensitive electronics, an </a:t>
            </a:r>
            <a:r>
              <a:rPr lang="en-US" sz="2400" dirty="0">
                <a:solidFill>
                  <a:srgbClr val="FF0000"/>
                </a:solidFill>
              </a:rPr>
              <a:t>active</a:t>
            </a:r>
            <a:r>
              <a:rPr lang="en-US" sz="2400" dirty="0"/>
              <a:t> form of overcurrent protection is required.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This approach requires sensing the current flow and throttling the power supply in the case of an overcurrent.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Protection</a:t>
            </a:r>
          </a:p>
        </p:txBody>
      </p:sp>
    </p:spTree>
    <p:extLst>
      <p:ext uri="{BB962C8B-B14F-4D97-AF65-F5344CB8AC3E}">
        <p14:creationId xmlns:p14="http://schemas.microsoft.com/office/powerpoint/2010/main" val="35193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85800"/>
            <a:ext cx="8458200" cy="1284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not enough to limit the current of each I/O pin -- the total current sourced from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I/O pins must not exceed 200mA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according to the ATmega328P datasheet.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Protection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20" y="2186553"/>
            <a:ext cx="6385560" cy="384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1200" y="6400800"/>
            <a:ext cx="2129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from http://ruggedcircuits.com</a:t>
            </a:r>
          </a:p>
        </p:txBody>
      </p:sp>
    </p:spTree>
    <p:extLst>
      <p:ext uri="{BB962C8B-B14F-4D97-AF65-F5344CB8AC3E}">
        <p14:creationId xmlns:p14="http://schemas.microsoft.com/office/powerpoint/2010/main" val="347985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4104640" cy="423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575" y="1024890"/>
            <a:ext cx="4876800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 MAX890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employs a P-channel MOSFET that is either on to allow the input voltage to pass through to the output,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is off in the case of an overcurrent condition.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parallel MOSFET and amp is used to sense the output current (/1110) and drive the current set resistor R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resistor is used to set the max allowable current, up to 1.2A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FAULT open-drain output can indicate an overcurrent condition to an external device such as a microcontroller or LED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Current Protection</a:t>
            </a:r>
          </a:p>
        </p:txBody>
      </p:sp>
    </p:spTree>
    <p:extLst>
      <p:ext uri="{BB962C8B-B14F-4D97-AF65-F5344CB8AC3E}">
        <p14:creationId xmlns:p14="http://schemas.microsoft.com/office/powerpoint/2010/main" val="1278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447800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Although it is current that destroys semiconductors, excessive voltage leads to breakdown effects that cause excessive current.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microcontroller may consume a few milliamps at a VCC of 5V, but when 10V is applied, breakdown occurs and a large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current starts flowing into the device, destroying it.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protection can be achieved through protection against over voltage directly avoids voltage drops in current limiting resistors.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Protection</a:t>
            </a:r>
          </a:p>
        </p:txBody>
      </p:sp>
    </p:spTree>
    <p:extLst>
      <p:ext uri="{BB962C8B-B14F-4D97-AF65-F5344CB8AC3E}">
        <p14:creationId xmlns:p14="http://schemas.microsoft.com/office/powerpoint/2010/main" val="19119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Common protection mechanism seen on many MCU digital I/O pins.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800" dirty="0"/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sustained over voltage will cause the diodes to conduct lots of current, heat up, and the device will eventually be destroyed.</a:t>
            </a: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should be implemented outside the chip as well.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86326"/>
            <a:ext cx="8229600" cy="6329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Protection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 bwMode="auto">
          <a:xfrm>
            <a:off x="3048000" y="1600200"/>
            <a:ext cx="5937072" cy="2906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362200"/>
            <a:ext cx="45618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Diodes clamp the voltage at the pin below GND and above VCC.</a:t>
            </a:r>
          </a:p>
          <a:p>
            <a:pPr>
              <a:spcAft>
                <a:spcPts val="600"/>
              </a:spcAft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diodes are internal to the device, to protect against transients.</a:t>
            </a:r>
          </a:p>
        </p:txBody>
      </p:sp>
    </p:spTree>
    <p:extLst>
      <p:ext uri="{BB962C8B-B14F-4D97-AF65-F5344CB8AC3E}">
        <p14:creationId xmlns:p14="http://schemas.microsoft.com/office/powerpoint/2010/main" val="239882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85800"/>
            <a:ext cx="8458200" cy="595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diagram shows the flow of current when overvoltage is applied to an I/O pin of a MCU.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internal protection diode fails open, then the overvoltage destroys the I/O pin.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protection diode fails by shorting out, the overvoltage is applied to the +5V supply and will affect other devices on the board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Protection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49" y="1645836"/>
            <a:ext cx="5884301" cy="347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99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Protection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99318"/>
            <a:ext cx="79248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Excessive current destroys electronic devices.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maximum current is one of the most important things you can do to protect your design.</a:t>
            </a:r>
            <a:endParaRPr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265680"/>
            <a:ext cx="4656180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2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85800"/>
            <a:ext cx="84582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instead of two regular diodes avoids this problem since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overvoltages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reversed voltages are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shunted to GND.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signal voltage drops below GND,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diode will be forward-biased, begins conducting, and clamps the voltage to one diode drop below GND.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a regular diode,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diode undergoes reverse-voltage breakdown without damage at its rated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voltage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signal rises above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diode enters its reverse-breakdown region and starts conducting to GND.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398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Protection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19" y="1524000"/>
            <a:ext cx="5381381" cy="223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9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32557"/>
            <a:ext cx="84582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possible to protect every I/O pin with a 30mA resettable fuse (with built-in 220 ohm resistance) and a 5.1V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diode that together serve to limit the pin voltage.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is the current safely limited to 30mA under all conditions, but the built-in 220 ohm resistance of the fuse naturally limits the current to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5V/220 = 23mA.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instead of current flowing through the microcontroller’s internal protection diode, it flows safely through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diode, to ground, and back to the source of the overvoltage.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Protection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557563" y="6428601"/>
            <a:ext cx="2129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from http://ruggedcircuits.com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088636"/>
            <a:ext cx="5105400" cy="1724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53200" y="1981200"/>
            <a:ext cx="243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PTC fuse limits this current to 30mA so the 5.1V </a:t>
            </a:r>
            <a:r>
              <a:rPr 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diode does not dissipate excessive power.</a:t>
            </a:r>
          </a:p>
        </p:txBody>
      </p:sp>
    </p:spTree>
    <p:extLst>
      <p:ext uri="{BB962C8B-B14F-4D97-AF65-F5344CB8AC3E}">
        <p14:creationId xmlns:p14="http://schemas.microsoft.com/office/powerpoint/2010/main" val="296541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Protection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633763" y="6581001"/>
            <a:ext cx="2129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from http://ruggedcircuits.com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58" y="1447800"/>
            <a:ext cx="7315200" cy="519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764536"/>
            <a:ext cx="4229100" cy="6340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reverse-voltage protection on voltages applied to the Vin</a:t>
            </a:r>
          </a:p>
        </p:txBody>
      </p:sp>
    </p:spTree>
    <p:extLst>
      <p:ext uri="{BB962C8B-B14F-4D97-AF65-F5344CB8AC3E}">
        <p14:creationId xmlns:p14="http://schemas.microsoft.com/office/powerpoint/2010/main" val="1156892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12" y="914400"/>
            <a:ext cx="8968208" cy="542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V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is protected by a 30V reverse-blocking diode.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apply as much as 30V of reverse-polarity voltage on the V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without causing any damage.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also a 500mA PTC resettable fuse in series with the DC power input circuit to protect supply in case of a short on the board.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Voltage Protection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633763" y="6428601"/>
            <a:ext cx="2129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from http://ruggedcircuits.com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1928813"/>
            <a:ext cx="8961120" cy="278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048000" y="1828800"/>
            <a:ext cx="1524000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1495796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A ZENER!</a:t>
            </a:r>
          </a:p>
        </p:txBody>
      </p:sp>
    </p:spTree>
    <p:extLst>
      <p:ext uri="{BB962C8B-B14F-4D97-AF65-F5344CB8AC3E}">
        <p14:creationId xmlns:p14="http://schemas.microsoft.com/office/powerpoint/2010/main" val="241656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458200" cy="988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voltage protection on an external connector pin is also a good idea.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this voltage cutoff circuit makes sure that the 5V connector pin is disconnected if it exceeds 5.5V.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Protection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589520" cy="422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FFFB0D-0981-4257-8DAD-9DDDC4C3D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717730"/>
            <a:ext cx="1819275" cy="123068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72ED4C1-80F2-AEA5-EE8A-202F77143A2D}"/>
              </a:ext>
            </a:extLst>
          </p:cNvPr>
          <p:cNvSpPr/>
          <p:nvPr/>
        </p:nvSpPr>
        <p:spPr>
          <a:xfrm>
            <a:off x="4267200" y="5029200"/>
            <a:ext cx="609600" cy="609600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6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Expect the possibility of human error</a:t>
            </a:r>
          </a:p>
          <a:p>
            <a:pPr lvl="1"/>
            <a:r>
              <a:rPr lang="en-US" dirty="0"/>
              <a:t>shorted inputs and outputs</a:t>
            </a:r>
          </a:p>
          <a:p>
            <a:pPr lvl="1"/>
            <a:r>
              <a:rPr lang="en-US" dirty="0"/>
              <a:t>overloaded outputs</a:t>
            </a:r>
          </a:p>
          <a:p>
            <a:pPr lvl="1"/>
            <a:r>
              <a:rPr lang="en-US" dirty="0"/>
              <a:t>reversed power connections</a:t>
            </a:r>
          </a:p>
          <a:p>
            <a:pPr marL="57150" indent="0">
              <a:buNone/>
            </a:pPr>
            <a:r>
              <a:rPr lang="en-US" dirty="0"/>
              <a:t>And design your circuit with them in mind by</a:t>
            </a:r>
          </a:p>
          <a:p>
            <a:pPr lvl="1"/>
            <a:r>
              <a:rPr lang="en-US" dirty="0"/>
              <a:t>current protection</a:t>
            </a:r>
          </a:p>
          <a:p>
            <a:pPr lvl="1"/>
            <a:r>
              <a:rPr lang="en-US" dirty="0"/>
              <a:t>voltage protection</a:t>
            </a:r>
          </a:p>
        </p:txBody>
      </p:sp>
    </p:spTree>
    <p:extLst>
      <p:ext uri="{BB962C8B-B14F-4D97-AF65-F5344CB8AC3E}">
        <p14:creationId xmlns:p14="http://schemas.microsoft.com/office/powerpoint/2010/main" val="350465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85800"/>
            <a:ext cx="8458200" cy="5706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what can happen if one of the I/O pins on a MCU is accidentally shorted to ground</a:t>
            </a:r>
            <a:r>
              <a:rPr lang="en-US" altLang="zh-TW" sz="2400" dirty="0"/>
              <a:t>.</a:t>
            </a:r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typical internal resistance of about 25W, the 5/25=0.2 A would be enough to damage or destroy the internal port circuit.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Protection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41716"/>
            <a:ext cx="5455920" cy="35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03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4362450" cy="195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914400"/>
            <a:ext cx="9067800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could be to place a small resistor in series with the device pins</a:t>
            </a:r>
            <a:r>
              <a:rPr lang="en-US" altLang="zh-TW" sz="2200" dirty="0"/>
              <a:t>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TW" sz="2400" b="1" dirty="0">
                <a:solidFill>
                  <a:srgbClr val="FF0000"/>
                </a:solidFill>
              </a:rPr>
              <a:t>A common value to use is 560 Ohm</a:t>
            </a:r>
            <a:endParaRPr lang="en-US" altLang="zh-TW" sz="2400" b="1" dirty="0">
              <a:solidFill>
                <a:srgbClr val="FF0000"/>
              </a:solidFill>
              <a:latin typeface="Symbol" pitchFamily="18" charset="2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the short circuit current would be limited by the resistor to 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560  or for a 3.3V supply, 3.3/ 560 = 5.9 mA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guard against unfortunate circumstances such as:</a:t>
            </a:r>
          </a:p>
          <a:p>
            <a:pPr marL="342900" indent="-3429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probing the output and it slips and shorts to a nearby grounded pin (if you’re probing the output signal at the connector pin)</a:t>
            </a:r>
          </a:p>
          <a:p>
            <a:pPr marL="342900" indent="-3429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wiring the output pin and accidentally touching the wire to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through a connector that is improperly wired to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Protection</a:t>
            </a:r>
          </a:p>
        </p:txBody>
      </p:sp>
    </p:spTree>
    <p:extLst>
      <p:ext uri="{BB962C8B-B14F-4D97-AF65-F5344CB8AC3E}">
        <p14:creationId xmlns:p14="http://schemas.microsoft.com/office/powerpoint/2010/main" val="9286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066800"/>
            <a:ext cx="9067800" cy="5011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limiting resistors ensure that shorted pins don’t cause device destruction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drawbacks to these resistors</a:t>
            </a:r>
          </a:p>
          <a:p>
            <a:pPr marL="342900" indent="-342900">
              <a:lnSpc>
                <a:spcPts val="2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take up extra board space,</a:t>
            </a:r>
          </a:p>
          <a:p>
            <a:pPr marL="342900" indent="-342900">
              <a:lnSpc>
                <a:spcPts val="2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add to the total system cost,</a:t>
            </a:r>
          </a:p>
          <a:p>
            <a:pPr marL="342900" indent="-342900">
              <a:lnSpc>
                <a:spcPts val="2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incur a voltage drop,</a:t>
            </a:r>
          </a:p>
          <a:p>
            <a:pPr marL="342900" indent="-342900">
              <a:lnSpc>
                <a:spcPts val="2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they increase signal rise time.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endParaRPr lang="en-US" sz="22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endParaRPr lang="en-US" sz="22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digital input signal, the current is typically very low (on the order of microamps) so voltage drop across a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560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will be negligible.</a:t>
            </a:r>
          </a:p>
          <a:p>
            <a:pPr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digital outputs, the current should be limited anyway (e.g., driving a LED).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Protection</a:t>
            </a:r>
          </a:p>
        </p:txBody>
      </p:sp>
    </p:spTree>
    <p:extLst>
      <p:ext uri="{BB962C8B-B14F-4D97-AF65-F5344CB8AC3E}">
        <p14:creationId xmlns:p14="http://schemas.microsoft.com/office/powerpoint/2010/main" val="42049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965" b="8277"/>
          <a:stretch/>
        </p:blipFill>
        <p:spPr bwMode="auto">
          <a:xfrm>
            <a:off x="4757594" y="3962400"/>
            <a:ext cx="438640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3200" b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Current Protection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85800"/>
            <a:ext cx="88392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connections between a digital input and output can be modeled as:</a:t>
            </a:r>
          </a:p>
          <a:p>
            <a:endParaRPr lang="en-US" sz="2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29" y="1447800"/>
            <a:ext cx="6526730" cy="198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1871806" y="1909251"/>
            <a:ext cx="2700194" cy="303949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6B3CBD-D7E7-471D-B808-351E860AF1C2}"/>
              </a:ext>
            </a:extLst>
          </p:cNvPr>
          <p:cNvSpPr txBox="1"/>
          <p:nvPr/>
        </p:nvSpPr>
        <p:spPr>
          <a:xfrm>
            <a:off x="6248400" y="5410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timeconstant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5.7uS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3733800"/>
            <a:ext cx="52578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 of digital inputs slows edges as shown and now we are adding significantly more resistance.</a:t>
            </a: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=560and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10pF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time constant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preclude using high digital signal frequencies (e.g., &gt; 400 MHz).</a:t>
            </a:r>
          </a:p>
        </p:txBody>
      </p:sp>
    </p:spTree>
    <p:extLst>
      <p:ext uri="{BB962C8B-B14F-4D97-AF65-F5344CB8AC3E}">
        <p14:creationId xmlns:p14="http://schemas.microsoft.com/office/powerpoint/2010/main" val="10388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838200"/>
            <a:ext cx="86106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series limiting resistor is added to the GND connector pin.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ground path can carry 10s of milliamps of current (or more) and a resistor in this path can cause great imbalances between the ground references of the various system components.</a:t>
            </a:r>
          </a:p>
          <a:p>
            <a:pPr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a series limiting resistor on the VCC supply is uncommon (because it may cause the supply voltage to drop too much)</a:t>
            </a:r>
            <a:endParaRPr lang="en-US" altLang="zh-TW" sz="2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Protection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447800"/>
            <a:ext cx="54292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3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578624"/>
            <a:ext cx="6400800" cy="184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734633"/>
            <a:ext cx="8763000" cy="577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you want to create an open circuit when too much current flows.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Fuses serve this purpose by using an element that melts and creates an open circuit when excessive current flows.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cheapest and most common is a thin wire in a glass tube.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fuses blow too slowly to protect semiconductors from damage, so they are usually employed for system wide protection.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TW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widely recognized purpose is to prevent fires.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Protection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44196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Some common fuses: (a) 5x20mm glass fuse (b) blade fuse commonly used in automotive applications (c) miniature PCB-mount fuse (d) resettable</a:t>
            </a:r>
          </a:p>
        </p:txBody>
      </p:sp>
    </p:spTree>
    <p:extLst>
      <p:ext uri="{BB962C8B-B14F-4D97-AF65-F5344CB8AC3E}">
        <p14:creationId xmlns:p14="http://schemas.microsoft.com/office/powerpoint/2010/main" val="28512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9144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Aft>
                <a:spcPts val="600"/>
              </a:spcAft>
            </a:pP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current with a fuse on the primary side of a power supply transformer is common.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Protection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5429071"/>
            <a:ext cx="8534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primary is protected by a thermal fuse which cuts out at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125°C.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non-resettable fuse - there's a small piece of metal alloy inside which melts and breaks the connection.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6" t="21475" b="23436"/>
          <a:stretch/>
        </p:blipFill>
        <p:spPr>
          <a:xfrm>
            <a:off x="1143000" y="1669043"/>
            <a:ext cx="6781800" cy="35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2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21290</TotalTime>
  <Words>1873</Words>
  <Application>Microsoft Office PowerPoint</Application>
  <PresentationFormat>On-screen Show (4:3)</PresentationFormat>
  <Paragraphs>294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Symbol</vt:lpstr>
      <vt:lpstr>Times New Roman</vt:lpstr>
      <vt:lpstr>Office Theme</vt:lpstr>
      <vt:lpstr>Objectives for today’s lecture</vt:lpstr>
      <vt:lpstr>Current Protection</vt:lpstr>
      <vt:lpstr>Current Protection</vt:lpstr>
      <vt:lpstr>Current Protection</vt:lpstr>
      <vt:lpstr>Current Protection</vt:lpstr>
      <vt:lpstr>PowerPoint Presentation</vt:lpstr>
      <vt:lpstr>Current Protection</vt:lpstr>
      <vt:lpstr>Current Protection</vt:lpstr>
      <vt:lpstr>Current Protection</vt:lpstr>
      <vt:lpstr>Current Protection</vt:lpstr>
      <vt:lpstr>Current Protection Application Example</vt:lpstr>
      <vt:lpstr>Current Protection</vt:lpstr>
      <vt:lpstr>Current Protection</vt:lpstr>
      <vt:lpstr>Current Protection</vt:lpstr>
      <vt:lpstr>Current Protection</vt:lpstr>
      <vt:lpstr>Active Current Protection</vt:lpstr>
      <vt:lpstr>Voltage Protection</vt:lpstr>
      <vt:lpstr>Voltage Protection</vt:lpstr>
      <vt:lpstr>Voltage Protection</vt:lpstr>
      <vt:lpstr>Voltage Protection</vt:lpstr>
      <vt:lpstr>Voltage Protection</vt:lpstr>
      <vt:lpstr>Voltage Protection</vt:lpstr>
      <vt:lpstr>Reverse Voltage Protection</vt:lpstr>
      <vt:lpstr>Voltage Protection</vt:lpstr>
      <vt:lpstr>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214 Circuit Analysis I</dc:title>
  <dc:creator>bossemeyer</dc:creator>
  <cp:lastModifiedBy>Nabeeh Kandalaft</cp:lastModifiedBy>
  <cp:revision>1014</cp:revision>
  <cp:lastPrinted>2014-10-22T17:04:35Z</cp:lastPrinted>
  <dcterms:created xsi:type="dcterms:W3CDTF">2011-01-03T01:51:49Z</dcterms:created>
  <dcterms:modified xsi:type="dcterms:W3CDTF">2022-11-02T14:16:29Z</dcterms:modified>
</cp:coreProperties>
</file>