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2"/>
  </p:notesMasterIdLst>
  <p:sldIdLst>
    <p:sldId id="256" r:id="rId2"/>
    <p:sldId id="370" r:id="rId3"/>
    <p:sldId id="374" r:id="rId4"/>
    <p:sldId id="375" r:id="rId5"/>
    <p:sldId id="390" r:id="rId6"/>
    <p:sldId id="376" r:id="rId7"/>
    <p:sldId id="378" r:id="rId8"/>
    <p:sldId id="379" r:id="rId9"/>
    <p:sldId id="646" r:id="rId10"/>
    <p:sldId id="363" r:id="rId11"/>
    <p:sldId id="298" r:id="rId12"/>
    <p:sldId id="647" r:id="rId13"/>
    <p:sldId id="296" r:id="rId14"/>
    <p:sldId id="299" r:id="rId15"/>
    <p:sldId id="300" r:id="rId16"/>
    <p:sldId id="648" r:id="rId17"/>
    <p:sldId id="649" r:id="rId18"/>
    <p:sldId id="294" r:id="rId19"/>
    <p:sldId id="295" r:id="rId20"/>
    <p:sldId id="279" r:id="rId21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FF9900"/>
    <a:srgbClr val="663300"/>
    <a:srgbClr val="894400"/>
    <a:srgbClr val="A45100"/>
    <a:srgbClr val="B7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68" d="100"/>
          <a:sy n="68" d="100"/>
        </p:scale>
        <p:origin x="144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0C552-20E1-4A1F-A58B-921EFB76493B}" type="datetimeFigureOut">
              <a:rPr lang="en-GB" smtClean="0"/>
              <a:t>07/02/2022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0C76E-03D8-48B6-AB71-33EF7E245D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85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445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445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0445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0445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6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6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6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6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0446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446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446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E72644A-E4B8-4D34-91D6-E7F22B17B29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446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446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481BEB-40F9-40E0-814F-9485F69815F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5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6C0390-34C0-4419-A791-7524522FBC8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04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965973B-4D3E-4721-907B-2FD51DF0F83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4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75DCCD6-E698-4151-81DE-3BD3B37B58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9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FC8DC7-1B22-4A49-B3A8-88F46832242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7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927F79-7FBC-4AC6-8C01-E4BA4EC0838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0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37307A-5D50-4B41-A0C2-C871D58E13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C432AE-AD9D-4CDA-A7FD-D5087D4A68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1C92D5-D68C-4235-895D-D1FE8A62586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4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9A641D-4E1D-4E14-A0E9-CD94068BA9C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0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BD1D91-51FC-4869-826B-F7EEDC2B1B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642E1F-0985-43EA-A52A-61A4E7ACC7B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1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E2168E85-996E-49A9-BBB5-FB08EFB5A541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42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3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3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43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43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43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43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3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43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34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iprodev.com/20-best-code-editors-for-real-time-collaboration/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ollabedit.com/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firepad.io/#1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floobits.com/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iprodev.com/20-best-code-editors-for-real-time-collaboration/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i-linux.wlv.ac.uk/wiki/index.php/Main_Page" TargetMode="External"/><Relationship Id="rId2" Type="http://schemas.openxmlformats.org/officeDocument/2006/relationships/hyperlink" Target="https://www.mediawiki.org/wiki/MediaWiki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Pair_programming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thodsandtools.com/archive/archive.php?id=10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600" dirty="0"/>
              <a:t>5CS024 – 7CC002</a:t>
            </a:r>
            <a:br>
              <a:rPr lang="en-GB" sz="4600" dirty="0"/>
            </a:br>
            <a:r>
              <a:rPr lang="en-GB" sz="4600" dirty="0"/>
              <a:t>Meetings and Tools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18E17F8-154E-4B3D-B3FA-7BDE3B84A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7C1B-EA9F-4D40-B576-0F91BE0F9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rgbClr val="00B0F0"/>
                </a:solidFill>
              </a:rPr>
              <a:t>Minimum Viable Product (MVP) Forecast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79BE9-3BAC-444B-8D5A-3F3AB6468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316" y="2535589"/>
            <a:ext cx="3909303" cy="3263504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FFC000"/>
                </a:solidFill>
              </a:rPr>
              <a:t>Minimum Viable Product- </a:t>
            </a:r>
            <a:r>
              <a:rPr lang="en-GB" sz="2400" dirty="0">
                <a:solidFill>
                  <a:srgbClr val="00B0F0"/>
                </a:solidFill>
              </a:rPr>
              <a:t>Simplest set of working functionality</a:t>
            </a:r>
          </a:p>
          <a:p>
            <a:r>
              <a:rPr lang="en-GB" sz="2400" dirty="0">
                <a:solidFill>
                  <a:srgbClr val="00B0F0"/>
                </a:solidFill>
              </a:rPr>
              <a:t>Forecast tracks releases towards the goal</a:t>
            </a:r>
          </a:p>
          <a:p>
            <a:r>
              <a:rPr lang="en-GB" sz="2400" dirty="0">
                <a:solidFill>
                  <a:srgbClr val="00B0F0"/>
                </a:solidFill>
              </a:rPr>
              <a:t>All releases are viable</a:t>
            </a:r>
          </a:p>
          <a:p>
            <a:r>
              <a:rPr lang="en-GB" sz="2400" b="1" dirty="0">
                <a:solidFill>
                  <a:srgbClr val="00B050"/>
                </a:solidFill>
              </a:rPr>
              <a:t>Re-scope if appropriate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CF763-1E62-43C9-877D-06DA209C072D}"/>
              </a:ext>
            </a:extLst>
          </p:cNvPr>
          <p:cNvSpPr/>
          <p:nvPr/>
        </p:nvSpPr>
        <p:spPr>
          <a:xfrm>
            <a:off x="3822971" y="4372584"/>
            <a:ext cx="685800" cy="744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BAB98-7B11-4758-A6D8-9517E72E22F9}"/>
              </a:ext>
            </a:extLst>
          </p:cNvPr>
          <p:cNvSpPr/>
          <p:nvPr/>
        </p:nvSpPr>
        <p:spPr>
          <a:xfrm>
            <a:off x="7229474" y="2844125"/>
            <a:ext cx="685800" cy="744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8D7A68-0B6D-4542-B703-4FFEF4E4D9E3}"/>
              </a:ext>
            </a:extLst>
          </p:cNvPr>
          <p:cNvSpPr/>
          <p:nvPr/>
        </p:nvSpPr>
        <p:spPr>
          <a:xfrm>
            <a:off x="6082219" y="3429000"/>
            <a:ext cx="685800" cy="744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1D8D2F-0FB3-4372-909C-BE9573194DFD}"/>
              </a:ext>
            </a:extLst>
          </p:cNvPr>
          <p:cNvSpPr/>
          <p:nvPr/>
        </p:nvSpPr>
        <p:spPr>
          <a:xfrm>
            <a:off x="4967186" y="3857017"/>
            <a:ext cx="685800" cy="744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29351D5-E757-4C09-844E-3DD9345073BE}"/>
              </a:ext>
            </a:extLst>
          </p:cNvPr>
          <p:cNvSpPr/>
          <p:nvPr/>
        </p:nvSpPr>
        <p:spPr>
          <a:xfrm rot="19459703">
            <a:off x="6905000" y="3276723"/>
            <a:ext cx="306422" cy="16050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8205B75-BA16-42F6-B91C-6B7C8B46E36E}"/>
              </a:ext>
            </a:extLst>
          </p:cNvPr>
          <p:cNvSpPr/>
          <p:nvPr/>
        </p:nvSpPr>
        <p:spPr>
          <a:xfrm rot="19459703">
            <a:off x="5745585" y="3859675"/>
            <a:ext cx="306422" cy="16050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A6C9827-499C-4096-B540-7C0F59C1188C}"/>
              </a:ext>
            </a:extLst>
          </p:cNvPr>
          <p:cNvSpPr/>
          <p:nvPr/>
        </p:nvSpPr>
        <p:spPr>
          <a:xfrm rot="19459703">
            <a:off x="4556006" y="4362858"/>
            <a:ext cx="306422" cy="16050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CEBBA1-BA1B-4619-AE18-B5BC720C9003}"/>
              </a:ext>
            </a:extLst>
          </p:cNvPr>
          <p:cNvSpPr txBox="1"/>
          <p:nvPr/>
        </p:nvSpPr>
        <p:spPr>
          <a:xfrm>
            <a:off x="6935856" y="2056351"/>
            <a:ext cx="12730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/>
              <a:t>Goal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9EC43D-027E-4905-A6DF-DD51B561D2DD}"/>
              </a:ext>
            </a:extLst>
          </p:cNvPr>
          <p:cNvSpPr txBox="1"/>
          <p:nvPr/>
        </p:nvSpPr>
        <p:spPr>
          <a:xfrm>
            <a:off x="5788601" y="4588687"/>
            <a:ext cx="12730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/>
              <a:t>MVP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5B2247-B95A-4100-A35E-7754C2F344A1}"/>
              </a:ext>
            </a:extLst>
          </p:cNvPr>
          <p:cNvCxnSpPr>
            <a:stCxn id="13" idx="2"/>
          </p:cNvCxnSpPr>
          <p:nvPr/>
        </p:nvCxnSpPr>
        <p:spPr>
          <a:xfrm>
            <a:off x="7572374" y="2379516"/>
            <a:ext cx="0" cy="33522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344404-5A82-4B0E-8EB7-0E374BBB1D6C}"/>
              </a:ext>
            </a:extLst>
          </p:cNvPr>
          <p:cNvCxnSpPr>
            <a:cxnSpLocks/>
            <a:stCxn id="14" idx="0"/>
            <a:endCxn id="14" idx="0"/>
          </p:cNvCxnSpPr>
          <p:nvPr/>
        </p:nvCxnSpPr>
        <p:spPr>
          <a:xfrm>
            <a:off x="6425119" y="458868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011877-569B-4E2E-9C33-B9A9AEF29AB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425119" y="4288572"/>
            <a:ext cx="0" cy="30011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FAAE11-2C47-4C14-ABA9-366DFFF22E7D}"/>
              </a:ext>
            </a:extLst>
          </p:cNvPr>
          <p:cNvSpPr txBox="1"/>
          <p:nvPr/>
        </p:nvSpPr>
        <p:spPr>
          <a:xfrm>
            <a:off x="3792875" y="4631106"/>
            <a:ext cx="68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>
                <a:solidFill>
                  <a:srgbClr val="FF0000"/>
                </a:solidFill>
              </a:rPr>
              <a:t>R1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6EC29-EA23-4559-85C5-626EFA09ACB3}"/>
              </a:ext>
            </a:extLst>
          </p:cNvPr>
          <p:cNvSpPr txBox="1"/>
          <p:nvPr/>
        </p:nvSpPr>
        <p:spPr>
          <a:xfrm>
            <a:off x="4924345" y="4112589"/>
            <a:ext cx="68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>
                <a:solidFill>
                  <a:srgbClr val="FF0000"/>
                </a:solidFill>
              </a:rPr>
              <a:t>R2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62CA29-C923-4719-B199-58B1A289DEAF}"/>
              </a:ext>
            </a:extLst>
          </p:cNvPr>
          <p:cNvSpPr txBox="1"/>
          <p:nvPr/>
        </p:nvSpPr>
        <p:spPr>
          <a:xfrm>
            <a:off x="6051016" y="3661680"/>
            <a:ext cx="68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>
                <a:solidFill>
                  <a:srgbClr val="FF0000"/>
                </a:solidFill>
              </a:rPr>
              <a:t>R3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D1A6FB-7196-44AF-9619-D41393047CCE}"/>
              </a:ext>
            </a:extLst>
          </p:cNvPr>
          <p:cNvSpPr txBox="1"/>
          <p:nvPr/>
        </p:nvSpPr>
        <p:spPr>
          <a:xfrm>
            <a:off x="7229474" y="3061950"/>
            <a:ext cx="685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>
                <a:solidFill>
                  <a:srgbClr val="FF0000"/>
                </a:solidFill>
              </a:rPr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1450466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Collaborative editors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981200"/>
            <a:ext cx="8280722" cy="4472136"/>
          </a:xfrm>
        </p:spPr>
        <p:txBody>
          <a:bodyPr/>
          <a:lstStyle/>
          <a:p>
            <a:r>
              <a:rPr lang="en-GB" dirty="0"/>
              <a:t>Code editors that let you </a:t>
            </a:r>
            <a:r>
              <a:rPr lang="en-GB" b="1" u="sng" dirty="0"/>
              <a:t>collaborate with other programmers</a:t>
            </a:r>
            <a:r>
              <a:rPr lang="en-GB" dirty="0"/>
              <a:t>, help you to </a:t>
            </a:r>
            <a:r>
              <a:rPr lang="en-GB" b="1" u="sng" dirty="0"/>
              <a:t>edit your code in real time</a:t>
            </a:r>
            <a:r>
              <a:rPr lang="en-GB" dirty="0"/>
              <a:t> and keep you constantly updated with changes in projects that you may otherwise overlook (</a:t>
            </a:r>
            <a:r>
              <a:rPr lang="en-GB" dirty="0">
                <a:hlinkClick r:id="rId2"/>
              </a:rPr>
              <a:t>source</a:t>
            </a:r>
            <a:r>
              <a:rPr lang="en-GB" dirty="0"/>
              <a:t>).</a:t>
            </a:r>
          </a:p>
          <a:p>
            <a:pPr lvl="1"/>
            <a:r>
              <a:rPr lang="en-GB" dirty="0"/>
              <a:t>Serve a very specific need (quick share)</a:t>
            </a:r>
          </a:p>
          <a:p>
            <a:pPr lvl="1"/>
            <a:r>
              <a:rPr lang="en-GB" dirty="0"/>
              <a:t>Not always suitable for day-to-day coding.</a:t>
            </a:r>
          </a:p>
        </p:txBody>
      </p:sp>
    </p:spTree>
    <p:extLst>
      <p:ext uri="{BB962C8B-B14F-4D97-AF65-F5344CB8AC3E}">
        <p14:creationId xmlns:p14="http://schemas.microsoft.com/office/powerpoint/2010/main" val="752013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Collaborative editors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772816"/>
            <a:ext cx="8280722" cy="2232248"/>
          </a:xfrm>
        </p:spPr>
        <p:txBody>
          <a:bodyPr/>
          <a:lstStyle/>
          <a:p>
            <a:r>
              <a:rPr lang="en-GB" dirty="0">
                <a:hlinkClick r:id="rId2"/>
              </a:rPr>
              <a:t>Collab edit</a:t>
            </a:r>
            <a:endParaRPr lang="en-GB" dirty="0"/>
          </a:p>
          <a:p>
            <a:pPr lvl="1"/>
            <a:r>
              <a:rPr lang="en-GB" dirty="0"/>
              <a:t>A simple collaborative editor</a:t>
            </a:r>
          </a:p>
          <a:p>
            <a:pPr lvl="1"/>
            <a:r>
              <a:rPr lang="en-GB" b="1" u="sng" dirty="0"/>
              <a:t>Does not run code</a:t>
            </a:r>
          </a:p>
          <a:p>
            <a:pPr lvl="1"/>
            <a:r>
              <a:rPr lang="en-GB" dirty="0"/>
              <a:t>Syntax highlighting, Chat</a:t>
            </a:r>
          </a:p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82576"/>
            <a:ext cx="4320480" cy="258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64752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Collaborative editors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844824"/>
            <a:ext cx="8280722" cy="2239888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https://firepad.io/#1</a:t>
            </a:r>
            <a:endParaRPr lang="en-GB" dirty="0"/>
          </a:p>
          <a:p>
            <a:pPr lvl="1"/>
            <a:r>
              <a:rPr lang="en-GB" dirty="0"/>
              <a:t>Open source collaborative code/text editing</a:t>
            </a:r>
          </a:p>
          <a:p>
            <a:pPr lvl="1"/>
            <a:r>
              <a:rPr lang="en-GB" dirty="0"/>
              <a:t>Browser-based, no reliance on server – all JavaScript.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77072"/>
            <a:ext cx="5328592" cy="241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64404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Collaborative editors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844824"/>
            <a:ext cx="8280722" cy="1735832"/>
          </a:xfrm>
        </p:spPr>
        <p:txBody>
          <a:bodyPr/>
          <a:lstStyle/>
          <a:p>
            <a:r>
              <a:rPr lang="en-GB" dirty="0">
                <a:hlinkClick r:id="rId2"/>
              </a:rPr>
              <a:t>Floobits</a:t>
            </a:r>
            <a:r>
              <a:rPr lang="en-GB" dirty="0"/>
              <a:t> brings real-time collaborative editing to text editors, IDEs, and now Atom.</a:t>
            </a:r>
          </a:p>
        </p:txBody>
      </p:sp>
      <p:pic>
        <p:nvPicPr>
          <p:cNvPr id="2052" name="Picture 4" descr="https://floobits.com/static/images/editors/atom/video_chat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12976"/>
            <a:ext cx="5040560" cy="333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91080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Collaborative editors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981200"/>
            <a:ext cx="8280722" cy="4472136"/>
          </a:xfrm>
        </p:spPr>
        <p:txBody>
          <a:bodyPr/>
          <a:lstStyle/>
          <a:p>
            <a:r>
              <a:rPr lang="en-GB" dirty="0">
                <a:hlinkClick r:id="rId2"/>
              </a:rPr>
              <a:t>20 Best Code Editors for Real Time Collaboration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3232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Wikis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981200"/>
            <a:ext cx="8280722" cy="4472136"/>
          </a:xfrm>
        </p:spPr>
        <p:txBody>
          <a:bodyPr/>
          <a:lstStyle/>
          <a:p>
            <a:r>
              <a:rPr lang="en-GB" dirty="0">
                <a:hlinkClick r:id="rId2"/>
              </a:rPr>
              <a:t>MediaWiki</a:t>
            </a:r>
            <a:endParaRPr lang="en-GB" dirty="0"/>
          </a:p>
          <a:p>
            <a:pPr lvl="1"/>
            <a:r>
              <a:rPr lang="en-GB" dirty="0"/>
              <a:t>“MediaWiki is a free software open source wiki package written in PHP, originally for use on Wikipedia.”</a:t>
            </a:r>
          </a:p>
          <a:p>
            <a:pPr lvl="1"/>
            <a:r>
              <a:rPr lang="en-GB" dirty="0"/>
              <a:t>Wikis can be a great way for teams to share ideas, code snippets, documentation etc.</a:t>
            </a:r>
          </a:p>
          <a:p>
            <a:pPr lvl="1"/>
            <a:r>
              <a:rPr lang="en-GB" dirty="0"/>
              <a:t>Open source!</a:t>
            </a:r>
          </a:p>
          <a:p>
            <a:pPr lvl="1"/>
            <a:r>
              <a:rPr lang="en-GB" dirty="0"/>
              <a:t>We use it on our </a:t>
            </a:r>
            <a:r>
              <a:rPr lang="en-GB" dirty="0">
                <a:hlinkClick r:id="rId3"/>
              </a:rPr>
              <a:t>student server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332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Pair programming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1844824"/>
            <a:ext cx="5832648" cy="2520280"/>
          </a:xfrm>
        </p:spPr>
        <p:txBody>
          <a:bodyPr/>
          <a:lstStyle/>
          <a:p>
            <a:r>
              <a:rPr lang="en-GB" dirty="0"/>
              <a:t>Pair programming is an agile software development technique in which two programmers work together at one workstation. </a:t>
            </a:r>
            <a:r>
              <a:rPr lang="en-GB" sz="2000" dirty="0"/>
              <a:t>(</a:t>
            </a:r>
            <a:r>
              <a:rPr lang="en-GB" sz="2000" dirty="0">
                <a:hlinkClick r:id="rId2"/>
              </a:rPr>
              <a:t>source</a:t>
            </a:r>
            <a:r>
              <a:rPr lang="en-GB" sz="2000" dirty="0"/>
              <a:t>)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637" y="2060848"/>
            <a:ext cx="2719851" cy="20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4437112"/>
            <a:ext cx="8496944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GB" kern="0" dirty="0"/>
              <a:t>One, the driver, writes code while the other, the observer or navigator, reviews each line of code as it is typed in. </a:t>
            </a:r>
          </a:p>
          <a:p>
            <a:pPr lvl="1" eaLnBrk="1" hangingPunct="1"/>
            <a:r>
              <a:rPr lang="en-GB" kern="0" dirty="0"/>
              <a:t>The two programmers switch roles frequently. </a:t>
            </a:r>
            <a:endParaRPr lang="en-GB" sz="1600" i="1" kern="0" dirty="0"/>
          </a:p>
        </p:txBody>
      </p:sp>
    </p:spTree>
    <p:extLst>
      <p:ext uri="{BB962C8B-B14F-4D97-AF65-F5344CB8AC3E}">
        <p14:creationId xmlns:p14="http://schemas.microsoft.com/office/powerpoint/2010/main" val="2733734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Pair programming - </a:t>
            </a:r>
            <a:r>
              <a:rPr lang="en-GB" b="1" u="sng" dirty="0">
                <a:solidFill>
                  <a:srgbClr val="00B050"/>
                </a:solidFill>
              </a:rPr>
              <a:t>pros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844824"/>
            <a:ext cx="8352928" cy="4608512"/>
          </a:xfrm>
        </p:spPr>
        <p:txBody>
          <a:bodyPr/>
          <a:lstStyle/>
          <a:p>
            <a:r>
              <a:rPr lang="en-GB" dirty="0"/>
              <a:t>Economics – fewer defect in code</a:t>
            </a:r>
          </a:p>
          <a:p>
            <a:r>
              <a:rPr lang="en-GB" dirty="0"/>
              <a:t>Design quality – different views and experiences </a:t>
            </a:r>
          </a:p>
          <a:p>
            <a:r>
              <a:rPr lang="en-GB" dirty="0"/>
              <a:t>Satisfaction – work is more enjoyable</a:t>
            </a:r>
          </a:p>
          <a:p>
            <a:r>
              <a:rPr lang="en-GB" dirty="0"/>
              <a:t>Learning – knowledge is shared</a:t>
            </a:r>
          </a:p>
          <a:p>
            <a:r>
              <a:rPr lang="en-GB" dirty="0"/>
              <a:t>Team-building and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809332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Pair </a:t>
            </a:r>
            <a:r>
              <a:rPr lang="en-GB" dirty="0"/>
              <a:t>programming - </a:t>
            </a:r>
            <a:r>
              <a:rPr lang="en-GB" b="1" u="sng" dirty="0">
                <a:solidFill>
                  <a:srgbClr val="FF0000"/>
                </a:solidFill>
              </a:rPr>
              <a:t>cons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844824"/>
            <a:ext cx="8352928" cy="4608512"/>
          </a:xfrm>
        </p:spPr>
        <p:txBody>
          <a:bodyPr/>
          <a:lstStyle/>
          <a:p>
            <a:r>
              <a:rPr lang="en-GB" dirty="0"/>
              <a:t>Total number of man-hours increases</a:t>
            </a:r>
          </a:p>
          <a:p>
            <a:r>
              <a:rPr lang="en-GB" dirty="0"/>
              <a:t>Complex from PM point of view</a:t>
            </a:r>
          </a:p>
          <a:p>
            <a:r>
              <a:rPr lang="en-GB" dirty="0"/>
              <a:t>Reliance on individuals (skills, personalities, keenness etc.)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Will Pair Programming Really Improve Your Project?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025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7C1B-EA9F-4D40-B576-0F91BE0F9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rgbClr val="00B0F0"/>
                </a:solidFill>
              </a:rPr>
              <a:t>Technology Roadmaps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79BE9-3BAC-444B-8D5A-3F3AB6468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0" y="1628800"/>
            <a:ext cx="5251721" cy="3263504"/>
          </a:xfrm>
        </p:spPr>
        <p:txBody>
          <a:bodyPr/>
          <a:lstStyle/>
          <a:p>
            <a:r>
              <a:rPr lang="en-GB" sz="2800" dirty="0">
                <a:solidFill>
                  <a:srgbClr val="FFC000"/>
                </a:solidFill>
              </a:rPr>
              <a:t>Captures the team’s vision for the project</a:t>
            </a:r>
          </a:p>
          <a:p>
            <a:r>
              <a:rPr lang="en-GB" sz="2800" dirty="0">
                <a:solidFill>
                  <a:srgbClr val="FFC000"/>
                </a:solidFill>
              </a:rPr>
              <a:t>Helps identify features and releases</a:t>
            </a:r>
          </a:p>
          <a:p>
            <a:r>
              <a:rPr lang="en-GB" sz="2800" dirty="0">
                <a:solidFill>
                  <a:srgbClr val="FFC000"/>
                </a:solidFill>
              </a:rPr>
              <a:t>Helps communicate intent</a:t>
            </a:r>
          </a:p>
          <a:p>
            <a:r>
              <a:rPr lang="en-GB" sz="2800" dirty="0">
                <a:solidFill>
                  <a:srgbClr val="FFC000"/>
                </a:solidFill>
              </a:rPr>
              <a:t>Helps identify roles and priorities in the team</a:t>
            </a:r>
          </a:p>
          <a:p>
            <a:r>
              <a:rPr lang="en-GB" sz="2800" dirty="0">
                <a:solidFill>
                  <a:srgbClr val="FFC000"/>
                </a:solidFill>
              </a:rPr>
              <a:t>Initiates fundamental questions and decisions</a:t>
            </a:r>
          </a:p>
          <a:p>
            <a:r>
              <a:rPr lang="en-GB" sz="2800" b="1" dirty="0">
                <a:solidFill>
                  <a:srgbClr val="00B0F0"/>
                </a:solidFill>
              </a:rPr>
              <a:t>Innovation Funnel </a:t>
            </a:r>
            <a:r>
              <a:rPr lang="en-GB" sz="2800" dirty="0">
                <a:solidFill>
                  <a:srgbClr val="FFC000"/>
                </a:solidFill>
              </a:rPr>
              <a:t>forms the starting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59BB9-1C04-491D-95CD-F801A04E4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295" y="2226469"/>
            <a:ext cx="2676098" cy="243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3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pic>
        <p:nvPicPr>
          <p:cNvPr id="49155" name="Picture 3" descr="BD05869_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7744" y="1556792"/>
            <a:ext cx="4033838" cy="3575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25BA-83C4-436F-90AA-981DB9B7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rgbClr val="00B0F0"/>
                </a:solidFill>
              </a:rPr>
              <a:t>Building an Innovation Funnel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72290-E314-4B2D-96D4-004C74E08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4215725" cy="3263504"/>
          </a:xfrm>
        </p:spPr>
        <p:txBody>
          <a:bodyPr/>
          <a:lstStyle/>
          <a:p>
            <a:r>
              <a:rPr lang="en-GB" sz="2800" b="1" dirty="0">
                <a:solidFill>
                  <a:srgbClr val="00B0F0"/>
                </a:solidFill>
              </a:rPr>
              <a:t>Highest level model</a:t>
            </a:r>
          </a:p>
          <a:p>
            <a:r>
              <a:rPr lang="en-GB" sz="2800" b="1" dirty="0">
                <a:solidFill>
                  <a:srgbClr val="00B0F0"/>
                </a:solidFill>
              </a:rPr>
              <a:t>Based on the original pitch</a:t>
            </a:r>
          </a:p>
          <a:p>
            <a:r>
              <a:rPr lang="en-GB" sz="2800" b="1" dirty="0">
                <a:solidFill>
                  <a:srgbClr val="00B0F0"/>
                </a:solidFill>
              </a:rPr>
              <a:t>Involves the whole team</a:t>
            </a:r>
          </a:p>
          <a:p>
            <a:r>
              <a:rPr lang="en-GB" sz="2800" b="1" dirty="0">
                <a:solidFill>
                  <a:srgbClr val="00B0F0"/>
                </a:solidFill>
              </a:rPr>
              <a:t>Starts with a group brain storm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2B8C9-D463-4418-9819-53A5034E9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09" y="3144913"/>
            <a:ext cx="1911262" cy="1906689"/>
          </a:xfrm>
          <a:prstGeom prst="rect">
            <a:avLst/>
          </a:prstGeom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8CCA6C22-9059-40B3-A362-0FED7CA8DF53}"/>
              </a:ext>
            </a:extLst>
          </p:cNvPr>
          <p:cNvSpPr/>
          <p:nvPr/>
        </p:nvSpPr>
        <p:spPr>
          <a:xfrm>
            <a:off x="6107755" y="1642880"/>
            <a:ext cx="2407595" cy="122443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7119E-CC22-41ED-8868-3ED78EF81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5329200"/>
            <a:ext cx="2345639" cy="1092803"/>
          </a:xfrm>
          <a:prstGeom prst="rect">
            <a:avLst/>
          </a:prstGeom>
        </p:spPr>
      </p:pic>
      <p:sp>
        <p:nvSpPr>
          <p:cNvPr id="7" name="Lightning Bolt 6">
            <a:extLst>
              <a:ext uri="{FF2B5EF4-FFF2-40B4-BE49-F238E27FC236}">
                <a16:creationId xmlns:a16="http://schemas.microsoft.com/office/drawing/2014/main" id="{4E16B8FC-729C-4CD9-A8A3-BEA93AE21D37}"/>
              </a:ext>
            </a:extLst>
          </p:cNvPr>
          <p:cNvSpPr/>
          <p:nvPr/>
        </p:nvSpPr>
        <p:spPr>
          <a:xfrm>
            <a:off x="7044041" y="2384929"/>
            <a:ext cx="535022" cy="83128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34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25BA-83C4-436F-90AA-981DB9B7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rgbClr val="00B0F0"/>
                </a:solidFill>
              </a:rPr>
              <a:t>Building an Innovation Funnel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72290-E314-4B2D-96D4-004C74E08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GB" sz="2800" b="1" dirty="0">
                <a:solidFill>
                  <a:srgbClr val="00B0F0"/>
                </a:solidFill>
              </a:rPr>
              <a:t>Identify system stakeholders </a:t>
            </a:r>
          </a:p>
          <a:p>
            <a:pPr marL="385763" indent="-385763">
              <a:buFont typeface="+mj-lt"/>
              <a:buAutoNum type="arabicPeriod"/>
            </a:pPr>
            <a:r>
              <a:rPr lang="en-GB" sz="2800" b="1" dirty="0">
                <a:solidFill>
                  <a:srgbClr val="00B0F0"/>
                </a:solidFill>
              </a:rPr>
              <a:t>Refine to identify the system’s direct users </a:t>
            </a:r>
          </a:p>
          <a:p>
            <a:pPr marL="385763" indent="-385763">
              <a:buFont typeface="+mj-lt"/>
              <a:buAutoNum type="arabicPeriod"/>
            </a:pPr>
            <a:r>
              <a:rPr lang="en-GB" sz="2800" b="1" dirty="0">
                <a:solidFill>
                  <a:srgbClr val="00B0F0"/>
                </a:solidFill>
              </a:rPr>
              <a:t>Identify </a:t>
            </a:r>
            <a:r>
              <a:rPr lang="en-GB" sz="2800" b="1" dirty="0" err="1">
                <a:solidFill>
                  <a:srgbClr val="00B0F0"/>
                </a:solidFill>
              </a:rPr>
              <a:t>Usecases</a:t>
            </a:r>
            <a:r>
              <a:rPr lang="en-GB" sz="2800" b="1" dirty="0">
                <a:solidFill>
                  <a:srgbClr val="00B0F0"/>
                </a:solidFill>
              </a:rPr>
              <a:t> (Process, Services, Capabilities)</a:t>
            </a:r>
          </a:p>
          <a:p>
            <a:pPr marL="385763" indent="-385763">
              <a:buFont typeface="+mj-lt"/>
              <a:buAutoNum type="arabicPeriod"/>
            </a:pPr>
            <a:r>
              <a:rPr lang="en-GB" sz="2800" b="1" dirty="0">
                <a:solidFill>
                  <a:srgbClr val="00B0F0"/>
                </a:solidFill>
              </a:rPr>
              <a:t>Set aside implementation details</a:t>
            </a:r>
          </a:p>
          <a:p>
            <a:pPr marL="385763" indent="-385763">
              <a:buFont typeface="+mj-lt"/>
              <a:buAutoNum type="arabicPeriod"/>
            </a:pPr>
            <a:r>
              <a:rPr lang="en-GB" sz="2800" b="1" dirty="0">
                <a:solidFill>
                  <a:srgbClr val="00B0F0"/>
                </a:solidFill>
              </a:rPr>
              <a:t>Consider the user stories</a:t>
            </a:r>
          </a:p>
          <a:p>
            <a:pPr lvl="1"/>
            <a:r>
              <a:rPr lang="en-GB" sz="2400" b="1" dirty="0">
                <a:solidFill>
                  <a:srgbClr val="FFC000"/>
                </a:solidFill>
              </a:rPr>
              <a:t>Why do they interact with the system?</a:t>
            </a:r>
          </a:p>
          <a:p>
            <a:pPr lvl="1"/>
            <a:r>
              <a:rPr lang="en-GB" sz="2400" b="1" dirty="0">
                <a:solidFill>
                  <a:srgbClr val="FFC000"/>
                </a:solidFill>
              </a:rPr>
              <a:t>How do they interact with the system?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C9E3B-E1FE-475B-B37E-E2E48D731470}"/>
              </a:ext>
            </a:extLst>
          </p:cNvPr>
          <p:cNvSpPr txBox="1"/>
          <p:nvPr/>
        </p:nvSpPr>
        <p:spPr>
          <a:xfrm>
            <a:off x="6923964" y="3645024"/>
            <a:ext cx="2017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700" b="1" dirty="0"/>
              <a:t>What Vision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A98568-5302-49BC-8AD0-2207B03A4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942" y="4893497"/>
            <a:ext cx="1685925" cy="152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0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25BA-83C4-436F-90AA-981DB9B7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rgbClr val="00B0F0"/>
                </a:solidFill>
              </a:rPr>
              <a:t>Context Diagram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542990-3CE2-4A3A-A206-FE70C35FE72B}"/>
              </a:ext>
            </a:extLst>
          </p:cNvPr>
          <p:cNvGrpSpPr/>
          <p:nvPr/>
        </p:nvGrpSpPr>
        <p:grpSpPr>
          <a:xfrm>
            <a:off x="744165" y="2386976"/>
            <a:ext cx="2226418" cy="2949862"/>
            <a:chOff x="992220" y="2039634"/>
            <a:chExt cx="2968557" cy="39331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6E7FE9-FAAA-4649-B988-0715D7C3F499}"/>
                </a:ext>
              </a:extLst>
            </p:cNvPr>
            <p:cNvSpPr/>
            <p:nvPr/>
          </p:nvSpPr>
          <p:spPr>
            <a:xfrm>
              <a:off x="992220" y="2039634"/>
              <a:ext cx="2968557" cy="3933149"/>
            </a:xfrm>
            <a:prstGeom prst="rect">
              <a:avLst/>
            </a:prstGeom>
            <a:pattFill prst="pct2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279CFF-4B33-488E-9622-4D4811D2870A}"/>
                </a:ext>
              </a:extLst>
            </p:cNvPr>
            <p:cNvSpPr txBox="1"/>
            <p:nvPr/>
          </p:nvSpPr>
          <p:spPr>
            <a:xfrm>
              <a:off x="1717740" y="2178997"/>
              <a:ext cx="15175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500" b="1" dirty="0"/>
                <a:t>Our System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8E88F55-2AEF-4141-ABC2-0553885E6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8" b="21821"/>
          <a:stretch/>
        </p:blipFill>
        <p:spPr>
          <a:xfrm>
            <a:off x="3845117" y="3066384"/>
            <a:ext cx="511125" cy="9051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655612-2BB4-47F6-B6B6-6DA8DC089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330" y="4263788"/>
            <a:ext cx="612701" cy="4298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BDE6C7-7933-438C-8F5B-919262C37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842" y="3518976"/>
            <a:ext cx="768163" cy="3429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C13B77-A5F8-4D19-8312-6EF898172394}"/>
              </a:ext>
            </a:extLst>
          </p:cNvPr>
          <p:cNvSpPr txBox="1"/>
          <p:nvPr/>
        </p:nvSpPr>
        <p:spPr>
          <a:xfrm>
            <a:off x="3514722" y="2386976"/>
            <a:ext cx="15613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/>
              <a:t>Users/Actors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38344-A1FE-4777-B56B-CFDCEBC6C657}"/>
              </a:ext>
            </a:extLst>
          </p:cNvPr>
          <p:cNvSpPr txBox="1"/>
          <p:nvPr/>
        </p:nvSpPr>
        <p:spPr>
          <a:xfrm>
            <a:off x="5438405" y="2386976"/>
            <a:ext cx="12730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 err="1"/>
              <a:t>Usecase</a:t>
            </a:r>
            <a:endParaRPr lang="en-GB" sz="1500" b="1" dirty="0"/>
          </a:p>
        </p:txBody>
      </p:sp>
    </p:spTree>
    <p:extLst>
      <p:ext uri="{BB962C8B-B14F-4D97-AF65-F5344CB8AC3E}">
        <p14:creationId xmlns:p14="http://schemas.microsoft.com/office/powerpoint/2010/main" val="339078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25BA-83C4-436F-90AA-981DB9B7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rgbClr val="00B0F0"/>
                </a:solidFill>
              </a:rPr>
              <a:t>Context Diagram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9FFA19-CF70-4599-867A-4237A5533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8" b="21821"/>
          <a:stretch/>
        </p:blipFill>
        <p:spPr>
          <a:xfrm>
            <a:off x="2907143" y="3373717"/>
            <a:ext cx="511125" cy="9051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E88F55-2AEF-4141-ABC2-0553885E6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8" b="21821"/>
          <a:stretch/>
        </p:blipFill>
        <p:spPr>
          <a:xfrm>
            <a:off x="3742978" y="2408422"/>
            <a:ext cx="511125" cy="9051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655612-2BB4-47F6-B6B6-6DA8DC089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773" y="3611406"/>
            <a:ext cx="612701" cy="4298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C13B77-A5F8-4D19-8312-6EF898172394}"/>
              </a:ext>
            </a:extLst>
          </p:cNvPr>
          <p:cNvSpPr txBox="1"/>
          <p:nvPr/>
        </p:nvSpPr>
        <p:spPr>
          <a:xfrm>
            <a:off x="194302" y="2982086"/>
            <a:ext cx="22741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FFC000"/>
                </a:solidFill>
              </a:rPr>
              <a:t>Assign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FFC000"/>
                </a:solidFill>
              </a:rPr>
              <a:t>Think about roles and interaction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12F13DA-89E1-479F-AA5E-4525D660DE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8" b="21821"/>
          <a:stretch/>
        </p:blipFill>
        <p:spPr>
          <a:xfrm>
            <a:off x="6084047" y="3094283"/>
            <a:ext cx="511125" cy="9051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220AAA9-1A6C-4AB3-8ACA-B8996FB17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8" b="21821"/>
          <a:stretch/>
        </p:blipFill>
        <p:spPr>
          <a:xfrm>
            <a:off x="6229139" y="4911773"/>
            <a:ext cx="511125" cy="9051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451CCB5-029A-422D-82FC-C35B54A291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8" b="21821"/>
          <a:stretch/>
        </p:blipFill>
        <p:spPr>
          <a:xfrm>
            <a:off x="4910367" y="2340983"/>
            <a:ext cx="511125" cy="90518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9E92217-B57C-4A59-B0A1-3D96C8F9FC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8" b="21821"/>
          <a:stretch/>
        </p:blipFill>
        <p:spPr>
          <a:xfrm>
            <a:off x="3991998" y="4459181"/>
            <a:ext cx="511125" cy="90518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82AD1C9-DBB9-400A-8D01-70350DD77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2" y="4716133"/>
            <a:ext cx="612701" cy="4298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58C73F4-B68C-41AA-945F-16A929940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142" y="4911773"/>
            <a:ext cx="612701" cy="4298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5FB383E-2435-4DE8-82D1-1CEA12567003}"/>
              </a:ext>
            </a:extLst>
          </p:cNvPr>
          <p:cNvSpPr txBox="1"/>
          <p:nvPr/>
        </p:nvSpPr>
        <p:spPr>
          <a:xfrm>
            <a:off x="3924376" y="1726806"/>
            <a:ext cx="21078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00" b="1" dirty="0"/>
              <a:t>Stakeholders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B7ABB9-2575-44F0-B854-28478FEA0634}"/>
              </a:ext>
            </a:extLst>
          </p:cNvPr>
          <p:cNvSpPr txBox="1"/>
          <p:nvPr/>
        </p:nvSpPr>
        <p:spPr>
          <a:xfrm>
            <a:off x="6696066" y="2978202"/>
            <a:ext cx="21078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00" b="1" dirty="0"/>
              <a:t>Users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C38DF2-817A-4143-A1AA-9EB62414BB46}"/>
              </a:ext>
            </a:extLst>
          </p:cNvPr>
          <p:cNvCxnSpPr/>
          <p:nvPr/>
        </p:nvCxnSpPr>
        <p:spPr>
          <a:xfrm flipV="1">
            <a:off x="4503124" y="2609775"/>
            <a:ext cx="1580924" cy="311349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49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4C9EB677-20A1-40DA-9300-60D8C6F43E3B}"/>
              </a:ext>
            </a:extLst>
          </p:cNvPr>
          <p:cNvSpPr txBox="1"/>
          <p:nvPr/>
        </p:nvSpPr>
        <p:spPr>
          <a:xfrm>
            <a:off x="151018" y="4985260"/>
            <a:ext cx="34221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rgbClr val="FFC000"/>
                </a:solidFill>
              </a:rPr>
              <a:t>Assign appropriate names</a:t>
            </a:r>
          </a:p>
          <a:p>
            <a:r>
              <a:rPr lang="en-GB" sz="2100" dirty="0">
                <a:solidFill>
                  <a:srgbClr val="FFC000"/>
                </a:solidFill>
              </a:rPr>
              <a:t>Think high level and merge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D25BA-83C4-436F-90AA-981DB9B7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rgbClr val="00B0F0"/>
                </a:solidFill>
              </a:rPr>
              <a:t>Context Diagram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E88F55-2AEF-4141-ABC2-0553885E6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8" b="21821"/>
          <a:stretch/>
        </p:blipFill>
        <p:spPr>
          <a:xfrm>
            <a:off x="7572709" y="3066384"/>
            <a:ext cx="511125" cy="9051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655612-2BB4-47F6-B6B6-6DA8DC089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922" y="4263788"/>
            <a:ext cx="612701" cy="4298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BDE6C7-7933-438C-8F5B-919262C37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636" y="3223063"/>
            <a:ext cx="768163" cy="3429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C13B77-A5F8-4D19-8312-6EF898172394}"/>
              </a:ext>
            </a:extLst>
          </p:cNvPr>
          <p:cNvSpPr txBox="1"/>
          <p:nvPr/>
        </p:nvSpPr>
        <p:spPr>
          <a:xfrm>
            <a:off x="7183674" y="2200246"/>
            <a:ext cx="1273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/>
              <a:t>Users/Actors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38344-A1FE-4777-B56B-CFDCEBC6C657}"/>
              </a:ext>
            </a:extLst>
          </p:cNvPr>
          <p:cNvSpPr txBox="1"/>
          <p:nvPr/>
        </p:nvSpPr>
        <p:spPr>
          <a:xfrm>
            <a:off x="3280345" y="2186928"/>
            <a:ext cx="2894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/>
              <a:t>Identify </a:t>
            </a:r>
            <a:r>
              <a:rPr lang="en-GB" sz="1500" b="1" dirty="0" err="1"/>
              <a:t>Usecases</a:t>
            </a:r>
            <a:r>
              <a:rPr lang="en-GB" sz="1500" b="1" dirty="0"/>
              <a:t> for the system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4C72F8-36F7-421F-9825-E18739D50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131" y="3907161"/>
            <a:ext cx="768163" cy="3429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EA7DD1-23A3-4891-9062-65076AD93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182" y="3051598"/>
            <a:ext cx="768163" cy="3429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A46A7F-FBE6-4302-8B61-93EBBDFA8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293" y="3621366"/>
            <a:ext cx="768163" cy="3429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E98B17-1405-40C3-8D8D-64DCB1455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212" y="4575423"/>
            <a:ext cx="768163" cy="3429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9859A2B-0C83-4A29-A747-DD8D52038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584" y="3980396"/>
            <a:ext cx="768163" cy="3429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E1A1198-DAA2-41F1-9498-27B5CF4B7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838" y="4135761"/>
            <a:ext cx="768163" cy="3429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644F5C-42CD-4DA9-8DD1-C0ABE1BB4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231" y="2940127"/>
            <a:ext cx="768163" cy="3429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D0B9CE1-7D2B-4BBC-B257-BCF3DAC87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635" y="4876535"/>
            <a:ext cx="768163" cy="3429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307AD0B-B7E4-408B-9F05-4B4D5D45A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036" y="5067413"/>
            <a:ext cx="768163" cy="3429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C6AFA96-02F3-4429-A2A8-F755367F0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665" y="5171585"/>
            <a:ext cx="768163" cy="34293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6779C5-3798-4ED4-B45E-D149DC347F6D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 flipV="1">
            <a:off x="6037827" y="4478692"/>
            <a:ext cx="1484094" cy="864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0DB4C0-8809-4793-89CE-0445C7C794C6}"/>
              </a:ext>
            </a:extLst>
          </p:cNvPr>
          <p:cNvCxnSpPr>
            <a:cxnSpLocks/>
            <a:stCxn id="15" idx="1"/>
            <a:endCxn id="23" idx="3"/>
          </p:cNvCxnSpPr>
          <p:nvPr/>
        </p:nvCxnSpPr>
        <p:spPr>
          <a:xfrm flipH="1" flipV="1">
            <a:off x="5862394" y="3111592"/>
            <a:ext cx="1710315" cy="407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143F5A8-14EA-4FDA-AD9B-2B97C71E2CA2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>
            <a:off x="4906799" y="3394528"/>
            <a:ext cx="2665910" cy="124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016CE9-A819-4CFF-A34E-3F3B40C68B8C}"/>
              </a:ext>
            </a:extLst>
          </p:cNvPr>
          <p:cNvCxnSpPr>
            <a:stCxn id="21" idx="3"/>
            <a:endCxn id="16" idx="1"/>
          </p:cNvCxnSpPr>
          <p:nvPr/>
        </p:nvCxnSpPr>
        <p:spPr>
          <a:xfrm>
            <a:off x="5653746" y="4151860"/>
            <a:ext cx="1868175" cy="326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A1D543-28A9-49E9-9A4F-ED3377BE4C86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 flipV="1">
            <a:off x="5653746" y="3518976"/>
            <a:ext cx="1918963" cy="632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F0AEB9-4903-4721-BCC0-15AE06156351}"/>
              </a:ext>
            </a:extLst>
          </p:cNvPr>
          <p:cNvSpPr txBox="1"/>
          <p:nvPr/>
        </p:nvSpPr>
        <p:spPr>
          <a:xfrm>
            <a:off x="218085" y="2239274"/>
            <a:ext cx="3247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rgbClr val="00B0F0"/>
                </a:solidFill>
              </a:rPr>
              <a:t>What will the system do? Who will it do them for?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F645CD-9B8A-4ECD-B0E4-188D9E7F38E6}"/>
              </a:ext>
            </a:extLst>
          </p:cNvPr>
          <p:cNvSpPr/>
          <p:nvPr/>
        </p:nvSpPr>
        <p:spPr>
          <a:xfrm>
            <a:off x="179173" y="3539647"/>
            <a:ext cx="22729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100" dirty="0">
                <a:solidFill>
                  <a:srgbClr val="00B050"/>
                </a:solidFill>
              </a:rPr>
              <a:t>Processes, Services, Capabilities</a:t>
            </a:r>
          </a:p>
        </p:txBody>
      </p:sp>
    </p:spTree>
    <p:extLst>
      <p:ext uri="{BB962C8B-B14F-4D97-AF65-F5344CB8AC3E}">
        <p14:creationId xmlns:p14="http://schemas.microsoft.com/office/powerpoint/2010/main" val="288808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25BA-83C4-436F-90AA-981DB9B7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02750"/>
            <a:ext cx="7886700" cy="994172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rgbClr val="00B0F0"/>
                </a:solidFill>
              </a:rPr>
              <a:t>Context Diagram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542990-3CE2-4A3A-A206-FE70C35FE72B}"/>
              </a:ext>
            </a:extLst>
          </p:cNvPr>
          <p:cNvGrpSpPr/>
          <p:nvPr/>
        </p:nvGrpSpPr>
        <p:grpSpPr>
          <a:xfrm>
            <a:off x="3618689" y="2532891"/>
            <a:ext cx="2226418" cy="2949862"/>
            <a:chOff x="992220" y="2039634"/>
            <a:chExt cx="2968557" cy="3933149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6E7FE9-FAAA-4649-B988-0715D7C3F499}"/>
                </a:ext>
              </a:extLst>
            </p:cNvPr>
            <p:cNvSpPr/>
            <p:nvPr/>
          </p:nvSpPr>
          <p:spPr>
            <a:xfrm>
              <a:off x="992220" y="2039634"/>
              <a:ext cx="2968557" cy="39331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279CFF-4B33-488E-9622-4D4811D2870A}"/>
                </a:ext>
              </a:extLst>
            </p:cNvPr>
            <p:cNvSpPr txBox="1"/>
            <p:nvPr/>
          </p:nvSpPr>
          <p:spPr>
            <a:xfrm>
              <a:off x="1717740" y="2178997"/>
              <a:ext cx="151751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 err="1"/>
                <a:t>SkyLaundry</a:t>
              </a:r>
              <a:endParaRPr lang="en-GB" sz="1200" b="1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8E88F55-2AEF-4141-ABC2-0553885E6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8" b="21821"/>
          <a:stretch/>
        </p:blipFill>
        <p:spPr>
          <a:xfrm>
            <a:off x="1195586" y="2846038"/>
            <a:ext cx="511125" cy="9051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655612-2BB4-47F6-B6B6-6DA8DC089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673" y="3578015"/>
            <a:ext cx="612701" cy="4298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BDE6C7-7933-438C-8F5B-919262C37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901263"/>
            <a:ext cx="1244171" cy="55543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E638344-A1FE-4777-B56B-CFDCEBC6C657}"/>
              </a:ext>
            </a:extLst>
          </p:cNvPr>
          <p:cNvSpPr txBox="1"/>
          <p:nvPr/>
        </p:nvSpPr>
        <p:spPr>
          <a:xfrm>
            <a:off x="6207505" y="4051305"/>
            <a:ext cx="12730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/>
              <a:t>Bank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545EE1-884A-4F30-8EC2-A6B26FA0F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8" b="21821"/>
          <a:stretch/>
        </p:blipFill>
        <p:spPr>
          <a:xfrm>
            <a:off x="1706711" y="4468286"/>
            <a:ext cx="511125" cy="9051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CA3C47-5CFF-4015-A5B1-5EC5185DBE54}"/>
              </a:ext>
            </a:extLst>
          </p:cNvPr>
          <p:cNvSpPr txBox="1"/>
          <p:nvPr/>
        </p:nvSpPr>
        <p:spPr>
          <a:xfrm>
            <a:off x="1312790" y="5300205"/>
            <a:ext cx="12730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/>
              <a:t>Driver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011CDB-4124-4406-AB53-41CBABF72AE9}"/>
              </a:ext>
            </a:extLst>
          </p:cNvPr>
          <p:cNvSpPr txBox="1"/>
          <p:nvPr/>
        </p:nvSpPr>
        <p:spPr>
          <a:xfrm>
            <a:off x="819252" y="3751222"/>
            <a:ext cx="12730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/>
              <a:t>Customer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BB84672-B0D1-48EC-ABC9-90FBE4150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955" y="3108277"/>
            <a:ext cx="1111009" cy="4959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A7A0E1B-24CE-4BFE-A0A5-019E5AEAD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015" y="4011888"/>
            <a:ext cx="787082" cy="3513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537E47F-1AC1-4F3C-942E-09A32E1FB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946" y="4824164"/>
            <a:ext cx="1111009" cy="4959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0BAD31B-D0D7-462C-826D-0D27510C3483}"/>
              </a:ext>
            </a:extLst>
          </p:cNvPr>
          <p:cNvSpPr txBox="1"/>
          <p:nvPr/>
        </p:nvSpPr>
        <p:spPr>
          <a:xfrm>
            <a:off x="4572000" y="3936606"/>
            <a:ext cx="1273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Process payments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4727E7-7542-4102-A989-C34479B2B9B8}"/>
              </a:ext>
            </a:extLst>
          </p:cNvPr>
          <p:cNvSpPr/>
          <p:nvPr/>
        </p:nvSpPr>
        <p:spPr>
          <a:xfrm>
            <a:off x="3625577" y="323449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Collection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8816F8-3CE8-487C-B19F-279C246F0768}"/>
              </a:ext>
            </a:extLst>
          </p:cNvPr>
          <p:cNvSpPr/>
          <p:nvPr/>
        </p:nvSpPr>
        <p:spPr>
          <a:xfrm>
            <a:off x="3565618" y="4040480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Register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CE9DCB-9883-4AEF-91F9-04EF49BF8ED3}"/>
              </a:ext>
            </a:extLst>
          </p:cNvPr>
          <p:cNvSpPr/>
          <p:nvPr/>
        </p:nvSpPr>
        <p:spPr>
          <a:xfrm>
            <a:off x="3621654" y="4920878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Dispatch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16A85A-E10F-4A19-BF77-6F08E53532FF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1706711" y="3298630"/>
            <a:ext cx="1962243" cy="57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58A898-091A-4A8C-9BDA-760E6967CD33}"/>
              </a:ext>
            </a:extLst>
          </p:cNvPr>
          <p:cNvCxnSpPr>
            <a:stCxn id="12" idx="3"/>
            <a:endCxn id="23" idx="1"/>
          </p:cNvCxnSpPr>
          <p:nvPr/>
        </p:nvCxnSpPr>
        <p:spPr>
          <a:xfrm>
            <a:off x="2217837" y="4920879"/>
            <a:ext cx="1415110" cy="151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2D1553-07E0-48CA-A511-9FD400E342A8}"/>
              </a:ext>
            </a:extLst>
          </p:cNvPr>
          <p:cNvCxnSpPr>
            <a:stCxn id="12" idx="3"/>
            <a:endCxn id="22" idx="1"/>
          </p:cNvCxnSpPr>
          <p:nvPr/>
        </p:nvCxnSpPr>
        <p:spPr>
          <a:xfrm flipV="1">
            <a:off x="2217837" y="4187576"/>
            <a:ext cx="1476179" cy="733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DD514C-4F74-4285-81A9-7093A7AA0440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1706711" y="3298630"/>
            <a:ext cx="1858907" cy="926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3F0FFA-2B84-4DEB-82BD-E30DAD5B7FC4}"/>
              </a:ext>
            </a:extLst>
          </p:cNvPr>
          <p:cNvCxnSpPr>
            <a:stCxn id="24" idx="3"/>
            <a:endCxn id="16" idx="1"/>
          </p:cNvCxnSpPr>
          <p:nvPr/>
        </p:nvCxnSpPr>
        <p:spPr>
          <a:xfrm flipV="1">
            <a:off x="5845036" y="3792918"/>
            <a:ext cx="692637" cy="46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03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7C1B-EA9F-4D40-B576-0F91BE0F9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rgbClr val="00B0F0"/>
                </a:solidFill>
              </a:rPr>
              <a:t>Innovation Funnel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79BE9-3BAC-444B-8D5A-3F3AB6468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13" y="2013007"/>
            <a:ext cx="3558493" cy="3713899"/>
          </a:xfrm>
        </p:spPr>
        <p:txBody>
          <a:bodyPr/>
          <a:lstStyle/>
          <a:p>
            <a:r>
              <a:rPr lang="en-GB" sz="2000" b="1" dirty="0">
                <a:solidFill>
                  <a:srgbClr val="00B0F0"/>
                </a:solidFill>
              </a:rPr>
              <a:t>Ideas</a:t>
            </a:r>
            <a:endParaRPr lang="en-GB" sz="1400" b="1" dirty="0">
              <a:solidFill>
                <a:srgbClr val="00B0F0"/>
              </a:solidFill>
            </a:endParaRPr>
          </a:p>
          <a:p>
            <a:pPr lvl="1"/>
            <a:r>
              <a:rPr lang="en-GB" sz="1800" dirty="0"/>
              <a:t>Features and ideas for work based on previous modelling </a:t>
            </a:r>
          </a:p>
          <a:p>
            <a:r>
              <a:rPr lang="en-GB" sz="2000" b="1" dirty="0">
                <a:solidFill>
                  <a:srgbClr val="00B050"/>
                </a:solidFill>
              </a:rPr>
              <a:t>Validation</a:t>
            </a:r>
          </a:p>
          <a:p>
            <a:pPr lvl="1"/>
            <a:r>
              <a:rPr lang="en-GB" sz="1800" dirty="0"/>
              <a:t>Filter and prioritise ideas, decide which features to make</a:t>
            </a:r>
          </a:p>
          <a:p>
            <a:r>
              <a:rPr lang="en-GB" sz="2000" b="1" dirty="0">
                <a:solidFill>
                  <a:srgbClr val="FFC000"/>
                </a:solidFill>
              </a:rPr>
              <a:t>Create</a:t>
            </a:r>
          </a:p>
          <a:p>
            <a:pPr lvl="1"/>
            <a:r>
              <a:rPr lang="en-GB" sz="1800" dirty="0"/>
              <a:t>Features currently being coded and tested</a:t>
            </a:r>
          </a:p>
          <a:p>
            <a:r>
              <a:rPr lang="en-GB" sz="2000" b="1" dirty="0"/>
              <a:t>Deliver</a:t>
            </a:r>
          </a:p>
          <a:p>
            <a:pPr lvl="1"/>
            <a:r>
              <a:rPr lang="en-GB" sz="1800" dirty="0"/>
              <a:t>Working features (Cumulative)</a:t>
            </a:r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20418CC1-3517-4A37-A3E7-FB21DFE5E627}"/>
              </a:ext>
            </a:extLst>
          </p:cNvPr>
          <p:cNvSpPr/>
          <p:nvPr/>
        </p:nvSpPr>
        <p:spPr>
          <a:xfrm rot="16200000">
            <a:off x="5302077" y="2068984"/>
            <a:ext cx="2133000" cy="3943351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7866E0-1DFB-4ED1-9584-48DE74338F76}"/>
              </a:ext>
            </a:extLst>
          </p:cNvPr>
          <p:cNvCxnSpPr>
            <a:cxnSpLocks/>
          </p:cNvCxnSpPr>
          <p:nvPr/>
        </p:nvCxnSpPr>
        <p:spPr>
          <a:xfrm flipV="1">
            <a:off x="6566171" y="2848976"/>
            <a:ext cx="0" cy="269942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A81A7C-9C7E-477C-BE9C-499FBA9B760B}"/>
              </a:ext>
            </a:extLst>
          </p:cNvPr>
          <p:cNvCxnSpPr>
            <a:cxnSpLocks/>
          </p:cNvCxnSpPr>
          <p:nvPr/>
        </p:nvCxnSpPr>
        <p:spPr>
          <a:xfrm flipV="1">
            <a:off x="7541368" y="2951041"/>
            <a:ext cx="0" cy="269942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CF126F-FE33-46BC-8A5C-489DF822EAB7}"/>
              </a:ext>
            </a:extLst>
          </p:cNvPr>
          <p:cNvCxnSpPr>
            <a:cxnSpLocks/>
          </p:cNvCxnSpPr>
          <p:nvPr/>
        </p:nvCxnSpPr>
        <p:spPr>
          <a:xfrm flipV="1">
            <a:off x="5539902" y="2790547"/>
            <a:ext cx="0" cy="269942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DD18E3-069D-48E5-9330-23E770D7509C}"/>
              </a:ext>
            </a:extLst>
          </p:cNvPr>
          <p:cNvSpPr txBox="1"/>
          <p:nvPr/>
        </p:nvSpPr>
        <p:spPr>
          <a:xfrm>
            <a:off x="4572000" y="2319725"/>
            <a:ext cx="601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Idea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738DA-B944-4FA6-85BF-174916CD1C79}"/>
              </a:ext>
            </a:extLst>
          </p:cNvPr>
          <p:cNvSpPr txBox="1"/>
          <p:nvPr/>
        </p:nvSpPr>
        <p:spPr>
          <a:xfrm>
            <a:off x="5539902" y="2319725"/>
            <a:ext cx="120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50"/>
                </a:solidFill>
              </a:rPr>
              <a:t>Validation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56FAC7-EF76-45F4-8842-2539A825B2EC}"/>
              </a:ext>
            </a:extLst>
          </p:cNvPr>
          <p:cNvSpPr txBox="1"/>
          <p:nvPr/>
        </p:nvSpPr>
        <p:spPr>
          <a:xfrm>
            <a:off x="6723029" y="2308878"/>
            <a:ext cx="818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C000"/>
                </a:solidFill>
              </a:rPr>
              <a:t>Create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0C48B9-DAF0-4529-A239-AC0075C955AF}"/>
              </a:ext>
            </a:extLst>
          </p:cNvPr>
          <p:cNvSpPr txBox="1"/>
          <p:nvPr/>
        </p:nvSpPr>
        <p:spPr>
          <a:xfrm>
            <a:off x="7650805" y="2319725"/>
            <a:ext cx="909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Deliver</a:t>
            </a:r>
            <a:r>
              <a:rPr lang="en-GB" sz="1600" dirty="0"/>
              <a:t>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3DCA69-1E35-4812-84E6-0C13381F3B78}"/>
              </a:ext>
            </a:extLst>
          </p:cNvPr>
          <p:cNvSpPr/>
          <p:nvPr/>
        </p:nvSpPr>
        <p:spPr>
          <a:xfrm>
            <a:off x="4216940" y="3294029"/>
            <a:ext cx="355056" cy="37937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D3F4782-C08A-4B35-8D6D-76C8B6C0BAAB}"/>
              </a:ext>
            </a:extLst>
          </p:cNvPr>
          <p:cNvSpPr/>
          <p:nvPr/>
        </p:nvSpPr>
        <p:spPr>
          <a:xfrm>
            <a:off x="4141550" y="4584138"/>
            <a:ext cx="355056" cy="37937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131A9F-D2DC-4622-9E85-FF62156E5E0B}"/>
              </a:ext>
            </a:extLst>
          </p:cNvPr>
          <p:cNvSpPr/>
          <p:nvPr/>
        </p:nvSpPr>
        <p:spPr>
          <a:xfrm>
            <a:off x="4212080" y="4021147"/>
            <a:ext cx="355056" cy="37937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0CCC945-4C9A-4331-AE78-9E103A1F8262}"/>
              </a:ext>
            </a:extLst>
          </p:cNvPr>
          <p:cNvSpPr/>
          <p:nvPr/>
        </p:nvSpPr>
        <p:spPr>
          <a:xfrm>
            <a:off x="4727642" y="4552594"/>
            <a:ext cx="324662" cy="28813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6C3A6C-0D74-4FA5-ACD3-6DC169F72583}"/>
              </a:ext>
            </a:extLst>
          </p:cNvPr>
          <p:cNvSpPr/>
          <p:nvPr/>
        </p:nvSpPr>
        <p:spPr>
          <a:xfrm>
            <a:off x="5156273" y="3309700"/>
            <a:ext cx="355056" cy="37937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523B4C7-D8FD-4F0C-A6F5-D35FE9B71AD1}"/>
              </a:ext>
            </a:extLst>
          </p:cNvPr>
          <p:cNvSpPr/>
          <p:nvPr/>
        </p:nvSpPr>
        <p:spPr>
          <a:xfrm>
            <a:off x="5021911" y="4113586"/>
            <a:ext cx="355056" cy="37937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7589D3-C696-4E70-BDF7-A164BAADCEA7}"/>
              </a:ext>
            </a:extLst>
          </p:cNvPr>
          <p:cNvSpPr/>
          <p:nvPr/>
        </p:nvSpPr>
        <p:spPr>
          <a:xfrm>
            <a:off x="6099239" y="3320779"/>
            <a:ext cx="355056" cy="37937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B84BD0-5CBD-4394-B4E0-6F6BD3A849C6}"/>
              </a:ext>
            </a:extLst>
          </p:cNvPr>
          <p:cNvSpPr/>
          <p:nvPr/>
        </p:nvSpPr>
        <p:spPr>
          <a:xfrm>
            <a:off x="6674399" y="3325177"/>
            <a:ext cx="355056" cy="37937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73559B5-A6DA-40F2-91B9-933F95F9444F}"/>
              </a:ext>
            </a:extLst>
          </p:cNvPr>
          <p:cNvSpPr/>
          <p:nvPr/>
        </p:nvSpPr>
        <p:spPr>
          <a:xfrm>
            <a:off x="7864816" y="3833890"/>
            <a:ext cx="355056" cy="3793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297897B-2A0A-44E6-9FE2-FC6F11617379}"/>
              </a:ext>
            </a:extLst>
          </p:cNvPr>
          <p:cNvSpPr/>
          <p:nvPr/>
        </p:nvSpPr>
        <p:spPr>
          <a:xfrm>
            <a:off x="7687288" y="3408328"/>
            <a:ext cx="355056" cy="3793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6AF600-FA6D-405B-BD12-DDA4F3D78645}"/>
              </a:ext>
            </a:extLst>
          </p:cNvPr>
          <p:cNvSpPr/>
          <p:nvPr/>
        </p:nvSpPr>
        <p:spPr>
          <a:xfrm>
            <a:off x="7750515" y="4236387"/>
            <a:ext cx="355056" cy="37937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9FC82B-4712-4786-8F84-91605869862C}"/>
              </a:ext>
            </a:extLst>
          </p:cNvPr>
          <p:cNvSpPr/>
          <p:nvPr/>
        </p:nvSpPr>
        <p:spPr>
          <a:xfrm>
            <a:off x="7033103" y="3644760"/>
            <a:ext cx="355056" cy="37937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C0763FA-BEAB-4F7A-940D-90C82792E68E}"/>
              </a:ext>
            </a:extLst>
          </p:cNvPr>
          <p:cNvSpPr/>
          <p:nvPr/>
        </p:nvSpPr>
        <p:spPr>
          <a:xfrm>
            <a:off x="7120651" y="4093943"/>
            <a:ext cx="355056" cy="37937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4147115-105B-4B2C-B293-4CBCADC990C8}"/>
              </a:ext>
            </a:extLst>
          </p:cNvPr>
          <p:cNvSpPr/>
          <p:nvPr/>
        </p:nvSpPr>
        <p:spPr>
          <a:xfrm>
            <a:off x="6631832" y="4318369"/>
            <a:ext cx="355056" cy="37937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9D2DC4-5ED6-46CF-AC38-CF02E2E527BF}"/>
              </a:ext>
            </a:extLst>
          </p:cNvPr>
          <p:cNvSpPr/>
          <p:nvPr/>
        </p:nvSpPr>
        <p:spPr>
          <a:xfrm>
            <a:off x="5659068" y="3773116"/>
            <a:ext cx="355056" cy="37937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65F14BE-BC4A-42F4-8351-6FF12CD6ACA5}"/>
              </a:ext>
            </a:extLst>
          </p:cNvPr>
          <p:cNvSpPr/>
          <p:nvPr/>
        </p:nvSpPr>
        <p:spPr>
          <a:xfrm>
            <a:off x="6065195" y="3913028"/>
            <a:ext cx="355056" cy="37937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72FAB7-97E6-434B-B559-D355FD57E5E9}"/>
              </a:ext>
            </a:extLst>
          </p:cNvPr>
          <p:cNvSpPr/>
          <p:nvPr/>
        </p:nvSpPr>
        <p:spPr>
          <a:xfrm>
            <a:off x="5769727" y="4318369"/>
            <a:ext cx="355056" cy="37937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1B41B07-1358-40C1-9146-DDC105C071DC}"/>
              </a:ext>
            </a:extLst>
          </p:cNvPr>
          <p:cNvSpPr/>
          <p:nvPr/>
        </p:nvSpPr>
        <p:spPr>
          <a:xfrm>
            <a:off x="4590251" y="3974080"/>
            <a:ext cx="355056" cy="37937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1244F1A-869C-4C7E-9172-6E12124F6575}"/>
              </a:ext>
            </a:extLst>
          </p:cNvPr>
          <p:cNvSpPr/>
          <p:nvPr/>
        </p:nvSpPr>
        <p:spPr>
          <a:xfrm>
            <a:off x="4924632" y="3665896"/>
            <a:ext cx="355056" cy="37937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50C2D7D-D050-46C6-B759-2E5BE095351D}"/>
              </a:ext>
            </a:extLst>
          </p:cNvPr>
          <p:cNvSpPr/>
          <p:nvPr/>
        </p:nvSpPr>
        <p:spPr>
          <a:xfrm>
            <a:off x="4601794" y="3168022"/>
            <a:ext cx="355056" cy="37937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5543BA6-497F-4A41-8B61-0777E0CFE5B3}"/>
              </a:ext>
            </a:extLst>
          </p:cNvPr>
          <p:cNvSpPr/>
          <p:nvPr/>
        </p:nvSpPr>
        <p:spPr>
          <a:xfrm>
            <a:off x="4265578" y="1869698"/>
            <a:ext cx="4237614" cy="447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841657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4316</TotalTime>
  <Words>552</Words>
  <Application>Microsoft Office PowerPoint</Application>
  <PresentationFormat>On-screen Show (4:3)</PresentationFormat>
  <Paragraphs>112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Times New Roman</vt:lpstr>
      <vt:lpstr>Wingdings</vt:lpstr>
      <vt:lpstr>Pixel</vt:lpstr>
      <vt:lpstr>5CS024 – 7CC002 Meetings and Tools</vt:lpstr>
      <vt:lpstr>Technology Roadmaps </vt:lpstr>
      <vt:lpstr>Building an Innovation Funnel</vt:lpstr>
      <vt:lpstr>Building an Innovation Funnel</vt:lpstr>
      <vt:lpstr>Context Diagram</vt:lpstr>
      <vt:lpstr>Context Diagram</vt:lpstr>
      <vt:lpstr>Context Diagram</vt:lpstr>
      <vt:lpstr>Context Diagram</vt:lpstr>
      <vt:lpstr>Innovation Funnel </vt:lpstr>
      <vt:lpstr>Minimum Viable Product (MVP) Forecast </vt:lpstr>
      <vt:lpstr> Collaborative editors</vt:lpstr>
      <vt:lpstr>Collaborative editors</vt:lpstr>
      <vt:lpstr>Collaborative editors</vt:lpstr>
      <vt:lpstr>Collaborative editors</vt:lpstr>
      <vt:lpstr>Collaborative editors</vt:lpstr>
      <vt:lpstr>Wikis</vt:lpstr>
      <vt:lpstr>Pair programming</vt:lpstr>
      <vt:lpstr>Pair programming - pros</vt:lpstr>
      <vt:lpstr>Pair programming - cons</vt:lpstr>
      <vt:lpstr>Questions</vt:lpstr>
    </vt:vector>
  </TitlesOfParts>
  <Company>University of Wolverhampton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CP3024 WWWIS</dc:title>
  <dc:creator>Administrator</dc:creator>
  <cp:lastModifiedBy>Orville Daly</cp:lastModifiedBy>
  <cp:revision>234</cp:revision>
  <cp:lastPrinted>1601-01-01T00:00:00Z</cp:lastPrinted>
  <dcterms:created xsi:type="dcterms:W3CDTF">2006-01-26T10:17:53Z</dcterms:created>
  <dcterms:modified xsi:type="dcterms:W3CDTF">2022-02-07T10:44:29Z</dcterms:modified>
</cp:coreProperties>
</file>