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3"/>
  </p:notesMasterIdLst>
  <p:sldIdLst>
    <p:sldId id="256" r:id="rId2"/>
    <p:sldId id="325" r:id="rId3"/>
    <p:sldId id="326" r:id="rId4"/>
    <p:sldId id="306" r:id="rId5"/>
    <p:sldId id="314" r:id="rId6"/>
    <p:sldId id="327" r:id="rId7"/>
    <p:sldId id="406" r:id="rId8"/>
    <p:sldId id="407" r:id="rId9"/>
    <p:sldId id="318" r:id="rId10"/>
    <p:sldId id="408" r:id="rId11"/>
    <p:sldId id="420" r:id="rId12"/>
    <p:sldId id="421" r:id="rId13"/>
    <p:sldId id="409" r:id="rId14"/>
    <p:sldId id="410" r:id="rId15"/>
    <p:sldId id="411" r:id="rId16"/>
    <p:sldId id="413" r:id="rId17"/>
    <p:sldId id="417" r:id="rId18"/>
    <p:sldId id="422" r:id="rId19"/>
    <p:sldId id="414" r:id="rId20"/>
    <p:sldId id="423" r:id="rId21"/>
    <p:sldId id="279" r:id="rId22"/>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FF9900"/>
    <a:srgbClr val="663300"/>
    <a:srgbClr val="894400"/>
    <a:srgbClr val="A45100"/>
    <a:srgbClr val="B75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62" d="100"/>
          <a:sy n="62" d="100"/>
        </p:scale>
        <p:origin x="14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311A4-1FB7-4E43-A138-46E065B1A023}" type="datetimeFigureOut">
              <a:rPr lang="en-GB" smtClean="0"/>
              <a:t>13/02/2023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60DFD-3A68-4343-99FA-DB3A028BD33D}" type="slidenum">
              <a:rPr lang="en-GB" smtClean="0"/>
              <a:t>‹#›</a:t>
            </a:fld>
            <a:endParaRPr lang="en-GB"/>
          </a:p>
        </p:txBody>
      </p:sp>
    </p:spTree>
    <p:extLst>
      <p:ext uri="{BB962C8B-B14F-4D97-AF65-F5344CB8AC3E}">
        <p14:creationId xmlns:p14="http://schemas.microsoft.com/office/powerpoint/2010/main" val="385759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B91549-43BF-425A-AF25-75262019208C}" type="slidenum">
              <a:rPr lang="en-GB" smtClean="0"/>
              <a:t>7</a:t>
            </a:fld>
            <a:endParaRPr lang="en-GB"/>
          </a:p>
        </p:txBody>
      </p:sp>
    </p:spTree>
    <p:extLst>
      <p:ext uri="{BB962C8B-B14F-4D97-AF65-F5344CB8AC3E}">
        <p14:creationId xmlns:p14="http://schemas.microsoft.com/office/powerpoint/2010/main" val="2846265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4450" name="Group 2"/>
          <p:cNvGrpSpPr>
            <a:grpSpLocks/>
          </p:cNvGrpSpPr>
          <p:nvPr/>
        </p:nvGrpSpPr>
        <p:grpSpPr bwMode="auto">
          <a:xfrm>
            <a:off x="0" y="0"/>
            <a:ext cx="9144000" cy="6858000"/>
            <a:chOff x="0" y="0"/>
            <a:chExt cx="5760" cy="4320"/>
          </a:xfrm>
        </p:grpSpPr>
        <p:sp>
          <p:nvSpPr>
            <p:cNvPr id="10445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04452"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104453" name="Group 5"/>
            <p:cNvGrpSpPr>
              <a:grpSpLocks/>
            </p:cNvGrpSpPr>
            <p:nvPr/>
          </p:nvGrpSpPr>
          <p:grpSpPr bwMode="auto">
            <a:xfrm>
              <a:off x="0" y="672"/>
              <a:ext cx="1806" cy="1989"/>
              <a:chOff x="0" y="672"/>
              <a:chExt cx="1806" cy="1989"/>
            </a:xfrm>
          </p:grpSpPr>
          <p:sp>
            <p:nvSpPr>
              <p:cNvPr id="104454"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55"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56"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57"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58"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59"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60"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61"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62"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63"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104464"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104465" name="Rectangle 17"/>
          <p:cNvSpPr>
            <a:spLocks noGrp="1" noChangeArrowheads="1"/>
          </p:cNvSpPr>
          <p:nvPr>
            <p:ph type="ftr" sz="quarter" idx="3"/>
          </p:nvPr>
        </p:nvSpPr>
        <p:spPr/>
        <p:txBody>
          <a:bodyPr/>
          <a:lstStyle>
            <a:lvl1pPr>
              <a:defRPr/>
            </a:lvl1pPr>
          </a:lstStyle>
          <a:p>
            <a:endParaRPr lang="en-US"/>
          </a:p>
        </p:txBody>
      </p:sp>
      <p:sp>
        <p:nvSpPr>
          <p:cNvPr id="104466" name="Rectangle 18"/>
          <p:cNvSpPr>
            <a:spLocks noGrp="1" noChangeArrowheads="1"/>
          </p:cNvSpPr>
          <p:nvPr>
            <p:ph type="sldNum" sz="quarter" idx="4"/>
          </p:nvPr>
        </p:nvSpPr>
        <p:spPr/>
        <p:txBody>
          <a:bodyPr/>
          <a:lstStyle>
            <a:lvl1pPr>
              <a:defRPr/>
            </a:lvl1pPr>
          </a:lstStyle>
          <a:p>
            <a:fld id="{FE72644A-E4B8-4D34-91D6-E7F22B17B291}" type="slidenum">
              <a:rPr lang="en-US"/>
              <a:pPr/>
              <a:t>‹#›</a:t>
            </a:fld>
            <a:endParaRPr lang="en-US"/>
          </a:p>
        </p:txBody>
      </p:sp>
      <p:sp>
        <p:nvSpPr>
          <p:cNvPr id="1044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1044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D481BEB-40F9-40E0-814F-9485F69815F6}"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61025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F6C0390-34C0-4419-A791-7524522FBC8F}"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02250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4648200" y="1981200"/>
            <a:ext cx="4038600" cy="3886200"/>
          </a:xfrm>
        </p:spPr>
        <p:txBody>
          <a:bodyPr/>
          <a:lstStyle/>
          <a:p>
            <a:endParaRPr lang="en-GB"/>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9965973B-4D3E-4721-907B-2FD51DF0F83D}"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168304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981200"/>
            <a:ext cx="8229600" cy="3886200"/>
          </a:xfrm>
        </p:spPr>
        <p:txBody>
          <a:bodyPr/>
          <a:lstStyle/>
          <a:p>
            <a:endParaRPr lang="en-GB"/>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075DCCD6-E698-4151-81DE-3BD3B37B5815}" type="slidenum">
              <a:rPr lang="en-US"/>
              <a:pPr/>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165219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2FC8DC7-1B22-4A49-B3A8-88F46832242E}"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92817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1927F79-7FBC-4AC6-8C01-E4BA4EC0838D}"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64290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637307A-5D50-4B41-A0C2-C871D58E132A}"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8952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AC432AE-AD9D-4CDA-A7FD-D5087D4A684B}"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5454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7E1C92D5-D68C-4235-895D-D1FE8A625867}"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63224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EF9A641D-4E1D-4E14-A0E9-CD94068BA9C0}"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85510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FBD1D91-51FC-4869-826B-F7EEDC2B1B3A}"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2291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2642E1F-0985-43EA-A52A-61A4E7ACC7B3}"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93621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10342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E2168E85-996E-49A9-BBB5-FB08EFB5A541}" type="slidenum">
              <a:rPr lang="en-US"/>
              <a:pPr/>
              <a:t>‹#›</a:t>
            </a:fld>
            <a:endParaRPr lang="en-US"/>
          </a:p>
        </p:txBody>
      </p:sp>
      <p:grpSp>
        <p:nvGrpSpPr>
          <p:cNvPr id="103428" name="Group 4"/>
          <p:cNvGrpSpPr>
            <a:grpSpLocks/>
          </p:cNvGrpSpPr>
          <p:nvPr/>
        </p:nvGrpSpPr>
        <p:grpSpPr bwMode="auto">
          <a:xfrm>
            <a:off x="0" y="0"/>
            <a:ext cx="9144000" cy="546100"/>
            <a:chOff x="0" y="0"/>
            <a:chExt cx="5760" cy="344"/>
          </a:xfrm>
        </p:grpSpPr>
        <p:sp>
          <p:nvSpPr>
            <p:cNvPr id="1034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034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431"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32"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33"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434"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35"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436"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437"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103438"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439"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4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r>
              <a:rPr lang="en-GB" sz="4600" dirty="0"/>
              <a:t>5CS024 – 7CC002</a:t>
            </a:r>
            <a:br>
              <a:rPr lang="en-GB" sz="4600" dirty="0"/>
            </a:br>
            <a:r>
              <a:rPr lang="en-GB" sz="4600" dirty="0"/>
              <a:t>Sprint 1 Kick-off</a:t>
            </a:r>
          </a:p>
        </p:txBody>
      </p:sp>
      <p:sp>
        <p:nvSpPr>
          <p:cNvPr id="2" name="Subtitle 1">
            <a:extLst>
              <a:ext uri="{FF2B5EF4-FFF2-40B4-BE49-F238E27FC236}">
                <a16:creationId xmlns:a16="http://schemas.microsoft.com/office/drawing/2014/main" id="{718E17F8-154E-4B3D-B3FA-7BDE3B84A889}"/>
              </a:ext>
            </a:extLst>
          </p:cNvPr>
          <p:cNvSpPr>
            <a:spLocks noGrp="1"/>
          </p:cNvSpPr>
          <p:nvPr>
            <p:ph type="subTitle" idx="1"/>
          </p:nvPr>
        </p:nvSpPr>
        <p:spPr/>
        <p:txBody>
          <a:bodyPr/>
          <a:lstStyle/>
          <a:p>
            <a:endParaRPr lang="en-GB"/>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C6C7-CB3B-4B4E-B46F-1E90EEEEC5CD}"/>
              </a:ext>
            </a:extLst>
          </p:cNvPr>
          <p:cNvSpPr>
            <a:spLocks noGrp="1"/>
          </p:cNvSpPr>
          <p:nvPr>
            <p:ph type="title"/>
          </p:nvPr>
        </p:nvSpPr>
        <p:spPr/>
        <p:txBody>
          <a:bodyPr/>
          <a:lstStyle/>
          <a:p>
            <a:r>
              <a:rPr lang="en-GB" dirty="0"/>
              <a:t>Sprint 1</a:t>
            </a:r>
          </a:p>
        </p:txBody>
      </p:sp>
      <p:sp>
        <p:nvSpPr>
          <p:cNvPr id="3" name="Content Placeholder 2">
            <a:extLst>
              <a:ext uri="{FF2B5EF4-FFF2-40B4-BE49-F238E27FC236}">
                <a16:creationId xmlns:a16="http://schemas.microsoft.com/office/drawing/2014/main" id="{43831CA3-3187-4541-AFEB-8EE74367943C}"/>
              </a:ext>
            </a:extLst>
          </p:cNvPr>
          <p:cNvSpPr>
            <a:spLocks noGrp="1"/>
          </p:cNvSpPr>
          <p:nvPr>
            <p:ph idx="1"/>
          </p:nvPr>
        </p:nvSpPr>
        <p:spPr/>
        <p:txBody>
          <a:bodyPr/>
          <a:lstStyle/>
          <a:p>
            <a:pPr marL="534670">
              <a:spcBef>
                <a:spcPts val="505"/>
              </a:spcBef>
              <a:spcAft>
                <a:spcPts val="0"/>
              </a:spcAft>
            </a:pPr>
            <a:r>
              <a:rPr lang="en-US" sz="2400" dirty="0">
                <a:effectLst/>
                <a:latin typeface="Verdana" panose="020B0604030504040204" pitchFamily="34" charset="0"/>
                <a:ea typeface="Verdana" panose="020B0604030504040204" pitchFamily="34" charset="0"/>
                <a:cs typeface="Verdana" panose="020B0604030504040204" pitchFamily="34" charset="0"/>
              </a:rPr>
              <a:t>MVP Artifact Repository (15%)</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pPr marL="534670">
              <a:spcBef>
                <a:spcPts val="505"/>
              </a:spcBef>
              <a:spcAft>
                <a:spcPts val="0"/>
              </a:spcAft>
            </a:pPr>
            <a:r>
              <a:rPr lang="en-US" sz="2400" dirty="0">
                <a:effectLst/>
                <a:latin typeface="Verdana" panose="020B0604030504040204" pitchFamily="34" charset="0"/>
                <a:ea typeface="Verdana" panose="020B0604030504040204" pitchFamily="34" charset="0"/>
                <a:cs typeface="Verdana" panose="020B0604030504040204" pitchFamily="34" charset="0"/>
              </a:rPr>
              <a:t>MVP Demonstration Video (15%)</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pPr marL="534670">
              <a:spcBef>
                <a:spcPts val="505"/>
              </a:spcBef>
              <a:spcAft>
                <a:spcPts val="0"/>
              </a:spcAft>
            </a:pPr>
            <a:r>
              <a:rPr lang="en-US" sz="2400" dirty="0">
                <a:effectLst/>
                <a:latin typeface="Verdana" panose="020B0604030504040204" pitchFamily="34" charset="0"/>
                <a:ea typeface="Verdana" panose="020B0604030504040204" pitchFamily="34" charset="0"/>
                <a:cs typeface="Verdana" panose="020B0604030504040204" pitchFamily="34" charset="0"/>
              </a:rPr>
              <a:t>MVP Individual Contribution Report (20%)</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pPr marL="191770" indent="0">
              <a:spcBef>
                <a:spcPts val="505"/>
              </a:spcBef>
              <a:spcAft>
                <a:spcPts val="0"/>
              </a:spcAft>
              <a:buNone/>
            </a:pP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pPr marL="534670">
              <a:spcBef>
                <a:spcPts val="505"/>
              </a:spcBef>
              <a:spcAft>
                <a:spcPts val="0"/>
              </a:spcAft>
            </a:pPr>
            <a:r>
              <a:rPr lang="en-US" sz="2400" i="1" dirty="0">
                <a:effectLst/>
                <a:latin typeface="Verdana" panose="020B0604030504040204" pitchFamily="34" charset="0"/>
                <a:ea typeface="Verdana" panose="020B0604030504040204" pitchFamily="34" charset="0"/>
                <a:cs typeface="Verdana" panose="020B0604030504040204" pitchFamily="34" charset="0"/>
              </a:rPr>
              <a:t>In cases where contributions are disputed additional evidence may be submitted.</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endParaRPr lang="en-GB" dirty="0"/>
          </a:p>
        </p:txBody>
      </p:sp>
    </p:spTree>
    <p:extLst>
      <p:ext uri="{BB962C8B-B14F-4D97-AF65-F5344CB8AC3E}">
        <p14:creationId xmlns:p14="http://schemas.microsoft.com/office/powerpoint/2010/main" val="74195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7307-25B9-4E3D-A579-8BFA5F378BB5}"/>
              </a:ext>
            </a:extLst>
          </p:cNvPr>
          <p:cNvSpPr>
            <a:spLocks noGrp="1"/>
          </p:cNvSpPr>
          <p:nvPr>
            <p:ph type="title"/>
          </p:nvPr>
        </p:nvSpPr>
        <p:spPr/>
        <p:txBody>
          <a:bodyPr/>
          <a:lstStyle/>
          <a:p>
            <a:r>
              <a:rPr lang="en-US" sz="4400" dirty="0">
                <a:effectLst/>
                <a:latin typeface="Verdana" panose="020B0604030504040204" pitchFamily="34" charset="0"/>
                <a:ea typeface="Verdana" panose="020B0604030504040204" pitchFamily="34" charset="0"/>
                <a:cs typeface="Verdana" panose="020B0604030504040204" pitchFamily="34" charset="0"/>
              </a:rPr>
              <a:t>MVP Artifact Repository</a:t>
            </a:r>
            <a:endParaRPr lang="en-GB" dirty="0"/>
          </a:p>
        </p:txBody>
      </p:sp>
      <p:sp>
        <p:nvSpPr>
          <p:cNvPr id="3" name="Content Placeholder 2">
            <a:extLst>
              <a:ext uri="{FF2B5EF4-FFF2-40B4-BE49-F238E27FC236}">
                <a16:creationId xmlns:a16="http://schemas.microsoft.com/office/drawing/2014/main" id="{A9096230-812D-438C-AA5C-83AB89D156C1}"/>
              </a:ext>
            </a:extLst>
          </p:cNvPr>
          <p:cNvSpPr>
            <a:spLocks noGrp="1"/>
          </p:cNvSpPr>
          <p:nvPr>
            <p:ph idx="1"/>
          </p:nvPr>
        </p:nvSpPr>
        <p:spPr/>
        <p:txBody>
          <a:bodyPr/>
          <a:lstStyle/>
          <a:p>
            <a:r>
              <a:rPr lang="en-US" sz="2400" dirty="0">
                <a:effectLst/>
                <a:latin typeface="Verdana" panose="020B0604030504040204" pitchFamily="34" charset="0"/>
                <a:ea typeface="Verdana" panose="020B0604030504040204" pitchFamily="34" charset="0"/>
                <a:cs typeface="Verdana" panose="020B0604030504040204" pitchFamily="34" charset="0"/>
              </a:rPr>
              <a:t>Your group should provide access to the source files you have used of created in the implementation of the system demonstrated in the video. This includes code, config files, graphics and any other relevant documents NB: This should be via a URL link and </a:t>
            </a:r>
            <a:r>
              <a:rPr lang="en-US" sz="2400" b="1" u="sng" dirty="0">
                <a:effectLst/>
                <a:latin typeface="Verdana" panose="020B0604030504040204" pitchFamily="34" charset="0"/>
                <a:ea typeface="Verdana" panose="020B0604030504040204" pitchFamily="34" charset="0"/>
                <a:cs typeface="Verdana" panose="020B0604030504040204" pitchFamily="34" charset="0"/>
              </a:rPr>
              <a:t>not</a:t>
            </a:r>
            <a:r>
              <a:rPr lang="en-US" sz="2400" dirty="0">
                <a:effectLst/>
                <a:latin typeface="Verdana" panose="020B0604030504040204" pitchFamily="34" charset="0"/>
                <a:ea typeface="Verdana" panose="020B0604030504040204" pitchFamily="34" charset="0"/>
                <a:cs typeface="Verdana" panose="020B0604030504040204" pitchFamily="34" charset="0"/>
              </a:rPr>
              <a:t> a compressed file or zip of the source code. Where appropriate you should use appropriate source control mechanisms to collaborate.</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endParaRPr lang="en-GB" dirty="0"/>
          </a:p>
        </p:txBody>
      </p:sp>
    </p:spTree>
    <p:extLst>
      <p:ext uri="{BB962C8B-B14F-4D97-AF65-F5344CB8AC3E}">
        <p14:creationId xmlns:p14="http://schemas.microsoft.com/office/powerpoint/2010/main" val="118967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7307-25B9-4E3D-A579-8BFA5F378BB5}"/>
              </a:ext>
            </a:extLst>
          </p:cNvPr>
          <p:cNvSpPr>
            <a:spLocks noGrp="1"/>
          </p:cNvSpPr>
          <p:nvPr>
            <p:ph type="title"/>
          </p:nvPr>
        </p:nvSpPr>
        <p:spPr/>
        <p:txBody>
          <a:bodyPr/>
          <a:lstStyle/>
          <a:p>
            <a:r>
              <a:rPr lang="en-US" sz="4400" dirty="0">
                <a:effectLst/>
                <a:latin typeface="Verdana" panose="020B0604030504040204" pitchFamily="34" charset="0"/>
                <a:ea typeface="Verdana" panose="020B0604030504040204" pitchFamily="34" charset="0"/>
                <a:cs typeface="Verdana" panose="020B0604030504040204" pitchFamily="34" charset="0"/>
              </a:rPr>
              <a:t>MVP Demonstration Video</a:t>
            </a:r>
            <a:endParaRPr lang="en-GB" dirty="0"/>
          </a:p>
        </p:txBody>
      </p:sp>
      <p:sp>
        <p:nvSpPr>
          <p:cNvPr id="3" name="Content Placeholder 2">
            <a:extLst>
              <a:ext uri="{FF2B5EF4-FFF2-40B4-BE49-F238E27FC236}">
                <a16:creationId xmlns:a16="http://schemas.microsoft.com/office/drawing/2014/main" id="{A9096230-812D-438C-AA5C-83AB89D156C1}"/>
              </a:ext>
            </a:extLst>
          </p:cNvPr>
          <p:cNvSpPr>
            <a:spLocks noGrp="1"/>
          </p:cNvSpPr>
          <p:nvPr>
            <p:ph idx="1"/>
          </p:nvPr>
        </p:nvSpPr>
        <p:spPr/>
        <p:txBody>
          <a:bodyPr/>
          <a:lstStyle/>
          <a:p>
            <a:pPr>
              <a:spcBef>
                <a:spcPts val="505"/>
              </a:spcBef>
            </a:pPr>
            <a:r>
              <a:rPr lang="en-US" sz="2400" dirty="0">
                <a:effectLst/>
                <a:latin typeface="Verdana" panose="020B0604030504040204" pitchFamily="34" charset="0"/>
                <a:ea typeface="Verdana" panose="020B0604030504040204" pitchFamily="34" charset="0"/>
                <a:cs typeface="Verdana" panose="020B0604030504040204" pitchFamily="34" charset="0"/>
              </a:rPr>
              <a:t>Your group should create a video to demonstrate the features of the MVP working prototype you have created. Each member should talk about their contribution to the work in the repository. This should include some discussion of the groups vision of what they would like the finished system to be (Essentially a pitch for early investors). Your video should be between 5 and 10 minutes long and all group members should take part. </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endParaRPr lang="en-GB" dirty="0"/>
          </a:p>
        </p:txBody>
      </p:sp>
    </p:spTree>
    <p:extLst>
      <p:ext uri="{BB962C8B-B14F-4D97-AF65-F5344CB8AC3E}">
        <p14:creationId xmlns:p14="http://schemas.microsoft.com/office/powerpoint/2010/main" val="369420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5F7C-F822-4D11-BBB5-8AE93B13FDBE}"/>
              </a:ext>
            </a:extLst>
          </p:cNvPr>
          <p:cNvSpPr>
            <a:spLocks noGrp="1"/>
          </p:cNvSpPr>
          <p:nvPr>
            <p:ph type="title"/>
          </p:nvPr>
        </p:nvSpPr>
        <p:spPr/>
        <p:txBody>
          <a:bodyPr/>
          <a:lstStyle/>
          <a:p>
            <a:r>
              <a:rPr lang="en-GB" dirty="0"/>
              <a:t>Individual Contribution Report</a:t>
            </a:r>
          </a:p>
        </p:txBody>
      </p:sp>
      <p:sp>
        <p:nvSpPr>
          <p:cNvPr id="3" name="Content Placeholder 2">
            <a:extLst>
              <a:ext uri="{FF2B5EF4-FFF2-40B4-BE49-F238E27FC236}">
                <a16:creationId xmlns:a16="http://schemas.microsoft.com/office/drawing/2014/main" id="{82BAA352-813A-4DE5-82FA-9CF73A398585}"/>
              </a:ext>
            </a:extLst>
          </p:cNvPr>
          <p:cNvSpPr>
            <a:spLocks noGrp="1"/>
          </p:cNvSpPr>
          <p:nvPr>
            <p:ph idx="1"/>
          </p:nvPr>
        </p:nvSpPr>
        <p:spPr/>
        <p:txBody>
          <a:bodyPr/>
          <a:lstStyle/>
          <a:p>
            <a:r>
              <a:rPr lang="en-GB" sz="2400" dirty="0">
                <a:latin typeface="Calibri" panose="020F0502020204030204" pitchFamily="34" charset="0"/>
              </a:rPr>
              <a:t>Describe your main contribution to the project including meetings, work in the repository and features demonstrated in the video:</a:t>
            </a:r>
          </a:p>
          <a:p>
            <a:r>
              <a:rPr lang="en-GB" sz="2400" dirty="0">
                <a:latin typeface="Calibri" panose="020F0502020204030204" pitchFamily="34" charset="0"/>
              </a:rPr>
              <a:t>What new skills have you learned while working on this group project and how might they be useful in the future?:</a:t>
            </a:r>
          </a:p>
          <a:p>
            <a:r>
              <a:rPr lang="en-GB" sz="2400" dirty="0">
                <a:latin typeface="Calibri" panose="020F0502020204030204" pitchFamily="34" charset="0"/>
              </a:rPr>
              <a:t>Discuss any new ideas or knowledge you have gained through team interacting with other members of the team:</a:t>
            </a:r>
          </a:p>
          <a:p>
            <a:endParaRPr lang="en-GB" dirty="0"/>
          </a:p>
        </p:txBody>
      </p:sp>
    </p:spTree>
    <p:extLst>
      <p:ext uri="{BB962C8B-B14F-4D97-AF65-F5344CB8AC3E}">
        <p14:creationId xmlns:p14="http://schemas.microsoft.com/office/powerpoint/2010/main" val="100516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5F7C-F822-4D11-BBB5-8AE93B13FDBE}"/>
              </a:ext>
            </a:extLst>
          </p:cNvPr>
          <p:cNvSpPr>
            <a:spLocks noGrp="1"/>
          </p:cNvSpPr>
          <p:nvPr>
            <p:ph type="title"/>
          </p:nvPr>
        </p:nvSpPr>
        <p:spPr/>
        <p:txBody>
          <a:bodyPr/>
          <a:lstStyle/>
          <a:p>
            <a:r>
              <a:rPr lang="en-GB" dirty="0"/>
              <a:t>Individual Contribution Report</a:t>
            </a:r>
          </a:p>
        </p:txBody>
      </p:sp>
      <p:sp>
        <p:nvSpPr>
          <p:cNvPr id="3" name="Content Placeholder 2">
            <a:extLst>
              <a:ext uri="{FF2B5EF4-FFF2-40B4-BE49-F238E27FC236}">
                <a16:creationId xmlns:a16="http://schemas.microsoft.com/office/drawing/2014/main" id="{82BAA352-813A-4DE5-82FA-9CF73A398585}"/>
              </a:ext>
            </a:extLst>
          </p:cNvPr>
          <p:cNvSpPr>
            <a:spLocks noGrp="1"/>
          </p:cNvSpPr>
          <p:nvPr>
            <p:ph idx="1"/>
          </p:nvPr>
        </p:nvSpPr>
        <p:spPr/>
        <p:txBody>
          <a:bodyPr/>
          <a:lstStyle/>
          <a:p>
            <a:r>
              <a:rPr lang="en-GB" sz="2400" dirty="0">
                <a:latin typeface="Calibri" panose="020F0502020204030204" pitchFamily="34" charset="0"/>
              </a:rPr>
              <a:t>What were the biggest challenges you faced as an individual and as a team and how did you handle them?:</a:t>
            </a:r>
          </a:p>
          <a:p>
            <a:r>
              <a:rPr lang="en-GB" sz="2400" dirty="0">
                <a:latin typeface="Calibri" panose="020F0502020204030204" pitchFamily="34" charset="0"/>
              </a:rPr>
              <a:t>Describe the significant contributions you made in your role(s), particularly technical or strategic decisions </a:t>
            </a:r>
          </a:p>
          <a:p>
            <a:pPr marL="0" indent="0">
              <a:buNone/>
            </a:pPr>
            <a:endParaRPr lang="en-GB" sz="1800" dirty="0">
              <a:latin typeface="Calibri" panose="020F0502020204030204" pitchFamily="34" charset="0"/>
            </a:endParaRPr>
          </a:p>
        </p:txBody>
      </p:sp>
    </p:spTree>
    <p:extLst>
      <p:ext uri="{BB962C8B-B14F-4D97-AF65-F5344CB8AC3E}">
        <p14:creationId xmlns:p14="http://schemas.microsoft.com/office/powerpoint/2010/main" val="383416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B6F06F-2885-4630-A610-946BAA797C78}"/>
              </a:ext>
            </a:extLst>
          </p:cNvPr>
          <p:cNvSpPr>
            <a:spLocks noGrp="1"/>
          </p:cNvSpPr>
          <p:nvPr>
            <p:ph type="title"/>
          </p:nvPr>
        </p:nvSpPr>
        <p:spPr/>
        <p:txBody>
          <a:bodyPr/>
          <a:lstStyle/>
          <a:p>
            <a:r>
              <a:rPr lang="en-GB" dirty="0"/>
              <a:t>Project Manager</a:t>
            </a:r>
          </a:p>
        </p:txBody>
      </p:sp>
      <p:sp>
        <p:nvSpPr>
          <p:cNvPr id="5" name="Content Placeholder 4">
            <a:extLst>
              <a:ext uri="{FF2B5EF4-FFF2-40B4-BE49-F238E27FC236}">
                <a16:creationId xmlns:a16="http://schemas.microsoft.com/office/drawing/2014/main" id="{AFA18EC5-2578-4FA5-BE33-FAA772723045}"/>
              </a:ext>
            </a:extLst>
          </p:cNvPr>
          <p:cNvSpPr>
            <a:spLocks noGrp="1"/>
          </p:cNvSpPr>
          <p:nvPr>
            <p:ph sz="half" idx="1"/>
          </p:nvPr>
        </p:nvSpPr>
        <p:spPr/>
        <p:txBody>
          <a:bodyPr/>
          <a:lstStyle/>
          <a:p>
            <a:r>
              <a:rPr lang="en-GB" dirty="0"/>
              <a:t>Responsible for</a:t>
            </a:r>
          </a:p>
          <a:p>
            <a:pPr lvl="1"/>
            <a:r>
              <a:rPr lang="en-GB" dirty="0"/>
              <a:t>Co-ordinating development</a:t>
            </a:r>
          </a:p>
          <a:p>
            <a:pPr lvl="1"/>
            <a:r>
              <a:rPr lang="en-GB" dirty="0"/>
              <a:t>Planning scope</a:t>
            </a:r>
          </a:p>
          <a:p>
            <a:pPr lvl="1"/>
            <a:r>
              <a:rPr lang="en-GB" dirty="0"/>
              <a:t>Submitting joint work</a:t>
            </a:r>
          </a:p>
          <a:p>
            <a:pPr lvl="1"/>
            <a:r>
              <a:rPr lang="en-GB" dirty="0"/>
              <a:t>Managing deadlines</a:t>
            </a:r>
          </a:p>
          <a:p>
            <a:pPr lvl="1"/>
            <a:r>
              <a:rPr lang="en-GB" dirty="0"/>
              <a:t>Communicating with staff</a:t>
            </a:r>
          </a:p>
        </p:txBody>
      </p:sp>
      <p:sp>
        <p:nvSpPr>
          <p:cNvPr id="6" name="Content Placeholder 5">
            <a:extLst>
              <a:ext uri="{FF2B5EF4-FFF2-40B4-BE49-F238E27FC236}">
                <a16:creationId xmlns:a16="http://schemas.microsoft.com/office/drawing/2014/main" id="{662F7BA2-4DA2-48A7-A548-7F1F91807D97}"/>
              </a:ext>
            </a:extLst>
          </p:cNvPr>
          <p:cNvSpPr>
            <a:spLocks noGrp="1"/>
          </p:cNvSpPr>
          <p:nvPr>
            <p:ph sz="half" idx="2"/>
          </p:nvPr>
        </p:nvSpPr>
        <p:spPr/>
        <p:txBody>
          <a:bodyPr/>
          <a:lstStyle/>
          <a:p>
            <a:r>
              <a:rPr lang="en-GB" dirty="0"/>
              <a:t>Evidence includes</a:t>
            </a:r>
          </a:p>
          <a:p>
            <a:pPr lvl="1"/>
            <a:r>
              <a:rPr lang="en-GB" dirty="0"/>
              <a:t>Meeting invites</a:t>
            </a:r>
          </a:p>
          <a:p>
            <a:pPr lvl="1"/>
            <a:r>
              <a:rPr lang="en-GB" dirty="0"/>
              <a:t>Meeting outcomes</a:t>
            </a:r>
          </a:p>
          <a:p>
            <a:pPr lvl="1"/>
            <a:r>
              <a:rPr lang="en-GB" dirty="0"/>
              <a:t>Plans, emails</a:t>
            </a:r>
          </a:p>
          <a:p>
            <a:pPr lvl="1"/>
            <a:r>
              <a:rPr lang="en-GB" dirty="0"/>
              <a:t>Kanban chart, funnel</a:t>
            </a:r>
          </a:p>
          <a:p>
            <a:pPr lvl="1"/>
            <a:endParaRPr lang="en-GB" dirty="0"/>
          </a:p>
        </p:txBody>
      </p:sp>
    </p:spTree>
    <p:extLst>
      <p:ext uri="{BB962C8B-B14F-4D97-AF65-F5344CB8AC3E}">
        <p14:creationId xmlns:p14="http://schemas.microsoft.com/office/powerpoint/2010/main" val="172415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B6F06F-2885-4630-A610-946BAA797C78}"/>
              </a:ext>
            </a:extLst>
          </p:cNvPr>
          <p:cNvSpPr>
            <a:spLocks noGrp="1"/>
          </p:cNvSpPr>
          <p:nvPr>
            <p:ph type="title"/>
          </p:nvPr>
        </p:nvSpPr>
        <p:spPr/>
        <p:txBody>
          <a:bodyPr/>
          <a:lstStyle/>
          <a:p>
            <a:r>
              <a:rPr lang="en-GB" dirty="0"/>
              <a:t>Business Analyst</a:t>
            </a:r>
          </a:p>
        </p:txBody>
      </p:sp>
      <p:sp>
        <p:nvSpPr>
          <p:cNvPr id="5" name="Content Placeholder 4">
            <a:extLst>
              <a:ext uri="{FF2B5EF4-FFF2-40B4-BE49-F238E27FC236}">
                <a16:creationId xmlns:a16="http://schemas.microsoft.com/office/drawing/2014/main" id="{AFA18EC5-2578-4FA5-BE33-FAA772723045}"/>
              </a:ext>
            </a:extLst>
          </p:cNvPr>
          <p:cNvSpPr>
            <a:spLocks noGrp="1"/>
          </p:cNvSpPr>
          <p:nvPr>
            <p:ph sz="half" idx="1"/>
          </p:nvPr>
        </p:nvSpPr>
        <p:spPr/>
        <p:txBody>
          <a:bodyPr/>
          <a:lstStyle/>
          <a:p>
            <a:r>
              <a:rPr lang="en-GB" dirty="0"/>
              <a:t>Responsible for</a:t>
            </a:r>
          </a:p>
          <a:p>
            <a:pPr lvl="1"/>
            <a:r>
              <a:rPr lang="en-GB" dirty="0"/>
              <a:t>Understanding and communicating business value</a:t>
            </a:r>
          </a:p>
          <a:p>
            <a:pPr lvl="1"/>
            <a:r>
              <a:rPr lang="en-GB" dirty="0"/>
              <a:t>Identifying requirements</a:t>
            </a:r>
          </a:p>
          <a:p>
            <a:pPr lvl="1"/>
            <a:r>
              <a:rPr lang="en-GB" dirty="0"/>
              <a:t>Prioritising work delivery</a:t>
            </a:r>
          </a:p>
          <a:p>
            <a:pPr lvl="1"/>
            <a:endParaRPr lang="en-GB" dirty="0"/>
          </a:p>
        </p:txBody>
      </p:sp>
      <p:sp>
        <p:nvSpPr>
          <p:cNvPr id="6" name="Content Placeholder 5">
            <a:extLst>
              <a:ext uri="{FF2B5EF4-FFF2-40B4-BE49-F238E27FC236}">
                <a16:creationId xmlns:a16="http://schemas.microsoft.com/office/drawing/2014/main" id="{662F7BA2-4DA2-48A7-A548-7F1F91807D97}"/>
              </a:ext>
            </a:extLst>
          </p:cNvPr>
          <p:cNvSpPr>
            <a:spLocks noGrp="1"/>
          </p:cNvSpPr>
          <p:nvPr>
            <p:ph sz="half" idx="2"/>
          </p:nvPr>
        </p:nvSpPr>
        <p:spPr/>
        <p:txBody>
          <a:bodyPr/>
          <a:lstStyle/>
          <a:p>
            <a:r>
              <a:rPr lang="en-GB" dirty="0"/>
              <a:t>Evidence includes</a:t>
            </a:r>
          </a:p>
          <a:p>
            <a:pPr lvl="1"/>
            <a:r>
              <a:rPr lang="en-GB" dirty="0"/>
              <a:t>Context diagram, innovation funnel</a:t>
            </a:r>
          </a:p>
          <a:p>
            <a:pPr lvl="1"/>
            <a:r>
              <a:rPr lang="en-GB" dirty="0"/>
              <a:t>Notes, emails, design diagrams</a:t>
            </a:r>
          </a:p>
        </p:txBody>
      </p:sp>
    </p:spTree>
    <p:extLst>
      <p:ext uri="{BB962C8B-B14F-4D97-AF65-F5344CB8AC3E}">
        <p14:creationId xmlns:p14="http://schemas.microsoft.com/office/powerpoint/2010/main" val="214501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B6F06F-2885-4630-A610-946BAA797C78}"/>
              </a:ext>
            </a:extLst>
          </p:cNvPr>
          <p:cNvSpPr>
            <a:spLocks noGrp="1"/>
          </p:cNvSpPr>
          <p:nvPr>
            <p:ph type="title"/>
          </p:nvPr>
        </p:nvSpPr>
        <p:spPr/>
        <p:txBody>
          <a:bodyPr/>
          <a:lstStyle/>
          <a:p>
            <a:r>
              <a:rPr lang="en-GB" dirty="0"/>
              <a:t>Database Analyst</a:t>
            </a:r>
          </a:p>
        </p:txBody>
      </p:sp>
      <p:sp>
        <p:nvSpPr>
          <p:cNvPr id="5" name="Content Placeholder 4">
            <a:extLst>
              <a:ext uri="{FF2B5EF4-FFF2-40B4-BE49-F238E27FC236}">
                <a16:creationId xmlns:a16="http://schemas.microsoft.com/office/drawing/2014/main" id="{AFA18EC5-2578-4FA5-BE33-FAA772723045}"/>
              </a:ext>
            </a:extLst>
          </p:cNvPr>
          <p:cNvSpPr>
            <a:spLocks noGrp="1"/>
          </p:cNvSpPr>
          <p:nvPr>
            <p:ph sz="half" idx="1"/>
          </p:nvPr>
        </p:nvSpPr>
        <p:spPr/>
        <p:txBody>
          <a:bodyPr/>
          <a:lstStyle/>
          <a:p>
            <a:r>
              <a:rPr lang="en-GB" dirty="0"/>
              <a:t>Responsible for</a:t>
            </a:r>
          </a:p>
          <a:p>
            <a:pPr lvl="1"/>
            <a:r>
              <a:rPr lang="en-GB" dirty="0"/>
              <a:t>Understanding data requirements</a:t>
            </a:r>
          </a:p>
          <a:p>
            <a:pPr lvl="1"/>
            <a:r>
              <a:rPr lang="en-GB" dirty="0"/>
              <a:t>Design decisions on data aspects of the project</a:t>
            </a:r>
          </a:p>
          <a:p>
            <a:pPr lvl="1"/>
            <a:r>
              <a:rPr lang="en-GB" dirty="0"/>
              <a:t>Database design and implementation</a:t>
            </a:r>
          </a:p>
        </p:txBody>
      </p:sp>
      <p:sp>
        <p:nvSpPr>
          <p:cNvPr id="6" name="Content Placeholder 5">
            <a:extLst>
              <a:ext uri="{FF2B5EF4-FFF2-40B4-BE49-F238E27FC236}">
                <a16:creationId xmlns:a16="http://schemas.microsoft.com/office/drawing/2014/main" id="{662F7BA2-4DA2-48A7-A548-7F1F91807D97}"/>
              </a:ext>
            </a:extLst>
          </p:cNvPr>
          <p:cNvSpPr>
            <a:spLocks noGrp="1"/>
          </p:cNvSpPr>
          <p:nvPr>
            <p:ph sz="half" idx="2"/>
          </p:nvPr>
        </p:nvSpPr>
        <p:spPr/>
        <p:txBody>
          <a:bodyPr/>
          <a:lstStyle/>
          <a:p>
            <a:r>
              <a:rPr lang="en-GB" dirty="0"/>
              <a:t>Evidence includes</a:t>
            </a:r>
          </a:p>
          <a:p>
            <a:pPr lvl="1"/>
            <a:r>
              <a:rPr lang="en-GB" dirty="0"/>
              <a:t>Data model</a:t>
            </a:r>
          </a:p>
          <a:p>
            <a:pPr lvl="1"/>
            <a:r>
              <a:rPr lang="en-GB" dirty="0"/>
              <a:t>Test cases</a:t>
            </a:r>
          </a:p>
          <a:p>
            <a:pPr lvl="1"/>
            <a:r>
              <a:rPr lang="en-GB" dirty="0"/>
              <a:t>Notes, emails, design diagrams</a:t>
            </a:r>
          </a:p>
          <a:p>
            <a:pPr lvl="1"/>
            <a:endParaRPr lang="en-GB" dirty="0"/>
          </a:p>
        </p:txBody>
      </p:sp>
    </p:spTree>
    <p:extLst>
      <p:ext uri="{BB962C8B-B14F-4D97-AF65-F5344CB8AC3E}">
        <p14:creationId xmlns:p14="http://schemas.microsoft.com/office/powerpoint/2010/main" val="411461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B6F06F-2885-4630-A610-946BAA797C78}"/>
              </a:ext>
            </a:extLst>
          </p:cNvPr>
          <p:cNvSpPr>
            <a:spLocks noGrp="1"/>
          </p:cNvSpPr>
          <p:nvPr>
            <p:ph type="title"/>
          </p:nvPr>
        </p:nvSpPr>
        <p:spPr/>
        <p:txBody>
          <a:bodyPr/>
          <a:lstStyle/>
          <a:p>
            <a:r>
              <a:rPr lang="en-GB" dirty="0"/>
              <a:t>Security Analyst</a:t>
            </a:r>
          </a:p>
        </p:txBody>
      </p:sp>
      <p:sp>
        <p:nvSpPr>
          <p:cNvPr id="5" name="Content Placeholder 4">
            <a:extLst>
              <a:ext uri="{FF2B5EF4-FFF2-40B4-BE49-F238E27FC236}">
                <a16:creationId xmlns:a16="http://schemas.microsoft.com/office/drawing/2014/main" id="{AFA18EC5-2578-4FA5-BE33-FAA772723045}"/>
              </a:ext>
            </a:extLst>
          </p:cNvPr>
          <p:cNvSpPr>
            <a:spLocks noGrp="1"/>
          </p:cNvSpPr>
          <p:nvPr>
            <p:ph sz="half" idx="1"/>
          </p:nvPr>
        </p:nvSpPr>
        <p:spPr/>
        <p:txBody>
          <a:bodyPr/>
          <a:lstStyle/>
          <a:p>
            <a:r>
              <a:rPr lang="en-GB" dirty="0"/>
              <a:t>Responsible for</a:t>
            </a:r>
          </a:p>
          <a:p>
            <a:pPr lvl="1"/>
            <a:r>
              <a:rPr lang="en-GB" dirty="0"/>
              <a:t>Understanding security, risk and privacy requirements</a:t>
            </a:r>
          </a:p>
          <a:p>
            <a:pPr lvl="1"/>
            <a:r>
              <a:rPr lang="en-GB" dirty="0"/>
              <a:t>Design decisions on security needs of the project</a:t>
            </a:r>
          </a:p>
          <a:p>
            <a:pPr lvl="1"/>
            <a:r>
              <a:rPr lang="en-GB" dirty="0"/>
              <a:t>Support security implementation</a:t>
            </a:r>
          </a:p>
        </p:txBody>
      </p:sp>
      <p:sp>
        <p:nvSpPr>
          <p:cNvPr id="6" name="Content Placeholder 5">
            <a:extLst>
              <a:ext uri="{FF2B5EF4-FFF2-40B4-BE49-F238E27FC236}">
                <a16:creationId xmlns:a16="http://schemas.microsoft.com/office/drawing/2014/main" id="{662F7BA2-4DA2-48A7-A548-7F1F91807D97}"/>
              </a:ext>
            </a:extLst>
          </p:cNvPr>
          <p:cNvSpPr>
            <a:spLocks noGrp="1"/>
          </p:cNvSpPr>
          <p:nvPr>
            <p:ph sz="half" idx="2"/>
          </p:nvPr>
        </p:nvSpPr>
        <p:spPr/>
        <p:txBody>
          <a:bodyPr/>
          <a:lstStyle/>
          <a:p>
            <a:r>
              <a:rPr lang="en-GB" dirty="0"/>
              <a:t>Evidence includes</a:t>
            </a:r>
          </a:p>
          <a:p>
            <a:pPr lvl="1"/>
            <a:r>
              <a:rPr lang="en-GB" dirty="0"/>
              <a:t>Threat model</a:t>
            </a:r>
          </a:p>
          <a:p>
            <a:pPr lvl="1"/>
            <a:r>
              <a:rPr lang="en-GB" dirty="0"/>
              <a:t>Risk table</a:t>
            </a:r>
          </a:p>
          <a:p>
            <a:pPr lvl="1"/>
            <a:r>
              <a:rPr lang="en-GB" dirty="0"/>
              <a:t>Security test cases</a:t>
            </a:r>
          </a:p>
          <a:p>
            <a:pPr lvl="1"/>
            <a:r>
              <a:rPr lang="en-GB" dirty="0"/>
              <a:t>Notes, emails, design diagrams</a:t>
            </a:r>
          </a:p>
          <a:p>
            <a:pPr lvl="1"/>
            <a:endParaRPr lang="en-GB" dirty="0"/>
          </a:p>
        </p:txBody>
      </p:sp>
    </p:spTree>
    <p:extLst>
      <p:ext uri="{BB962C8B-B14F-4D97-AF65-F5344CB8AC3E}">
        <p14:creationId xmlns:p14="http://schemas.microsoft.com/office/powerpoint/2010/main" val="3583048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B6F06F-2885-4630-A610-946BAA797C78}"/>
              </a:ext>
            </a:extLst>
          </p:cNvPr>
          <p:cNvSpPr>
            <a:spLocks noGrp="1"/>
          </p:cNvSpPr>
          <p:nvPr>
            <p:ph type="title"/>
          </p:nvPr>
        </p:nvSpPr>
        <p:spPr/>
        <p:txBody>
          <a:bodyPr/>
          <a:lstStyle/>
          <a:p>
            <a:r>
              <a:rPr lang="en-GB" dirty="0"/>
              <a:t>Software Developer</a:t>
            </a:r>
          </a:p>
        </p:txBody>
      </p:sp>
      <p:sp>
        <p:nvSpPr>
          <p:cNvPr id="5" name="Content Placeholder 4">
            <a:extLst>
              <a:ext uri="{FF2B5EF4-FFF2-40B4-BE49-F238E27FC236}">
                <a16:creationId xmlns:a16="http://schemas.microsoft.com/office/drawing/2014/main" id="{AFA18EC5-2578-4FA5-BE33-FAA772723045}"/>
              </a:ext>
            </a:extLst>
          </p:cNvPr>
          <p:cNvSpPr>
            <a:spLocks noGrp="1"/>
          </p:cNvSpPr>
          <p:nvPr>
            <p:ph sz="half" idx="1"/>
          </p:nvPr>
        </p:nvSpPr>
        <p:spPr/>
        <p:txBody>
          <a:bodyPr/>
          <a:lstStyle/>
          <a:p>
            <a:r>
              <a:rPr lang="en-GB" dirty="0"/>
              <a:t>Responsible for</a:t>
            </a:r>
          </a:p>
          <a:p>
            <a:pPr lvl="1"/>
            <a:r>
              <a:rPr lang="en-GB" dirty="0"/>
              <a:t>Design decisions on software development needs of the project</a:t>
            </a:r>
          </a:p>
          <a:p>
            <a:pPr lvl="1"/>
            <a:r>
              <a:rPr lang="en-GB" dirty="0"/>
              <a:t>Choosing languages, tools, frameworks etc</a:t>
            </a:r>
          </a:p>
          <a:p>
            <a:pPr lvl="1"/>
            <a:r>
              <a:rPr lang="en-GB" dirty="0"/>
              <a:t>Implementation build and testing</a:t>
            </a:r>
          </a:p>
          <a:p>
            <a:pPr lvl="1"/>
            <a:endParaRPr lang="en-GB" dirty="0"/>
          </a:p>
          <a:p>
            <a:endParaRPr lang="en-GB" dirty="0"/>
          </a:p>
        </p:txBody>
      </p:sp>
      <p:sp>
        <p:nvSpPr>
          <p:cNvPr id="6" name="Content Placeholder 5">
            <a:extLst>
              <a:ext uri="{FF2B5EF4-FFF2-40B4-BE49-F238E27FC236}">
                <a16:creationId xmlns:a16="http://schemas.microsoft.com/office/drawing/2014/main" id="{662F7BA2-4DA2-48A7-A548-7F1F91807D97}"/>
              </a:ext>
            </a:extLst>
          </p:cNvPr>
          <p:cNvSpPr>
            <a:spLocks noGrp="1"/>
          </p:cNvSpPr>
          <p:nvPr>
            <p:ph sz="half" idx="2"/>
          </p:nvPr>
        </p:nvSpPr>
        <p:spPr/>
        <p:txBody>
          <a:bodyPr/>
          <a:lstStyle/>
          <a:p>
            <a:r>
              <a:rPr lang="en-GB" dirty="0"/>
              <a:t>Evidence includes</a:t>
            </a:r>
          </a:p>
          <a:p>
            <a:pPr lvl="1"/>
            <a:r>
              <a:rPr lang="en-GB" dirty="0"/>
              <a:t>Code</a:t>
            </a:r>
          </a:p>
          <a:p>
            <a:pPr lvl="1"/>
            <a:r>
              <a:rPr lang="en-GB" dirty="0"/>
              <a:t>Testing</a:t>
            </a:r>
          </a:p>
          <a:p>
            <a:pPr lvl="1"/>
            <a:r>
              <a:rPr lang="en-GB" dirty="0"/>
              <a:t>Notes, emails, design diagrams</a:t>
            </a:r>
          </a:p>
          <a:p>
            <a:pPr lvl="1"/>
            <a:endParaRPr lang="en-GB" dirty="0"/>
          </a:p>
          <a:p>
            <a:pPr lvl="1"/>
            <a:endParaRPr lang="en-GB" dirty="0"/>
          </a:p>
        </p:txBody>
      </p:sp>
    </p:spTree>
    <p:extLst>
      <p:ext uri="{BB962C8B-B14F-4D97-AF65-F5344CB8AC3E}">
        <p14:creationId xmlns:p14="http://schemas.microsoft.com/office/powerpoint/2010/main" val="180482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1FDA-7F5B-4A22-BA6F-B7A5F9BDC8F0}"/>
              </a:ext>
            </a:extLst>
          </p:cNvPr>
          <p:cNvSpPr>
            <a:spLocks noGrp="1"/>
          </p:cNvSpPr>
          <p:nvPr>
            <p:ph type="title"/>
          </p:nvPr>
        </p:nvSpPr>
        <p:spPr/>
        <p:txBody>
          <a:bodyPr/>
          <a:lstStyle/>
          <a:p>
            <a:r>
              <a:rPr lang="en-GB" dirty="0"/>
              <a:t>Sprint 1 Kick-off</a:t>
            </a:r>
          </a:p>
        </p:txBody>
      </p:sp>
      <p:sp>
        <p:nvSpPr>
          <p:cNvPr id="3" name="Content Placeholder 2">
            <a:extLst>
              <a:ext uri="{FF2B5EF4-FFF2-40B4-BE49-F238E27FC236}">
                <a16:creationId xmlns:a16="http://schemas.microsoft.com/office/drawing/2014/main" id="{D3364C5E-5D99-4914-9F83-01E7F3DFE7D9}"/>
              </a:ext>
            </a:extLst>
          </p:cNvPr>
          <p:cNvSpPr>
            <a:spLocks noGrp="1"/>
          </p:cNvSpPr>
          <p:nvPr>
            <p:ph idx="1"/>
          </p:nvPr>
        </p:nvSpPr>
        <p:spPr>
          <a:xfrm>
            <a:off x="457200" y="1981200"/>
            <a:ext cx="8229600" cy="4256112"/>
          </a:xfrm>
        </p:spPr>
        <p:txBody>
          <a:bodyPr/>
          <a:lstStyle/>
          <a:p>
            <a:r>
              <a:rPr lang="en-US" dirty="0">
                <a:solidFill>
                  <a:srgbClr val="0070C0"/>
                </a:solidFill>
                <a:effectLst/>
                <a:ea typeface="Verdana" panose="020B0604030504040204" pitchFamily="34" charset="0"/>
                <a:cs typeface="Verdana" panose="020B0604030504040204" pitchFamily="34" charset="0"/>
              </a:rPr>
              <a:t>“This module aims to integrate the subject material studied in other level 4 and 5 modules and give students experience of developing a software or hardware artefact in a team. Students will learn to work in teams to coordinate and manage a project.”</a:t>
            </a:r>
          </a:p>
          <a:p>
            <a:pPr marL="0" indent="0">
              <a:buNone/>
            </a:pPr>
            <a:endParaRPr lang="en-GB" sz="2000" dirty="0">
              <a:effectLst/>
              <a:latin typeface="Verdana" panose="020B0604030504040204" pitchFamily="34" charset="0"/>
              <a:ea typeface="Verdana" panose="020B0604030504040204" pitchFamily="34" charset="0"/>
              <a:cs typeface="Verdana" panose="020B0604030504040204" pitchFamily="34" charset="0"/>
            </a:endParaRPr>
          </a:p>
          <a:p>
            <a:endParaRPr lang="en-GB" sz="3600" dirty="0"/>
          </a:p>
        </p:txBody>
      </p:sp>
    </p:spTree>
    <p:extLst>
      <p:ext uri="{BB962C8B-B14F-4D97-AF65-F5344CB8AC3E}">
        <p14:creationId xmlns:p14="http://schemas.microsoft.com/office/powerpoint/2010/main" val="2321454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B6F06F-2885-4630-A610-946BAA797C78}"/>
              </a:ext>
            </a:extLst>
          </p:cNvPr>
          <p:cNvSpPr>
            <a:spLocks noGrp="1"/>
          </p:cNvSpPr>
          <p:nvPr>
            <p:ph type="title"/>
          </p:nvPr>
        </p:nvSpPr>
        <p:spPr/>
        <p:txBody>
          <a:bodyPr/>
          <a:lstStyle/>
          <a:p>
            <a:r>
              <a:rPr lang="en-GB" dirty="0"/>
              <a:t>Embedded Developer</a:t>
            </a:r>
          </a:p>
        </p:txBody>
      </p:sp>
      <p:sp>
        <p:nvSpPr>
          <p:cNvPr id="5" name="Content Placeholder 4">
            <a:extLst>
              <a:ext uri="{FF2B5EF4-FFF2-40B4-BE49-F238E27FC236}">
                <a16:creationId xmlns:a16="http://schemas.microsoft.com/office/drawing/2014/main" id="{AFA18EC5-2578-4FA5-BE33-FAA772723045}"/>
              </a:ext>
            </a:extLst>
          </p:cNvPr>
          <p:cNvSpPr>
            <a:spLocks noGrp="1"/>
          </p:cNvSpPr>
          <p:nvPr>
            <p:ph sz="half" idx="1"/>
          </p:nvPr>
        </p:nvSpPr>
        <p:spPr/>
        <p:txBody>
          <a:bodyPr/>
          <a:lstStyle/>
          <a:p>
            <a:r>
              <a:rPr lang="en-GB" dirty="0"/>
              <a:t>Responsible for</a:t>
            </a:r>
          </a:p>
          <a:p>
            <a:pPr lvl="1"/>
            <a:r>
              <a:rPr lang="en-GB" dirty="0"/>
              <a:t>Design decisions on embedded development needs of the project</a:t>
            </a:r>
          </a:p>
          <a:p>
            <a:pPr lvl="1"/>
            <a:r>
              <a:rPr lang="en-GB" dirty="0"/>
              <a:t>Choosing devices, platforms, protocols etc</a:t>
            </a:r>
          </a:p>
          <a:p>
            <a:pPr lvl="1"/>
            <a:r>
              <a:rPr lang="en-GB" dirty="0"/>
              <a:t>Implementation build and testing</a:t>
            </a:r>
          </a:p>
          <a:p>
            <a:pPr lvl="1"/>
            <a:endParaRPr lang="en-GB" dirty="0"/>
          </a:p>
          <a:p>
            <a:endParaRPr lang="en-GB" dirty="0"/>
          </a:p>
        </p:txBody>
      </p:sp>
      <p:sp>
        <p:nvSpPr>
          <p:cNvPr id="6" name="Content Placeholder 5">
            <a:extLst>
              <a:ext uri="{FF2B5EF4-FFF2-40B4-BE49-F238E27FC236}">
                <a16:creationId xmlns:a16="http://schemas.microsoft.com/office/drawing/2014/main" id="{662F7BA2-4DA2-48A7-A548-7F1F91807D97}"/>
              </a:ext>
            </a:extLst>
          </p:cNvPr>
          <p:cNvSpPr>
            <a:spLocks noGrp="1"/>
          </p:cNvSpPr>
          <p:nvPr>
            <p:ph sz="half" idx="2"/>
          </p:nvPr>
        </p:nvSpPr>
        <p:spPr/>
        <p:txBody>
          <a:bodyPr/>
          <a:lstStyle/>
          <a:p>
            <a:r>
              <a:rPr lang="en-GB" dirty="0"/>
              <a:t>Evidence includes</a:t>
            </a:r>
          </a:p>
          <a:p>
            <a:pPr lvl="1"/>
            <a:r>
              <a:rPr lang="en-GB" dirty="0"/>
              <a:t>Code</a:t>
            </a:r>
          </a:p>
          <a:p>
            <a:pPr lvl="1"/>
            <a:r>
              <a:rPr lang="en-GB" dirty="0"/>
              <a:t>Testing</a:t>
            </a:r>
          </a:p>
          <a:p>
            <a:pPr lvl="1"/>
            <a:r>
              <a:rPr lang="en-GB" dirty="0"/>
              <a:t>Notes, emails, design diagrams</a:t>
            </a:r>
          </a:p>
          <a:p>
            <a:pPr lvl="1"/>
            <a:endParaRPr lang="en-GB" dirty="0"/>
          </a:p>
          <a:p>
            <a:pPr lvl="1"/>
            <a:endParaRPr lang="en-GB" dirty="0"/>
          </a:p>
        </p:txBody>
      </p:sp>
    </p:spTree>
    <p:extLst>
      <p:ext uri="{BB962C8B-B14F-4D97-AF65-F5344CB8AC3E}">
        <p14:creationId xmlns:p14="http://schemas.microsoft.com/office/powerpoint/2010/main" val="1615679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a:t>Questions</a:t>
            </a:r>
          </a:p>
        </p:txBody>
      </p:sp>
      <p:pic>
        <p:nvPicPr>
          <p:cNvPr id="49155" name="Picture 3" descr="BD05869_"/>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2267744" y="1556792"/>
            <a:ext cx="4033838" cy="35750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1FDA-7F5B-4A22-BA6F-B7A5F9BDC8F0}"/>
              </a:ext>
            </a:extLst>
          </p:cNvPr>
          <p:cNvSpPr>
            <a:spLocks noGrp="1"/>
          </p:cNvSpPr>
          <p:nvPr>
            <p:ph type="title"/>
          </p:nvPr>
        </p:nvSpPr>
        <p:spPr/>
        <p:txBody>
          <a:bodyPr/>
          <a:lstStyle/>
          <a:p>
            <a:r>
              <a:rPr lang="en-GB" dirty="0"/>
              <a:t>Sprint 1 Kick-off</a:t>
            </a:r>
          </a:p>
        </p:txBody>
      </p:sp>
      <p:sp>
        <p:nvSpPr>
          <p:cNvPr id="3" name="Content Placeholder 2">
            <a:extLst>
              <a:ext uri="{FF2B5EF4-FFF2-40B4-BE49-F238E27FC236}">
                <a16:creationId xmlns:a16="http://schemas.microsoft.com/office/drawing/2014/main" id="{D3364C5E-5D99-4914-9F83-01E7F3DFE7D9}"/>
              </a:ext>
            </a:extLst>
          </p:cNvPr>
          <p:cNvSpPr>
            <a:spLocks noGrp="1"/>
          </p:cNvSpPr>
          <p:nvPr>
            <p:ph idx="1"/>
          </p:nvPr>
        </p:nvSpPr>
        <p:spPr>
          <a:xfrm>
            <a:off x="457200" y="1981200"/>
            <a:ext cx="8229600" cy="4256112"/>
          </a:xfrm>
        </p:spPr>
        <p:txBody>
          <a:bodyPr/>
          <a:lstStyle/>
          <a:p>
            <a:endParaRPr lang="en-US" sz="2400" dirty="0">
              <a:latin typeface="Verdana" panose="020B0604030504040204" pitchFamily="34" charset="0"/>
              <a:ea typeface="Verdana" panose="020B0604030504040204" pitchFamily="34" charset="0"/>
              <a:cs typeface="Verdana" panose="020B0604030504040204" pitchFamily="34" charset="0"/>
            </a:endParaRPr>
          </a:p>
          <a:p>
            <a:pPr marL="533400">
              <a:spcBef>
                <a:spcPts val="505"/>
              </a:spcBef>
              <a:spcAft>
                <a:spcPts val="0"/>
              </a:spcAft>
            </a:pPr>
            <a:r>
              <a:rPr lang="en-US" sz="2800" dirty="0">
                <a:effectLst/>
                <a:ea typeface="Verdana" panose="020B0604030504040204" pitchFamily="34" charset="0"/>
                <a:cs typeface="Verdana" panose="020B0604030504040204" pitchFamily="34" charset="0"/>
              </a:rPr>
              <a:t>LO1 Communicate effectively with others to jointly complete tasks with peers or with staff in an </a:t>
            </a:r>
            <a:r>
              <a:rPr lang="en-US" sz="2800" dirty="0" err="1">
                <a:effectLst/>
                <a:ea typeface="Verdana" panose="020B0604030504040204" pitchFamily="34" charset="0"/>
                <a:cs typeface="Verdana" panose="020B0604030504040204" pitchFamily="34" charset="0"/>
              </a:rPr>
              <a:t>organisation</a:t>
            </a:r>
            <a:r>
              <a:rPr lang="en-US" sz="2800" dirty="0">
                <a:effectLst/>
                <a:ea typeface="Verdana" panose="020B0604030504040204" pitchFamily="34" charset="0"/>
                <a:cs typeface="Verdana" panose="020B0604030504040204" pitchFamily="34" charset="0"/>
              </a:rPr>
              <a:t>.</a:t>
            </a:r>
            <a:endParaRPr lang="en-GB" sz="2800" dirty="0">
              <a:effectLst/>
              <a:ea typeface="Verdana" panose="020B0604030504040204" pitchFamily="34" charset="0"/>
              <a:cs typeface="Verdana" panose="020B0604030504040204" pitchFamily="34" charset="0"/>
            </a:endParaRPr>
          </a:p>
          <a:p>
            <a:pPr marL="533400">
              <a:spcBef>
                <a:spcPts val="505"/>
              </a:spcBef>
              <a:spcAft>
                <a:spcPts val="0"/>
              </a:spcAft>
            </a:pPr>
            <a:r>
              <a:rPr lang="en-US" sz="2800" dirty="0">
                <a:effectLst/>
                <a:ea typeface="Verdana" panose="020B0604030504040204" pitchFamily="34" charset="0"/>
                <a:cs typeface="Verdana" panose="020B0604030504040204" pitchFamily="34" charset="0"/>
              </a:rPr>
              <a:t>LO2 Demonstrate an ability to meet deadlines and objectives</a:t>
            </a:r>
            <a:endParaRPr lang="en-GB" sz="2800" dirty="0">
              <a:effectLst/>
              <a:ea typeface="Verdana" panose="020B0604030504040204" pitchFamily="34" charset="0"/>
              <a:cs typeface="Verdana" panose="020B0604030504040204" pitchFamily="34" charset="0"/>
            </a:endParaRPr>
          </a:p>
          <a:p>
            <a:endParaRPr lang="en-GB" sz="2000" dirty="0">
              <a:effectLst/>
              <a:latin typeface="Verdana" panose="020B0604030504040204" pitchFamily="34" charset="0"/>
              <a:ea typeface="Verdana" panose="020B0604030504040204" pitchFamily="34" charset="0"/>
              <a:cs typeface="Verdana" panose="020B0604030504040204" pitchFamily="34" charset="0"/>
            </a:endParaRPr>
          </a:p>
          <a:p>
            <a:endParaRPr lang="en-GB" sz="3600" dirty="0"/>
          </a:p>
        </p:txBody>
      </p:sp>
    </p:spTree>
    <p:extLst>
      <p:ext uri="{BB962C8B-B14F-4D97-AF65-F5344CB8AC3E}">
        <p14:creationId xmlns:p14="http://schemas.microsoft.com/office/powerpoint/2010/main" val="73816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6101-AE78-4B3C-996B-992F32D29710}"/>
              </a:ext>
            </a:extLst>
          </p:cNvPr>
          <p:cNvSpPr>
            <a:spLocks noGrp="1"/>
          </p:cNvSpPr>
          <p:nvPr>
            <p:ph type="title"/>
          </p:nvPr>
        </p:nvSpPr>
        <p:spPr/>
        <p:txBody>
          <a:bodyPr/>
          <a:lstStyle/>
          <a:p>
            <a:r>
              <a:rPr lang="en-GB" dirty="0"/>
              <a:t>Programme</a:t>
            </a:r>
          </a:p>
        </p:txBody>
      </p:sp>
      <p:sp>
        <p:nvSpPr>
          <p:cNvPr id="3" name="Content Placeholder 2">
            <a:extLst>
              <a:ext uri="{FF2B5EF4-FFF2-40B4-BE49-F238E27FC236}">
                <a16:creationId xmlns:a16="http://schemas.microsoft.com/office/drawing/2014/main" id="{7F742BE1-D785-4AE3-81E4-8F04150E6A6F}"/>
              </a:ext>
            </a:extLst>
          </p:cNvPr>
          <p:cNvSpPr>
            <a:spLocks noGrp="1"/>
          </p:cNvSpPr>
          <p:nvPr>
            <p:ph idx="1"/>
          </p:nvPr>
        </p:nvSpPr>
        <p:spPr/>
        <p:txBody>
          <a:bodyPr/>
          <a:lstStyle/>
          <a:p>
            <a:r>
              <a:rPr lang="en-GB" dirty="0"/>
              <a:t>Week 4 (Sprint 1)</a:t>
            </a:r>
          </a:p>
          <a:p>
            <a:pPr lvl="1"/>
            <a:r>
              <a:rPr lang="en-GB" dirty="0"/>
              <a:t>Project Kick-off Sprint 1- MVP</a:t>
            </a:r>
          </a:p>
          <a:p>
            <a:pPr lvl="1"/>
            <a:r>
              <a:rPr lang="en-GB" dirty="0"/>
              <a:t>Introduce the development process</a:t>
            </a:r>
          </a:p>
          <a:p>
            <a:pPr lvl="1"/>
            <a:endParaRPr lang="en-GB" dirty="0"/>
          </a:p>
        </p:txBody>
      </p:sp>
    </p:spTree>
    <p:extLst>
      <p:ext uri="{BB962C8B-B14F-4D97-AF65-F5344CB8AC3E}">
        <p14:creationId xmlns:p14="http://schemas.microsoft.com/office/powerpoint/2010/main" val="327377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6101-AE78-4B3C-996B-992F32D29710}"/>
              </a:ext>
            </a:extLst>
          </p:cNvPr>
          <p:cNvSpPr>
            <a:spLocks noGrp="1"/>
          </p:cNvSpPr>
          <p:nvPr>
            <p:ph type="title"/>
          </p:nvPr>
        </p:nvSpPr>
        <p:spPr/>
        <p:txBody>
          <a:bodyPr/>
          <a:lstStyle/>
          <a:p>
            <a:r>
              <a:rPr lang="en-GB" dirty="0"/>
              <a:t>Programme</a:t>
            </a:r>
          </a:p>
        </p:txBody>
      </p:sp>
      <p:sp>
        <p:nvSpPr>
          <p:cNvPr id="3" name="Content Placeholder 2">
            <a:extLst>
              <a:ext uri="{FF2B5EF4-FFF2-40B4-BE49-F238E27FC236}">
                <a16:creationId xmlns:a16="http://schemas.microsoft.com/office/drawing/2014/main" id="{7F742BE1-D785-4AE3-81E4-8F04150E6A6F}"/>
              </a:ext>
            </a:extLst>
          </p:cNvPr>
          <p:cNvSpPr>
            <a:spLocks noGrp="1"/>
          </p:cNvSpPr>
          <p:nvPr>
            <p:ph idx="1"/>
          </p:nvPr>
        </p:nvSpPr>
        <p:spPr/>
        <p:txBody>
          <a:bodyPr/>
          <a:lstStyle/>
          <a:p>
            <a:r>
              <a:rPr lang="en-GB" dirty="0"/>
              <a:t>Week 8 </a:t>
            </a:r>
          </a:p>
          <a:p>
            <a:pPr lvl="1"/>
            <a:r>
              <a:rPr lang="en-GB" dirty="0"/>
              <a:t>Submit (MVP)</a:t>
            </a:r>
          </a:p>
          <a:p>
            <a:pPr lvl="2"/>
            <a:r>
              <a:rPr lang="en-GB" dirty="0"/>
              <a:t>Code repository</a:t>
            </a:r>
          </a:p>
          <a:p>
            <a:pPr lvl="2"/>
            <a:r>
              <a:rPr lang="en-GB" dirty="0"/>
              <a:t>Demonstration Video</a:t>
            </a:r>
          </a:p>
          <a:p>
            <a:pPr lvl="1"/>
            <a:r>
              <a:rPr lang="en-GB" dirty="0"/>
              <a:t>Individual Contribution reports</a:t>
            </a:r>
          </a:p>
          <a:p>
            <a:pPr lvl="2"/>
            <a:r>
              <a:rPr lang="en-GB" dirty="0"/>
              <a:t>General part</a:t>
            </a:r>
          </a:p>
          <a:p>
            <a:pPr lvl="2"/>
            <a:r>
              <a:rPr lang="en-GB" dirty="0"/>
              <a:t>Role specific part</a:t>
            </a:r>
          </a:p>
          <a:p>
            <a:pPr marL="457200" lvl="1" indent="0">
              <a:buNone/>
            </a:pPr>
            <a:endParaRPr lang="en-GB" dirty="0"/>
          </a:p>
        </p:txBody>
      </p:sp>
    </p:spTree>
    <p:extLst>
      <p:ext uri="{BB962C8B-B14F-4D97-AF65-F5344CB8AC3E}">
        <p14:creationId xmlns:p14="http://schemas.microsoft.com/office/powerpoint/2010/main" val="271157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6101-AE78-4B3C-996B-992F32D29710}"/>
              </a:ext>
            </a:extLst>
          </p:cNvPr>
          <p:cNvSpPr>
            <a:spLocks noGrp="1"/>
          </p:cNvSpPr>
          <p:nvPr>
            <p:ph type="title"/>
          </p:nvPr>
        </p:nvSpPr>
        <p:spPr/>
        <p:txBody>
          <a:bodyPr/>
          <a:lstStyle/>
          <a:p>
            <a:r>
              <a:rPr lang="en-GB" dirty="0"/>
              <a:t>Programme (4 Weeks)</a:t>
            </a:r>
          </a:p>
        </p:txBody>
      </p:sp>
      <p:sp>
        <p:nvSpPr>
          <p:cNvPr id="4" name="Rectangle 3">
            <a:extLst>
              <a:ext uri="{FF2B5EF4-FFF2-40B4-BE49-F238E27FC236}">
                <a16:creationId xmlns:a16="http://schemas.microsoft.com/office/drawing/2014/main" id="{A16BD4C2-0A9C-4E64-BAD7-C80C3DDB7877}"/>
              </a:ext>
            </a:extLst>
          </p:cNvPr>
          <p:cNvSpPr/>
          <p:nvPr/>
        </p:nvSpPr>
        <p:spPr bwMode="auto">
          <a:xfrm>
            <a:off x="1022544" y="3006032"/>
            <a:ext cx="925100" cy="84054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4</a:t>
            </a:r>
          </a:p>
        </p:txBody>
      </p:sp>
      <p:sp>
        <p:nvSpPr>
          <p:cNvPr id="5" name="Rectangle 4">
            <a:extLst>
              <a:ext uri="{FF2B5EF4-FFF2-40B4-BE49-F238E27FC236}">
                <a16:creationId xmlns:a16="http://schemas.microsoft.com/office/drawing/2014/main" id="{A911E9D9-14FC-4503-8635-959D77D344DA}"/>
              </a:ext>
            </a:extLst>
          </p:cNvPr>
          <p:cNvSpPr/>
          <p:nvPr/>
        </p:nvSpPr>
        <p:spPr bwMode="auto">
          <a:xfrm>
            <a:off x="2000154" y="3006032"/>
            <a:ext cx="925100" cy="84054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384C39EF-B590-4E9C-B76A-0ED2E59045BB}"/>
              </a:ext>
            </a:extLst>
          </p:cNvPr>
          <p:cNvSpPr/>
          <p:nvPr/>
        </p:nvSpPr>
        <p:spPr bwMode="auto">
          <a:xfrm>
            <a:off x="4932984" y="3006030"/>
            <a:ext cx="925100" cy="84054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a:t>8</a:t>
            </a:r>
            <a:endParaRPr kumimoji="0" lang="en-GB" sz="1800" b="0" i="0" u="none" strike="noStrike" cap="none" normalizeH="0" baseline="0" dirty="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60F23F5E-9B46-4F58-A1BE-799ED33693D5}"/>
              </a:ext>
            </a:extLst>
          </p:cNvPr>
          <p:cNvSpPr/>
          <p:nvPr/>
        </p:nvSpPr>
        <p:spPr bwMode="auto">
          <a:xfrm>
            <a:off x="2977764" y="3006031"/>
            <a:ext cx="925100" cy="84054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35A838C4-61AC-4783-A0B5-458C6900BEA3}"/>
              </a:ext>
            </a:extLst>
          </p:cNvPr>
          <p:cNvSpPr/>
          <p:nvPr/>
        </p:nvSpPr>
        <p:spPr bwMode="auto">
          <a:xfrm>
            <a:off x="3955374" y="3006031"/>
            <a:ext cx="925100" cy="84054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95EE1A01-E739-4F9B-8A21-786EFB234930}"/>
              </a:ext>
            </a:extLst>
          </p:cNvPr>
          <p:cNvSpPr txBox="1"/>
          <p:nvPr/>
        </p:nvSpPr>
        <p:spPr>
          <a:xfrm>
            <a:off x="3192566" y="2232749"/>
            <a:ext cx="2181046" cy="369332"/>
          </a:xfrm>
          <a:prstGeom prst="rect">
            <a:avLst/>
          </a:prstGeom>
          <a:noFill/>
        </p:spPr>
        <p:txBody>
          <a:bodyPr wrap="none" rtlCol="0">
            <a:spAutoFit/>
          </a:bodyPr>
          <a:lstStyle/>
          <a:p>
            <a:r>
              <a:rPr lang="en-GB" dirty="0"/>
              <a:t>Working prototype?</a:t>
            </a:r>
          </a:p>
        </p:txBody>
      </p:sp>
    </p:spTree>
    <p:extLst>
      <p:ext uri="{BB962C8B-B14F-4D97-AF65-F5344CB8AC3E}">
        <p14:creationId xmlns:p14="http://schemas.microsoft.com/office/powerpoint/2010/main" val="121460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itpedia.nl/wp-content/uploads/2018/03/scrum-proces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9579" y="1628800"/>
            <a:ext cx="7984842" cy="464572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0D221B8-5514-46B4-A798-33571D726541}"/>
              </a:ext>
            </a:extLst>
          </p:cNvPr>
          <p:cNvSpPr>
            <a:spLocks noGrp="1"/>
          </p:cNvSpPr>
          <p:nvPr>
            <p:ph type="title"/>
          </p:nvPr>
        </p:nvSpPr>
        <p:spPr>
          <a:xfrm>
            <a:off x="456664" y="692696"/>
            <a:ext cx="8230672" cy="800308"/>
          </a:xfrm>
        </p:spPr>
        <p:txBody>
          <a:bodyPr/>
          <a:lstStyle/>
          <a:p>
            <a:r>
              <a:rPr lang="en-GB" dirty="0"/>
              <a:t>Scrum</a:t>
            </a:r>
          </a:p>
        </p:txBody>
      </p:sp>
    </p:spTree>
    <p:extLst>
      <p:ext uri="{BB962C8B-B14F-4D97-AF65-F5344CB8AC3E}">
        <p14:creationId xmlns:p14="http://schemas.microsoft.com/office/powerpoint/2010/main" val="251161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D116-D60A-49E3-BA4A-DF219CCE9298}"/>
              </a:ext>
            </a:extLst>
          </p:cNvPr>
          <p:cNvSpPr>
            <a:spLocks noGrp="1"/>
          </p:cNvSpPr>
          <p:nvPr>
            <p:ph type="title"/>
          </p:nvPr>
        </p:nvSpPr>
        <p:spPr/>
        <p:txBody>
          <a:bodyPr/>
          <a:lstStyle/>
          <a:p>
            <a:r>
              <a:rPr lang="en-GB" dirty="0"/>
              <a:t>Progress tracking</a:t>
            </a:r>
          </a:p>
        </p:txBody>
      </p:sp>
      <p:sp>
        <p:nvSpPr>
          <p:cNvPr id="3" name="Content Placeholder 2">
            <a:extLst>
              <a:ext uri="{FF2B5EF4-FFF2-40B4-BE49-F238E27FC236}">
                <a16:creationId xmlns:a16="http://schemas.microsoft.com/office/drawing/2014/main" id="{8647E8CA-AC2A-47E3-8D9B-3EF7FB8F4DEE}"/>
              </a:ext>
            </a:extLst>
          </p:cNvPr>
          <p:cNvSpPr>
            <a:spLocks noGrp="1"/>
          </p:cNvSpPr>
          <p:nvPr>
            <p:ph idx="1"/>
          </p:nvPr>
        </p:nvSpPr>
        <p:spPr/>
        <p:txBody>
          <a:bodyPr/>
          <a:lstStyle/>
          <a:p>
            <a:r>
              <a:rPr lang="en-GB" dirty="0"/>
              <a:t>Each week</a:t>
            </a:r>
          </a:p>
          <a:p>
            <a:pPr lvl="1"/>
            <a:r>
              <a:rPr lang="en-GB" dirty="0"/>
              <a:t>Track progress</a:t>
            </a:r>
          </a:p>
          <a:p>
            <a:pPr lvl="1"/>
            <a:r>
              <a:rPr lang="en-GB" dirty="0"/>
              <a:t>Identify any updated issues, solutions or priorities</a:t>
            </a:r>
          </a:p>
          <a:p>
            <a:pPr lvl="1"/>
            <a:r>
              <a:rPr lang="en-GB" dirty="0"/>
              <a:t>Agree new tasks</a:t>
            </a:r>
          </a:p>
          <a:p>
            <a:pPr lvl="1"/>
            <a:r>
              <a:rPr lang="en-GB" dirty="0"/>
              <a:t>Keep in the loop while working</a:t>
            </a:r>
          </a:p>
        </p:txBody>
      </p:sp>
    </p:spTree>
    <p:extLst>
      <p:ext uri="{BB962C8B-B14F-4D97-AF65-F5344CB8AC3E}">
        <p14:creationId xmlns:p14="http://schemas.microsoft.com/office/powerpoint/2010/main" val="362465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6101-AE78-4B3C-996B-992F32D29710}"/>
              </a:ext>
            </a:extLst>
          </p:cNvPr>
          <p:cNvSpPr>
            <a:spLocks noGrp="1"/>
          </p:cNvSpPr>
          <p:nvPr>
            <p:ph type="title"/>
          </p:nvPr>
        </p:nvSpPr>
        <p:spPr/>
        <p:txBody>
          <a:bodyPr/>
          <a:lstStyle/>
          <a:p>
            <a:r>
              <a:rPr lang="en-GB" dirty="0"/>
              <a:t>Submissions</a:t>
            </a:r>
          </a:p>
        </p:txBody>
      </p:sp>
      <p:sp>
        <p:nvSpPr>
          <p:cNvPr id="3" name="Content Placeholder 2">
            <a:extLst>
              <a:ext uri="{FF2B5EF4-FFF2-40B4-BE49-F238E27FC236}">
                <a16:creationId xmlns:a16="http://schemas.microsoft.com/office/drawing/2014/main" id="{7F742BE1-D785-4AE3-81E4-8F04150E6A6F}"/>
              </a:ext>
            </a:extLst>
          </p:cNvPr>
          <p:cNvSpPr>
            <a:spLocks noGrp="1"/>
          </p:cNvSpPr>
          <p:nvPr>
            <p:ph idx="1"/>
          </p:nvPr>
        </p:nvSpPr>
        <p:spPr>
          <a:xfrm>
            <a:off x="457200" y="1981200"/>
            <a:ext cx="8229600" cy="4688160"/>
          </a:xfrm>
        </p:spPr>
        <p:txBody>
          <a:bodyPr/>
          <a:lstStyle/>
          <a:p>
            <a:pPr lvl="1"/>
            <a:endParaRPr lang="en-GB" dirty="0"/>
          </a:p>
          <a:p>
            <a:r>
              <a:rPr lang="en-GB" dirty="0"/>
              <a:t>Each week of the sprint Project manager submits a status report for the group.</a:t>
            </a:r>
          </a:p>
          <a:p>
            <a:r>
              <a:rPr lang="en-GB" dirty="0"/>
              <a:t>Status</a:t>
            </a:r>
          </a:p>
          <a:p>
            <a:pPr lvl="1"/>
            <a:r>
              <a:rPr lang="en-GB" dirty="0"/>
              <a:t>Ahead of schedule</a:t>
            </a:r>
          </a:p>
          <a:p>
            <a:pPr lvl="1"/>
            <a:r>
              <a:rPr lang="en-GB" dirty="0"/>
              <a:t>On track</a:t>
            </a:r>
          </a:p>
          <a:p>
            <a:pPr lvl="1"/>
            <a:r>
              <a:rPr lang="en-GB" dirty="0"/>
              <a:t>Behind schedule</a:t>
            </a:r>
          </a:p>
          <a:p>
            <a:pPr lvl="1"/>
            <a:r>
              <a:rPr lang="en-GB" dirty="0"/>
              <a:t>Distressed</a:t>
            </a:r>
          </a:p>
          <a:p>
            <a:pPr lvl="1"/>
            <a:endParaRPr lang="en-GB" dirty="0"/>
          </a:p>
          <a:p>
            <a:endParaRPr lang="en-GB" dirty="0"/>
          </a:p>
          <a:p>
            <a:pPr marL="0" indent="0">
              <a:buNone/>
            </a:pPr>
            <a:endParaRPr lang="en-GB" dirty="0"/>
          </a:p>
        </p:txBody>
      </p:sp>
    </p:spTree>
    <p:extLst>
      <p:ext uri="{BB962C8B-B14F-4D97-AF65-F5344CB8AC3E}">
        <p14:creationId xmlns:p14="http://schemas.microsoft.com/office/powerpoint/2010/main" val="3119958066"/>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2372</TotalTime>
  <Words>668</Words>
  <Application>Microsoft Office PowerPoint</Application>
  <PresentationFormat>On-screen Show (4:3)</PresentationFormat>
  <Paragraphs>115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Times New Roman</vt:lpstr>
      <vt:lpstr>Verdana</vt:lpstr>
      <vt:lpstr>Wingdings</vt:lpstr>
      <vt:lpstr>Pixel</vt:lpstr>
      <vt:lpstr>5CS024 – 7CC002 Sprint 1 Kick-off</vt:lpstr>
      <vt:lpstr>Sprint 1 Kick-off</vt:lpstr>
      <vt:lpstr>Sprint 1 Kick-off</vt:lpstr>
      <vt:lpstr>Programme</vt:lpstr>
      <vt:lpstr>Programme</vt:lpstr>
      <vt:lpstr>Programme (4 Weeks)</vt:lpstr>
      <vt:lpstr>Scrum</vt:lpstr>
      <vt:lpstr>Progress tracking</vt:lpstr>
      <vt:lpstr>Submissions</vt:lpstr>
      <vt:lpstr>Sprint 1</vt:lpstr>
      <vt:lpstr>MVP Artifact Repository</vt:lpstr>
      <vt:lpstr>MVP Demonstration Video</vt:lpstr>
      <vt:lpstr>Individual Contribution Report</vt:lpstr>
      <vt:lpstr>Individual Contribution Report</vt:lpstr>
      <vt:lpstr>Project Manager</vt:lpstr>
      <vt:lpstr>Business Analyst</vt:lpstr>
      <vt:lpstr>Database Analyst</vt:lpstr>
      <vt:lpstr>Security Analyst</vt:lpstr>
      <vt:lpstr>Software Developer</vt:lpstr>
      <vt:lpstr>Embedded Developer</vt:lpstr>
      <vt:lpstr>Questions</vt:lpstr>
    </vt:vector>
  </TitlesOfParts>
  <Company>University of Wolverhampton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CP3024 WWWIS</dc:title>
  <dc:creator>Administrator</dc:creator>
  <cp:lastModifiedBy>Daly, Herbert</cp:lastModifiedBy>
  <cp:revision>234</cp:revision>
  <cp:lastPrinted>1601-01-01T00:00:00Z</cp:lastPrinted>
  <dcterms:created xsi:type="dcterms:W3CDTF">2006-01-26T10:17:53Z</dcterms:created>
  <dcterms:modified xsi:type="dcterms:W3CDTF">2023-02-13T13:04:50Z</dcterms:modified>
</cp:coreProperties>
</file>