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6"/>
  </p:notesMasterIdLst>
  <p:sldIdLst>
    <p:sldId id="256" r:id="rId2"/>
    <p:sldId id="325" r:id="rId3"/>
    <p:sldId id="427" r:id="rId4"/>
    <p:sldId id="426" r:id="rId5"/>
    <p:sldId id="424" r:id="rId6"/>
    <p:sldId id="326" r:id="rId7"/>
    <p:sldId id="306" r:id="rId8"/>
    <p:sldId id="428" r:id="rId9"/>
    <p:sldId id="327" r:id="rId10"/>
    <p:sldId id="406" r:id="rId11"/>
    <p:sldId id="272" r:id="rId12"/>
    <p:sldId id="314" r:id="rId13"/>
    <p:sldId id="376" r:id="rId14"/>
    <p:sldId id="382" r:id="rId15"/>
    <p:sldId id="429" r:id="rId16"/>
    <p:sldId id="430" r:id="rId17"/>
    <p:sldId id="407" r:id="rId18"/>
    <p:sldId id="411" r:id="rId19"/>
    <p:sldId id="414" r:id="rId20"/>
    <p:sldId id="423" r:id="rId21"/>
    <p:sldId id="413" r:id="rId22"/>
    <p:sldId id="417" r:id="rId23"/>
    <p:sldId id="422" r:id="rId24"/>
    <p:sldId id="279" r:id="rId2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311A4-1FB7-4E43-A138-46E065B1A023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60DFD-3A68-4343-99FA-DB3A028BD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26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4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4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44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72644A-E4B8-4D34-91D6-E7F22B17B2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44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81BEB-40F9-40E0-814F-9485F69815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6C0390-34C0-4419-A791-7524522FB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65973B-4D3E-4721-907B-2FD51DF0F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75DCCD6-E698-4151-81DE-3BD3B37B58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C8DC7-1B22-4A49-B3A8-88F4683224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927F79-7FBC-4AC6-8C01-E4BA4EC08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37307A-5D50-4B41-A0C2-C871D58E13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432AE-AD9D-4CDA-A7FD-D5087D4A68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1C92D5-D68C-4235-895D-D1FE8A6258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A641D-4E1D-4E14-A0E9-CD94068BA9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D1D91-51FC-4869-826B-F7EEDC2B1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42E1F-0985-43EA-A52A-61A4E7ACC7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2168E85-996E-49A9-BBB5-FB08EFB5A54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4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600" dirty="0"/>
              <a:t>5CS024 – 7CC002</a:t>
            </a:r>
            <a:br>
              <a:rPr lang="en-GB" sz="4600" dirty="0"/>
            </a:br>
            <a:r>
              <a:rPr lang="en-GB" sz="4600" dirty="0"/>
              <a:t>Sprint 1 Towards the Build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18E17F8-154E-4B3D-B3FA-7BDE3B84A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itpedia.nl/wp-content/uploads/2018/03/scrum-proces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9" y="1628800"/>
            <a:ext cx="7984842" cy="46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D221B8-5514-46B4-A798-33571D72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64" y="692696"/>
            <a:ext cx="8230672" cy="800308"/>
          </a:xfrm>
        </p:spPr>
        <p:txBody>
          <a:bodyPr/>
          <a:lstStyle/>
          <a:p>
            <a:r>
              <a:rPr lang="en-GB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5116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7C1B-EA9F-4D40-B576-0F91BE0F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Innovation Funnel and the Sprint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9BE9-3BAC-444B-8D5A-3F3AB646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55" y="2013007"/>
            <a:ext cx="3943352" cy="3713899"/>
          </a:xfrm>
        </p:spPr>
        <p:txBody>
          <a:bodyPr/>
          <a:lstStyle/>
          <a:p>
            <a:r>
              <a:rPr lang="en-GB" sz="2000" b="1" dirty="0">
                <a:solidFill>
                  <a:srgbClr val="00B0F0"/>
                </a:solidFill>
              </a:rPr>
              <a:t>Review existing tasks</a:t>
            </a:r>
          </a:p>
          <a:p>
            <a:pPr lvl="1"/>
            <a:r>
              <a:rPr lang="en-GB" sz="1800" b="1" dirty="0"/>
              <a:t>Any changes that you need to make</a:t>
            </a:r>
          </a:p>
          <a:p>
            <a:pPr lvl="1"/>
            <a:r>
              <a:rPr lang="en-GB" sz="1800" b="1" dirty="0"/>
              <a:t>New tasks?</a:t>
            </a:r>
          </a:p>
          <a:p>
            <a:pPr lvl="1"/>
            <a:r>
              <a:rPr lang="en-GB" sz="1800" b="1" dirty="0"/>
              <a:t>Changes to priority?</a:t>
            </a:r>
          </a:p>
          <a:p>
            <a:pPr lvl="1"/>
            <a:r>
              <a:rPr lang="en-GB" sz="1800" b="1" dirty="0"/>
              <a:t>Task merge/split?</a:t>
            </a:r>
          </a:p>
          <a:p>
            <a:pPr lvl="1"/>
            <a:r>
              <a:rPr lang="en-GB" sz="1800" b="1" dirty="0"/>
              <a:t>Re-estimates on task duration?</a:t>
            </a:r>
          </a:p>
          <a:p>
            <a:pPr lvl="1"/>
            <a:r>
              <a:rPr lang="en-GB" sz="1800" b="1" dirty="0"/>
              <a:t>Agree </a:t>
            </a:r>
            <a:r>
              <a:rPr lang="en-GB" sz="1800" b="1" dirty="0" err="1"/>
              <a:t>responsibilies</a:t>
            </a:r>
            <a:endParaRPr lang="en-GB" sz="1800" b="1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0418CC1-3517-4A37-A3E7-FB21DFE5E627}"/>
              </a:ext>
            </a:extLst>
          </p:cNvPr>
          <p:cNvSpPr/>
          <p:nvPr/>
        </p:nvSpPr>
        <p:spPr>
          <a:xfrm rot="16200000">
            <a:off x="5302077" y="2068984"/>
            <a:ext cx="2133000" cy="3943351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A81A7C-9C7E-477C-BE9C-499FBA9B760B}"/>
              </a:ext>
            </a:extLst>
          </p:cNvPr>
          <p:cNvCxnSpPr>
            <a:cxnSpLocks/>
          </p:cNvCxnSpPr>
          <p:nvPr/>
        </p:nvCxnSpPr>
        <p:spPr>
          <a:xfrm flipV="1">
            <a:off x="7541368" y="2951041"/>
            <a:ext cx="0" cy="26994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CF126F-FE33-46BC-8A5C-489DF822EAB7}"/>
              </a:ext>
            </a:extLst>
          </p:cNvPr>
          <p:cNvCxnSpPr>
            <a:cxnSpLocks/>
          </p:cNvCxnSpPr>
          <p:nvPr/>
        </p:nvCxnSpPr>
        <p:spPr>
          <a:xfrm flipV="1">
            <a:off x="5539902" y="2790547"/>
            <a:ext cx="0" cy="26994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D18E3-069D-48E5-9330-23E770D7509C}"/>
              </a:ext>
            </a:extLst>
          </p:cNvPr>
          <p:cNvSpPr txBox="1"/>
          <p:nvPr/>
        </p:nvSpPr>
        <p:spPr>
          <a:xfrm>
            <a:off x="4359825" y="2334277"/>
            <a:ext cx="1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</a:rPr>
              <a:t>Product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Backlog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738DA-B944-4FA6-85BF-174916CD1C79}"/>
              </a:ext>
            </a:extLst>
          </p:cNvPr>
          <p:cNvSpPr txBox="1"/>
          <p:nvPr/>
        </p:nvSpPr>
        <p:spPr>
          <a:xfrm>
            <a:off x="5563606" y="1585312"/>
            <a:ext cx="1201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</a:rPr>
              <a:t>Things you are considering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6FAC7-EF76-45F4-8842-2539A825B2EC}"/>
              </a:ext>
            </a:extLst>
          </p:cNvPr>
          <p:cNvSpPr txBox="1"/>
          <p:nvPr/>
        </p:nvSpPr>
        <p:spPr>
          <a:xfrm>
            <a:off x="6373435" y="2308878"/>
            <a:ext cx="1167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C000"/>
                </a:solidFill>
              </a:rPr>
              <a:t>Things you are working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C48B9-DAF0-4529-A239-AC0075C955AF}"/>
              </a:ext>
            </a:extLst>
          </p:cNvPr>
          <p:cNvSpPr txBox="1"/>
          <p:nvPr/>
        </p:nvSpPr>
        <p:spPr>
          <a:xfrm>
            <a:off x="7650805" y="2319725"/>
            <a:ext cx="1201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Working software features</a:t>
            </a:r>
            <a:r>
              <a:rPr lang="en-GB" sz="1400" dirty="0"/>
              <a:t>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DCA69-1E35-4812-84E6-0C13381F3B78}"/>
              </a:ext>
            </a:extLst>
          </p:cNvPr>
          <p:cNvSpPr/>
          <p:nvPr/>
        </p:nvSpPr>
        <p:spPr>
          <a:xfrm>
            <a:off x="4216940" y="3294029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3F4782-C08A-4B35-8D6D-76C8B6C0BAAB}"/>
              </a:ext>
            </a:extLst>
          </p:cNvPr>
          <p:cNvSpPr/>
          <p:nvPr/>
        </p:nvSpPr>
        <p:spPr>
          <a:xfrm>
            <a:off x="4141550" y="4584138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131A9F-D2DC-4622-9E85-FF62156E5E0B}"/>
              </a:ext>
            </a:extLst>
          </p:cNvPr>
          <p:cNvSpPr/>
          <p:nvPr/>
        </p:nvSpPr>
        <p:spPr>
          <a:xfrm>
            <a:off x="4212080" y="4021147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CCC945-4C9A-4331-AE78-9E103A1F8262}"/>
              </a:ext>
            </a:extLst>
          </p:cNvPr>
          <p:cNvSpPr/>
          <p:nvPr/>
        </p:nvSpPr>
        <p:spPr>
          <a:xfrm>
            <a:off x="4727642" y="4552594"/>
            <a:ext cx="324662" cy="2881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6C3A6C-0D74-4FA5-ACD3-6DC169F72583}"/>
              </a:ext>
            </a:extLst>
          </p:cNvPr>
          <p:cNvSpPr/>
          <p:nvPr/>
        </p:nvSpPr>
        <p:spPr>
          <a:xfrm>
            <a:off x="5156273" y="3309700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23B4C7-D8FD-4F0C-A6F5-D35FE9B71AD1}"/>
              </a:ext>
            </a:extLst>
          </p:cNvPr>
          <p:cNvSpPr/>
          <p:nvPr/>
        </p:nvSpPr>
        <p:spPr>
          <a:xfrm>
            <a:off x="5021911" y="4113586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7589D3-C696-4E70-BDF7-A164BAADCEA7}"/>
              </a:ext>
            </a:extLst>
          </p:cNvPr>
          <p:cNvSpPr/>
          <p:nvPr/>
        </p:nvSpPr>
        <p:spPr>
          <a:xfrm>
            <a:off x="6099239" y="3320779"/>
            <a:ext cx="355056" cy="379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B84BD0-5CBD-4394-B4E0-6F6BD3A849C6}"/>
              </a:ext>
            </a:extLst>
          </p:cNvPr>
          <p:cNvSpPr/>
          <p:nvPr/>
        </p:nvSpPr>
        <p:spPr>
          <a:xfrm>
            <a:off x="6674399" y="3325177"/>
            <a:ext cx="355056" cy="3793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3559B5-A6DA-40F2-91B9-933F95F9444F}"/>
              </a:ext>
            </a:extLst>
          </p:cNvPr>
          <p:cNvSpPr/>
          <p:nvPr/>
        </p:nvSpPr>
        <p:spPr>
          <a:xfrm>
            <a:off x="7864816" y="3833890"/>
            <a:ext cx="355056" cy="3793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97897B-2A0A-44E6-9FE2-FC6F11617379}"/>
              </a:ext>
            </a:extLst>
          </p:cNvPr>
          <p:cNvSpPr/>
          <p:nvPr/>
        </p:nvSpPr>
        <p:spPr>
          <a:xfrm>
            <a:off x="7687288" y="3408328"/>
            <a:ext cx="355056" cy="3793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6AF600-FA6D-405B-BD12-DDA4F3D78645}"/>
              </a:ext>
            </a:extLst>
          </p:cNvPr>
          <p:cNvSpPr/>
          <p:nvPr/>
        </p:nvSpPr>
        <p:spPr>
          <a:xfrm>
            <a:off x="7750515" y="4236387"/>
            <a:ext cx="355056" cy="3793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9FC82B-4712-4786-8F84-91605869862C}"/>
              </a:ext>
            </a:extLst>
          </p:cNvPr>
          <p:cNvSpPr/>
          <p:nvPr/>
        </p:nvSpPr>
        <p:spPr>
          <a:xfrm>
            <a:off x="7033103" y="3644760"/>
            <a:ext cx="355056" cy="3793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0763FA-BEAB-4F7A-940D-90C82792E68E}"/>
              </a:ext>
            </a:extLst>
          </p:cNvPr>
          <p:cNvSpPr/>
          <p:nvPr/>
        </p:nvSpPr>
        <p:spPr>
          <a:xfrm>
            <a:off x="7120651" y="4093943"/>
            <a:ext cx="355056" cy="3793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147115-105B-4B2C-B293-4CBCADC990C8}"/>
              </a:ext>
            </a:extLst>
          </p:cNvPr>
          <p:cNvSpPr/>
          <p:nvPr/>
        </p:nvSpPr>
        <p:spPr>
          <a:xfrm>
            <a:off x="6631832" y="4318369"/>
            <a:ext cx="355056" cy="3793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9D2DC4-5ED6-46CF-AC38-CF02E2E527BF}"/>
              </a:ext>
            </a:extLst>
          </p:cNvPr>
          <p:cNvSpPr/>
          <p:nvPr/>
        </p:nvSpPr>
        <p:spPr>
          <a:xfrm>
            <a:off x="5659068" y="3773116"/>
            <a:ext cx="355056" cy="379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5F14BE-BC4A-42F4-8351-6FF12CD6ACA5}"/>
              </a:ext>
            </a:extLst>
          </p:cNvPr>
          <p:cNvSpPr/>
          <p:nvPr/>
        </p:nvSpPr>
        <p:spPr>
          <a:xfrm>
            <a:off x="6065195" y="3913028"/>
            <a:ext cx="355056" cy="379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72FAB7-97E6-434B-B559-D355FD57E5E9}"/>
              </a:ext>
            </a:extLst>
          </p:cNvPr>
          <p:cNvSpPr/>
          <p:nvPr/>
        </p:nvSpPr>
        <p:spPr>
          <a:xfrm>
            <a:off x="5769727" y="4318369"/>
            <a:ext cx="355056" cy="379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B41B07-1358-40C1-9146-DDC105C071DC}"/>
              </a:ext>
            </a:extLst>
          </p:cNvPr>
          <p:cNvSpPr/>
          <p:nvPr/>
        </p:nvSpPr>
        <p:spPr>
          <a:xfrm>
            <a:off x="4590251" y="3974080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244F1A-869C-4C7E-9172-6E12124F6575}"/>
              </a:ext>
            </a:extLst>
          </p:cNvPr>
          <p:cNvSpPr/>
          <p:nvPr/>
        </p:nvSpPr>
        <p:spPr>
          <a:xfrm>
            <a:off x="4924632" y="3665896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0C2D7D-D050-46C6-B759-2E5BE095351D}"/>
              </a:ext>
            </a:extLst>
          </p:cNvPr>
          <p:cNvSpPr/>
          <p:nvPr/>
        </p:nvSpPr>
        <p:spPr>
          <a:xfrm>
            <a:off x="4601794" y="3168022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1ABFE7-252D-4049-B19F-124209EAE5EE}"/>
              </a:ext>
            </a:extLst>
          </p:cNvPr>
          <p:cNvSpPr txBox="1"/>
          <p:nvPr/>
        </p:nvSpPr>
        <p:spPr>
          <a:xfrm>
            <a:off x="6096562" y="5070540"/>
            <a:ext cx="1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</a:rPr>
              <a:t>Sprint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65342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417D33-1969-4392-B103-528D1B63E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99805"/>
              </p:ext>
            </p:extLst>
          </p:nvPr>
        </p:nvGraphicFramePr>
        <p:xfrm>
          <a:off x="457200" y="2924944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3827315837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336859538"/>
                    </a:ext>
                  </a:extLst>
                </a:gridCol>
                <a:gridCol w="2170584">
                  <a:extLst>
                    <a:ext uri="{9D8B030D-6E8A-4147-A177-3AD203B41FA5}">
                      <a16:colId xmlns:a16="http://schemas.microsoft.com/office/drawing/2014/main" val="86100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2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7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6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8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7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0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632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CD2F3-06CC-4BF1-B2A6-5DFB42AF19BE}"/>
              </a:ext>
            </a:extLst>
          </p:cNvPr>
          <p:cNvSpPr txBox="1"/>
          <p:nvPr/>
        </p:nvSpPr>
        <p:spPr>
          <a:xfrm>
            <a:off x="457200" y="2115262"/>
            <a:ext cx="1417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C000"/>
                </a:solidFill>
              </a:rPr>
              <a:t>Week x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7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Stand-up Meeting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sz="2800" dirty="0"/>
              <a:t>Brief regular meeting lead by PMs</a:t>
            </a:r>
          </a:p>
          <a:p>
            <a:r>
              <a:rPr lang="en-GB" sz="2800" dirty="0"/>
              <a:t>Usually 15-20 minutes max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800" dirty="0"/>
              <a:t>Each group member should say:</a:t>
            </a: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What they did since last meeting</a:t>
            </a: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What they plan to work on until the next meeting</a:t>
            </a: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Any challenges holding them back</a:t>
            </a:r>
          </a:p>
          <a:p>
            <a:pPr marL="457200" lvl="1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5587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Stand-up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Team should determine whether they feel they are overall: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pPr lvl="1"/>
            <a:r>
              <a:rPr lang="en-GB" u="sng" dirty="0">
                <a:solidFill>
                  <a:srgbClr val="00B050"/>
                </a:solidFill>
              </a:rPr>
              <a:t>A</a:t>
            </a:r>
            <a:r>
              <a:rPr lang="en-GB" dirty="0">
                <a:solidFill>
                  <a:srgbClr val="00B050"/>
                </a:solidFill>
              </a:rPr>
              <a:t>head of Schedule</a:t>
            </a:r>
          </a:p>
          <a:p>
            <a:pPr lvl="1"/>
            <a:r>
              <a:rPr lang="en-GB" u="sng" dirty="0">
                <a:solidFill>
                  <a:srgbClr val="00B050"/>
                </a:solidFill>
              </a:rPr>
              <a:t>B</a:t>
            </a:r>
            <a:r>
              <a:rPr lang="en-GB" dirty="0">
                <a:solidFill>
                  <a:srgbClr val="00B050"/>
                </a:solidFill>
              </a:rPr>
              <a:t>ehind Schedule</a:t>
            </a:r>
          </a:p>
          <a:p>
            <a:pPr lvl="1"/>
            <a:r>
              <a:rPr lang="en-GB" u="sng" dirty="0">
                <a:solidFill>
                  <a:srgbClr val="00B050"/>
                </a:solidFill>
              </a:rPr>
              <a:t>O</a:t>
            </a:r>
            <a:r>
              <a:rPr lang="en-GB" dirty="0">
                <a:solidFill>
                  <a:srgbClr val="00B050"/>
                </a:solidFill>
              </a:rPr>
              <a:t>n Schedule</a:t>
            </a:r>
          </a:p>
          <a:p>
            <a:pPr lvl="1"/>
            <a:r>
              <a:rPr lang="en-GB" u="sng" dirty="0">
                <a:solidFill>
                  <a:srgbClr val="00B050"/>
                </a:solidFill>
              </a:rPr>
              <a:t>D</a:t>
            </a:r>
            <a:r>
              <a:rPr lang="en-GB" dirty="0">
                <a:solidFill>
                  <a:srgbClr val="00B050"/>
                </a:solidFill>
              </a:rPr>
              <a:t>istressed </a:t>
            </a:r>
            <a:r>
              <a:rPr lang="en-GB" sz="1800" dirty="0">
                <a:solidFill>
                  <a:srgbClr val="FF0000"/>
                </a:solidFill>
              </a:rPr>
              <a:t>Unable to move forward without additional advice</a:t>
            </a:r>
            <a:endParaRPr lang="en-GB" dirty="0">
              <a:solidFill>
                <a:srgbClr val="FF0000"/>
              </a:solidFill>
            </a:endParaRP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8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6F06F-2885-4630-A610-946BAA7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forums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0022-A6DD-4C64-B236-9CE5E24CC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3898776" cy="4419600"/>
          </a:xfrm>
        </p:spPr>
        <p:txBody>
          <a:bodyPr/>
          <a:lstStyle/>
          <a:p>
            <a:r>
              <a:rPr lang="en-GB" dirty="0"/>
              <a:t>Conversations about roles across groups</a:t>
            </a:r>
          </a:p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PMs should report status (ABOD) each week in Discussions</a:t>
            </a:r>
          </a:p>
          <a:p>
            <a:r>
              <a:rPr lang="en-GB" dirty="0"/>
              <a:t>We will read them but you can respond to each others posts and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A72B2-FC42-4A00-BE6D-302911D9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163401"/>
            <a:ext cx="4626321" cy="35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3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6F06F-2885-4630-A610-946BAA7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forums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0022-A6DD-4C64-B236-9CE5E24CC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3898776" cy="4328120"/>
          </a:xfrm>
        </p:spPr>
        <p:txBody>
          <a:bodyPr/>
          <a:lstStyle/>
          <a:p>
            <a:r>
              <a:rPr lang="en-GB" dirty="0"/>
              <a:t>Share information around ideas or resources</a:t>
            </a:r>
          </a:p>
          <a:p>
            <a:r>
              <a:rPr lang="en-GB" dirty="0"/>
              <a:t>Good forum for questions</a:t>
            </a:r>
          </a:p>
          <a:p>
            <a:r>
              <a:rPr lang="en-GB" dirty="0"/>
              <a:t>May be useful as evidence of individual contribution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A72B2-FC42-4A00-BE6D-302911D9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163401"/>
            <a:ext cx="4626321" cy="35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D116-D60A-49E3-BA4A-DF219CCE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E8CA-AC2A-47E3-8D9B-3EF7FB8F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Teams should prioritise</a:t>
            </a:r>
          </a:p>
          <a:p>
            <a:pPr lvl="1"/>
            <a:r>
              <a:rPr lang="en-GB" dirty="0"/>
              <a:t>Integrating any new members</a:t>
            </a:r>
          </a:p>
          <a:p>
            <a:pPr lvl="1"/>
            <a:r>
              <a:rPr lang="en-GB" dirty="0"/>
              <a:t>Working with tools </a:t>
            </a:r>
            <a:r>
              <a:rPr lang="en-GB" i="1" dirty="0"/>
              <a:t>(See Learning plan)</a:t>
            </a:r>
          </a:p>
          <a:p>
            <a:pPr lvl="1"/>
            <a:r>
              <a:rPr lang="en-GB" dirty="0"/>
              <a:t>Researching topics </a:t>
            </a:r>
            <a:r>
              <a:rPr lang="en-GB" i="1" dirty="0"/>
              <a:t>(See Learning plan)</a:t>
            </a:r>
          </a:p>
          <a:p>
            <a:pPr lvl="1"/>
            <a:r>
              <a:rPr lang="en-GB" dirty="0"/>
              <a:t>Delivering on first builds</a:t>
            </a:r>
          </a:p>
        </p:txBody>
      </p:sp>
    </p:spTree>
    <p:extLst>
      <p:ext uri="{BB962C8B-B14F-4D97-AF65-F5344CB8AC3E}">
        <p14:creationId xmlns:p14="http://schemas.microsoft.com/office/powerpoint/2010/main" val="362465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6F06F-2885-4630-A610-946BAA7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18EC5-2578-4FA5-BE33-FAA77272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5626968" cy="3886200"/>
          </a:xfrm>
        </p:spPr>
        <p:txBody>
          <a:bodyPr/>
          <a:lstStyle/>
          <a:p>
            <a:r>
              <a:rPr lang="en-GB" dirty="0"/>
              <a:t>Key concerns</a:t>
            </a:r>
          </a:p>
          <a:p>
            <a:pPr lvl="1"/>
            <a:r>
              <a:rPr lang="en-GB" dirty="0"/>
              <a:t>Co-ordinating tasks for build</a:t>
            </a:r>
          </a:p>
          <a:p>
            <a:pPr lvl="1"/>
            <a:r>
              <a:rPr lang="en-GB" dirty="0"/>
              <a:t>Identifying tasks for this sprint</a:t>
            </a:r>
          </a:p>
          <a:p>
            <a:pPr lvl="1"/>
            <a:r>
              <a:rPr lang="en-GB" dirty="0"/>
              <a:t>Mapping training tasks</a:t>
            </a:r>
          </a:p>
          <a:p>
            <a:pPr lvl="1"/>
            <a:r>
              <a:rPr lang="en-GB" dirty="0"/>
              <a:t>‘Velocity’</a:t>
            </a:r>
          </a:p>
          <a:p>
            <a:pPr lvl="1"/>
            <a:r>
              <a:rPr lang="en-GB" dirty="0"/>
              <a:t>All hands on deck</a:t>
            </a:r>
          </a:p>
        </p:txBody>
      </p:sp>
    </p:spTree>
    <p:extLst>
      <p:ext uri="{BB962C8B-B14F-4D97-AF65-F5344CB8AC3E}">
        <p14:creationId xmlns:p14="http://schemas.microsoft.com/office/powerpoint/2010/main" val="172415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6F06F-2885-4630-A610-946BAA7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18EC5-2578-4FA5-BE33-FAA77272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6059016" cy="3886200"/>
          </a:xfrm>
        </p:spPr>
        <p:txBody>
          <a:bodyPr/>
          <a:lstStyle/>
          <a:p>
            <a:r>
              <a:rPr lang="en-GB" dirty="0"/>
              <a:t>Key concerns</a:t>
            </a:r>
          </a:p>
          <a:p>
            <a:pPr lvl="1"/>
            <a:r>
              <a:rPr lang="en-GB" dirty="0"/>
              <a:t>Primary technical decisions (Platform, language(s), tools, frameworks etc</a:t>
            </a:r>
          </a:p>
          <a:p>
            <a:pPr lvl="1"/>
            <a:r>
              <a:rPr lang="en-GB" dirty="0"/>
              <a:t>Implementing build</a:t>
            </a:r>
          </a:p>
          <a:p>
            <a:pPr lvl="1"/>
            <a:r>
              <a:rPr lang="en-GB" dirty="0"/>
              <a:t>Requesting support if necessary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FDA-7F5B-4A22-BA6F-B7A5F9BD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4C5E-5D99-4914-9F83-01E7F3DF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Should now have: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Team</a:t>
            </a:r>
          </a:p>
          <a:p>
            <a:pPr lvl="1"/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Estimated content for MPV</a:t>
            </a:r>
          </a:p>
          <a:p>
            <a:pPr lvl="1"/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Idea of needs (Tools, Research </a:t>
            </a:r>
            <a:r>
              <a:rPr lang="en-US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GB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2145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6F06F-2885-4630-A610-946BAA7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Embedded Developer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18EC5-2578-4FA5-BE33-FAA77272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6347048" cy="4419600"/>
          </a:xfrm>
        </p:spPr>
        <p:txBody>
          <a:bodyPr/>
          <a:lstStyle/>
          <a:p>
            <a:r>
              <a:rPr lang="en-GB" dirty="0"/>
              <a:t>Key Concerns</a:t>
            </a:r>
          </a:p>
          <a:p>
            <a:pPr lvl="1"/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Same as SD with ED focus</a:t>
            </a:r>
          </a:p>
          <a:p>
            <a:pPr lvl="1"/>
            <a:r>
              <a:rPr lang="en-GB" dirty="0"/>
              <a:t>Primary technical decisions (Platform, language(s), tools, frameworks etc</a:t>
            </a:r>
          </a:p>
          <a:p>
            <a:pPr lvl="1"/>
            <a:r>
              <a:rPr lang="en-GB" dirty="0"/>
              <a:t>Implementing build</a:t>
            </a:r>
          </a:p>
          <a:p>
            <a:pPr lvl="1"/>
            <a:r>
              <a:rPr lang="en-GB" dirty="0"/>
              <a:t>Integration (?)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67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6F06F-2885-4630-A610-946BAA7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Analyst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18EC5-2578-4FA5-BE33-FAA77272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6203032" cy="3886200"/>
          </a:xfrm>
        </p:spPr>
        <p:txBody>
          <a:bodyPr/>
          <a:lstStyle/>
          <a:p>
            <a:r>
              <a:rPr lang="en-GB" dirty="0"/>
              <a:t>Key concerns</a:t>
            </a:r>
          </a:p>
          <a:p>
            <a:pPr lvl="1"/>
            <a:r>
              <a:rPr lang="en-GB" dirty="0"/>
              <a:t>Identifying business value</a:t>
            </a:r>
          </a:p>
          <a:p>
            <a:pPr lvl="1"/>
            <a:r>
              <a:rPr lang="en-GB" dirty="0"/>
              <a:t>Where next?</a:t>
            </a:r>
          </a:p>
          <a:p>
            <a:pPr lvl="1"/>
            <a:r>
              <a:rPr lang="en-GB" dirty="0"/>
              <a:t>Working with DA &amp; SA on interfaces</a:t>
            </a:r>
          </a:p>
          <a:p>
            <a:pPr lvl="1"/>
            <a:r>
              <a:rPr lang="en-GB" dirty="0"/>
              <a:t>Considering integration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01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6F06F-2885-4630-A610-946BAA7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Analyst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18EC5-2578-4FA5-BE33-FAA77272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6131024" cy="3886200"/>
          </a:xfrm>
        </p:spPr>
        <p:txBody>
          <a:bodyPr/>
          <a:lstStyle/>
          <a:p>
            <a:r>
              <a:rPr lang="en-GB" dirty="0"/>
              <a:t>Key Concerns</a:t>
            </a:r>
          </a:p>
          <a:p>
            <a:pPr lvl="1"/>
            <a:r>
              <a:rPr lang="en-GB" dirty="0"/>
              <a:t>Considering data requirements</a:t>
            </a:r>
          </a:p>
          <a:p>
            <a:pPr lvl="1"/>
            <a:r>
              <a:rPr lang="en-GB" dirty="0"/>
              <a:t>Platform and tooling</a:t>
            </a:r>
          </a:p>
          <a:p>
            <a:pPr lvl="1"/>
            <a:r>
              <a:rPr lang="en-GB" dirty="0"/>
              <a:t>Considering integration issues</a:t>
            </a:r>
          </a:p>
        </p:txBody>
      </p:sp>
    </p:spTree>
    <p:extLst>
      <p:ext uri="{BB962C8B-B14F-4D97-AF65-F5344CB8AC3E}">
        <p14:creationId xmlns:p14="http://schemas.microsoft.com/office/powerpoint/2010/main" val="411461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6F06F-2885-4630-A610-946BAA7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Analyst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18EC5-2578-4FA5-BE33-FAA77272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6275040" cy="3886200"/>
          </a:xfrm>
        </p:spPr>
        <p:txBody>
          <a:bodyPr/>
          <a:lstStyle/>
          <a:p>
            <a:r>
              <a:rPr lang="en-GB" dirty="0"/>
              <a:t>Key Concerns</a:t>
            </a:r>
          </a:p>
          <a:p>
            <a:pPr lvl="1"/>
            <a:r>
              <a:rPr lang="en-GB" dirty="0"/>
              <a:t>Fundamental security issues and risk</a:t>
            </a:r>
          </a:p>
          <a:p>
            <a:pPr lvl="1"/>
            <a:r>
              <a:rPr lang="en-GB" dirty="0"/>
              <a:t>Interfaces and integration</a:t>
            </a:r>
          </a:p>
          <a:p>
            <a:pPr lvl="1"/>
            <a:r>
              <a:rPr lang="en-GB" dirty="0"/>
              <a:t>Support security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8304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49155" name="Picture 3" descr="BD05869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44" y="1556792"/>
            <a:ext cx="4033838" cy="357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FDA-7F5B-4A22-BA6F-B7A5F9BD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4C5E-5D99-4914-9F83-01E7F3DF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https://agilemanifesto.org/principles.html</a:t>
            </a:r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US" dirty="0">
              <a:solidFill>
                <a:srgbClr val="0070C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“…</a:t>
            </a:r>
            <a:r>
              <a:rPr lang="en-GB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and continuous delivery</a:t>
            </a:r>
            <a:br>
              <a:rPr lang="en-GB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valuable software</a:t>
            </a:r>
            <a:r>
              <a:rPr lang="en-US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”</a:t>
            </a:r>
            <a:endParaRPr lang="en-US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“Working software is the primary measure of progress.”</a:t>
            </a:r>
            <a:endParaRPr lang="en-US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GB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 working software frequently, [...], with a</a:t>
            </a:r>
            <a:br>
              <a:rPr lang="en-GB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preference to the shorter timescale.</a:t>
            </a:r>
            <a:r>
              <a:rPr lang="en-US" b="0" i="0" dirty="0">
                <a:solidFill>
                  <a:srgbClr val="00B05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”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2926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FDA-7F5B-4A22-BA6F-B7A5F9BD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4C5E-5D99-4914-9F83-01E7F3DF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Should now have: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Team</a:t>
            </a:r>
          </a:p>
          <a:p>
            <a:pPr lvl="1"/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Estimated content for MPV</a:t>
            </a:r>
          </a:p>
          <a:p>
            <a:pPr lvl="1"/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Idea of needs (Tools, Research </a:t>
            </a:r>
            <a:r>
              <a:rPr lang="en-US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GB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49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313C-55BB-4332-9D80-1F7D7DC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E462-711A-4524-9BCC-45FC5614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8" y="1996048"/>
            <a:ext cx="5266928" cy="4529296"/>
          </a:xfrm>
        </p:spPr>
        <p:txBody>
          <a:bodyPr/>
          <a:lstStyle/>
          <a:p>
            <a:r>
              <a:rPr lang="en-GB" dirty="0"/>
              <a:t>Getting to our first build</a:t>
            </a:r>
          </a:p>
          <a:p>
            <a:pPr lvl="1"/>
            <a:r>
              <a:rPr lang="en-GB" dirty="0"/>
              <a:t>Initial engineering and design decisions</a:t>
            </a:r>
          </a:p>
          <a:p>
            <a:pPr lvl="1"/>
            <a:r>
              <a:rPr lang="en-GB" dirty="0"/>
              <a:t>Establish basic scope</a:t>
            </a:r>
          </a:p>
          <a:p>
            <a:pPr lvl="1"/>
            <a:r>
              <a:rPr lang="en-GB" dirty="0"/>
              <a:t>“Working Software” however simple</a:t>
            </a:r>
          </a:p>
          <a:p>
            <a:pPr lvl="1"/>
            <a:r>
              <a:rPr lang="en-GB" dirty="0"/>
              <a:t>Framework to build on and add features to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BD665-349C-4C57-BF7C-31F62355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6048"/>
            <a:ext cx="2466975" cy="184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866C2-9B6D-43AC-A0A1-E2A3EFFB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0" y="360623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7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FDA-7F5B-4A22-BA6F-B7A5F9BD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4C5E-5D99-4914-9F83-01E7F3DF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/>
          <a:lstStyle/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33400">
              <a:spcBef>
                <a:spcPts val="505"/>
              </a:spcBef>
              <a:spcAft>
                <a:spcPts val="0"/>
              </a:spcAft>
            </a:pPr>
            <a:r>
              <a:rPr lang="en-GB" sz="2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Web Application?</a:t>
            </a:r>
          </a:p>
          <a:p>
            <a:pPr marL="533400">
              <a:spcBef>
                <a:spcPts val="505"/>
              </a:spcBef>
              <a:spcAft>
                <a:spcPts val="0"/>
              </a:spcAft>
            </a:pPr>
            <a:r>
              <a:rPr lang="en-GB" sz="2800" dirty="0">
                <a:ea typeface="Verdana" panose="020B0604030504040204" pitchFamily="34" charset="0"/>
                <a:cs typeface="Verdana" panose="020B0604030504040204" pitchFamily="34" charset="0"/>
              </a:rPr>
              <a:t>Mobile Application?</a:t>
            </a:r>
          </a:p>
          <a:p>
            <a:pPr marL="533400">
              <a:spcBef>
                <a:spcPts val="505"/>
              </a:spcBef>
              <a:spcAft>
                <a:spcPts val="0"/>
              </a:spcAft>
            </a:pPr>
            <a:r>
              <a:rPr lang="en-GB" sz="2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Programming Language(s)?</a:t>
            </a:r>
          </a:p>
          <a:p>
            <a:pPr marL="533400">
              <a:spcBef>
                <a:spcPts val="505"/>
              </a:spcBef>
              <a:spcAft>
                <a:spcPts val="0"/>
              </a:spcAft>
            </a:pPr>
            <a:r>
              <a:rPr lang="en-GB" sz="2800" dirty="0">
                <a:ea typeface="Verdana" panose="020B0604030504040204" pitchFamily="34" charset="0"/>
                <a:cs typeface="Verdana" panose="020B0604030504040204" pitchFamily="34" charset="0"/>
              </a:rPr>
              <a:t>Software Patterns/Frameworks?</a:t>
            </a:r>
          </a:p>
          <a:p>
            <a:pPr marL="533400">
              <a:spcBef>
                <a:spcPts val="505"/>
              </a:spcBef>
              <a:spcAft>
                <a:spcPts val="0"/>
              </a:spcAft>
            </a:pPr>
            <a:endParaRPr lang="en-GB" sz="2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33400">
              <a:spcBef>
                <a:spcPts val="505"/>
              </a:spcBef>
              <a:spcAft>
                <a:spcPts val="0"/>
              </a:spcAft>
            </a:pPr>
            <a:r>
              <a:rPr lang="en-GB" sz="2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What is our “Hello World”?</a:t>
            </a:r>
          </a:p>
          <a:p>
            <a:pPr marL="533400">
              <a:spcBef>
                <a:spcPts val="505"/>
              </a:spcBef>
              <a:spcAft>
                <a:spcPts val="0"/>
              </a:spcAft>
            </a:pPr>
            <a:r>
              <a:rPr lang="en-GB" sz="2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 we see scope for expansion?</a:t>
            </a:r>
            <a:endParaRPr lang="en-GB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381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BE1-D785-4AE3-81E4-8F04150E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Who needs to be involved?</a:t>
            </a:r>
          </a:p>
          <a:p>
            <a:r>
              <a:rPr lang="en-GB" sz="2800" dirty="0"/>
              <a:t>Information gaps (Training plan)</a:t>
            </a:r>
          </a:p>
          <a:p>
            <a:r>
              <a:rPr lang="en-GB" sz="2800" dirty="0"/>
              <a:t>Have we the right tools? (Source Control? Build?)</a:t>
            </a:r>
          </a:p>
          <a:p>
            <a:r>
              <a:rPr lang="en-GB" sz="2800" dirty="0"/>
              <a:t>Supporting roles? (Testing?)</a:t>
            </a:r>
          </a:p>
          <a:p>
            <a:r>
              <a:rPr lang="en-GB" sz="2800" dirty="0"/>
              <a:t>Identifying any sub-tasks (Splash Screen?)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77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D116-D60A-49E3-BA4A-DF219CCE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Splash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E8CA-AC2A-47E3-8D9B-3EF7FB8F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3826769" cy="3886200"/>
          </a:xfrm>
        </p:spPr>
        <p:txBody>
          <a:bodyPr/>
          <a:lstStyle/>
          <a:p>
            <a:r>
              <a:rPr lang="en-GB" dirty="0"/>
              <a:t>Graphic identity</a:t>
            </a:r>
          </a:p>
          <a:p>
            <a:r>
              <a:rPr lang="en-GB" dirty="0"/>
              <a:t>Loading screen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Basic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956FA-EE9B-4A20-ADB8-6122C285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684809"/>
            <a:ext cx="3208345" cy="3334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EA25B-7E09-453E-8913-6226C4F9E197}"/>
              </a:ext>
            </a:extLst>
          </p:cNvPr>
          <p:cNvSpPr txBox="1"/>
          <p:nvPr/>
        </p:nvSpPr>
        <p:spPr>
          <a:xfrm>
            <a:off x="4901376" y="1958607"/>
            <a:ext cx="1565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5554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Programme (7 Weeks)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BD4C2-0A9C-4E64-BAD7-C80C3DDB7877}"/>
              </a:ext>
            </a:extLst>
          </p:cNvPr>
          <p:cNvSpPr/>
          <p:nvPr/>
        </p:nvSpPr>
        <p:spPr bwMode="auto">
          <a:xfrm>
            <a:off x="1022544" y="3006032"/>
            <a:ext cx="925100" cy="84054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E9D9-14FC-4503-8635-959D77D344DA}"/>
              </a:ext>
            </a:extLst>
          </p:cNvPr>
          <p:cNvSpPr/>
          <p:nvPr/>
        </p:nvSpPr>
        <p:spPr bwMode="auto">
          <a:xfrm>
            <a:off x="2000154" y="3006032"/>
            <a:ext cx="925100" cy="84054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C39EF-B590-4E9C-B76A-0ED2E59045BB}"/>
              </a:ext>
            </a:extLst>
          </p:cNvPr>
          <p:cNvSpPr/>
          <p:nvPr/>
        </p:nvSpPr>
        <p:spPr bwMode="auto">
          <a:xfrm>
            <a:off x="6876256" y="3008727"/>
            <a:ext cx="925100" cy="84054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23F5E-9B46-4F58-A1BE-799ED33693D5}"/>
              </a:ext>
            </a:extLst>
          </p:cNvPr>
          <p:cNvSpPr/>
          <p:nvPr/>
        </p:nvSpPr>
        <p:spPr bwMode="auto">
          <a:xfrm>
            <a:off x="2977764" y="3006031"/>
            <a:ext cx="925100" cy="84054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F4B6C3-15F1-43AD-837D-22E8E489958D}"/>
              </a:ext>
            </a:extLst>
          </p:cNvPr>
          <p:cNvSpPr/>
          <p:nvPr/>
        </p:nvSpPr>
        <p:spPr bwMode="auto">
          <a:xfrm>
            <a:off x="5912510" y="3006030"/>
            <a:ext cx="925100" cy="84054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D363F-9513-49CD-A05A-C49F57530FE4}"/>
              </a:ext>
            </a:extLst>
          </p:cNvPr>
          <p:cNvSpPr/>
          <p:nvPr/>
        </p:nvSpPr>
        <p:spPr bwMode="auto">
          <a:xfrm>
            <a:off x="4933942" y="3006031"/>
            <a:ext cx="925100" cy="84054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838C4-61AC-4783-A0B5-458C6900BEA3}"/>
              </a:ext>
            </a:extLst>
          </p:cNvPr>
          <p:cNvSpPr/>
          <p:nvPr/>
        </p:nvSpPr>
        <p:spPr bwMode="auto">
          <a:xfrm>
            <a:off x="3955374" y="3006031"/>
            <a:ext cx="925100" cy="84054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E1A01-E739-4F9B-8A21-786EFB234930}"/>
              </a:ext>
            </a:extLst>
          </p:cNvPr>
          <p:cNvSpPr txBox="1"/>
          <p:nvPr/>
        </p:nvSpPr>
        <p:spPr>
          <a:xfrm>
            <a:off x="2616546" y="2232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Build?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36BB8B2-ADD1-49EA-A81F-D568E8DE126D}"/>
              </a:ext>
            </a:extLst>
          </p:cNvPr>
          <p:cNvSpPr/>
          <p:nvPr/>
        </p:nvSpPr>
        <p:spPr bwMode="auto">
          <a:xfrm>
            <a:off x="3087475" y="2601867"/>
            <a:ext cx="288032" cy="404163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0270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3228</TotalTime>
  <Words>549</Words>
  <Application>Microsoft Office PowerPoint</Application>
  <PresentationFormat>On-screen Show (4:3)</PresentationFormat>
  <Paragraphs>140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Times New Roman</vt:lpstr>
      <vt:lpstr>Verdana</vt:lpstr>
      <vt:lpstr>Wingdings</vt:lpstr>
      <vt:lpstr>Pixel</vt:lpstr>
      <vt:lpstr>5CS024 – 7CC002 Sprint 1 Towards the Build</vt:lpstr>
      <vt:lpstr>Sprint 1</vt:lpstr>
      <vt:lpstr>Agile Ideas</vt:lpstr>
      <vt:lpstr>Agile Ideas</vt:lpstr>
      <vt:lpstr>Incremental Development</vt:lpstr>
      <vt:lpstr>Design Choices</vt:lpstr>
      <vt:lpstr>Team Choices</vt:lpstr>
      <vt:lpstr>Splash page</vt:lpstr>
      <vt:lpstr>Programme (7 Weeks)</vt:lpstr>
      <vt:lpstr>Scrum</vt:lpstr>
      <vt:lpstr>Innovation Funnel and the Sprint </vt:lpstr>
      <vt:lpstr>Schedule</vt:lpstr>
      <vt:lpstr>Stand-up Meeting </vt:lpstr>
      <vt:lpstr>Post Stand-up</vt:lpstr>
      <vt:lpstr>Discussion forums</vt:lpstr>
      <vt:lpstr>Discussion forums</vt:lpstr>
      <vt:lpstr>Work this week</vt:lpstr>
      <vt:lpstr>Project Manager</vt:lpstr>
      <vt:lpstr>Software Developer</vt:lpstr>
      <vt:lpstr>Embedded Developer</vt:lpstr>
      <vt:lpstr>Business Analyst</vt:lpstr>
      <vt:lpstr>Database Analyst</vt:lpstr>
      <vt:lpstr>Security Analyst</vt:lpstr>
      <vt:lpstr>Questions</vt:lpstr>
    </vt:vector>
  </TitlesOfParts>
  <Company>University of Wolverhampton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CP3024 WWWIS</dc:title>
  <dc:creator>Administrator</dc:creator>
  <cp:lastModifiedBy>Orville Daly</cp:lastModifiedBy>
  <cp:revision>238</cp:revision>
  <cp:lastPrinted>1601-01-01T00:00:00Z</cp:lastPrinted>
  <dcterms:created xsi:type="dcterms:W3CDTF">2006-01-26T10:17:53Z</dcterms:created>
  <dcterms:modified xsi:type="dcterms:W3CDTF">2022-02-21T09:52:48Z</dcterms:modified>
</cp:coreProperties>
</file>