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5"/>
  </p:notesMasterIdLst>
  <p:sldIdLst>
    <p:sldId id="256" r:id="rId2"/>
    <p:sldId id="310" r:id="rId3"/>
    <p:sldId id="658" r:id="rId4"/>
    <p:sldId id="313" r:id="rId5"/>
    <p:sldId id="320" r:id="rId6"/>
    <p:sldId id="315" r:id="rId7"/>
    <p:sldId id="334" r:id="rId8"/>
    <p:sldId id="321" r:id="rId9"/>
    <p:sldId id="319" r:id="rId10"/>
    <p:sldId id="318" r:id="rId11"/>
    <p:sldId id="322" r:id="rId12"/>
    <p:sldId id="390" r:id="rId13"/>
    <p:sldId id="379" r:id="rId14"/>
    <p:sldId id="650" r:id="rId15"/>
    <p:sldId id="657" r:id="rId16"/>
    <p:sldId id="651" r:id="rId17"/>
    <p:sldId id="656" r:id="rId18"/>
    <p:sldId id="652" r:id="rId19"/>
    <p:sldId id="655" r:id="rId20"/>
    <p:sldId id="653" r:id="rId21"/>
    <p:sldId id="654" r:id="rId22"/>
    <p:sldId id="659" r:id="rId23"/>
    <p:sldId id="279" r:id="rId2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0C552-20E1-4A1F-A58B-921EFB76493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C76E-03D8-48B6-AB71-33EF7E245D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– 7CC002</a:t>
            </a:r>
            <a:br>
              <a:rPr lang="en-GB" sz="4600" dirty="0"/>
            </a:br>
            <a:r>
              <a:rPr lang="en-GB" sz="4600" dirty="0"/>
              <a:t>Worked Funnel Example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8E17F8-154E-4B3D-B3FA-7BDE3B84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34" y="2959261"/>
            <a:ext cx="726366" cy="58690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558676" y="3035674"/>
            <a:ext cx="1080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1679354" y="3035674"/>
            <a:ext cx="1080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59100" y="3019898"/>
            <a:ext cx="3907305" cy="185513"/>
          </a:xfrm>
          <a:prstGeom prst="straightConnector1">
            <a:avLst/>
          </a:prstGeom>
          <a:ln w="444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1 (Accent Bar) 22"/>
          <p:cNvSpPr/>
          <p:nvPr/>
        </p:nvSpPr>
        <p:spPr>
          <a:xfrm>
            <a:off x="3497918" y="3416485"/>
            <a:ext cx="980433" cy="421044"/>
          </a:xfrm>
          <a:prstGeom prst="accentCallout1">
            <a:avLst>
              <a:gd name="adj1" fmla="val 18750"/>
              <a:gd name="adj2" fmla="val -8333"/>
              <a:gd name="adj3" fmla="val -55902"/>
              <a:gd name="adj4" fmla="val -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Delivered:008</a:t>
            </a:r>
          </a:p>
          <a:p>
            <a:pPr algn="ctr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34" y="2959261"/>
            <a:ext cx="726366" cy="58690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558676" y="3035674"/>
            <a:ext cx="1080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1679354" y="3035674"/>
            <a:ext cx="1080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2 0.01481 L -0.01112 0.01505 C -0.01285 0.02083 -0.01476 0.02662 -0.01632 0.03287 C -0.01702 0.03565 -0.01806 0.03866 -0.01789 0.0419 C -0.01737 0.08055 -0.01789 0.12222 -0.01285 0.16157 C -0.01233 0.16528 -0.01181 0.16898 -0.01112 0.17292 C -0.01077 0.17523 -0.01007 0.17731 -0.00955 0.17963 C -0.00886 0.18264 -0.00851 0.18565 -0.00782 0.18866 C -0.00678 0.19329 -0.00521 0.19745 -0.00434 0.20208 C -0.00382 0.20509 -0.00365 0.20833 -0.00278 0.21111 C -0.00191 0.21366 -0.00018 0.21551 0.00069 0.21805 C 0.00208 0.22153 0.00277 0.22569 0.00399 0.2294 C 0.00503 0.23171 0.00659 0.23356 0.00746 0.23611 C 0.01406 0.25602 0.00659 0.24398 0.01597 0.25648 C 0.02204 0.28102 0.0118 0.24444 0.02274 0.26759 C 0.02465 0.27176 0.02361 0.27778 0.02604 0.28125 C 0.02777 0.28356 0.02968 0.28542 0.03125 0.28796 C 0.03368 0.29236 0.03802 0.30162 0.03802 0.30185 C 0.03958 0.30833 0.03941 0.30926 0.04305 0.31505 C 0.04461 0.31759 0.0467 0.31944 0.04809 0.32199 C 0.05069 0.32616 0.05486 0.33542 0.05486 0.33565 C 0.05659 0.34213 0.05642 0.34305 0.06007 0.34907 C 0.06145 0.35139 0.06354 0.35324 0.0651 0.35579 C 0.06753 0.35995 0.06892 0.36551 0.07187 0.36921 C 0.07361 0.37153 0.075 0.37407 0.07691 0.37616 C 0.0802 0.3794 0.0842 0.38125 0.08715 0.38518 C 0.10225 0.40532 0.09184 0.39305 0.10243 0.40324 C 0.10572 0.40648 0.11632 0.41782 0.11927 0.41898 L 0.12951 0.42361 C 0.1375 0.43079 0.13142 0.42639 0.14132 0.43032 C 0.14479 0.43171 0.14809 0.43333 0.15156 0.43472 C 0.15329 0.43565 0.15486 0.4368 0.15659 0.43704 C 0.18368 0.44167 0.16562 0.43912 0.21059 0.44167 C 0.21423 0.44236 0.21753 0.44398 0.221 0.44398 C 0.22534 0.44398 0.2526 0.44005 0.25833 0.43935 C 0.26979 0.43426 0.25572 0.44005 0.27361 0.43472 C 0.27534 0.43426 0.27691 0.4331 0.27864 0.43264 C 0.28715 0.43009 0.29722 0.42917 0.30572 0.42801 C 0.31944 0.42199 0.31232 0.42454 0.33958 0.42361 L 0.43784 0.4213 C 0.44965 0.4162 0.43507 0.42222 0.45156 0.41667 C 0.45312 0.4162 0.45486 0.41528 0.45642 0.41458 C 0.46441 0.41528 0.47222 0.41574 0.4802 0.41667 C 0.49982 0.41921 0.48611 0.41898 0.49548 0.41898 L 0.49548 0.41921 " pathEditMode="relative" rAng="0" ptsTypes="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3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42990-3CE2-4A3A-A206-FE70C35FE72B}"/>
              </a:ext>
            </a:extLst>
          </p:cNvPr>
          <p:cNvGrpSpPr/>
          <p:nvPr/>
        </p:nvGrpSpPr>
        <p:grpSpPr>
          <a:xfrm>
            <a:off x="744165" y="2386976"/>
            <a:ext cx="2226418" cy="2949862"/>
            <a:chOff x="992220" y="2039634"/>
            <a:chExt cx="2968557" cy="39331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E7FE9-FAAA-4649-B988-0715D7C3F499}"/>
                </a:ext>
              </a:extLst>
            </p:cNvPr>
            <p:cNvSpPr/>
            <p:nvPr/>
          </p:nvSpPr>
          <p:spPr>
            <a:xfrm>
              <a:off x="992220" y="2039634"/>
              <a:ext cx="2968557" cy="3933149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79CFF-4B33-488E-9622-4D4811D2870A}"/>
                </a:ext>
              </a:extLst>
            </p:cNvPr>
            <p:cNvSpPr txBox="1"/>
            <p:nvPr/>
          </p:nvSpPr>
          <p:spPr>
            <a:xfrm>
              <a:off x="1717740" y="2178997"/>
              <a:ext cx="15175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b="1" dirty="0"/>
                <a:t>Our System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3845117" y="3066384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30" y="4263788"/>
            <a:ext cx="612701" cy="42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DE6C7-7933-438C-8F5B-919262C3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42" y="3518976"/>
            <a:ext cx="768163" cy="342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13B77-A5F8-4D19-8312-6EF898172394}"/>
              </a:ext>
            </a:extLst>
          </p:cNvPr>
          <p:cNvSpPr txBox="1"/>
          <p:nvPr/>
        </p:nvSpPr>
        <p:spPr>
          <a:xfrm>
            <a:off x="3514722" y="2386976"/>
            <a:ext cx="15613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Users/Actors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38344-A1FE-4777-B56B-CFDCEBC6C657}"/>
              </a:ext>
            </a:extLst>
          </p:cNvPr>
          <p:cNvSpPr txBox="1"/>
          <p:nvPr/>
        </p:nvSpPr>
        <p:spPr>
          <a:xfrm>
            <a:off x="5438405" y="2386976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err="1"/>
              <a:t>Usecase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339078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2750"/>
            <a:ext cx="7886700" cy="99417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42990-3CE2-4A3A-A206-FE70C35FE72B}"/>
              </a:ext>
            </a:extLst>
          </p:cNvPr>
          <p:cNvGrpSpPr/>
          <p:nvPr/>
        </p:nvGrpSpPr>
        <p:grpSpPr>
          <a:xfrm>
            <a:off x="3618689" y="2532891"/>
            <a:ext cx="2226418" cy="2949862"/>
            <a:chOff x="992220" y="2039634"/>
            <a:chExt cx="2968557" cy="3933149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E7FE9-FAAA-4649-B988-0715D7C3F499}"/>
                </a:ext>
              </a:extLst>
            </p:cNvPr>
            <p:cNvSpPr/>
            <p:nvPr/>
          </p:nvSpPr>
          <p:spPr>
            <a:xfrm>
              <a:off x="992220" y="2039634"/>
              <a:ext cx="2968557" cy="39331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79CFF-4B33-488E-9622-4D4811D2870A}"/>
                </a:ext>
              </a:extLst>
            </p:cNvPr>
            <p:cNvSpPr txBox="1"/>
            <p:nvPr/>
          </p:nvSpPr>
          <p:spPr>
            <a:xfrm>
              <a:off x="1717740" y="2178997"/>
              <a:ext cx="151751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/>
                <a:t>SkyLaundry</a:t>
              </a:r>
              <a:endParaRPr lang="en-GB" sz="12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1195586" y="2846038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73" y="3578015"/>
            <a:ext cx="612701" cy="42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DE6C7-7933-438C-8F5B-919262C3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01263"/>
            <a:ext cx="1244171" cy="5554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638344-A1FE-4777-B56B-CFDCEBC6C657}"/>
              </a:ext>
            </a:extLst>
          </p:cNvPr>
          <p:cNvSpPr txBox="1"/>
          <p:nvPr/>
        </p:nvSpPr>
        <p:spPr>
          <a:xfrm>
            <a:off x="6207505" y="4051305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Bank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45EE1-884A-4F30-8EC2-A6B26FA0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1706711" y="4468286"/>
            <a:ext cx="511125" cy="905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CA3C47-5CFF-4015-A5B1-5EC5185DBE54}"/>
              </a:ext>
            </a:extLst>
          </p:cNvPr>
          <p:cNvSpPr txBox="1"/>
          <p:nvPr/>
        </p:nvSpPr>
        <p:spPr>
          <a:xfrm>
            <a:off x="1312790" y="5300205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Driver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11CDB-4124-4406-AB53-41CBABF72AE9}"/>
              </a:ext>
            </a:extLst>
          </p:cNvPr>
          <p:cNvSpPr txBox="1"/>
          <p:nvPr/>
        </p:nvSpPr>
        <p:spPr>
          <a:xfrm>
            <a:off x="819252" y="3751222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Customer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84672-B0D1-48EC-ABC9-90FBE415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55" y="3108277"/>
            <a:ext cx="1111009" cy="495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7A0E1B-24CE-4BFE-A0A5-019E5AEA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15" y="4011888"/>
            <a:ext cx="787082" cy="3513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37E47F-1AC1-4F3C-942E-09A32E1FB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46" y="4824164"/>
            <a:ext cx="1111009" cy="495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BAD31B-D0D7-462C-826D-0D27510C3483}"/>
              </a:ext>
            </a:extLst>
          </p:cNvPr>
          <p:cNvSpPr txBox="1"/>
          <p:nvPr/>
        </p:nvSpPr>
        <p:spPr>
          <a:xfrm>
            <a:off x="4572000" y="3936606"/>
            <a:ext cx="127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Process payments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727E7-7542-4102-A989-C34479B2B9B8}"/>
              </a:ext>
            </a:extLst>
          </p:cNvPr>
          <p:cNvSpPr/>
          <p:nvPr/>
        </p:nvSpPr>
        <p:spPr>
          <a:xfrm>
            <a:off x="3625577" y="32344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Collection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8816F8-3CE8-487C-B19F-279C246F0768}"/>
              </a:ext>
            </a:extLst>
          </p:cNvPr>
          <p:cNvSpPr/>
          <p:nvPr/>
        </p:nvSpPr>
        <p:spPr>
          <a:xfrm>
            <a:off x="3565618" y="404048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E9DCB-9883-4AEF-91F9-04EF49BF8ED3}"/>
              </a:ext>
            </a:extLst>
          </p:cNvPr>
          <p:cNvSpPr/>
          <p:nvPr/>
        </p:nvSpPr>
        <p:spPr>
          <a:xfrm>
            <a:off x="3621654" y="4920878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Dispatch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6A85A-E10F-4A19-BF77-6F08E53532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706711" y="3298630"/>
            <a:ext cx="1962243" cy="5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8A898-091A-4A8C-9BDA-760E6967CD33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2217837" y="4920879"/>
            <a:ext cx="1415110" cy="15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2D1553-07E0-48CA-A511-9FD400E342A8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2217837" y="4187576"/>
            <a:ext cx="1476179" cy="7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DD514C-4F74-4285-81A9-7093A7AA0440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1706711" y="3298630"/>
            <a:ext cx="1858907" cy="92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F0FFA-2B84-4DEB-82BD-E30DAD5B7FC4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5845036" y="3792918"/>
            <a:ext cx="692637" cy="4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3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7FD23-B36C-491A-A456-66EB7C2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371600"/>
          </a:xfrm>
        </p:spPr>
        <p:txBody>
          <a:bodyPr/>
          <a:lstStyle/>
          <a:p>
            <a:pPr algn="ctr"/>
            <a:r>
              <a:rPr lang="en-GB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688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5C9-D222-4544-BB91-B62FCBF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D9F5D-F6C5-441C-A5B2-2E614B2D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3845117" y="3066384"/>
            <a:ext cx="511125" cy="905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9BC499-8DAF-43A7-9387-82385E6F3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4950675" y="4674532"/>
            <a:ext cx="511125" cy="90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8B488-081A-4C75-ADD5-39364035B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7229349" y="2263305"/>
            <a:ext cx="511125" cy="905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B3F01-B046-45DC-9FEB-012395B5B009}"/>
              </a:ext>
            </a:extLst>
          </p:cNvPr>
          <p:cNvSpPr txBox="1"/>
          <p:nvPr/>
        </p:nvSpPr>
        <p:spPr>
          <a:xfrm>
            <a:off x="6516216" y="3134038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Laundry Workers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EF2B7-DA6D-48FC-94E8-03218BEF1AA6}"/>
              </a:ext>
            </a:extLst>
          </p:cNvPr>
          <p:cNvSpPr txBox="1"/>
          <p:nvPr/>
        </p:nvSpPr>
        <p:spPr>
          <a:xfrm>
            <a:off x="4356242" y="55095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 drivers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C6E18-CBB7-4453-9314-F6E013C26F81}"/>
              </a:ext>
            </a:extLst>
          </p:cNvPr>
          <p:cNvSpPr txBox="1"/>
          <p:nvPr/>
        </p:nvSpPr>
        <p:spPr>
          <a:xfrm>
            <a:off x="3508209" y="39715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3CC3F-2DAC-4A44-8047-725FA3FEAE23}"/>
              </a:ext>
            </a:extLst>
          </p:cNvPr>
          <p:cNvCxnSpPr/>
          <p:nvPr/>
        </p:nvCxnSpPr>
        <p:spPr bwMode="auto">
          <a:xfrm>
            <a:off x="4950675" y="2420888"/>
            <a:ext cx="2278674" cy="32733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809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7FD23-B36C-491A-A456-66EB7C2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371600"/>
          </a:xfrm>
        </p:spPr>
        <p:txBody>
          <a:bodyPr/>
          <a:lstStyle/>
          <a:p>
            <a:pPr algn="ctr"/>
            <a:r>
              <a:rPr lang="en-GB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5200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5C9-D222-4544-BB91-B62FCBF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93A05-D428-4ED0-B26F-16A3E9AD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42" y="3518976"/>
            <a:ext cx="1734028" cy="774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7E12F3-7679-4167-97D5-327332C4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864267"/>
            <a:ext cx="1734028" cy="77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2129B-AA37-457D-96F7-D27CCFD8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759278"/>
            <a:ext cx="1734028" cy="774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BA5F8-1BF7-404B-AE9A-F57DE199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86070"/>
            <a:ext cx="1734028" cy="77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761E5-C9B1-4B34-A867-F42CF6213BC6}"/>
              </a:ext>
            </a:extLst>
          </p:cNvPr>
          <p:cNvSpPr txBox="1"/>
          <p:nvPr/>
        </p:nvSpPr>
        <p:spPr>
          <a:xfrm>
            <a:off x="1786991" y="324687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 laundry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DBE36-9D4A-4654-BB7D-2B5CDF9BC550}"/>
              </a:ext>
            </a:extLst>
          </p:cNvPr>
          <p:cNvSpPr txBox="1"/>
          <p:nvPr/>
        </p:nvSpPr>
        <p:spPr>
          <a:xfrm>
            <a:off x="5516545" y="36755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Manage payments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F2B09-9FBC-494A-A005-065C32598D09}"/>
              </a:ext>
            </a:extLst>
          </p:cNvPr>
          <p:cNvSpPr txBox="1"/>
          <p:nvPr/>
        </p:nvSpPr>
        <p:spPr>
          <a:xfrm>
            <a:off x="2800703" y="406666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1593E-7FD6-443B-8939-248468D28BF0}"/>
              </a:ext>
            </a:extLst>
          </p:cNvPr>
          <p:cNvSpPr txBox="1"/>
          <p:nvPr/>
        </p:nvSpPr>
        <p:spPr>
          <a:xfrm>
            <a:off x="1802017" y="496574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 Driver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EF622-F183-43F1-864F-56006506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26" y="5891504"/>
            <a:ext cx="1734028" cy="774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388F11-155E-4E1C-9D7A-DD96ACA1DBF9}"/>
              </a:ext>
            </a:extLst>
          </p:cNvPr>
          <p:cNvSpPr txBox="1"/>
          <p:nvPr/>
        </p:nvSpPr>
        <p:spPr>
          <a:xfrm>
            <a:off x="4940129" y="60328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Cancel Order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622C16-6CD1-4084-989E-796AA1E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29" y="4991725"/>
            <a:ext cx="1734028" cy="774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69B462-0A12-4C9C-81A0-BCC2D8BC4AD2}"/>
              </a:ext>
            </a:extLst>
          </p:cNvPr>
          <p:cNvSpPr txBox="1"/>
          <p:nvPr/>
        </p:nvSpPr>
        <p:spPr>
          <a:xfrm>
            <a:off x="4753008" y="516406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Driver Reports Fail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8647FC-819B-47DA-A545-524DA9AE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990544"/>
            <a:ext cx="1734028" cy="774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DAF683-BC25-4325-9759-E153B80F5700}"/>
              </a:ext>
            </a:extLst>
          </p:cNvPr>
          <p:cNvSpPr txBox="1"/>
          <p:nvPr/>
        </p:nvSpPr>
        <p:spPr>
          <a:xfrm>
            <a:off x="1176382" y="619701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Driver Reports Success</a:t>
            </a:r>
          </a:p>
        </p:txBody>
      </p:sp>
    </p:spTree>
    <p:extLst>
      <p:ext uri="{BB962C8B-B14F-4D97-AF65-F5344CB8AC3E}">
        <p14:creationId xmlns:p14="http://schemas.microsoft.com/office/powerpoint/2010/main" val="54828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7FD23-B36C-491A-A456-66EB7C2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371600"/>
          </a:xfrm>
        </p:spPr>
        <p:txBody>
          <a:bodyPr/>
          <a:lstStyle/>
          <a:p>
            <a:pPr algn="ctr"/>
            <a:r>
              <a:rPr lang="en-GB" dirty="0"/>
              <a:t>Team Tasks</a:t>
            </a:r>
          </a:p>
        </p:txBody>
      </p:sp>
    </p:spTree>
    <p:extLst>
      <p:ext uri="{BB962C8B-B14F-4D97-AF65-F5344CB8AC3E}">
        <p14:creationId xmlns:p14="http://schemas.microsoft.com/office/powerpoint/2010/main" val="27106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5C9-D222-4544-BB91-B62FCBF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94907-6021-4CDD-AC86-401C8058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864267"/>
            <a:ext cx="1734028" cy="774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971FB2-8DE8-44CB-8397-FD7AD2B7D3BB}"/>
              </a:ext>
            </a:extLst>
          </p:cNvPr>
          <p:cNvSpPr txBox="1"/>
          <p:nvPr/>
        </p:nvSpPr>
        <p:spPr>
          <a:xfrm>
            <a:off x="2800703" y="406666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 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2039F-C7EC-4C59-8878-C3ADE72CC085}"/>
              </a:ext>
            </a:extLst>
          </p:cNvPr>
          <p:cNvSpPr txBox="1"/>
          <p:nvPr/>
        </p:nvSpPr>
        <p:spPr>
          <a:xfrm>
            <a:off x="2555776" y="558924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SD: Customer Capture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79D04-E2B1-4D4D-87E5-9C32CB47E519}"/>
              </a:ext>
            </a:extLst>
          </p:cNvPr>
          <p:cNvSpPr txBox="1"/>
          <p:nvPr/>
        </p:nvSpPr>
        <p:spPr>
          <a:xfrm>
            <a:off x="2987824" y="6031468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DA: Customer Data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3E713-2E7B-4B7D-A319-5F7329D14369}"/>
              </a:ext>
            </a:extLst>
          </p:cNvPr>
          <p:cNvSpPr txBox="1"/>
          <p:nvPr/>
        </p:nvSpPr>
        <p:spPr>
          <a:xfrm>
            <a:off x="4721605" y="5073102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ED: App form capture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F302-B637-4CF8-B6CA-5B3AEE47646F}"/>
              </a:ext>
            </a:extLst>
          </p:cNvPr>
          <p:cNvSpPr txBox="1"/>
          <p:nvPr/>
        </p:nvSpPr>
        <p:spPr>
          <a:xfrm>
            <a:off x="220008" y="603146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SA: Secure data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8EA3D-801B-4FA3-A6E4-F412D3522CB7}"/>
              </a:ext>
            </a:extLst>
          </p:cNvPr>
          <p:cNvSpPr txBox="1"/>
          <p:nvPr/>
        </p:nvSpPr>
        <p:spPr>
          <a:xfrm>
            <a:off x="5220072" y="300901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SD,ED,DA,SA: Integration?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5642C-D01A-433E-97E8-AF5742C5E1D5}"/>
              </a:ext>
            </a:extLst>
          </p:cNvPr>
          <p:cNvSpPr txBox="1"/>
          <p:nvPr/>
        </p:nvSpPr>
        <p:spPr>
          <a:xfrm>
            <a:off x="5362871" y="3931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SD,ED: Basic build?</a:t>
            </a:r>
          </a:p>
        </p:txBody>
      </p:sp>
    </p:spTree>
    <p:extLst>
      <p:ext uri="{BB962C8B-B14F-4D97-AF65-F5344CB8AC3E}">
        <p14:creationId xmlns:p14="http://schemas.microsoft.com/office/powerpoint/2010/main" val="37803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3748" y="2564904"/>
            <a:ext cx="4486275" cy="2343150"/>
            <a:chOff x="2819400" y="1955800"/>
            <a:chExt cx="5981700" cy="3124200"/>
          </a:xfrm>
        </p:grpSpPr>
        <p:sp>
          <p:nvSpPr>
            <p:cNvPr id="5" name="Rectangle 4"/>
            <p:cNvSpPr/>
            <p:nvPr/>
          </p:nvSpPr>
          <p:spPr>
            <a:xfrm>
              <a:off x="2819400" y="1955800"/>
              <a:ext cx="5981700" cy="3124200"/>
            </a:xfrm>
            <a:prstGeom prst="rect">
              <a:avLst/>
            </a:prstGeom>
            <a:solidFill>
              <a:srgbClr val="A030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725" y="2273948"/>
              <a:ext cx="5071050" cy="248790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49786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7FD23-B36C-491A-A456-66EB7C2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371600"/>
          </a:xfrm>
        </p:spPr>
        <p:txBody>
          <a:bodyPr/>
          <a:lstStyle/>
          <a:p>
            <a:pPr algn="ctr"/>
            <a:r>
              <a:rPr lang="en-GB" dirty="0"/>
              <a:t>MVP Plan</a:t>
            </a:r>
          </a:p>
        </p:txBody>
      </p:sp>
    </p:spTree>
    <p:extLst>
      <p:ext uri="{BB962C8B-B14F-4D97-AF65-F5344CB8AC3E}">
        <p14:creationId xmlns:p14="http://schemas.microsoft.com/office/powerpoint/2010/main" val="53727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5C9-D222-4544-BB91-B62FCBF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30631-8B1A-4D61-A53E-A193D9E1BEF7}"/>
              </a:ext>
            </a:extLst>
          </p:cNvPr>
          <p:cNvSpPr txBox="1"/>
          <p:nvPr/>
        </p:nvSpPr>
        <p:spPr>
          <a:xfrm>
            <a:off x="827584" y="368558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 SD: Customer Capture form (P1,1 Day)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7F87-184A-4800-9A72-E0613E3607BC}"/>
              </a:ext>
            </a:extLst>
          </p:cNvPr>
          <p:cNvSpPr txBox="1"/>
          <p:nvPr/>
        </p:nvSpPr>
        <p:spPr>
          <a:xfrm>
            <a:off x="4572000" y="4410445"/>
            <a:ext cx="419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E-DA: Customer Data Table (P2,2 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30C0F-59FD-41D7-A6C1-1BBF2D0EDD32}"/>
              </a:ext>
            </a:extLst>
          </p:cNvPr>
          <p:cNvSpPr txBox="1"/>
          <p:nvPr/>
        </p:nvSpPr>
        <p:spPr>
          <a:xfrm>
            <a:off x="4337768" y="3352682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C-ED: App form capture (P1,1 Day)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78CD6-DB38-4E0D-B222-AF5588B72E07}"/>
              </a:ext>
            </a:extLst>
          </p:cNvPr>
          <p:cNvSpPr txBox="1"/>
          <p:nvPr/>
        </p:nvSpPr>
        <p:spPr>
          <a:xfrm>
            <a:off x="1365605" y="508579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F- SA: Secure data entry P3,2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0688A-6366-4869-A071-1F226E412624}"/>
              </a:ext>
            </a:extLst>
          </p:cNvPr>
          <p:cNvSpPr txBox="1"/>
          <p:nvPr/>
        </p:nvSpPr>
        <p:spPr>
          <a:xfrm>
            <a:off x="1344641" y="284151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- SD,ED,DA,SA: 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12C3-101E-4F96-8E78-869D33ACB2D2}"/>
              </a:ext>
            </a:extLst>
          </p:cNvPr>
          <p:cNvSpPr txBox="1"/>
          <p:nvPr/>
        </p:nvSpPr>
        <p:spPr>
          <a:xfrm>
            <a:off x="4319897" y="2319482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-SD,ED: Basic build (P1, 2 Days)</a:t>
            </a:r>
          </a:p>
        </p:txBody>
      </p:sp>
    </p:spTree>
    <p:extLst>
      <p:ext uri="{BB962C8B-B14F-4D97-AF65-F5344CB8AC3E}">
        <p14:creationId xmlns:p14="http://schemas.microsoft.com/office/powerpoint/2010/main" val="368559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F7E3-6436-4526-AA22-DC19FB0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7AE502-9D9B-4C7C-8A02-0AC62E8590DD}"/>
              </a:ext>
            </a:extLst>
          </p:cNvPr>
          <p:cNvSpPr/>
          <p:nvPr/>
        </p:nvSpPr>
        <p:spPr bwMode="auto">
          <a:xfrm>
            <a:off x="7966720" y="5319634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341D7E-6C09-4437-BBED-A2DDB2CAC685}"/>
              </a:ext>
            </a:extLst>
          </p:cNvPr>
          <p:cNvSpPr/>
          <p:nvPr/>
        </p:nvSpPr>
        <p:spPr bwMode="auto">
          <a:xfrm>
            <a:off x="5940152" y="5292578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229688-C6CE-4B3E-9CB1-6B257874F542}"/>
              </a:ext>
            </a:extLst>
          </p:cNvPr>
          <p:cNvSpPr/>
          <p:nvPr/>
        </p:nvSpPr>
        <p:spPr bwMode="auto">
          <a:xfrm>
            <a:off x="3851920" y="4309121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21B0D-B1C0-422E-B72C-4930B359D6B6}"/>
              </a:ext>
            </a:extLst>
          </p:cNvPr>
          <p:cNvSpPr/>
          <p:nvPr/>
        </p:nvSpPr>
        <p:spPr bwMode="auto">
          <a:xfrm>
            <a:off x="3851922" y="5326134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BE0486-B4F0-40EC-B1E2-F28FE205187B}"/>
              </a:ext>
            </a:extLst>
          </p:cNvPr>
          <p:cNvSpPr/>
          <p:nvPr/>
        </p:nvSpPr>
        <p:spPr bwMode="auto">
          <a:xfrm>
            <a:off x="6948266" y="5319634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7D7E20-BEF7-469D-AC1B-F3B1EB3927CC}"/>
              </a:ext>
            </a:extLst>
          </p:cNvPr>
          <p:cNvSpPr/>
          <p:nvPr/>
        </p:nvSpPr>
        <p:spPr bwMode="auto">
          <a:xfrm>
            <a:off x="2843808" y="5319634"/>
            <a:ext cx="720080" cy="720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8FEE6D-41C7-43EC-B22D-CD9DDB2F7E12}"/>
              </a:ext>
            </a:extLst>
          </p:cNvPr>
          <p:cNvCxnSpPr/>
          <p:nvPr/>
        </p:nvCxnSpPr>
        <p:spPr bwMode="auto">
          <a:xfrm flipV="1">
            <a:off x="683569" y="1988840"/>
            <a:ext cx="2736304" cy="35037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625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49155" name="Picture 3" descr="BD05869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556792"/>
            <a:ext cx="403383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1376363"/>
            <a:ext cx="6172200" cy="857250"/>
          </a:xfrm>
        </p:spPr>
        <p:txBody>
          <a:bodyPr/>
          <a:lstStyle/>
          <a:p>
            <a:pPr eaLnBrk="1" hangingPunct="1"/>
            <a:r>
              <a:rPr lang="en-GB" sz="3000" b="1" dirty="0" err="1">
                <a:solidFill>
                  <a:srgbClr val="0000FF"/>
                </a:solidFill>
              </a:rPr>
              <a:t>SkyLaundry</a:t>
            </a:r>
            <a:endParaRPr lang="en-GB" sz="3000" b="1" dirty="0">
              <a:solidFill>
                <a:srgbClr val="0000FF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9466" y="2240756"/>
            <a:ext cx="6172200" cy="3342085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“Life’s too short for Laundry”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so we created </a:t>
            </a:r>
            <a:r>
              <a:rPr lang="en-GB" dirty="0" err="1">
                <a:solidFill>
                  <a:srgbClr val="00B0F0"/>
                </a:solidFill>
              </a:rPr>
              <a:t>SkyLaundry</a:t>
            </a:r>
            <a:r>
              <a:rPr lang="en-GB" dirty="0">
                <a:solidFill>
                  <a:srgbClr val="FFC000"/>
                </a:solidFill>
              </a:rPr>
              <a:t> to provide customers with a convenient, flexible and reliable way to have your clothes laundered.</a:t>
            </a:r>
            <a:endParaRPr lang="en-GB" dirty="0"/>
          </a:p>
          <a:p>
            <a:pPr eaLnBrk="1" hangingPunct="1"/>
            <a:r>
              <a:rPr lang="en-GB" dirty="0" err="1"/>
              <a:t>SkyLaundry</a:t>
            </a:r>
            <a:r>
              <a:rPr lang="en-GB" dirty="0"/>
              <a:t> is a new Laundry-On-Demand service: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Customers want their clothes cleaned </a:t>
            </a:r>
          </a:p>
          <a:p>
            <a:pPr lvl="2" eaLnBrk="1" hangingPunct="1"/>
            <a:r>
              <a:rPr lang="en-GB" dirty="0">
                <a:solidFill>
                  <a:srgbClr val="0070C0"/>
                </a:solidFill>
              </a:rPr>
              <a:t>They schedule their laundry to be collected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Drivers collect laundry and take it to the washers</a:t>
            </a:r>
          </a:p>
          <a:p>
            <a:pPr lvl="2" eaLnBrk="1" hangingPunct="1"/>
            <a:r>
              <a:rPr lang="en-GB" dirty="0">
                <a:solidFill>
                  <a:srgbClr val="0070C0"/>
                </a:solidFill>
              </a:rPr>
              <a:t>When the laundry is ready they return it to the customers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Every month </a:t>
            </a:r>
            <a:r>
              <a:rPr lang="en-GB" dirty="0" err="1">
                <a:solidFill>
                  <a:srgbClr val="33CC33"/>
                </a:solidFill>
              </a:rPr>
              <a:t>SkyLaundry</a:t>
            </a:r>
            <a:r>
              <a:rPr lang="en-GB" dirty="0">
                <a:solidFill>
                  <a:srgbClr val="33CC33"/>
                </a:solidFill>
              </a:rPr>
              <a:t> bills the customers and pays the drivers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09" y="4545621"/>
            <a:ext cx="726366" cy="586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2075018" y="2240868"/>
            <a:ext cx="4158462" cy="216024"/>
          </a:xfrm>
          <a:prstGeom prst="straightConnector1">
            <a:avLst/>
          </a:prstGeom>
          <a:ln w="4445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141731" y="2615825"/>
            <a:ext cx="4108571" cy="45119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616" y="1521328"/>
            <a:ext cx="16544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Customer no: 0032882</a:t>
            </a:r>
          </a:p>
          <a:p>
            <a:r>
              <a:rPr lang="en-GB" sz="1050" dirty="0"/>
              <a:t>Laundry bags: 2</a:t>
            </a:r>
          </a:p>
          <a:p>
            <a:endParaRPr lang="en-GB" sz="1050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4538234" y="1561031"/>
            <a:ext cx="972023" cy="368438"/>
          </a:xfrm>
          <a:prstGeom prst="accentCallout1">
            <a:avLst>
              <a:gd name="adj1" fmla="val 18750"/>
              <a:gd name="adj2" fmla="val -8333"/>
              <a:gd name="adj3" fmla="val 211612"/>
              <a:gd name="adj4" fmla="val -6215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ine Callout 1 (Accent Bar) 26"/>
          <p:cNvSpPr/>
          <p:nvPr/>
        </p:nvSpPr>
        <p:spPr>
          <a:xfrm>
            <a:off x="5294383" y="2790084"/>
            <a:ext cx="972023" cy="368438"/>
          </a:xfrm>
          <a:prstGeom prst="accentCallout1">
            <a:avLst>
              <a:gd name="adj1" fmla="val 18750"/>
              <a:gd name="adj2" fmla="val -8333"/>
              <a:gd name="adj3" fmla="val -37376"/>
              <a:gd name="adj4" fmla="val 3038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194504" y="2869974"/>
            <a:ext cx="9402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Ok</a:t>
            </a:r>
          </a:p>
          <a:p>
            <a:r>
              <a:rPr lang="en-GB" sz="1050" b="1" dirty="0"/>
              <a:t>Order:008</a:t>
            </a:r>
            <a:r>
              <a:rPr lang="en-GB" sz="1050" dirty="0"/>
              <a:t> </a:t>
            </a:r>
          </a:p>
          <a:p>
            <a:endParaRPr lang="en-GB" sz="1050" dirty="0"/>
          </a:p>
        </p:txBody>
      </p:sp>
      <p:cxnSp>
        <p:nvCxnSpPr>
          <p:cNvPr id="40" name="Straight Arrow Connector 39"/>
          <p:cNvCxnSpPr>
            <a:endCxn id="7" idx="0"/>
          </p:cNvCxnSpPr>
          <p:nvPr/>
        </p:nvCxnSpPr>
        <p:spPr>
          <a:xfrm flipH="1">
            <a:off x="5586391" y="3423972"/>
            <a:ext cx="830033" cy="1121649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Callout 1 (Accent Bar) 40"/>
          <p:cNvSpPr/>
          <p:nvPr/>
        </p:nvSpPr>
        <p:spPr>
          <a:xfrm>
            <a:off x="6903706" y="3906598"/>
            <a:ext cx="980433" cy="421044"/>
          </a:xfrm>
          <a:prstGeom prst="accentCallout1">
            <a:avLst>
              <a:gd name="adj1" fmla="val 18750"/>
              <a:gd name="adj2" fmla="val -8333"/>
              <a:gd name="adj3" fmla="val -69706"/>
              <a:gd name="adj4" fmla="val -63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Dispatch:008</a:t>
            </a:r>
          </a:p>
          <a:p>
            <a:pPr algn="ctr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997324" y="2756985"/>
            <a:ext cx="252419" cy="216482"/>
            <a:chOff x="1139097" y="2532978"/>
            <a:chExt cx="336559" cy="288643"/>
          </a:xfrm>
        </p:grpSpPr>
        <p:sp>
          <p:nvSpPr>
            <p:cNvPr id="43" name="Rounded Rectangle 42"/>
            <p:cNvSpPr/>
            <p:nvPr/>
          </p:nvSpPr>
          <p:spPr>
            <a:xfrm>
              <a:off x="1139097" y="2533589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31640" y="2532978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77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7" grpId="0" animBg="1"/>
      <p:bldP spid="28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09" y="4545621"/>
            <a:ext cx="726366" cy="586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97324" y="2756985"/>
            <a:ext cx="252419" cy="216482"/>
            <a:chOff x="1139097" y="2532978"/>
            <a:chExt cx="336559" cy="288643"/>
          </a:xfrm>
        </p:grpSpPr>
        <p:sp>
          <p:nvSpPr>
            <p:cNvPr id="17" name="Rounded Rectangle 16"/>
            <p:cNvSpPr/>
            <p:nvPr/>
          </p:nvSpPr>
          <p:spPr>
            <a:xfrm>
              <a:off x="1139097" y="2533589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31640" y="2532978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59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L 3.33333E-6 0.00024 L -0.01719 -0.01296 C -0.01962 -0.01458 -0.02188 -0.01782 -0.02414 -0.01898 C -0.03091 -0.02199 -0.03785 -0.02245 -0.04445 -0.025 C -0.0474 -0.02685 -0.05018 -0.02939 -0.05295 -0.03055 C -0.05712 -0.03287 -0.06111 -0.03402 -0.06493 -0.0368 C -0.06736 -0.03796 -0.06927 -0.04166 -0.07188 -0.04282 C -0.08195 -0.04768 -0.10243 -0.05439 -0.10243 -0.05393 C -0.10712 -0.05879 -0.11146 -0.06365 -0.11615 -0.06666 C -0.1191 -0.06828 -0.12188 -0.07037 -0.12466 -0.07268 C -0.12639 -0.07384 -0.12795 -0.07708 -0.12969 -0.07824 C -0.13212 -0.08078 -0.1342 -0.08194 -0.13664 -0.08426 C -0.13664 -0.08379 -0.14931 -0.09976 -0.15209 -0.10208 L -0.17743 -0.13217 L -0.20313 -0.16203 L -0.20816 -0.16805 L -0.2132 -0.1743 C -0.21493 -0.17801 -0.2165 -0.18263 -0.21841 -0.18588 C -0.22153 -0.19143 -0.22518 -0.19375 -0.22865 -0.19814 C -0.23039 -0.19976 -0.23177 -0.20231 -0.23351 -0.20347 C -0.23594 -0.20625 -0.23837 -0.2074 -0.24045 -0.20972 C -0.24375 -0.21342 -0.24723 -0.21898 -0.2507 -0.22176 C -0.25295 -0.22384 -0.25521 -0.22569 -0.25747 -0.22801 C -0.26094 -0.23101 -0.26441 -0.23611 -0.26789 -0.23958 C -0.26945 -0.24166 -0.27101 -0.24444 -0.27275 -0.2456 C -0.2783 -0.2493 -0.28455 -0.25115 -0.28993 -0.2574 C -0.29723 -0.26597 -0.29914 -0.26921 -0.30851 -0.27569 C -0.31441 -0.27939 -0.31997 -0.2824 -0.3257 -0.2875 C -0.32813 -0.28912 -0.33021 -0.29166 -0.33264 -0.29351 C -0.33577 -0.29583 -0.33941 -0.29699 -0.34271 -0.29953 C -0.34479 -0.30069 -0.34723 -0.30393 -0.34931 -0.30509 C -0.35625 -0.30995 -0.3632 -0.3125 -0.37014 -0.31736 C -0.3915 -0.33263 -0.38125 -0.32662 -0.40052 -0.33495 C -0.41094 -0.34722 -0.40295 -0.33935 -0.42118 -0.34722 C -0.425 -0.3493 -0.429 -0.35092 -0.43299 -0.35324 C -0.4349 -0.35532 -0.43646 -0.35763 -0.43802 -0.35879 C -0.44393 -0.36319 -0.45834 -0.36805 -0.46372 -0.37106 C -0.4665 -0.37245 -0.46945 -0.37546 -0.47223 -0.37708 C -0.4875 -0.38402 -0.48664 -0.38263 -0.49966 -0.38263 L -0.50087 -0.38263 L -0.50087 -0.38194 " pathEditMode="relative" rAng="0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06524" y="2959261"/>
            <a:ext cx="852576" cy="586904"/>
            <a:chOff x="3568352" y="4526559"/>
            <a:chExt cx="1136768" cy="78253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6632" y="4526559"/>
              <a:ext cx="968488" cy="782538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3568352" y="4583880"/>
              <a:ext cx="336559" cy="288643"/>
              <a:chOff x="1139097" y="2532978"/>
              <a:chExt cx="336559" cy="28864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139097" y="2533589"/>
                <a:ext cx="144016" cy="288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331640" y="2532978"/>
                <a:ext cx="144016" cy="288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7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023 C 0.00261 0.00486 0.00539 0.01018 0.00782 0.01597 C 0.00886 0.01805 0.00868 0.0206 0.00938 0.02268 C 0.01042 0.02523 0.01164 0.02731 0.01285 0.0294 C 0.01337 0.03194 0.01355 0.03426 0.01441 0.03657 C 0.01528 0.03889 0.01684 0.04074 0.01754 0.04329 C 0.02535 0.06805 0.01684 0.04861 0.02431 0.06435 C 0.02466 0.06736 0.025 0.07037 0.0257 0.07361 C 0.03004 0.08958 0.02743 0.07639 0.03247 0.08958 C 0.03299 0.09167 0.03316 0.09421 0.03403 0.0963 C 0.03577 0.10139 0.03837 0.10555 0.04063 0.11018 C 0.0415 0.1125 0.04289 0.11458 0.04358 0.11713 C 0.04914 0.13241 0.04462 0.12083 0.05174 0.13565 C 0.05417 0.14028 0.05556 0.1456 0.05851 0.14954 C 0.06007 0.15185 0.06181 0.1537 0.0632 0.15648 C 0.06476 0.15926 0.06528 0.16273 0.06667 0.16551 C 0.06945 0.17315 0.07032 0.17315 0.07483 0.1794 C 0.07778 0.19305 0.07414 0.17963 0.08125 0.1956 C 0.08525 0.20463 0.08316 0.20417 0.08768 0.21157 C 0.08924 0.21435 0.09115 0.2162 0.09254 0.21875 C 0.09497 0.22292 0.09914 0.23241 0.09914 0.23264 C 0.10226 0.24583 0.09844 0.23403 0.1073 0.24653 C 0.10903 0.24884 0.11059 0.25255 0.11216 0.25579 C 0.1132 0.25787 0.11389 0.26065 0.11546 0.2625 C 0.11684 0.26458 0.11858 0.26574 0.12032 0.26736 C 0.12136 0.26944 0.12223 0.27222 0.12362 0.27407 C 0.12848 0.28125 0.12917 0.28055 0.1349 0.28333 C 0.14271 0.29421 0.13785 0.28843 0.14966 0.2993 C 0.15591 0.30555 0.15261 0.30324 0.15921 0.30625 C 0.16303 0.31134 0.16459 0.31481 0.1691 0.31782 C 0.17066 0.31898 0.1724 0.31944 0.17414 0.32014 L 0.18872 0.33403 C 0.19046 0.33542 0.19167 0.33773 0.19341 0.33866 L 0.19862 0.34097 L 0.20834 0.35 C 0.20973 0.35185 0.21112 0.35393 0.2132 0.35486 L 0.21789 0.35694 C 0.21962 0.3588 0.22101 0.36065 0.22292 0.36157 C 0.22587 0.36366 0.22987 0.36366 0.23282 0.36643 C 0.23577 0.36921 0.23872 0.37361 0.24237 0.37546 L 0.25226 0.38032 C 0.26441 0.39167 0.24896 0.37824 0.26355 0.38704 C 0.26528 0.38819 0.26684 0.39051 0.26858 0.39167 C 0.27153 0.39352 0.27535 0.39352 0.2783 0.3963 C 0.28455 0.40231 0.28125 0.4 0.2882 0.40324 C 0.30226 0.41667 0.28438 0.40046 0.29775 0.41018 C 0.29948 0.41134 0.30087 0.41389 0.30278 0.41458 C 0.30573 0.41667 0.30921 0.41782 0.3125 0.41921 C 0.31424 0.42014 0.3158 0.4206 0.31737 0.42176 C 0.31962 0.42315 0.32153 0.425 0.32396 0.42616 C 0.33056 0.43009 0.33368 0.43079 0.34028 0.43356 C 0.35747 0.43241 0.375 0.43241 0.39237 0.43079 C 0.39393 0.43079 0.39549 0.42893 0.39723 0.42847 C 0.39983 0.42778 0.40261 0.42639 0.40539 0.42616 C 0.44271 0.42384 0.45695 0.42384 0.49028 0.42384 L 0.48855 0.42616 " pathEditMode="relative" rAng="0" ptsTypes="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50129" y="3147966"/>
            <a:ext cx="1861931" cy="12591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/>
              <a:t>Washing is processed in 24 Hours</a:t>
            </a:r>
          </a:p>
        </p:txBody>
      </p:sp>
    </p:spTree>
    <p:extLst>
      <p:ext uri="{BB962C8B-B14F-4D97-AF65-F5344CB8AC3E}">
        <p14:creationId xmlns:p14="http://schemas.microsoft.com/office/powerpoint/2010/main" val="8776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22" y="4772778"/>
            <a:ext cx="726366" cy="586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cxnSp>
        <p:nvCxnSpPr>
          <p:cNvPr id="40" name="Straight Arrow Connector 39"/>
          <p:cNvCxnSpPr>
            <a:endCxn id="7" idx="0"/>
          </p:cNvCxnSpPr>
          <p:nvPr/>
        </p:nvCxnSpPr>
        <p:spPr>
          <a:xfrm flipH="1">
            <a:off x="5336906" y="3423972"/>
            <a:ext cx="994054" cy="1348806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Callout 1 (Accent Bar) 40"/>
          <p:cNvSpPr/>
          <p:nvPr/>
        </p:nvSpPr>
        <p:spPr>
          <a:xfrm>
            <a:off x="6903706" y="3906598"/>
            <a:ext cx="980433" cy="421044"/>
          </a:xfrm>
          <a:prstGeom prst="accentCallout1">
            <a:avLst>
              <a:gd name="adj1" fmla="val 18750"/>
              <a:gd name="adj2" fmla="val -8333"/>
              <a:gd name="adj3" fmla="val -69706"/>
              <a:gd name="adj4" fmla="val -63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Return:008</a:t>
            </a:r>
          </a:p>
          <a:p>
            <a:pPr algn="ctr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16817" y="4838627"/>
            <a:ext cx="219776" cy="223743"/>
            <a:chOff x="5831756" y="5308503"/>
            <a:chExt cx="293034" cy="298324"/>
          </a:xfrm>
        </p:grpSpPr>
        <p:sp>
          <p:nvSpPr>
            <p:cNvPr id="16" name="Rounded Rectangle 15"/>
            <p:cNvSpPr/>
            <p:nvPr/>
          </p:nvSpPr>
          <p:spPr>
            <a:xfrm>
              <a:off x="5831756" y="5308503"/>
              <a:ext cx="14401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80774" y="5318795"/>
              <a:ext cx="14401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4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330960" y="2035488"/>
            <a:ext cx="678656" cy="1357313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83" y="2348880"/>
            <a:ext cx="223130" cy="624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6" y="1160748"/>
            <a:ext cx="1009915" cy="7153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5795312" y="4706664"/>
            <a:ext cx="2106234" cy="1163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16424" y="4407122"/>
            <a:ext cx="86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73723" y="4772778"/>
            <a:ext cx="762871" cy="586904"/>
            <a:chOff x="5107629" y="5220704"/>
            <a:chExt cx="1017161" cy="7825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629" y="5220704"/>
              <a:ext cx="968488" cy="78253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5831756" y="5308503"/>
              <a:ext cx="293034" cy="298324"/>
              <a:chOff x="5831756" y="5308503"/>
              <a:chExt cx="293034" cy="29832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831756" y="5308503"/>
                <a:ext cx="144016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980774" y="5318795"/>
                <a:ext cx="144016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0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6 -0.00093 L -0.06406 -0.0007 C -0.06962 -0.00324 -0.07482 -0.00556 -0.08038 -0.00741 C -0.0842 -0.0088 -0.08871 -0.0088 -0.09218 -0.01042 C -0.09427 -0.01158 -0.096 -0.01297 -0.09809 -0.01366 C -0.10087 -0.01459 -0.10364 -0.01482 -0.10625 -0.01528 C -0.10816 -0.01574 -0.11024 -0.01644 -0.11232 -0.0169 C -0.12604 -0.02408 -0.11962 -0.02199 -0.13021 -0.02477 C -0.15764 -0.03935 -0.12951 -0.02408 -0.15017 -0.03565 C -0.15225 -0.03681 -0.15451 -0.03773 -0.15625 -0.03889 C -0.15833 -0.04051 -0.15989 -0.04236 -0.16215 -0.04375 C -0.16597 -0.04584 -0.17083 -0.04723 -0.17413 -0.05 C -0.17604 -0.05162 -0.17795 -0.05324 -0.18021 -0.05463 C -0.18385 -0.05695 -0.18889 -0.05834 -0.19201 -0.06088 C -0.20156 -0.06829 -0.19583 -0.06459 -0.21007 -0.07199 L -0.21597 -0.07523 L -0.22239 -0.07848 C -0.22343 -0.0801 -0.2243 -0.08195 -0.22604 -0.0831 C -0.22778 -0.08403 -0.23038 -0.0838 -0.23246 -0.08473 C -0.23628 -0.08658 -0.24028 -0.08889 -0.24409 -0.09098 L -0.25625 -0.09723 C -0.25798 -0.09838 -0.25989 -0.1 -0.26215 -0.10047 L -0.26805 -0.10209 C -0.27014 -0.10324 -0.27187 -0.1044 -0.27396 -0.10533 C -0.27656 -0.10602 -0.27968 -0.10556 -0.28212 -0.10672 C -0.29861 -0.11551 -0.27118 -0.10857 -0.29409 -0.1132 C -0.30017 -0.11621 -0.30104 -0.11713 -0.30798 -0.11945 C -0.31007 -0.12014 -0.31198 -0.12037 -0.31406 -0.12084 C -0.33125 -0.12986 -0.30937 -0.11922 -0.32604 -0.1257 C -0.34149 -0.13172 -0.32291 -0.12639 -0.33802 -0.13056 C -0.35521 -0.13959 -0.3335 -0.12871 -0.35 -0.13519 C -0.35746 -0.13797 -0.35538 -0.13866 -0.36198 -0.14306 C -0.36389 -0.14422 -0.36614 -0.14491 -0.36788 -0.1463 C -0.3776 -0.15232 -0.37083 -0.14885 -0.37795 -0.15556 C -0.37986 -0.15741 -0.38229 -0.1588 -0.38385 -0.16042 C -0.38559 -0.16181 -0.38628 -0.16366 -0.38802 -0.16528 C -0.38958 -0.16644 -0.39184 -0.16736 -0.39392 -0.16829 C -0.40833 -0.18519 -0.38593 -0.15949 -0.40399 -0.17778 C -0.40677 -0.18079 -0.40937 -0.18403 -0.41198 -0.18727 L -0.41597 -0.19213 C -0.421 -0.20394 -0.41423 -0.18912 -0.42205 -0.20139 C -0.42274 -0.20278 -0.42309 -0.20463 -0.42396 -0.20602 C -0.42621 -0.20949 -0.43194 -0.21551 -0.43194 -0.21551 C -0.43698 -0.22755 -0.42951 -0.21343 -0.43993 -0.22361 C -0.44132 -0.22477 -0.44097 -0.22685 -0.44184 -0.22824 C -0.44427 -0.23172 -0.44739 -0.23449 -0.45 -0.23773 C -0.45121 -0.23912 -0.45295 -0.24074 -0.45399 -0.24236 C -0.45538 -0.24445 -0.45677 -0.24676 -0.45798 -0.24885 C -0.45885 -0.25023 -0.45903 -0.25209 -0.45989 -0.25348 C -0.46111 -0.25533 -0.4625 -0.25672 -0.46389 -0.25834 C -0.46458 -0.26181 -0.4651 -0.26551 -0.46597 -0.26922 C -0.46649 -0.2713 -0.46736 -0.27338 -0.46788 -0.2757 C -0.47222 -0.29537 -0.46684 -0.28102 -0.47396 -0.29769 C -0.47465 -0.29908 -0.47482 -0.30093 -0.47587 -0.30232 C -0.47725 -0.30394 -0.4783 -0.30556 -0.47986 -0.30718 C -0.48368 -0.31042 -0.48871 -0.31297 -0.49201 -0.31667 C -0.49583 -0.3213 -0.49531 -0.32176 -0.50191 -0.32431 C -0.50955 -0.32755 -0.51684 -0.32593 -0.52569 -0.32593 L -0.52396 -0.32593 " pathEditMode="relative" rAng="0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4545</TotalTime>
  <Words>275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Wingdings</vt:lpstr>
      <vt:lpstr>Pixel</vt:lpstr>
      <vt:lpstr>5CS024 – 7CC002 Worked Funnel Example</vt:lpstr>
      <vt:lpstr>PowerPoint Presentation</vt:lpstr>
      <vt:lpstr>SkyLaundry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Diagram</vt:lpstr>
      <vt:lpstr>Context Diagram</vt:lpstr>
      <vt:lpstr>Stakeholders</vt:lpstr>
      <vt:lpstr>PowerPoint Presentation</vt:lpstr>
      <vt:lpstr>User Stories</vt:lpstr>
      <vt:lpstr>PowerPoint Presentation</vt:lpstr>
      <vt:lpstr>Team Tasks</vt:lpstr>
      <vt:lpstr>PowerPoint Presentation</vt:lpstr>
      <vt:lpstr>MVP Plan</vt:lpstr>
      <vt:lpstr>PowerPoint Presentation</vt:lpstr>
      <vt:lpstr>B</vt:lpstr>
      <vt:lpstr>Questions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CP3024 WWWIS</dc:title>
  <dc:creator>Administrator</dc:creator>
  <cp:lastModifiedBy>Orville Daly</cp:lastModifiedBy>
  <cp:revision>236</cp:revision>
  <cp:lastPrinted>1601-01-01T00:00:00Z</cp:lastPrinted>
  <dcterms:created xsi:type="dcterms:W3CDTF">2006-01-26T10:17:53Z</dcterms:created>
  <dcterms:modified xsi:type="dcterms:W3CDTF">2022-02-14T12:06:31Z</dcterms:modified>
</cp:coreProperties>
</file>