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4"/>
  </p:notesMasterIdLst>
  <p:sldIdLst>
    <p:sldId id="256" r:id="rId2"/>
    <p:sldId id="325" r:id="rId3"/>
    <p:sldId id="408" r:id="rId4"/>
    <p:sldId id="327" r:id="rId5"/>
    <p:sldId id="306" r:id="rId6"/>
    <p:sldId id="420" r:id="rId7"/>
    <p:sldId id="421" r:id="rId8"/>
    <p:sldId id="410" r:id="rId9"/>
    <p:sldId id="409" r:id="rId10"/>
    <p:sldId id="407" r:id="rId11"/>
    <p:sldId id="422" r:id="rId12"/>
    <p:sldId id="279" r:id="rId13"/>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FF9900"/>
    <a:srgbClr val="663300"/>
    <a:srgbClr val="894400"/>
    <a:srgbClr val="A45100"/>
    <a:srgbClr val="B75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5" autoAdjust="0"/>
  </p:normalViewPr>
  <p:slideViewPr>
    <p:cSldViewPr>
      <p:cViewPr varScale="1">
        <p:scale>
          <a:sx n="72" d="100"/>
          <a:sy n="72" d="100"/>
        </p:scale>
        <p:origin x="135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311A4-1FB7-4E43-A138-46E065B1A023}" type="datetimeFigureOut">
              <a:rPr lang="en-GB" smtClean="0"/>
              <a:t>25/04/2022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60DFD-3A68-4343-99FA-DB3A028BD33D}" type="slidenum">
              <a:rPr lang="en-GB" smtClean="0"/>
              <a:t>‹#›</a:t>
            </a:fld>
            <a:endParaRPr lang="en-GB"/>
          </a:p>
        </p:txBody>
      </p:sp>
    </p:spTree>
    <p:extLst>
      <p:ext uri="{BB962C8B-B14F-4D97-AF65-F5344CB8AC3E}">
        <p14:creationId xmlns:p14="http://schemas.microsoft.com/office/powerpoint/2010/main" val="385759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4450" name="Group 2"/>
          <p:cNvGrpSpPr>
            <a:grpSpLocks/>
          </p:cNvGrpSpPr>
          <p:nvPr/>
        </p:nvGrpSpPr>
        <p:grpSpPr bwMode="auto">
          <a:xfrm>
            <a:off x="0" y="0"/>
            <a:ext cx="9144000" cy="6858000"/>
            <a:chOff x="0" y="0"/>
            <a:chExt cx="5760" cy="4320"/>
          </a:xfrm>
        </p:grpSpPr>
        <p:sp>
          <p:nvSpPr>
            <p:cNvPr id="10445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04452"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nvGrpSpPr>
            <p:cNvPr id="104453" name="Group 5"/>
            <p:cNvGrpSpPr>
              <a:grpSpLocks/>
            </p:cNvGrpSpPr>
            <p:nvPr/>
          </p:nvGrpSpPr>
          <p:grpSpPr bwMode="auto">
            <a:xfrm>
              <a:off x="0" y="672"/>
              <a:ext cx="1806" cy="1989"/>
              <a:chOff x="0" y="672"/>
              <a:chExt cx="1806" cy="1989"/>
            </a:xfrm>
          </p:grpSpPr>
          <p:sp>
            <p:nvSpPr>
              <p:cNvPr id="104454"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55"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56"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57"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58"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59"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60"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61"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62"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4463"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grpSp>
      <p:sp>
        <p:nvSpPr>
          <p:cNvPr id="104464" name="Rectangle 16"/>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104465" name="Rectangle 17"/>
          <p:cNvSpPr>
            <a:spLocks noGrp="1" noChangeArrowheads="1"/>
          </p:cNvSpPr>
          <p:nvPr>
            <p:ph type="ftr" sz="quarter" idx="3"/>
          </p:nvPr>
        </p:nvSpPr>
        <p:spPr/>
        <p:txBody>
          <a:bodyPr/>
          <a:lstStyle>
            <a:lvl1pPr>
              <a:defRPr/>
            </a:lvl1pPr>
          </a:lstStyle>
          <a:p>
            <a:endParaRPr lang="en-US"/>
          </a:p>
        </p:txBody>
      </p:sp>
      <p:sp>
        <p:nvSpPr>
          <p:cNvPr id="104466" name="Rectangle 18"/>
          <p:cNvSpPr>
            <a:spLocks noGrp="1" noChangeArrowheads="1"/>
          </p:cNvSpPr>
          <p:nvPr>
            <p:ph type="sldNum" sz="quarter" idx="4"/>
          </p:nvPr>
        </p:nvSpPr>
        <p:spPr/>
        <p:txBody>
          <a:bodyPr/>
          <a:lstStyle>
            <a:lvl1pPr>
              <a:defRPr/>
            </a:lvl1pPr>
          </a:lstStyle>
          <a:p>
            <a:fld id="{FE72644A-E4B8-4D34-91D6-E7F22B17B291}" type="slidenum">
              <a:rPr lang="en-US"/>
              <a:pPr/>
              <a:t>‹#›</a:t>
            </a:fld>
            <a:endParaRPr lang="en-US"/>
          </a:p>
        </p:txBody>
      </p:sp>
      <p:sp>
        <p:nvSpPr>
          <p:cNvPr id="1044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a:t>Click to edit Master title style</a:t>
            </a:r>
          </a:p>
        </p:txBody>
      </p:sp>
      <p:sp>
        <p:nvSpPr>
          <p:cNvPr id="1044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D481BEB-40F9-40E0-814F-9485F69815F6}"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610257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F6C0390-34C0-4419-A791-7524522FBC8F}"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022504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lipArt Placeholder 3"/>
          <p:cNvSpPr>
            <a:spLocks noGrp="1"/>
          </p:cNvSpPr>
          <p:nvPr>
            <p:ph type="clipArt" sz="half" idx="2"/>
          </p:nvPr>
        </p:nvSpPr>
        <p:spPr>
          <a:xfrm>
            <a:off x="4648200" y="1981200"/>
            <a:ext cx="4038600" cy="3886200"/>
          </a:xfrm>
        </p:spPr>
        <p:txBody>
          <a:bodyPr/>
          <a:lstStyle/>
          <a:p>
            <a:endParaRPr lang="en-GB"/>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9965973B-4D3E-4721-907B-2FD51DF0F83D}" type="slidenum">
              <a:rPr lang="en-US"/>
              <a:pPr/>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p>
        </p:txBody>
      </p:sp>
    </p:spTree>
    <p:extLst>
      <p:ext uri="{BB962C8B-B14F-4D97-AF65-F5344CB8AC3E}">
        <p14:creationId xmlns:p14="http://schemas.microsoft.com/office/powerpoint/2010/main" val="1683049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981200"/>
            <a:ext cx="8229600" cy="3886200"/>
          </a:xfrm>
        </p:spPr>
        <p:txBody>
          <a:bodyPr/>
          <a:lstStyle/>
          <a:p>
            <a:endParaRPr lang="en-GB"/>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075DCCD6-E698-4151-81DE-3BD3B37B5815}" type="slidenum">
              <a:rPr lang="en-US"/>
              <a:pPr/>
              <a:t>‹#›</a:t>
            </a:fld>
            <a:endParaRPr lang="en-US"/>
          </a:p>
        </p:txBody>
      </p:sp>
      <p:sp>
        <p:nvSpPr>
          <p:cNvPr id="6" name="Date Placeholder 5"/>
          <p:cNvSpPr>
            <a:spLocks noGrp="1"/>
          </p:cNvSpPr>
          <p:nvPr>
            <p:ph type="dt" sz="half" idx="12"/>
          </p:nvPr>
        </p:nvSpPr>
        <p:spPr>
          <a:xfrm>
            <a:off x="457200" y="6245225"/>
            <a:ext cx="2133600" cy="476250"/>
          </a:xfrm>
        </p:spPr>
        <p:txBody>
          <a:bodyPr/>
          <a:lstStyle>
            <a:lvl1pPr>
              <a:defRPr/>
            </a:lvl1pPr>
          </a:lstStyle>
          <a:p>
            <a:endParaRPr lang="en-US"/>
          </a:p>
        </p:txBody>
      </p:sp>
    </p:spTree>
    <p:extLst>
      <p:ext uri="{BB962C8B-B14F-4D97-AF65-F5344CB8AC3E}">
        <p14:creationId xmlns:p14="http://schemas.microsoft.com/office/powerpoint/2010/main" val="165219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12FC8DC7-1B22-4A49-B3A8-88F46832242E}"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92817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D1927F79-7FBC-4AC6-8C01-E4BA4EC0838D}"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642908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9637307A-5D50-4B41-A0C2-C871D58E132A}"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8952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AC432AE-AD9D-4CDA-A7FD-D5087D4A684B}"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5454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7E1C92D5-D68C-4235-895D-D1FE8A625867}"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63224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EF9A641D-4E1D-4E14-A0E9-CD94068BA9C0}"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855104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AFBD1D91-51FC-4869-826B-F7EEDC2B1B3A}"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222910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2642E1F-0985-43EA-A52A-61A4E7ACC7B3}"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93621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10342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E2168E85-996E-49A9-BBB5-FB08EFB5A541}" type="slidenum">
              <a:rPr lang="en-US"/>
              <a:pPr/>
              <a:t>‹#›</a:t>
            </a:fld>
            <a:endParaRPr lang="en-US"/>
          </a:p>
        </p:txBody>
      </p:sp>
      <p:grpSp>
        <p:nvGrpSpPr>
          <p:cNvPr id="103428" name="Group 4"/>
          <p:cNvGrpSpPr>
            <a:grpSpLocks/>
          </p:cNvGrpSpPr>
          <p:nvPr/>
        </p:nvGrpSpPr>
        <p:grpSpPr bwMode="auto">
          <a:xfrm>
            <a:off x="0" y="0"/>
            <a:ext cx="9144000" cy="546100"/>
            <a:chOff x="0" y="0"/>
            <a:chExt cx="5760" cy="344"/>
          </a:xfrm>
        </p:grpSpPr>
        <p:sp>
          <p:nvSpPr>
            <p:cNvPr id="10342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0343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431"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432"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433"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434"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435"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436"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437"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grpSp>
      <p:sp>
        <p:nvSpPr>
          <p:cNvPr id="103438"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439"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4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defRPr>
      </a:lvl2pPr>
      <a:lvl3pPr algn="l" rtl="0" fontAlgn="base">
        <a:spcBef>
          <a:spcPct val="0"/>
        </a:spcBef>
        <a:spcAft>
          <a:spcPct val="0"/>
        </a:spcAft>
        <a:defRPr sz="4400">
          <a:solidFill>
            <a:schemeClr val="tx1"/>
          </a:solidFill>
          <a:latin typeface="Arial" charset="0"/>
        </a:defRPr>
      </a:lvl3pPr>
      <a:lvl4pPr algn="l" rtl="0" fontAlgn="base">
        <a:spcBef>
          <a:spcPct val="0"/>
        </a:spcBef>
        <a:spcAft>
          <a:spcPct val="0"/>
        </a:spcAft>
        <a:defRPr sz="4400">
          <a:solidFill>
            <a:schemeClr val="tx1"/>
          </a:solidFill>
          <a:latin typeface="Arial" charset="0"/>
        </a:defRPr>
      </a:lvl4pPr>
      <a:lvl5pPr algn="l" rtl="0" fontAlgn="base">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lstStyle/>
          <a:p>
            <a:r>
              <a:rPr lang="en-GB" sz="4600" dirty="0"/>
              <a:t>5CS024 – 7CC002</a:t>
            </a:r>
            <a:br>
              <a:rPr lang="en-GB" sz="4600" dirty="0"/>
            </a:br>
            <a:r>
              <a:rPr lang="en-GB" sz="4600" dirty="0"/>
              <a:t>MMP Submission</a:t>
            </a:r>
          </a:p>
        </p:txBody>
      </p:sp>
      <p:sp>
        <p:nvSpPr>
          <p:cNvPr id="2" name="Subtitle 1">
            <a:extLst>
              <a:ext uri="{FF2B5EF4-FFF2-40B4-BE49-F238E27FC236}">
                <a16:creationId xmlns:a16="http://schemas.microsoft.com/office/drawing/2014/main" id="{718E17F8-154E-4B3D-B3FA-7BDE3B84A889}"/>
              </a:ext>
            </a:extLst>
          </p:cNvPr>
          <p:cNvSpPr>
            <a:spLocks noGrp="1"/>
          </p:cNvSpPr>
          <p:nvPr>
            <p:ph type="subTitle" idx="1"/>
          </p:nvPr>
        </p:nvSpPr>
        <p:spPr/>
        <p:txBody>
          <a:bodyPr/>
          <a:lstStyle/>
          <a:p>
            <a:endParaRPr lang="en-GB"/>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D116-D60A-49E3-BA4A-DF219CCE9298}"/>
              </a:ext>
            </a:extLst>
          </p:cNvPr>
          <p:cNvSpPr>
            <a:spLocks noGrp="1"/>
          </p:cNvSpPr>
          <p:nvPr>
            <p:ph type="title"/>
          </p:nvPr>
        </p:nvSpPr>
        <p:spPr/>
        <p:txBody>
          <a:bodyPr/>
          <a:lstStyle/>
          <a:p>
            <a:r>
              <a:rPr lang="en-GB" dirty="0"/>
              <a:t>Contribution Issues</a:t>
            </a:r>
          </a:p>
        </p:txBody>
      </p:sp>
      <p:sp>
        <p:nvSpPr>
          <p:cNvPr id="3" name="Content Placeholder 2">
            <a:extLst>
              <a:ext uri="{FF2B5EF4-FFF2-40B4-BE49-F238E27FC236}">
                <a16:creationId xmlns:a16="http://schemas.microsoft.com/office/drawing/2014/main" id="{8647E8CA-AC2A-47E3-8D9B-3EF7FB8F4DEE}"/>
              </a:ext>
            </a:extLst>
          </p:cNvPr>
          <p:cNvSpPr>
            <a:spLocks noGrp="1"/>
          </p:cNvSpPr>
          <p:nvPr>
            <p:ph idx="1"/>
          </p:nvPr>
        </p:nvSpPr>
        <p:spPr/>
        <p:txBody>
          <a:bodyPr/>
          <a:lstStyle/>
          <a:p>
            <a:r>
              <a:rPr lang="en-GB" dirty="0"/>
              <a:t>Not about ‘unequal contributions’ but cases of no contribution or insignificant contribution</a:t>
            </a:r>
          </a:p>
          <a:p>
            <a:r>
              <a:rPr lang="en-GB" dirty="0"/>
              <a:t>If the group has attempted to resolve issues with no success complete Contribution Issues form</a:t>
            </a:r>
          </a:p>
        </p:txBody>
      </p:sp>
    </p:spTree>
    <p:extLst>
      <p:ext uri="{BB962C8B-B14F-4D97-AF65-F5344CB8AC3E}">
        <p14:creationId xmlns:p14="http://schemas.microsoft.com/office/powerpoint/2010/main" val="362465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D116-D60A-49E3-BA4A-DF219CCE9298}"/>
              </a:ext>
            </a:extLst>
          </p:cNvPr>
          <p:cNvSpPr>
            <a:spLocks noGrp="1"/>
          </p:cNvSpPr>
          <p:nvPr>
            <p:ph type="title"/>
          </p:nvPr>
        </p:nvSpPr>
        <p:spPr/>
        <p:txBody>
          <a:bodyPr/>
          <a:lstStyle/>
          <a:p>
            <a:r>
              <a:rPr lang="en-GB" dirty="0"/>
              <a:t>Contribution Issues</a:t>
            </a:r>
          </a:p>
        </p:txBody>
      </p:sp>
      <p:sp>
        <p:nvSpPr>
          <p:cNvPr id="3" name="Content Placeholder 2">
            <a:extLst>
              <a:ext uri="{FF2B5EF4-FFF2-40B4-BE49-F238E27FC236}">
                <a16:creationId xmlns:a16="http://schemas.microsoft.com/office/drawing/2014/main" id="{8647E8CA-AC2A-47E3-8D9B-3EF7FB8F4DEE}"/>
              </a:ext>
            </a:extLst>
          </p:cNvPr>
          <p:cNvSpPr>
            <a:spLocks noGrp="1"/>
          </p:cNvSpPr>
          <p:nvPr>
            <p:ph idx="1"/>
          </p:nvPr>
        </p:nvSpPr>
        <p:spPr/>
        <p:txBody>
          <a:bodyPr/>
          <a:lstStyle/>
          <a:p>
            <a:r>
              <a:rPr lang="en-GB" dirty="0"/>
              <a:t>Group will be contacted post submission for a meeting, all should attend and discuss the issues</a:t>
            </a:r>
          </a:p>
          <a:p>
            <a:r>
              <a:rPr lang="en-GB" dirty="0"/>
              <a:t>As a result, grades of non contributing members may be changed</a:t>
            </a:r>
          </a:p>
          <a:p>
            <a:r>
              <a:rPr lang="en-GB" dirty="0"/>
              <a:t>NB: </a:t>
            </a:r>
            <a:r>
              <a:rPr lang="en-GB"/>
              <a:t>No additional changes for ‘high contributors’</a:t>
            </a:r>
            <a:endParaRPr lang="en-GB" dirty="0"/>
          </a:p>
        </p:txBody>
      </p:sp>
    </p:spTree>
    <p:extLst>
      <p:ext uri="{BB962C8B-B14F-4D97-AF65-F5344CB8AC3E}">
        <p14:creationId xmlns:p14="http://schemas.microsoft.com/office/powerpoint/2010/main" val="124427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dirty="0"/>
              <a:t>Questions</a:t>
            </a:r>
          </a:p>
        </p:txBody>
      </p:sp>
      <p:pic>
        <p:nvPicPr>
          <p:cNvPr id="49155" name="Picture 3" descr="BD05869_"/>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2267744" y="1556792"/>
            <a:ext cx="4033838" cy="35750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1FDA-7F5B-4A22-BA6F-B7A5F9BDC8F0}"/>
              </a:ext>
            </a:extLst>
          </p:cNvPr>
          <p:cNvSpPr>
            <a:spLocks noGrp="1"/>
          </p:cNvSpPr>
          <p:nvPr>
            <p:ph type="title"/>
          </p:nvPr>
        </p:nvSpPr>
        <p:spPr/>
        <p:txBody>
          <a:bodyPr/>
          <a:lstStyle/>
          <a:p>
            <a:r>
              <a:rPr lang="en-GB" dirty="0"/>
              <a:t>Sprint 1 Feedback</a:t>
            </a:r>
          </a:p>
        </p:txBody>
      </p:sp>
      <p:sp>
        <p:nvSpPr>
          <p:cNvPr id="3" name="Content Placeholder 2">
            <a:extLst>
              <a:ext uri="{FF2B5EF4-FFF2-40B4-BE49-F238E27FC236}">
                <a16:creationId xmlns:a16="http://schemas.microsoft.com/office/drawing/2014/main" id="{D3364C5E-5D99-4914-9F83-01E7F3DFE7D9}"/>
              </a:ext>
            </a:extLst>
          </p:cNvPr>
          <p:cNvSpPr>
            <a:spLocks noGrp="1"/>
          </p:cNvSpPr>
          <p:nvPr>
            <p:ph idx="1"/>
          </p:nvPr>
        </p:nvSpPr>
        <p:spPr>
          <a:xfrm>
            <a:off x="457200" y="1981200"/>
            <a:ext cx="8229600" cy="4256112"/>
          </a:xfrm>
        </p:spPr>
        <p:txBody>
          <a:bodyPr/>
          <a:lstStyle/>
          <a:p>
            <a:r>
              <a:rPr lang="en-GB" sz="2800" dirty="0">
                <a:effectLst/>
                <a:latin typeface="Verdana" panose="020B0604030504040204" pitchFamily="34" charset="0"/>
                <a:ea typeface="Verdana" panose="020B0604030504040204" pitchFamily="34" charset="0"/>
                <a:cs typeface="Verdana" panose="020B0604030504040204" pitchFamily="34" charset="0"/>
              </a:rPr>
              <a:t>Some very good work</a:t>
            </a:r>
          </a:p>
          <a:p>
            <a:r>
              <a:rPr lang="en-GB" sz="2800" dirty="0">
                <a:latin typeface="Verdana" panose="020B0604030504040204" pitchFamily="34" charset="0"/>
                <a:ea typeface="Verdana" panose="020B0604030504040204" pitchFamily="34" charset="0"/>
                <a:cs typeface="Verdana" panose="020B0604030504040204" pitchFamily="34" charset="0"/>
              </a:rPr>
              <a:t>Good team involvement (mostly)</a:t>
            </a:r>
            <a:endParaRPr lang="en-GB" sz="2800" dirty="0">
              <a:effectLst/>
              <a:latin typeface="Verdana" panose="020B0604030504040204" pitchFamily="34" charset="0"/>
              <a:ea typeface="Verdana" panose="020B0604030504040204" pitchFamily="34" charset="0"/>
              <a:cs typeface="Verdana" panose="020B0604030504040204" pitchFamily="34" charset="0"/>
            </a:endParaRPr>
          </a:p>
          <a:p>
            <a:r>
              <a:rPr lang="en-GB" sz="2800" dirty="0">
                <a:latin typeface="Verdana" panose="020B0604030504040204" pitchFamily="34" charset="0"/>
                <a:ea typeface="Verdana" panose="020B0604030504040204" pitchFamily="34" charset="0"/>
                <a:cs typeface="Verdana" panose="020B0604030504040204" pitchFamily="34" charset="0"/>
              </a:rPr>
              <a:t>Links to source and demonstration</a:t>
            </a:r>
          </a:p>
          <a:p>
            <a:r>
              <a:rPr lang="en-GB" sz="2800" dirty="0">
                <a:latin typeface="Verdana" panose="020B0604030504040204" pitchFamily="34" charset="0"/>
                <a:ea typeface="Verdana" panose="020B0604030504040204" pitchFamily="34" charset="0"/>
                <a:cs typeface="Verdana" panose="020B0604030504040204" pitchFamily="34" charset="0"/>
              </a:rPr>
              <a:t>Structure</a:t>
            </a:r>
          </a:p>
          <a:p>
            <a:r>
              <a:rPr lang="en-GB" sz="2800" dirty="0">
                <a:effectLst/>
                <a:latin typeface="Verdana" panose="020B0604030504040204" pitchFamily="34" charset="0"/>
                <a:ea typeface="Verdana" panose="020B0604030504040204" pitchFamily="34" charset="0"/>
                <a:cs typeface="Verdana" panose="020B0604030504040204" pitchFamily="34" charset="0"/>
              </a:rPr>
              <a:t>Production values</a:t>
            </a:r>
          </a:p>
          <a:p>
            <a:r>
              <a:rPr lang="en-GB" sz="2800" dirty="0">
                <a:latin typeface="Verdana" panose="020B0604030504040204" pitchFamily="34" charset="0"/>
                <a:ea typeface="Verdana" panose="020B0604030504040204" pitchFamily="34" charset="0"/>
                <a:cs typeface="Verdana" panose="020B0604030504040204" pitchFamily="34" charset="0"/>
              </a:rPr>
              <a:t>Technical work</a:t>
            </a:r>
          </a:p>
          <a:p>
            <a:endParaRPr lang="en-GB" sz="3600" dirty="0"/>
          </a:p>
        </p:txBody>
      </p:sp>
    </p:spTree>
    <p:extLst>
      <p:ext uri="{BB962C8B-B14F-4D97-AF65-F5344CB8AC3E}">
        <p14:creationId xmlns:p14="http://schemas.microsoft.com/office/powerpoint/2010/main" val="232145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C6C7-CB3B-4B4E-B46F-1E90EEEEC5CD}"/>
              </a:ext>
            </a:extLst>
          </p:cNvPr>
          <p:cNvSpPr>
            <a:spLocks noGrp="1"/>
          </p:cNvSpPr>
          <p:nvPr>
            <p:ph type="title"/>
          </p:nvPr>
        </p:nvSpPr>
        <p:spPr/>
        <p:txBody>
          <a:bodyPr/>
          <a:lstStyle/>
          <a:p>
            <a:r>
              <a:rPr lang="en-GB" dirty="0"/>
              <a:t>MMP</a:t>
            </a:r>
          </a:p>
        </p:txBody>
      </p:sp>
      <p:sp>
        <p:nvSpPr>
          <p:cNvPr id="3" name="Content Placeholder 2">
            <a:extLst>
              <a:ext uri="{FF2B5EF4-FFF2-40B4-BE49-F238E27FC236}">
                <a16:creationId xmlns:a16="http://schemas.microsoft.com/office/drawing/2014/main" id="{43831CA3-3187-4541-AFEB-8EE74367943C}"/>
              </a:ext>
            </a:extLst>
          </p:cNvPr>
          <p:cNvSpPr>
            <a:spLocks noGrp="1"/>
          </p:cNvSpPr>
          <p:nvPr>
            <p:ph idx="1"/>
          </p:nvPr>
        </p:nvSpPr>
        <p:spPr/>
        <p:txBody>
          <a:bodyPr/>
          <a:lstStyle/>
          <a:p>
            <a:pPr marL="534670">
              <a:spcBef>
                <a:spcPts val="505"/>
              </a:spcBef>
              <a:spcAft>
                <a:spcPts val="0"/>
              </a:spcAft>
            </a:pPr>
            <a:r>
              <a:rPr lang="en-US" sz="2400" dirty="0">
                <a:effectLst/>
                <a:latin typeface="Verdana" panose="020B0604030504040204" pitchFamily="34" charset="0"/>
                <a:ea typeface="Verdana" panose="020B0604030504040204" pitchFamily="34" charset="0"/>
                <a:cs typeface="Verdana" panose="020B0604030504040204" pitchFamily="34" charset="0"/>
              </a:rPr>
              <a:t>MMP Artifact Repository (15%)</a:t>
            </a:r>
            <a:endParaRPr lang="en-GB" sz="2400" dirty="0">
              <a:effectLst/>
              <a:latin typeface="Verdana" panose="020B0604030504040204" pitchFamily="34" charset="0"/>
              <a:ea typeface="Verdana" panose="020B0604030504040204" pitchFamily="34" charset="0"/>
              <a:cs typeface="Verdana" panose="020B0604030504040204" pitchFamily="34" charset="0"/>
            </a:endParaRPr>
          </a:p>
          <a:p>
            <a:pPr marL="534670">
              <a:spcBef>
                <a:spcPts val="505"/>
              </a:spcBef>
              <a:spcAft>
                <a:spcPts val="0"/>
              </a:spcAft>
            </a:pPr>
            <a:r>
              <a:rPr lang="en-US" sz="2400" dirty="0">
                <a:effectLst/>
                <a:latin typeface="Verdana" panose="020B0604030504040204" pitchFamily="34" charset="0"/>
                <a:ea typeface="Verdana" panose="020B0604030504040204" pitchFamily="34" charset="0"/>
                <a:cs typeface="Verdana" panose="020B0604030504040204" pitchFamily="34" charset="0"/>
              </a:rPr>
              <a:t>MMP Demonstration Video (20%)</a:t>
            </a:r>
            <a:endParaRPr lang="en-GB" sz="2400" dirty="0">
              <a:effectLst/>
              <a:latin typeface="Verdana" panose="020B0604030504040204" pitchFamily="34" charset="0"/>
              <a:ea typeface="Verdana" panose="020B0604030504040204" pitchFamily="34" charset="0"/>
              <a:cs typeface="Verdana" panose="020B0604030504040204" pitchFamily="34" charset="0"/>
            </a:endParaRPr>
          </a:p>
          <a:p>
            <a:pPr marL="534670">
              <a:spcBef>
                <a:spcPts val="505"/>
              </a:spcBef>
              <a:spcAft>
                <a:spcPts val="0"/>
              </a:spcAft>
            </a:pPr>
            <a:r>
              <a:rPr lang="en-US" sz="2400" dirty="0">
                <a:effectLst/>
                <a:latin typeface="Verdana" panose="020B0604030504040204" pitchFamily="34" charset="0"/>
                <a:ea typeface="Verdana" panose="020B0604030504040204" pitchFamily="34" charset="0"/>
                <a:cs typeface="Verdana" panose="020B0604030504040204" pitchFamily="34" charset="0"/>
              </a:rPr>
              <a:t>MMP Individual Contribution Report (</a:t>
            </a:r>
            <a:r>
              <a:rPr lang="en-US" sz="2400" dirty="0">
                <a:latin typeface="Verdana" panose="020B0604030504040204" pitchFamily="34" charset="0"/>
                <a:ea typeface="Verdana" panose="020B0604030504040204" pitchFamily="34" charset="0"/>
                <a:cs typeface="Verdana" panose="020B0604030504040204" pitchFamily="34" charset="0"/>
              </a:rPr>
              <a:t>15</a:t>
            </a:r>
            <a:r>
              <a:rPr lang="en-US" sz="2400" dirty="0">
                <a:effectLst/>
                <a:latin typeface="Verdana" panose="020B0604030504040204" pitchFamily="34" charset="0"/>
                <a:ea typeface="Verdana" panose="020B0604030504040204" pitchFamily="34" charset="0"/>
                <a:cs typeface="Verdana" panose="020B0604030504040204" pitchFamily="34" charset="0"/>
              </a:rPr>
              <a:t>%)</a:t>
            </a:r>
            <a:endParaRPr lang="en-GB" sz="2400" dirty="0">
              <a:effectLst/>
              <a:latin typeface="Verdana" panose="020B0604030504040204" pitchFamily="34" charset="0"/>
              <a:ea typeface="Verdana" panose="020B0604030504040204" pitchFamily="34" charset="0"/>
              <a:cs typeface="Verdana" panose="020B0604030504040204" pitchFamily="34" charset="0"/>
            </a:endParaRPr>
          </a:p>
          <a:p>
            <a:pPr marL="191770" indent="0">
              <a:spcBef>
                <a:spcPts val="505"/>
              </a:spcBef>
              <a:spcAft>
                <a:spcPts val="0"/>
              </a:spcAft>
              <a:buNone/>
            </a:pPr>
            <a:endParaRPr lang="en-GB" sz="2400" dirty="0">
              <a:effectLst/>
              <a:latin typeface="Verdana" panose="020B0604030504040204" pitchFamily="34" charset="0"/>
              <a:ea typeface="Verdana" panose="020B0604030504040204" pitchFamily="34" charset="0"/>
              <a:cs typeface="Verdana" panose="020B0604030504040204" pitchFamily="34" charset="0"/>
            </a:endParaRPr>
          </a:p>
          <a:p>
            <a:pPr marL="534670">
              <a:spcBef>
                <a:spcPts val="505"/>
              </a:spcBef>
              <a:spcAft>
                <a:spcPts val="0"/>
              </a:spcAft>
            </a:pPr>
            <a:r>
              <a:rPr lang="en-US" sz="2400" i="1" dirty="0">
                <a:effectLst/>
                <a:latin typeface="Verdana" panose="020B0604030504040204" pitchFamily="34" charset="0"/>
                <a:ea typeface="Verdana" panose="020B0604030504040204" pitchFamily="34" charset="0"/>
                <a:cs typeface="Verdana" panose="020B0604030504040204" pitchFamily="34" charset="0"/>
              </a:rPr>
              <a:t>Contribution Issues Document.</a:t>
            </a:r>
            <a:endParaRPr lang="en-GB" sz="2400" dirty="0">
              <a:effectLst/>
              <a:latin typeface="Verdana" panose="020B0604030504040204" pitchFamily="34" charset="0"/>
              <a:ea typeface="Verdana" panose="020B0604030504040204" pitchFamily="34" charset="0"/>
              <a:cs typeface="Verdana" panose="020B0604030504040204" pitchFamily="34" charset="0"/>
            </a:endParaRPr>
          </a:p>
          <a:p>
            <a:endParaRPr lang="en-GB" dirty="0"/>
          </a:p>
        </p:txBody>
      </p:sp>
    </p:spTree>
    <p:extLst>
      <p:ext uri="{BB962C8B-B14F-4D97-AF65-F5344CB8AC3E}">
        <p14:creationId xmlns:p14="http://schemas.microsoft.com/office/powerpoint/2010/main" val="741951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6101-AE78-4B3C-996B-992F32D29710}"/>
              </a:ext>
            </a:extLst>
          </p:cNvPr>
          <p:cNvSpPr>
            <a:spLocks noGrp="1"/>
          </p:cNvSpPr>
          <p:nvPr>
            <p:ph type="title"/>
          </p:nvPr>
        </p:nvSpPr>
        <p:spPr/>
        <p:txBody>
          <a:bodyPr/>
          <a:lstStyle/>
          <a:p>
            <a:r>
              <a:rPr lang="en-GB" dirty="0"/>
              <a:t>Programme (3 Weeks)</a:t>
            </a:r>
          </a:p>
        </p:txBody>
      </p:sp>
      <p:sp>
        <p:nvSpPr>
          <p:cNvPr id="4" name="Rectangle 3">
            <a:extLst>
              <a:ext uri="{FF2B5EF4-FFF2-40B4-BE49-F238E27FC236}">
                <a16:creationId xmlns:a16="http://schemas.microsoft.com/office/drawing/2014/main" id="{A16BD4C2-0A9C-4E64-BAD7-C80C3DDB7877}"/>
              </a:ext>
            </a:extLst>
          </p:cNvPr>
          <p:cNvSpPr/>
          <p:nvPr/>
        </p:nvSpPr>
        <p:spPr bwMode="auto">
          <a:xfrm>
            <a:off x="2832804" y="3212977"/>
            <a:ext cx="925100" cy="840545"/>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a:t>12</a:t>
            </a:r>
            <a:endParaRPr kumimoji="0" lang="en-GB" sz="1800" b="0" i="0" u="none" strike="noStrike" cap="none" normalizeH="0" baseline="0" dirty="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A911E9D9-14FC-4503-8635-959D77D344DA}"/>
              </a:ext>
            </a:extLst>
          </p:cNvPr>
          <p:cNvSpPr/>
          <p:nvPr/>
        </p:nvSpPr>
        <p:spPr bwMode="auto">
          <a:xfrm>
            <a:off x="3810414" y="3212977"/>
            <a:ext cx="925100" cy="840545"/>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13</a:t>
            </a:r>
          </a:p>
        </p:txBody>
      </p:sp>
      <p:sp>
        <p:nvSpPr>
          <p:cNvPr id="7" name="Rectangle 6">
            <a:extLst>
              <a:ext uri="{FF2B5EF4-FFF2-40B4-BE49-F238E27FC236}">
                <a16:creationId xmlns:a16="http://schemas.microsoft.com/office/drawing/2014/main" id="{60F23F5E-9B46-4F58-A1BE-799ED33693D5}"/>
              </a:ext>
            </a:extLst>
          </p:cNvPr>
          <p:cNvSpPr/>
          <p:nvPr/>
        </p:nvSpPr>
        <p:spPr bwMode="auto">
          <a:xfrm>
            <a:off x="4788024" y="3212976"/>
            <a:ext cx="925100" cy="840545"/>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charset="0"/>
              </a:rPr>
              <a:t>14</a:t>
            </a:r>
          </a:p>
        </p:txBody>
      </p:sp>
      <p:sp>
        <p:nvSpPr>
          <p:cNvPr id="11" name="TextBox 10">
            <a:extLst>
              <a:ext uri="{FF2B5EF4-FFF2-40B4-BE49-F238E27FC236}">
                <a16:creationId xmlns:a16="http://schemas.microsoft.com/office/drawing/2014/main" id="{95EE1A01-E739-4F9B-8A21-786EFB234930}"/>
              </a:ext>
            </a:extLst>
          </p:cNvPr>
          <p:cNvSpPr txBox="1"/>
          <p:nvPr/>
        </p:nvSpPr>
        <p:spPr>
          <a:xfrm>
            <a:off x="3192566" y="2232749"/>
            <a:ext cx="2181046" cy="369332"/>
          </a:xfrm>
          <a:prstGeom prst="rect">
            <a:avLst/>
          </a:prstGeom>
          <a:noFill/>
        </p:spPr>
        <p:txBody>
          <a:bodyPr wrap="none" rtlCol="0">
            <a:spAutoFit/>
          </a:bodyPr>
          <a:lstStyle/>
          <a:p>
            <a:r>
              <a:rPr lang="en-GB" dirty="0"/>
              <a:t>Working prototype?</a:t>
            </a:r>
          </a:p>
        </p:txBody>
      </p:sp>
    </p:spTree>
    <p:extLst>
      <p:ext uri="{BB962C8B-B14F-4D97-AF65-F5344CB8AC3E}">
        <p14:creationId xmlns:p14="http://schemas.microsoft.com/office/powerpoint/2010/main" val="121460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6101-AE78-4B3C-996B-992F32D29710}"/>
              </a:ext>
            </a:extLst>
          </p:cNvPr>
          <p:cNvSpPr>
            <a:spLocks noGrp="1"/>
          </p:cNvSpPr>
          <p:nvPr>
            <p:ph type="title"/>
          </p:nvPr>
        </p:nvSpPr>
        <p:spPr/>
        <p:txBody>
          <a:bodyPr/>
          <a:lstStyle/>
          <a:p>
            <a:r>
              <a:rPr lang="en-GB" dirty="0"/>
              <a:t>MMP Questions</a:t>
            </a:r>
          </a:p>
        </p:txBody>
      </p:sp>
      <p:sp>
        <p:nvSpPr>
          <p:cNvPr id="3" name="Content Placeholder 2">
            <a:extLst>
              <a:ext uri="{FF2B5EF4-FFF2-40B4-BE49-F238E27FC236}">
                <a16:creationId xmlns:a16="http://schemas.microsoft.com/office/drawing/2014/main" id="{7F742BE1-D785-4AE3-81E4-8F04150E6A6F}"/>
              </a:ext>
            </a:extLst>
          </p:cNvPr>
          <p:cNvSpPr>
            <a:spLocks noGrp="1"/>
          </p:cNvSpPr>
          <p:nvPr>
            <p:ph idx="1"/>
          </p:nvPr>
        </p:nvSpPr>
        <p:spPr/>
        <p:txBody>
          <a:bodyPr/>
          <a:lstStyle/>
          <a:p>
            <a:r>
              <a:rPr lang="en-GB" dirty="0"/>
              <a:t>How do we choose what changes to make to our product?</a:t>
            </a:r>
          </a:p>
          <a:p>
            <a:r>
              <a:rPr lang="en-GB" dirty="0"/>
              <a:t>What if we want to change roles for the MMP?</a:t>
            </a:r>
          </a:p>
          <a:p>
            <a:r>
              <a:rPr lang="en-GB" dirty="0"/>
              <a:t>What if we have no changes to our MVP?</a:t>
            </a:r>
          </a:p>
          <a:p>
            <a:endParaRPr lang="en-GB" dirty="0"/>
          </a:p>
          <a:p>
            <a:pPr lvl="1"/>
            <a:endParaRPr lang="en-GB" dirty="0"/>
          </a:p>
        </p:txBody>
      </p:sp>
    </p:spTree>
    <p:extLst>
      <p:ext uri="{BB962C8B-B14F-4D97-AF65-F5344CB8AC3E}">
        <p14:creationId xmlns:p14="http://schemas.microsoft.com/office/powerpoint/2010/main" val="3273775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7307-25B9-4E3D-A579-8BFA5F378BB5}"/>
              </a:ext>
            </a:extLst>
          </p:cNvPr>
          <p:cNvSpPr>
            <a:spLocks noGrp="1"/>
          </p:cNvSpPr>
          <p:nvPr>
            <p:ph type="title"/>
          </p:nvPr>
        </p:nvSpPr>
        <p:spPr/>
        <p:txBody>
          <a:bodyPr/>
          <a:lstStyle/>
          <a:p>
            <a:r>
              <a:rPr lang="en-US" sz="4400" dirty="0">
                <a:effectLst/>
                <a:latin typeface="Verdana" panose="020B0604030504040204" pitchFamily="34" charset="0"/>
                <a:ea typeface="Verdana" panose="020B0604030504040204" pitchFamily="34" charset="0"/>
                <a:cs typeface="Verdana" panose="020B0604030504040204" pitchFamily="34" charset="0"/>
              </a:rPr>
              <a:t>MMP Artifact Repository</a:t>
            </a:r>
            <a:endParaRPr lang="en-GB" dirty="0"/>
          </a:p>
        </p:txBody>
      </p:sp>
      <p:sp>
        <p:nvSpPr>
          <p:cNvPr id="3" name="Content Placeholder 2">
            <a:extLst>
              <a:ext uri="{FF2B5EF4-FFF2-40B4-BE49-F238E27FC236}">
                <a16:creationId xmlns:a16="http://schemas.microsoft.com/office/drawing/2014/main" id="{A9096230-812D-438C-AA5C-83AB89D156C1}"/>
              </a:ext>
            </a:extLst>
          </p:cNvPr>
          <p:cNvSpPr>
            <a:spLocks noGrp="1"/>
          </p:cNvSpPr>
          <p:nvPr>
            <p:ph idx="1"/>
          </p:nvPr>
        </p:nvSpPr>
        <p:spPr/>
        <p:txBody>
          <a:bodyPr/>
          <a:lstStyle/>
          <a:p>
            <a:pPr>
              <a:spcBef>
                <a:spcPts val="505"/>
              </a:spcBef>
            </a:pPr>
            <a:r>
              <a:rPr lang="en-US" sz="2400" dirty="0">
                <a:effectLst/>
                <a:latin typeface="Verdana" panose="020B0604030504040204" pitchFamily="34" charset="0"/>
                <a:ea typeface="Verdana" panose="020B0604030504040204" pitchFamily="34" charset="0"/>
                <a:cs typeface="Verdana" panose="020B0604030504040204" pitchFamily="34" charset="0"/>
              </a:rPr>
              <a:t>Your group should provide access to the updated source files you have used of created in the implementation of the system demonstrated in the video. This includes code, config files, graphics and any other relevant documents NB: This should be via a URL link and </a:t>
            </a:r>
            <a:r>
              <a:rPr lang="en-US" sz="2400" b="1" u="sng" dirty="0">
                <a:effectLst/>
                <a:latin typeface="Verdana" panose="020B0604030504040204" pitchFamily="34" charset="0"/>
                <a:ea typeface="Verdana" panose="020B0604030504040204" pitchFamily="34" charset="0"/>
                <a:cs typeface="Verdana" panose="020B0604030504040204" pitchFamily="34" charset="0"/>
              </a:rPr>
              <a:t>not</a:t>
            </a:r>
            <a:r>
              <a:rPr lang="en-US" sz="2400" dirty="0">
                <a:effectLst/>
                <a:latin typeface="Verdana" panose="020B0604030504040204" pitchFamily="34" charset="0"/>
                <a:ea typeface="Verdana" panose="020B0604030504040204" pitchFamily="34" charset="0"/>
                <a:cs typeface="Verdana" panose="020B0604030504040204" pitchFamily="34" charset="0"/>
              </a:rPr>
              <a:t> a compressed file or zip of the source code. Where appropriate you should use appropriate source control mechanisms to collaborate.</a:t>
            </a:r>
            <a:endParaRPr lang="en-GB" sz="2400" dirty="0">
              <a:effectLst/>
              <a:latin typeface="Verdana" panose="020B0604030504040204" pitchFamily="34" charset="0"/>
              <a:ea typeface="Verdana" panose="020B0604030504040204" pitchFamily="34" charset="0"/>
              <a:cs typeface="Verdana" panose="020B0604030504040204" pitchFamily="34" charset="0"/>
            </a:endParaRPr>
          </a:p>
          <a:p>
            <a:endParaRPr lang="en-GB" dirty="0"/>
          </a:p>
        </p:txBody>
      </p:sp>
    </p:spTree>
    <p:extLst>
      <p:ext uri="{BB962C8B-B14F-4D97-AF65-F5344CB8AC3E}">
        <p14:creationId xmlns:p14="http://schemas.microsoft.com/office/powerpoint/2010/main" val="126275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7307-25B9-4E3D-A579-8BFA5F378BB5}"/>
              </a:ext>
            </a:extLst>
          </p:cNvPr>
          <p:cNvSpPr>
            <a:spLocks noGrp="1"/>
          </p:cNvSpPr>
          <p:nvPr>
            <p:ph type="title"/>
          </p:nvPr>
        </p:nvSpPr>
        <p:spPr/>
        <p:txBody>
          <a:bodyPr/>
          <a:lstStyle/>
          <a:p>
            <a:r>
              <a:rPr lang="en-US" sz="4400" dirty="0">
                <a:effectLst/>
                <a:latin typeface="Verdana" panose="020B0604030504040204" pitchFamily="34" charset="0"/>
                <a:ea typeface="Verdana" panose="020B0604030504040204" pitchFamily="34" charset="0"/>
                <a:cs typeface="Verdana" panose="020B0604030504040204" pitchFamily="34" charset="0"/>
              </a:rPr>
              <a:t>MMP Demonstration Video</a:t>
            </a:r>
            <a:endParaRPr lang="en-GB" dirty="0"/>
          </a:p>
        </p:txBody>
      </p:sp>
      <p:sp>
        <p:nvSpPr>
          <p:cNvPr id="3" name="Content Placeholder 2">
            <a:extLst>
              <a:ext uri="{FF2B5EF4-FFF2-40B4-BE49-F238E27FC236}">
                <a16:creationId xmlns:a16="http://schemas.microsoft.com/office/drawing/2014/main" id="{A9096230-812D-438C-AA5C-83AB89D156C1}"/>
              </a:ext>
            </a:extLst>
          </p:cNvPr>
          <p:cNvSpPr>
            <a:spLocks noGrp="1"/>
          </p:cNvSpPr>
          <p:nvPr>
            <p:ph idx="1"/>
          </p:nvPr>
        </p:nvSpPr>
        <p:spPr/>
        <p:txBody>
          <a:bodyPr/>
          <a:lstStyle/>
          <a:p>
            <a:pPr>
              <a:spcBef>
                <a:spcPts val="505"/>
              </a:spcBef>
            </a:pPr>
            <a:r>
              <a:rPr lang="en-US" sz="2400" dirty="0">
                <a:effectLst/>
                <a:latin typeface="Verdana" panose="020B0604030504040204" pitchFamily="34" charset="0"/>
                <a:ea typeface="Verdana" panose="020B0604030504040204" pitchFamily="34" charset="0"/>
                <a:cs typeface="Verdana" panose="020B0604030504040204" pitchFamily="34" charset="0"/>
              </a:rPr>
              <a:t>Your group should create a video to demonstrate the features of the MMP working prototype you have created. This should present the features of the finished system and </a:t>
            </a:r>
            <a:r>
              <a:rPr lang="en-US" sz="2400" dirty="0" err="1">
                <a:effectLst/>
                <a:latin typeface="Verdana" panose="020B0604030504040204" pitchFamily="34" charset="0"/>
                <a:ea typeface="Verdana" panose="020B0604030504040204" pitchFamily="34" charset="0"/>
                <a:cs typeface="Verdana" panose="020B0604030504040204" pitchFamily="34" charset="0"/>
              </a:rPr>
              <a:t>emphasise</a:t>
            </a:r>
            <a:r>
              <a:rPr lang="en-US" sz="2400" dirty="0">
                <a:effectLst/>
                <a:latin typeface="Verdana" panose="020B0604030504040204" pitchFamily="34" charset="0"/>
                <a:ea typeface="Verdana" panose="020B0604030504040204" pitchFamily="34" charset="0"/>
                <a:cs typeface="Verdana" panose="020B0604030504040204" pitchFamily="34" charset="0"/>
              </a:rPr>
              <a:t> how they meet business needs (Essentially a pitch to customers and users). Your video should be between 5 and 10 minutes long. Not all members are required to take part. </a:t>
            </a:r>
            <a:endParaRPr lang="en-GB" sz="2400" dirty="0">
              <a:effectLst/>
              <a:latin typeface="Verdana" panose="020B0604030504040204" pitchFamily="34" charset="0"/>
              <a:ea typeface="Verdana" panose="020B0604030504040204" pitchFamily="34" charset="0"/>
              <a:cs typeface="Verdana" panose="020B0604030504040204" pitchFamily="34" charset="0"/>
            </a:endParaRPr>
          </a:p>
          <a:p>
            <a:endParaRPr lang="en-GB" dirty="0"/>
          </a:p>
        </p:txBody>
      </p:sp>
    </p:spTree>
    <p:extLst>
      <p:ext uri="{BB962C8B-B14F-4D97-AF65-F5344CB8AC3E}">
        <p14:creationId xmlns:p14="http://schemas.microsoft.com/office/powerpoint/2010/main" val="209303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15F7C-F822-4D11-BBB5-8AE93B13FDBE}"/>
              </a:ext>
            </a:extLst>
          </p:cNvPr>
          <p:cNvSpPr>
            <a:spLocks noGrp="1"/>
          </p:cNvSpPr>
          <p:nvPr>
            <p:ph type="title"/>
          </p:nvPr>
        </p:nvSpPr>
        <p:spPr/>
        <p:txBody>
          <a:bodyPr/>
          <a:lstStyle/>
          <a:p>
            <a:r>
              <a:rPr lang="en-GB" dirty="0"/>
              <a:t>MMP Individual Contribution Report</a:t>
            </a:r>
          </a:p>
        </p:txBody>
      </p:sp>
      <p:sp>
        <p:nvSpPr>
          <p:cNvPr id="3" name="Content Placeholder 2">
            <a:extLst>
              <a:ext uri="{FF2B5EF4-FFF2-40B4-BE49-F238E27FC236}">
                <a16:creationId xmlns:a16="http://schemas.microsoft.com/office/drawing/2014/main" id="{82BAA352-813A-4DE5-82FA-9CF73A398585}"/>
              </a:ext>
            </a:extLst>
          </p:cNvPr>
          <p:cNvSpPr>
            <a:spLocks noGrp="1"/>
          </p:cNvSpPr>
          <p:nvPr>
            <p:ph idx="1"/>
          </p:nvPr>
        </p:nvSpPr>
        <p:spPr/>
        <p:txBody>
          <a:bodyPr/>
          <a:lstStyle/>
          <a:p>
            <a:pPr>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How did your team work together to achieve your goals? </a:t>
            </a:r>
          </a:p>
          <a:p>
            <a:pPr>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were the strengths and weaknesses of your team? </a:t>
            </a:r>
          </a:p>
          <a:p>
            <a:pPr>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How did you manage problems in the group? </a:t>
            </a:r>
          </a:p>
          <a:p>
            <a:pPr>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were the groups best and worst decisions?</a:t>
            </a:r>
          </a:p>
          <a:p>
            <a:pPr>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How did you integrate the lessons of the MVP into your work on the MMP?</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800" dirty="0">
              <a:latin typeface="Calibri" panose="020F0502020204030204" pitchFamily="34" charset="0"/>
            </a:endParaRPr>
          </a:p>
        </p:txBody>
      </p:sp>
    </p:spTree>
    <p:extLst>
      <p:ext uri="{BB962C8B-B14F-4D97-AF65-F5344CB8AC3E}">
        <p14:creationId xmlns:p14="http://schemas.microsoft.com/office/powerpoint/2010/main" val="3834166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15F7C-F822-4D11-BBB5-8AE93B13FDBE}"/>
              </a:ext>
            </a:extLst>
          </p:cNvPr>
          <p:cNvSpPr>
            <a:spLocks noGrp="1"/>
          </p:cNvSpPr>
          <p:nvPr>
            <p:ph type="title"/>
          </p:nvPr>
        </p:nvSpPr>
        <p:spPr/>
        <p:txBody>
          <a:bodyPr/>
          <a:lstStyle/>
          <a:p>
            <a:r>
              <a:rPr lang="en-GB"/>
              <a:t>MMP Individual </a:t>
            </a:r>
            <a:r>
              <a:rPr lang="en-GB" dirty="0"/>
              <a:t>Contribution Report</a:t>
            </a:r>
          </a:p>
        </p:txBody>
      </p:sp>
      <p:sp>
        <p:nvSpPr>
          <p:cNvPr id="3" name="Content Placeholder 2">
            <a:extLst>
              <a:ext uri="{FF2B5EF4-FFF2-40B4-BE49-F238E27FC236}">
                <a16:creationId xmlns:a16="http://schemas.microsoft.com/office/drawing/2014/main" id="{82BAA352-813A-4DE5-82FA-9CF73A398585}"/>
              </a:ext>
            </a:extLst>
          </p:cNvPr>
          <p:cNvSpPr>
            <a:spLocks noGrp="1"/>
          </p:cNvSpPr>
          <p:nvPr>
            <p:ph idx="1"/>
          </p:nvPr>
        </p:nvSpPr>
        <p:spPr/>
        <p:txBody>
          <a:bodyPr/>
          <a:lstStyle/>
          <a:p>
            <a:pPr>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Describe and significant additional contributions you made in your role(s), particularly technical or strategic decisions. If you had another 12 weeks to work on the project, how would it change?</a:t>
            </a:r>
          </a:p>
          <a:p>
            <a:endParaRPr lang="en-GB" dirty="0"/>
          </a:p>
        </p:txBody>
      </p:sp>
    </p:spTree>
    <p:extLst>
      <p:ext uri="{BB962C8B-B14F-4D97-AF65-F5344CB8AC3E}">
        <p14:creationId xmlns:p14="http://schemas.microsoft.com/office/powerpoint/2010/main" val="997830776"/>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2454</TotalTime>
  <Words>413</Words>
  <Application>Microsoft Office PowerPoint</Application>
  <PresentationFormat>On-screen Show (4:3)</PresentationFormat>
  <Paragraphs>43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Times New Roman</vt:lpstr>
      <vt:lpstr>Verdana</vt:lpstr>
      <vt:lpstr>Wingdings</vt:lpstr>
      <vt:lpstr>Pixel</vt:lpstr>
      <vt:lpstr>5CS024 – 7CC002 MMP Submission</vt:lpstr>
      <vt:lpstr>Sprint 1 Feedback</vt:lpstr>
      <vt:lpstr>MMP</vt:lpstr>
      <vt:lpstr>Programme (3 Weeks)</vt:lpstr>
      <vt:lpstr>MMP Questions</vt:lpstr>
      <vt:lpstr>MMP Artifact Repository</vt:lpstr>
      <vt:lpstr>MMP Demonstration Video</vt:lpstr>
      <vt:lpstr>MMP Individual Contribution Report</vt:lpstr>
      <vt:lpstr>MMP Individual Contribution Report</vt:lpstr>
      <vt:lpstr>Contribution Issues</vt:lpstr>
      <vt:lpstr>Contribution Issues</vt:lpstr>
      <vt:lpstr>Questions</vt:lpstr>
    </vt:vector>
  </TitlesOfParts>
  <Company>University of Wolverhampton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CP3024 WWWIS</dc:title>
  <dc:creator>Administrator</dc:creator>
  <cp:lastModifiedBy>Orville Daly</cp:lastModifiedBy>
  <cp:revision>236</cp:revision>
  <cp:lastPrinted>1601-01-01T00:00:00Z</cp:lastPrinted>
  <dcterms:created xsi:type="dcterms:W3CDTF">2006-01-26T10:17:53Z</dcterms:created>
  <dcterms:modified xsi:type="dcterms:W3CDTF">2022-04-25T20:39:35Z</dcterms:modified>
</cp:coreProperties>
</file>