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9" r:id="rId4"/>
    <p:sldId id="257" r:id="rId5"/>
    <p:sldId id="259" r:id="rId6"/>
    <p:sldId id="263" r:id="rId7"/>
    <p:sldId id="262" r:id="rId8"/>
    <p:sldId id="265" r:id="rId9"/>
    <p:sldId id="266" r:id="rId10"/>
    <p:sldId id="267" r:id="rId11"/>
    <p:sldId id="268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남진/책임연구원/PC SW팀(namjin.lee@lge.com)" initials="이S" lastIdx="1" clrIdx="0">
    <p:extLst>
      <p:ext uri="{19B8F6BF-5375-455C-9EA6-DF929625EA0E}">
        <p15:presenceInfo xmlns:p15="http://schemas.microsoft.com/office/powerpoint/2012/main" userId="S-1-5-21-2543426832-1914326140-3112152631-76829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790" autoAdjust="0"/>
  </p:normalViewPr>
  <p:slideViewPr>
    <p:cSldViewPr snapToGrid="0">
      <p:cViewPr varScale="1">
        <p:scale>
          <a:sx n="85" d="100"/>
          <a:sy n="85" d="100"/>
        </p:scale>
        <p:origin x="60" y="5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46686-9C38-4F0D-B0C6-D73A6F36E862}" type="datetimeFigureOut">
              <a:rPr lang="ko-KR" altLang="en-US" smtClean="0"/>
              <a:t>2016-06-19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67826-5509-4667-94C7-781BB9F57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141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46686-9C38-4F0D-B0C6-D73A6F36E862}" type="datetimeFigureOut">
              <a:rPr lang="ko-KR" altLang="en-US" smtClean="0"/>
              <a:t>2016-06-19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67826-5509-4667-94C7-781BB9F57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24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46686-9C38-4F0D-B0C6-D73A6F36E862}" type="datetimeFigureOut">
              <a:rPr lang="ko-KR" altLang="en-US" smtClean="0"/>
              <a:t>2016-06-19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67826-5509-4667-94C7-781BB9F57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773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46686-9C38-4F0D-B0C6-D73A6F36E862}" type="datetimeFigureOut">
              <a:rPr lang="ko-KR" altLang="en-US" smtClean="0"/>
              <a:t>2016-06-19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67826-5509-4667-94C7-781BB9F57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147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46686-9C38-4F0D-B0C6-D73A6F36E862}" type="datetimeFigureOut">
              <a:rPr lang="ko-KR" altLang="en-US" smtClean="0"/>
              <a:t>2016-06-19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67826-5509-4667-94C7-781BB9F57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7469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46686-9C38-4F0D-B0C6-D73A6F36E862}" type="datetimeFigureOut">
              <a:rPr lang="ko-KR" altLang="en-US" smtClean="0"/>
              <a:t>2016-06-19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67826-5509-4667-94C7-781BB9F57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7218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46686-9C38-4F0D-B0C6-D73A6F36E862}" type="datetimeFigureOut">
              <a:rPr lang="ko-KR" altLang="en-US" smtClean="0"/>
              <a:t>2016-06-19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67826-5509-4667-94C7-781BB9F57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9244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46686-9C38-4F0D-B0C6-D73A6F36E862}" type="datetimeFigureOut">
              <a:rPr lang="ko-KR" altLang="en-US" smtClean="0"/>
              <a:t>2016-06-19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67826-5509-4667-94C7-781BB9F57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9100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46686-9C38-4F0D-B0C6-D73A6F36E862}" type="datetimeFigureOut">
              <a:rPr lang="ko-KR" altLang="en-US" smtClean="0"/>
              <a:t>2016-06-19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67826-5509-4667-94C7-781BB9F57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777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46686-9C38-4F0D-B0C6-D73A6F36E862}" type="datetimeFigureOut">
              <a:rPr lang="ko-KR" altLang="en-US" smtClean="0"/>
              <a:t>2016-06-19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67826-5509-4667-94C7-781BB9F57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832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46686-9C38-4F0D-B0C6-D73A6F36E862}" type="datetimeFigureOut">
              <a:rPr lang="ko-KR" altLang="en-US" smtClean="0"/>
              <a:t>2016-06-19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67826-5509-4667-94C7-781BB9F57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192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46686-9C38-4F0D-B0C6-D73A6F36E862}" type="datetimeFigureOut">
              <a:rPr lang="ko-KR" altLang="en-US" smtClean="0"/>
              <a:t>2016-06-19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67826-5509-4667-94C7-781BB9F57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290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SurePark</a:t>
            </a:r>
            <a:r>
              <a:rPr lang="en-US" altLang="ko-KR" dirty="0" smtClean="0"/>
              <a:t> System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1st Decomposition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2559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그룹 62"/>
          <p:cNvGrpSpPr/>
          <p:nvPr/>
        </p:nvGrpSpPr>
        <p:grpSpPr>
          <a:xfrm>
            <a:off x="455787" y="1023601"/>
            <a:ext cx="7971521" cy="5393681"/>
            <a:chOff x="455787" y="570514"/>
            <a:chExt cx="7971521" cy="5393681"/>
          </a:xfrm>
        </p:grpSpPr>
        <p:sp>
          <p:nvSpPr>
            <p:cNvPr id="2" name="직사각형 1"/>
            <p:cNvSpPr/>
            <p:nvPr/>
          </p:nvSpPr>
          <p:spPr>
            <a:xfrm>
              <a:off x="766116" y="887999"/>
              <a:ext cx="4555525" cy="3288585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4" name="그룹 23"/>
            <p:cNvGrpSpPr/>
            <p:nvPr/>
          </p:nvGrpSpPr>
          <p:grpSpPr>
            <a:xfrm>
              <a:off x="1207535" y="1136231"/>
              <a:ext cx="1498913" cy="1148940"/>
              <a:chOff x="969671" y="2167565"/>
              <a:chExt cx="1944000" cy="1440000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969671" y="2311565"/>
                <a:ext cx="1944000" cy="1296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</a:rPr>
                  <a:t>Common</a:t>
                </a:r>
                <a:endParaRPr lang="ko-KR" alt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사다리꼴 4"/>
              <p:cNvSpPr/>
              <p:nvPr/>
            </p:nvSpPr>
            <p:spPr>
              <a:xfrm>
                <a:off x="969671" y="2167565"/>
                <a:ext cx="720000" cy="144000"/>
              </a:xfrm>
              <a:prstGeom prst="trapezoid">
                <a:avLst>
                  <a:gd name="adj" fmla="val 47951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5" name="그룹 24"/>
            <p:cNvGrpSpPr/>
            <p:nvPr/>
          </p:nvGrpSpPr>
          <p:grpSpPr>
            <a:xfrm>
              <a:off x="3346541" y="1108238"/>
              <a:ext cx="1489039" cy="1176934"/>
              <a:chOff x="969671" y="4516440"/>
              <a:chExt cx="1944000" cy="1440000"/>
            </a:xfrm>
          </p:grpSpPr>
          <p:sp>
            <p:nvSpPr>
              <p:cNvPr id="6" name="직사각형 5"/>
              <p:cNvSpPr/>
              <p:nvPr/>
            </p:nvSpPr>
            <p:spPr>
              <a:xfrm>
                <a:off x="969671" y="4660440"/>
                <a:ext cx="1944000" cy="1296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</a:rPr>
                  <a:t>Management Service</a:t>
                </a:r>
                <a:endParaRPr lang="ko-KR" alt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사다리꼴 6"/>
              <p:cNvSpPr/>
              <p:nvPr/>
            </p:nvSpPr>
            <p:spPr>
              <a:xfrm>
                <a:off x="969671" y="4516440"/>
                <a:ext cx="720000" cy="144000"/>
              </a:xfrm>
              <a:prstGeom prst="trapezoid">
                <a:avLst>
                  <a:gd name="adj" fmla="val 47951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1222185" y="2628699"/>
              <a:ext cx="1469612" cy="1204357"/>
              <a:chOff x="4051117" y="4516440"/>
              <a:chExt cx="1944000" cy="1440000"/>
            </a:xfrm>
          </p:grpSpPr>
          <p:sp>
            <p:nvSpPr>
              <p:cNvPr id="8" name="직사각형 7"/>
              <p:cNvSpPr/>
              <p:nvPr/>
            </p:nvSpPr>
            <p:spPr>
              <a:xfrm>
                <a:off x="4051117" y="4660440"/>
                <a:ext cx="1944000" cy="1296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</a:rPr>
                  <a:t>Control Service</a:t>
                </a:r>
                <a:endParaRPr lang="ko-KR" alt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사다리꼴 8"/>
              <p:cNvSpPr/>
              <p:nvPr/>
            </p:nvSpPr>
            <p:spPr>
              <a:xfrm>
                <a:off x="4051117" y="4516440"/>
                <a:ext cx="720000" cy="144000"/>
              </a:xfrm>
              <a:prstGeom prst="trapezoid">
                <a:avLst>
                  <a:gd name="adj" fmla="val 47951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" name="모서리가 접힌 도형 9"/>
            <p:cNvSpPr/>
            <p:nvPr/>
          </p:nvSpPr>
          <p:spPr>
            <a:xfrm>
              <a:off x="3496895" y="3152854"/>
              <a:ext cx="1019750" cy="944968"/>
            </a:xfrm>
            <a:prstGeom prst="foldedCorner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0" rev="0"/>
                </a:camera>
                <a:lightRig rig="threePt" dir="t"/>
              </a:scene3d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Shares 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FC-SM protocol</a:t>
              </a:r>
              <a:endParaRPr lang="ko-KR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11" name="모서리가 접힌 도형 10"/>
            <p:cNvSpPr/>
            <p:nvPr/>
          </p:nvSpPr>
          <p:spPr>
            <a:xfrm>
              <a:off x="5531871" y="2681878"/>
              <a:ext cx="2295396" cy="919599"/>
            </a:xfrm>
            <a:prstGeom prst="foldedCorner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0" rev="0"/>
                </a:camera>
                <a:lightRig rig="threePt" dir="t"/>
              </a:scene3d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Shares 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common DB 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schema</a:t>
              </a: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&amp;</a:t>
              </a: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Shares SM-WS protocol</a:t>
              </a:r>
              <a:endParaRPr lang="ko-KR" altLang="en-US" sz="1400">
                <a:solidFill>
                  <a:schemeClr val="tx1"/>
                </a:solidFill>
              </a:endParaRPr>
            </a:p>
          </p:txBody>
        </p:sp>
        <p:cxnSp>
          <p:nvCxnSpPr>
            <p:cNvPr id="13" name="직선 연결선 12"/>
            <p:cNvCxnSpPr>
              <a:endCxn id="10" idx="1"/>
            </p:cNvCxnSpPr>
            <p:nvPr/>
          </p:nvCxnSpPr>
          <p:spPr>
            <a:xfrm>
              <a:off x="2537158" y="3502510"/>
              <a:ext cx="959737" cy="122828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4756909" y="1716111"/>
              <a:ext cx="1336354" cy="972806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/>
            <p:cNvSpPr/>
            <p:nvPr/>
          </p:nvSpPr>
          <p:spPr>
            <a:xfrm>
              <a:off x="3707025" y="4413826"/>
              <a:ext cx="4200179" cy="12708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713705" y="4439349"/>
              <a:ext cx="1637800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rtlCol="0" anchor="ctr"/>
            <a:lstStyle/>
            <a:p>
              <a:r>
                <a:rPr lang="en-US" altLang="ko-KR" sz="1400" b="1" i="1" u="sng" dirty="0" smtClean="0">
                  <a:solidFill>
                    <a:schemeClr val="tx1"/>
                  </a:solidFill>
                </a:rPr>
                <a:t>Legend</a:t>
              </a:r>
              <a:endParaRPr lang="ko-KR" altLang="en-US" sz="1400" b="1" i="1" u="sng">
                <a:solidFill>
                  <a:schemeClr val="tx1"/>
                </a:solidFill>
              </a:endParaRPr>
            </a:p>
          </p:txBody>
        </p:sp>
        <p:grpSp>
          <p:nvGrpSpPr>
            <p:cNvPr id="19" name="그룹 18"/>
            <p:cNvGrpSpPr/>
            <p:nvPr/>
          </p:nvGrpSpPr>
          <p:grpSpPr>
            <a:xfrm>
              <a:off x="3906743" y="5271926"/>
              <a:ext cx="336756" cy="263021"/>
              <a:chOff x="5057814" y="590160"/>
              <a:chExt cx="1944000" cy="1440000"/>
            </a:xfrm>
          </p:grpSpPr>
          <p:sp>
            <p:nvSpPr>
              <p:cNvPr id="20" name="직사각형 19"/>
              <p:cNvSpPr/>
              <p:nvPr/>
            </p:nvSpPr>
            <p:spPr>
              <a:xfrm>
                <a:off x="5057814" y="734160"/>
                <a:ext cx="1944000" cy="1296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사다리꼴 20"/>
              <p:cNvSpPr/>
              <p:nvPr/>
            </p:nvSpPr>
            <p:spPr>
              <a:xfrm>
                <a:off x="5057814" y="590160"/>
                <a:ext cx="720000" cy="144000"/>
              </a:xfrm>
              <a:prstGeom prst="trapezoid">
                <a:avLst>
                  <a:gd name="adj" fmla="val 47951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모서리가 접힌 도형 21"/>
            <p:cNvSpPr/>
            <p:nvPr/>
          </p:nvSpPr>
          <p:spPr>
            <a:xfrm>
              <a:off x="6259763" y="4845608"/>
              <a:ext cx="378377" cy="276614"/>
            </a:xfrm>
            <a:prstGeom prst="foldedCorner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0" rev="0"/>
                </a:camera>
                <a:lightRig rig="threePt" dir="t"/>
              </a:scene3d>
            </a:bodyPr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455787" y="570514"/>
              <a:ext cx="7971521" cy="53936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" name="직선 화살표 연결선 29"/>
            <p:cNvCxnSpPr/>
            <p:nvPr/>
          </p:nvCxnSpPr>
          <p:spPr>
            <a:xfrm flipH="1">
              <a:off x="2713342" y="1730256"/>
              <a:ext cx="605615" cy="1423"/>
            </a:xfrm>
            <a:prstGeom prst="straightConnector1">
              <a:avLst/>
            </a:prstGeom>
            <a:ln w="12700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직선 화살표 연결선 31"/>
            <p:cNvCxnSpPr/>
            <p:nvPr/>
          </p:nvCxnSpPr>
          <p:spPr>
            <a:xfrm flipH="1" flipV="1">
              <a:off x="2439856" y="2285173"/>
              <a:ext cx="6782" cy="466265"/>
            </a:xfrm>
            <a:prstGeom prst="straightConnector1">
              <a:avLst/>
            </a:prstGeom>
            <a:ln w="12700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직선 화살표 연결선 35"/>
            <p:cNvCxnSpPr/>
            <p:nvPr/>
          </p:nvCxnSpPr>
          <p:spPr>
            <a:xfrm flipV="1">
              <a:off x="5231314" y="5385722"/>
              <a:ext cx="424168" cy="12201"/>
            </a:xfrm>
            <a:prstGeom prst="straightConnector1">
              <a:avLst/>
            </a:prstGeom>
            <a:ln w="12700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1" name="그룹 30"/>
            <p:cNvGrpSpPr/>
            <p:nvPr/>
          </p:nvGrpSpPr>
          <p:grpSpPr>
            <a:xfrm>
              <a:off x="1207535" y="4350107"/>
              <a:ext cx="1498913" cy="1148940"/>
              <a:chOff x="969671" y="2167565"/>
              <a:chExt cx="1944000" cy="1440000"/>
            </a:xfrm>
          </p:grpSpPr>
          <p:sp>
            <p:nvSpPr>
              <p:cNvPr id="33" name="직사각형 32"/>
              <p:cNvSpPr/>
              <p:nvPr/>
            </p:nvSpPr>
            <p:spPr>
              <a:xfrm>
                <a:off x="969671" y="2311565"/>
                <a:ext cx="1944000" cy="1296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Facility Controller</a:t>
                </a:r>
                <a:endParaRPr lang="ko-KR" alt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사다리꼴 33"/>
              <p:cNvSpPr/>
              <p:nvPr/>
            </p:nvSpPr>
            <p:spPr>
              <a:xfrm>
                <a:off x="969671" y="2167565"/>
                <a:ext cx="720000" cy="144000"/>
              </a:xfrm>
              <a:prstGeom prst="trapezoid">
                <a:avLst>
                  <a:gd name="adj" fmla="val 47951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9" name="그룹 38"/>
            <p:cNvGrpSpPr/>
            <p:nvPr/>
          </p:nvGrpSpPr>
          <p:grpSpPr>
            <a:xfrm>
              <a:off x="5816789" y="1225827"/>
              <a:ext cx="1492962" cy="1071945"/>
              <a:chOff x="969671" y="2167565"/>
              <a:chExt cx="1944000" cy="1440000"/>
            </a:xfrm>
          </p:grpSpPr>
          <p:sp>
            <p:nvSpPr>
              <p:cNvPr id="40" name="직사각형 39"/>
              <p:cNvSpPr/>
              <p:nvPr/>
            </p:nvSpPr>
            <p:spPr>
              <a:xfrm>
                <a:off x="969671" y="2311565"/>
                <a:ext cx="1944000" cy="1296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</a:rPr>
                  <a:t>Web</a:t>
                </a:r>
              </a:p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</a:rPr>
                  <a:t>Service</a:t>
                </a:r>
                <a:endParaRPr lang="ko-KR" alt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사다리꼴 40"/>
              <p:cNvSpPr/>
              <p:nvPr/>
            </p:nvSpPr>
            <p:spPr>
              <a:xfrm>
                <a:off x="969671" y="2167565"/>
                <a:ext cx="720000" cy="144000"/>
              </a:xfrm>
              <a:prstGeom prst="trapezoid">
                <a:avLst>
                  <a:gd name="adj" fmla="val 47951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44" name="직선 연결선 43"/>
            <p:cNvCxnSpPr>
              <a:endCxn id="10" idx="1"/>
            </p:cNvCxnSpPr>
            <p:nvPr/>
          </p:nvCxnSpPr>
          <p:spPr>
            <a:xfrm flipV="1">
              <a:off x="2446638" y="3625338"/>
              <a:ext cx="1050257" cy="1299239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직사각형 47"/>
            <p:cNvSpPr/>
            <p:nvPr/>
          </p:nvSpPr>
          <p:spPr>
            <a:xfrm>
              <a:off x="3890483" y="4845608"/>
              <a:ext cx="353016" cy="276614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277795" y="4849585"/>
              <a:ext cx="198196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err="1" smtClean="0"/>
                <a:t>SurePark</a:t>
              </a:r>
              <a:r>
                <a:rPr lang="en-US" altLang="ko-KR" sz="1100" dirty="0" smtClean="0"/>
                <a:t> Manager Boundary</a:t>
              </a:r>
              <a:endParaRPr lang="ko-KR" altLang="en-US" sz="110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360521" y="5267118"/>
              <a:ext cx="7699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Package</a:t>
              </a:r>
              <a:endParaRPr lang="ko-KR" altLang="en-US" sz="110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653683" y="4845608"/>
              <a:ext cx="7699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Note</a:t>
              </a:r>
              <a:endParaRPr lang="ko-KR" altLang="en-US" sz="110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690386" y="5269619"/>
              <a:ext cx="4746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Uses</a:t>
              </a:r>
              <a:endParaRPr lang="ko-KR" altLang="en-US" sz="1100"/>
            </a:p>
          </p:txBody>
        </p:sp>
        <p:cxnSp>
          <p:nvCxnSpPr>
            <p:cNvPr id="59" name="직선 연결선 58"/>
            <p:cNvCxnSpPr/>
            <p:nvPr/>
          </p:nvCxnSpPr>
          <p:spPr>
            <a:xfrm flipH="1">
              <a:off x="6090965" y="2176927"/>
              <a:ext cx="550609" cy="505101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TextBox 63"/>
          <p:cNvSpPr txBox="1"/>
          <p:nvPr/>
        </p:nvSpPr>
        <p:spPr>
          <a:xfrm>
            <a:off x="659027" y="378941"/>
            <a:ext cx="3163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SurePark</a:t>
            </a:r>
            <a:r>
              <a:rPr lang="en-US" altLang="ko-KR" dirty="0" smtClean="0"/>
              <a:t> Manager – Static View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557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358572" y="272932"/>
            <a:ext cx="3461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SurePark</a:t>
            </a:r>
            <a:r>
              <a:rPr lang="en-US" altLang="ko-KR" dirty="0" smtClean="0"/>
              <a:t> Manager – Dynamic View</a:t>
            </a:r>
            <a:endParaRPr lang="ko-KR" altLang="en-US"/>
          </a:p>
        </p:txBody>
      </p:sp>
      <p:grpSp>
        <p:nvGrpSpPr>
          <p:cNvPr id="76" name="그룹 75"/>
          <p:cNvGrpSpPr/>
          <p:nvPr/>
        </p:nvGrpSpPr>
        <p:grpSpPr>
          <a:xfrm>
            <a:off x="358572" y="825893"/>
            <a:ext cx="7971521" cy="5393681"/>
            <a:chOff x="358572" y="825893"/>
            <a:chExt cx="7971521" cy="5393681"/>
          </a:xfrm>
        </p:grpSpPr>
        <p:sp>
          <p:nvSpPr>
            <p:cNvPr id="41" name="모서리가 둥근 직사각형 40"/>
            <p:cNvSpPr/>
            <p:nvPr/>
          </p:nvSpPr>
          <p:spPr>
            <a:xfrm>
              <a:off x="6676466" y="1751202"/>
              <a:ext cx="1080000" cy="720000"/>
            </a:xfrm>
            <a:prstGeom prst="roundRect">
              <a:avLst>
                <a:gd name="adj" fmla="val 9611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Web Service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5" name="모서리가 둥근 직사각형 44"/>
            <p:cNvSpPr/>
            <p:nvPr/>
          </p:nvSpPr>
          <p:spPr>
            <a:xfrm>
              <a:off x="597048" y="1744610"/>
              <a:ext cx="972000" cy="720000"/>
            </a:xfrm>
            <a:prstGeom prst="roundRect">
              <a:avLst>
                <a:gd name="adj" fmla="val 9611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Facility 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Controller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650790" y="4537391"/>
              <a:ext cx="7274013" cy="12708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657470" y="4562914"/>
              <a:ext cx="1637800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rtlCol="0" anchor="ctr"/>
            <a:lstStyle/>
            <a:p>
              <a:r>
                <a:rPr lang="en-US" altLang="ko-KR" sz="1400" b="1" i="1" u="sng" dirty="0" smtClean="0">
                  <a:solidFill>
                    <a:schemeClr val="tx1"/>
                  </a:solidFill>
                </a:rPr>
                <a:t>Legend</a:t>
              </a:r>
              <a:endParaRPr lang="ko-KR" altLang="en-US" sz="1400" b="1" i="1" u="sng">
                <a:solidFill>
                  <a:schemeClr val="tx1"/>
                </a:solidFill>
              </a:endParaRPr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803327" y="5337090"/>
              <a:ext cx="340143" cy="272792"/>
            </a:xfrm>
            <a:prstGeom prst="roundRect">
              <a:avLst>
                <a:gd name="adj" fmla="val 9611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202727" y="5348272"/>
              <a:ext cx="66412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Process</a:t>
              </a:r>
              <a:endParaRPr lang="ko-KR" altLang="en-US" sz="110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202727" y="4945132"/>
              <a:ext cx="198196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err="1" smtClean="0"/>
                <a:t>SurePark</a:t>
              </a:r>
              <a:r>
                <a:rPr lang="en-US" altLang="ko-KR" sz="1100" dirty="0" smtClean="0"/>
                <a:t> Manager Process</a:t>
              </a:r>
              <a:endParaRPr lang="ko-KR" altLang="en-US" sz="1100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2006661" y="1084725"/>
              <a:ext cx="3924584" cy="2014620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모서리가 둥근 직사각형 55"/>
            <p:cNvSpPr/>
            <p:nvPr/>
          </p:nvSpPr>
          <p:spPr>
            <a:xfrm>
              <a:off x="803327" y="4922914"/>
              <a:ext cx="340143" cy="261610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>
              <a:off x="1871738" y="5331128"/>
              <a:ext cx="321973" cy="28471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277089" y="5353884"/>
              <a:ext cx="66412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Object</a:t>
              </a:r>
              <a:endParaRPr lang="ko-KR" altLang="en-US" sz="1100"/>
            </a:p>
          </p:txBody>
        </p:sp>
        <p:sp>
          <p:nvSpPr>
            <p:cNvPr id="58" name="타원 57"/>
            <p:cNvSpPr/>
            <p:nvPr/>
          </p:nvSpPr>
          <p:spPr>
            <a:xfrm>
              <a:off x="2517689" y="1640976"/>
              <a:ext cx="1049295" cy="9539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Control Service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9" name="타원 58"/>
            <p:cNvSpPr/>
            <p:nvPr/>
          </p:nvSpPr>
          <p:spPr>
            <a:xfrm>
              <a:off x="4333870" y="1640975"/>
              <a:ext cx="1049295" cy="9539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Management</a:t>
              </a: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Service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0" name="원통 59"/>
            <p:cNvSpPr/>
            <p:nvPr/>
          </p:nvSpPr>
          <p:spPr>
            <a:xfrm>
              <a:off x="5728712" y="3454647"/>
              <a:ext cx="1080000" cy="864000"/>
            </a:xfrm>
            <a:prstGeom prst="ca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</a:rPr>
                <a:t>SurePark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 DB</a:t>
              </a:r>
              <a:endParaRPr lang="ko-KR" altLang="en-US" sz="1400">
                <a:solidFill>
                  <a:schemeClr val="tx1"/>
                </a:solidFill>
              </a:endParaRPr>
            </a:p>
          </p:txBody>
        </p:sp>
        <p:cxnSp>
          <p:nvCxnSpPr>
            <p:cNvPr id="16" name="직선 화살표 연결선 15"/>
            <p:cNvCxnSpPr>
              <a:endCxn id="58" idx="2"/>
            </p:cNvCxnSpPr>
            <p:nvPr/>
          </p:nvCxnSpPr>
          <p:spPr>
            <a:xfrm>
              <a:off x="1573427" y="2117946"/>
              <a:ext cx="944262" cy="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/>
            <p:cNvCxnSpPr/>
            <p:nvPr/>
          </p:nvCxnSpPr>
          <p:spPr>
            <a:xfrm>
              <a:off x="5387544" y="2111202"/>
              <a:ext cx="1288922" cy="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화살표 연결선 61"/>
            <p:cNvCxnSpPr/>
            <p:nvPr/>
          </p:nvCxnSpPr>
          <p:spPr>
            <a:xfrm>
              <a:off x="2998874" y="5473483"/>
              <a:ext cx="415785" cy="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3414658" y="5348272"/>
              <a:ext cx="164459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TCP/IP Packet data flow</a:t>
              </a:r>
              <a:endParaRPr lang="ko-KR" altLang="en-US" sz="1100"/>
            </a:p>
          </p:txBody>
        </p:sp>
        <p:cxnSp>
          <p:nvCxnSpPr>
            <p:cNvPr id="66" name="직선 화살표 연결선 65"/>
            <p:cNvCxnSpPr/>
            <p:nvPr/>
          </p:nvCxnSpPr>
          <p:spPr>
            <a:xfrm>
              <a:off x="5046699" y="5484925"/>
              <a:ext cx="415785" cy="2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5524746" y="5339366"/>
              <a:ext cx="140250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DB control flow</a:t>
              </a:r>
              <a:endParaRPr lang="ko-KR" altLang="en-US" sz="1100"/>
            </a:p>
          </p:txBody>
        </p:sp>
        <p:cxnSp>
          <p:nvCxnSpPr>
            <p:cNvPr id="68" name="직선 화살표 연결선 67"/>
            <p:cNvCxnSpPr/>
            <p:nvPr/>
          </p:nvCxnSpPr>
          <p:spPr>
            <a:xfrm>
              <a:off x="5073782" y="2594918"/>
              <a:ext cx="990600" cy="859729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079730" y="3170037"/>
              <a:ext cx="85151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Read/Write</a:t>
              </a:r>
              <a:endParaRPr lang="ko-KR" altLang="en-US" sz="1100"/>
            </a:p>
          </p:txBody>
        </p:sp>
        <p:cxnSp>
          <p:nvCxnSpPr>
            <p:cNvPr id="72" name="직선 화살표 연결선 71"/>
            <p:cNvCxnSpPr>
              <a:stCxn id="41" idx="2"/>
            </p:cNvCxnSpPr>
            <p:nvPr/>
          </p:nvCxnSpPr>
          <p:spPr>
            <a:xfrm flipH="1">
              <a:off x="6442273" y="2471202"/>
              <a:ext cx="774193" cy="983445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6676466" y="3102572"/>
              <a:ext cx="47320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Read</a:t>
              </a:r>
              <a:endParaRPr lang="ko-KR" altLang="en-US" sz="1100"/>
            </a:p>
          </p:txBody>
        </p:sp>
        <p:cxnSp>
          <p:nvCxnSpPr>
            <p:cNvPr id="30" name="직선 화살표 연결선 29"/>
            <p:cNvCxnSpPr/>
            <p:nvPr/>
          </p:nvCxnSpPr>
          <p:spPr>
            <a:xfrm flipH="1">
              <a:off x="3561795" y="2089462"/>
              <a:ext cx="766886" cy="1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화살표 연결선 85"/>
            <p:cNvCxnSpPr/>
            <p:nvPr/>
          </p:nvCxnSpPr>
          <p:spPr>
            <a:xfrm flipV="1">
              <a:off x="2999022" y="5069136"/>
              <a:ext cx="473312" cy="1246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3527216" y="4922914"/>
              <a:ext cx="12102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Call-Return</a:t>
              </a:r>
              <a:endParaRPr lang="ko-KR" altLang="en-US" sz="1100"/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358572" y="825893"/>
              <a:ext cx="7971521" cy="53936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2417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612000" y="1767840"/>
            <a:ext cx="7920000" cy="468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5" name="정육면체 64"/>
          <p:cNvSpPr/>
          <p:nvPr/>
        </p:nvSpPr>
        <p:spPr>
          <a:xfrm>
            <a:off x="2872646" y="5039932"/>
            <a:ext cx="1440000" cy="1188000"/>
          </a:xfrm>
          <a:prstGeom prst="cube">
            <a:avLst>
              <a:gd name="adj" fmla="val 6712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정육면체 21"/>
          <p:cNvSpPr/>
          <p:nvPr/>
        </p:nvSpPr>
        <p:spPr>
          <a:xfrm>
            <a:off x="4336457" y="3625524"/>
            <a:ext cx="1440000" cy="1080000"/>
          </a:xfrm>
          <a:prstGeom prst="cube">
            <a:avLst>
              <a:gd name="adj" fmla="val 6712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672054" y="2047815"/>
            <a:ext cx="1224000" cy="100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Physical View</a:t>
            </a:r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4491057" y="3835011"/>
            <a:ext cx="1080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SurePark</a:t>
            </a:r>
            <a:r>
              <a:rPr lang="en-US" altLang="ko-KR" sz="1400" dirty="0" smtClean="0">
                <a:solidFill>
                  <a:schemeClr val="tx1"/>
                </a:solidFill>
              </a:rPr>
              <a:t> Manager-A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798054" y="2191815"/>
            <a:ext cx="972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Facility Controller #1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원통 12"/>
          <p:cNvSpPr/>
          <p:nvPr/>
        </p:nvSpPr>
        <p:spPr>
          <a:xfrm>
            <a:off x="3020670" y="5246787"/>
            <a:ext cx="1080000" cy="864000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SurePark</a:t>
            </a:r>
            <a:r>
              <a:rPr lang="en-US" altLang="ko-KR" sz="1400" dirty="0" smtClean="0">
                <a:solidFill>
                  <a:schemeClr val="tx1"/>
                </a:solidFill>
              </a:rPr>
              <a:t> DB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609868" y="2335024"/>
            <a:ext cx="1788075" cy="39132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6609869" y="2378680"/>
            <a:ext cx="16378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ctr"/>
          <a:lstStyle/>
          <a:p>
            <a:r>
              <a:rPr lang="en-US" altLang="ko-KR" sz="1400" b="1" i="1" u="sng" dirty="0" smtClean="0">
                <a:solidFill>
                  <a:schemeClr val="tx1"/>
                </a:solidFill>
              </a:rPr>
              <a:t>Legend</a:t>
            </a:r>
            <a:endParaRPr lang="ko-KR" altLang="en-US" sz="1400" b="1" i="1" u="sng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760143" y="4319165"/>
            <a:ext cx="432000" cy="324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9428006"/>
              </p:ext>
            </p:extLst>
          </p:nvPr>
        </p:nvGraphicFramePr>
        <p:xfrm>
          <a:off x="7342417" y="2741080"/>
          <a:ext cx="1055526" cy="34056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5526"/>
              </a:tblGrid>
              <a:tr h="40740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+mn-lt"/>
                        </a:rPr>
                        <a:t>Arduino </a:t>
                      </a:r>
                      <a:r>
                        <a:rPr lang="en-US" altLang="ko-KR" sz="1400" baseline="0" dirty="0" smtClean="0">
                          <a:latin typeface="+mn-lt"/>
                        </a:rPr>
                        <a:t>Hardware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anchor="ctr"/>
                </a:tc>
              </a:tr>
              <a:tr h="40740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+mn-lt"/>
                        </a:rPr>
                        <a:t>Client Machine</a:t>
                      </a:r>
                      <a:endParaRPr lang="ko-KR" altLang="en-US" sz="1400">
                        <a:latin typeface="+mn-lt"/>
                      </a:endParaRPr>
                    </a:p>
                  </a:txBody>
                  <a:tcPr anchor="ctr"/>
                </a:tc>
              </a:tr>
              <a:tr h="40740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+mn-lt"/>
                        </a:rPr>
                        <a:t>Server Machine</a:t>
                      </a:r>
                      <a:endParaRPr lang="ko-KR" altLang="en-US" sz="1400">
                        <a:latin typeface="+mn-lt"/>
                      </a:endParaRPr>
                    </a:p>
                  </a:txBody>
                  <a:tcPr anchor="ctr"/>
                </a:tc>
              </a:tr>
              <a:tr h="40740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+mn-lt"/>
                        </a:rPr>
                        <a:t>Process</a:t>
                      </a:r>
                      <a:endParaRPr lang="ko-KR" altLang="en-US" sz="1400">
                        <a:latin typeface="+mn-lt"/>
                      </a:endParaRPr>
                    </a:p>
                  </a:txBody>
                  <a:tcPr anchor="ctr"/>
                </a:tc>
              </a:tr>
              <a:tr h="40740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+mn-lt"/>
                        </a:rPr>
                        <a:t>Database</a:t>
                      </a:r>
                      <a:endParaRPr lang="ko-KR" altLang="en-US" sz="1400">
                        <a:latin typeface="+mn-lt"/>
                      </a:endParaRPr>
                    </a:p>
                  </a:txBody>
                  <a:tcPr anchor="ctr"/>
                </a:tc>
              </a:tr>
              <a:tr h="40740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+mn-lt"/>
                        </a:rPr>
                        <a:t>Network</a:t>
                      </a:r>
                      <a:r>
                        <a:rPr lang="en-US" altLang="ko-KR" sz="1400" baseline="0" dirty="0" smtClean="0">
                          <a:latin typeface="+mn-lt"/>
                        </a:rPr>
                        <a:t> Connection</a:t>
                      </a:r>
                      <a:endParaRPr lang="ko-KR" altLang="en-US" sz="1400">
                        <a:latin typeface="+mn-lt"/>
                      </a:endParaRPr>
                    </a:p>
                  </a:txBody>
                  <a:tcPr anchor="ctr"/>
                </a:tc>
              </a:tr>
              <a:tr h="40740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+mn-lt"/>
                        </a:rPr>
                        <a:t>Garage Boundary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0" name="원통 39"/>
          <p:cNvSpPr/>
          <p:nvPr/>
        </p:nvSpPr>
        <p:spPr>
          <a:xfrm>
            <a:off x="6760143" y="4760610"/>
            <a:ext cx="432000" cy="324000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817796" y="2304967"/>
            <a:ext cx="542952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…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159216" y="2043315"/>
            <a:ext cx="1224000" cy="100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5285216" y="2187315"/>
            <a:ext cx="972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Facility Controller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#n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762533" y="2298497"/>
            <a:ext cx="542952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…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48" name="정육면체 47"/>
          <p:cNvSpPr/>
          <p:nvPr/>
        </p:nvSpPr>
        <p:spPr>
          <a:xfrm>
            <a:off x="1410396" y="3623450"/>
            <a:ext cx="1440000" cy="1080000"/>
          </a:xfrm>
          <a:prstGeom prst="cube">
            <a:avLst>
              <a:gd name="adj" fmla="val 6712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1564996" y="3832937"/>
            <a:ext cx="1080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Web Service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2221468" y="2034386"/>
            <a:ext cx="1224000" cy="1008000"/>
          </a:xfrm>
          <a:prstGeom prst="rect">
            <a:avLst/>
          </a:prstGeom>
          <a:pattFill prst="dk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2347468" y="2178386"/>
            <a:ext cx="972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Web Browser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729982" y="2042706"/>
            <a:ext cx="1224000" cy="1008000"/>
          </a:xfrm>
          <a:prstGeom prst="rect">
            <a:avLst/>
          </a:prstGeom>
          <a:pattFill prst="dk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855982" y="2186706"/>
            <a:ext cx="972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Web Browser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27" name="직선 화살표 연결선 126"/>
          <p:cNvCxnSpPr>
            <a:stCxn id="48" idx="4"/>
            <a:endCxn id="22" idx="2"/>
          </p:cNvCxnSpPr>
          <p:nvPr/>
        </p:nvCxnSpPr>
        <p:spPr>
          <a:xfrm>
            <a:off x="2777906" y="4199695"/>
            <a:ext cx="1558551" cy="2074"/>
          </a:xfrm>
          <a:prstGeom prst="straightConnector1">
            <a:avLst/>
          </a:prstGeom>
          <a:ln w="317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/>
          <p:cNvCxnSpPr>
            <a:stCxn id="101" idx="2"/>
            <a:endCxn id="48" idx="1"/>
          </p:cNvCxnSpPr>
          <p:nvPr/>
        </p:nvCxnSpPr>
        <p:spPr>
          <a:xfrm flipH="1">
            <a:off x="2094151" y="3042386"/>
            <a:ext cx="739317" cy="653554"/>
          </a:xfrm>
          <a:prstGeom prst="straightConnector1">
            <a:avLst/>
          </a:prstGeom>
          <a:ln w="317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/>
          <p:cNvCxnSpPr>
            <a:stCxn id="65" idx="4"/>
            <a:endCxn id="22" idx="3"/>
          </p:cNvCxnSpPr>
          <p:nvPr/>
        </p:nvCxnSpPr>
        <p:spPr>
          <a:xfrm flipV="1">
            <a:off x="4232907" y="4705524"/>
            <a:ext cx="787305" cy="968277"/>
          </a:xfrm>
          <a:prstGeom prst="bentConnector2">
            <a:avLst/>
          </a:prstGeom>
          <a:ln w="317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화살표 연결선 151"/>
          <p:cNvCxnSpPr>
            <a:stCxn id="65" idx="2"/>
            <a:endCxn id="48" idx="3"/>
          </p:cNvCxnSpPr>
          <p:nvPr/>
        </p:nvCxnSpPr>
        <p:spPr>
          <a:xfrm rot="10800000">
            <a:off x="2094152" y="4703451"/>
            <a:ext cx="778495" cy="970351"/>
          </a:xfrm>
          <a:prstGeom prst="bentConnector2">
            <a:avLst/>
          </a:prstGeom>
          <a:ln w="31750" cmpd="sng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직사각형 160"/>
          <p:cNvSpPr/>
          <p:nvPr/>
        </p:nvSpPr>
        <p:spPr>
          <a:xfrm>
            <a:off x="6768751" y="2828734"/>
            <a:ext cx="432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직사각형 161"/>
          <p:cNvSpPr/>
          <p:nvPr/>
        </p:nvSpPr>
        <p:spPr>
          <a:xfrm>
            <a:off x="6760143" y="3350793"/>
            <a:ext cx="432000" cy="324000"/>
          </a:xfrm>
          <a:prstGeom prst="rect">
            <a:avLst/>
          </a:prstGeom>
          <a:pattFill prst="dk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정육면체 162"/>
          <p:cNvSpPr/>
          <p:nvPr/>
        </p:nvSpPr>
        <p:spPr>
          <a:xfrm>
            <a:off x="6760143" y="3877720"/>
            <a:ext cx="432000" cy="324000"/>
          </a:xfrm>
          <a:prstGeom prst="cube">
            <a:avLst>
              <a:gd name="adj" fmla="val 6712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5" name="직선 화살표 연결선 164"/>
          <p:cNvCxnSpPr/>
          <p:nvPr/>
        </p:nvCxnSpPr>
        <p:spPr>
          <a:xfrm flipV="1">
            <a:off x="6760143" y="5374543"/>
            <a:ext cx="432000" cy="2110"/>
          </a:xfrm>
          <a:prstGeom prst="straightConnector1">
            <a:avLst/>
          </a:prstGeom>
          <a:ln w="317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105" idx="2"/>
            <a:endCxn id="48" idx="1"/>
          </p:cNvCxnSpPr>
          <p:nvPr/>
        </p:nvCxnSpPr>
        <p:spPr>
          <a:xfrm>
            <a:off x="1341982" y="3050706"/>
            <a:ext cx="752169" cy="645234"/>
          </a:xfrm>
          <a:prstGeom prst="straightConnector1">
            <a:avLst/>
          </a:prstGeom>
          <a:ln w="317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4" idx="2"/>
            <a:endCxn id="22" idx="1"/>
          </p:cNvCxnSpPr>
          <p:nvPr/>
        </p:nvCxnSpPr>
        <p:spPr>
          <a:xfrm>
            <a:off x="4284054" y="3055815"/>
            <a:ext cx="736158" cy="642199"/>
          </a:xfrm>
          <a:prstGeom prst="straightConnector1">
            <a:avLst/>
          </a:prstGeom>
          <a:ln w="317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32" idx="2"/>
            <a:endCxn id="22" idx="1"/>
          </p:cNvCxnSpPr>
          <p:nvPr/>
        </p:nvCxnSpPr>
        <p:spPr>
          <a:xfrm flipH="1">
            <a:off x="5020212" y="3051315"/>
            <a:ext cx="751004" cy="646699"/>
          </a:xfrm>
          <a:prstGeom prst="straightConnector1">
            <a:avLst/>
          </a:prstGeom>
          <a:ln w="317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3556914" y="1975104"/>
            <a:ext cx="2952000" cy="2952000"/>
          </a:xfrm>
          <a:prstGeom prst="rect">
            <a:avLst/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6761244" y="5735013"/>
            <a:ext cx="430899" cy="324000"/>
          </a:xfrm>
          <a:prstGeom prst="rect">
            <a:avLst/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5045194" y="5433948"/>
            <a:ext cx="1236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Read/Write</a:t>
            </a:r>
            <a:endParaRPr lang="ko-KR" altLang="en-US" sz="1400"/>
          </a:p>
        </p:txBody>
      </p:sp>
      <p:sp>
        <p:nvSpPr>
          <p:cNvPr id="55" name="TextBox 54"/>
          <p:cNvSpPr txBox="1"/>
          <p:nvPr/>
        </p:nvSpPr>
        <p:spPr>
          <a:xfrm>
            <a:off x="1129927" y="5433948"/>
            <a:ext cx="986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Read Only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87198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직사각형 104"/>
          <p:cNvSpPr/>
          <p:nvPr/>
        </p:nvSpPr>
        <p:spPr>
          <a:xfrm>
            <a:off x="914400" y="2091474"/>
            <a:ext cx="2448000" cy="1008000"/>
          </a:xfrm>
          <a:prstGeom prst="rect">
            <a:avLst/>
          </a:prstGeom>
          <a:pattFill prst="dk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12000" y="1767840"/>
            <a:ext cx="7920000" cy="4680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정육면체 47"/>
          <p:cNvSpPr/>
          <p:nvPr/>
        </p:nvSpPr>
        <p:spPr>
          <a:xfrm>
            <a:off x="1378557" y="3573043"/>
            <a:ext cx="4536000" cy="2628000"/>
          </a:xfrm>
          <a:prstGeom prst="cube">
            <a:avLst>
              <a:gd name="adj" fmla="val 3461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452244" y="2091474"/>
            <a:ext cx="1224000" cy="100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Physical View (Demo System)</a:t>
            </a:r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4529725" y="3906753"/>
            <a:ext cx="1080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SurePark</a:t>
            </a:r>
            <a:r>
              <a:rPr lang="en-US" altLang="ko-KR" sz="1400" dirty="0" smtClean="0">
                <a:solidFill>
                  <a:schemeClr val="tx1"/>
                </a:solidFill>
              </a:rPr>
              <a:t> Manager-A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578244" y="2235474"/>
            <a:ext cx="972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Facility Controller #1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원통 12"/>
          <p:cNvSpPr/>
          <p:nvPr/>
        </p:nvSpPr>
        <p:spPr>
          <a:xfrm>
            <a:off x="3057786" y="5195013"/>
            <a:ext cx="1080000" cy="864000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SurePark</a:t>
            </a:r>
            <a:r>
              <a:rPr lang="en-US" altLang="ko-KR" sz="1400" dirty="0" smtClean="0">
                <a:solidFill>
                  <a:schemeClr val="tx1"/>
                </a:solidFill>
              </a:rPr>
              <a:t> DB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441620" y="2287831"/>
            <a:ext cx="1788075" cy="39132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6441621" y="2331487"/>
            <a:ext cx="16378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ctr"/>
          <a:lstStyle/>
          <a:p>
            <a:r>
              <a:rPr lang="en-US" altLang="ko-KR" sz="1400" b="1" i="1" u="sng" dirty="0" smtClean="0">
                <a:solidFill>
                  <a:schemeClr val="tx1"/>
                </a:solidFill>
              </a:rPr>
              <a:t>Legend</a:t>
            </a:r>
            <a:endParaRPr lang="ko-KR" altLang="en-US" sz="1400" b="1" i="1" u="sng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591895" y="4271972"/>
            <a:ext cx="432000" cy="324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223201"/>
              </p:ext>
            </p:extLst>
          </p:nvPr>
        </p:nvGraphicFramePr>
        <p:xfrm>
          <a:off x="7174169" y="2693887"/>
          <a:ext cx="1055526" cy="34056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5526"/>
              </a:tblGrid>
              <a:tr h="40740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+mn-lt"/>
                        </a:rPr>
                        <a:t>Arduino </a:t>
                      </a:r>
                      <a:r>
                        <a:rPr lang="en-US" altLang="ko-KR" sz="1400" baseline="0" dirty="0" smtClean="0">
                          <a:latin typeface="+mn-lt"/>
                        </a:rPr>
                        <a:t>Hardware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anchor="ctr"/>
                </a:tc>
              </a:tr>
              <a:tr h="40740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+mn-lt"/>
                        </a:rPr>
                        <a:t>Client Machine</a:t>
                      </a:r>
                      <a:endParaRPr lang="ko-KR" altLang="en-US" sz="1400">
                        <a:latin typeface="+mn-lt"/>
                      </a:endParaRPr>
                    </a:p>
                  </a:txBody>
                  <a:tcPr anchor="ctr"/>
                </a:tc>
              </a:tr>
              <a:tr h="40740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+mn-lt"/>
                        </a:rPr>
                        <a:t>Server Machine</a:t>
                      </a:r>
                      <a:endParaRPr lang="ko-KR" altLang="en-US" sz="1400">
                        <a:latin typeface="+mn-lt"/>
                      </a:endParaRPr>
                    </a:p>
                  </a:txBody>
                  <a:tcPr anchor="ctr"/>
                </a:tc>
              </a:tr>
              <a:tr h="40740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+mn-lt"/>
                        </a:rPr>
                        <a:t>Process</a:t>
                      </a:r>
                      <a:endParaRPr lang="ko-KR" altLang="en-US" sz="1400">
                        <a:latin typeface="+mn-lt"/>
                      </a:endParaRPr>
                    </a:p>
                  </a:txBody>
                  <a:tcPr anchor="ctr"/>
                </a:tc>
              </a:tr>
              <a:tr h="40740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+mn-lt"/>
                        </a:rPr>
                        <a:t>Database</a:t>
                      </a:r>
                      <a:endParaRPr lang="ko-KR" altLang="en-US" sz="1400">
                        <a:latin typeface="+mn-lt"/>
                      </a:endParaRPr>
                    </a:p>
                  </a:txBody>
                  <a:tcPr anchor="ctr"/>
                </a:tc>
              </a:tr>
              <a:tr h="40740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+mn-lt"/>
                        </a:rPr>
                        <a:t>Network</a:t>
                      </a:r>
                      <a:r>
                        <a:rPr lang="en-US" altLang="ko-KR" sz="1400" baseline="0" dirty="0" smtClean="0">
                          <a:latin typeface="+mn-lt"/>
                        </a:rPr>
                        <a:t> Connection</a:t>
                      </a:r>
                      <a:endParaRPr lang="ko-KR" altLang="en-US" sz="1400">
                        <a:latin typeface="+mn-lt"/>
                      </a:endParaRPr>
                    </a:p>
                  </a:txBody>
                  <a:tcPr anchor="ctr"/>
                </a:tc>
              </a:tr>
              <a:tr h="40740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+mn-lt"/>
                        </a:rPr>
                        <a:t>Localhost Connection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0" name="원통 39"/>
          <p:cNvSpPr/>
          <p:nvPr/>
        </p:nvSpPr>
        <p:spPr>
          <a:xfrm>
            <a:off x="6591895" y="4713417"/>
            <a:ext cx="432000" cy="324000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878756" y="2353735"/>
            <a:ext cx="542952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…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1585848" y="3914872"/>
            <a:ext cx="1080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Web Service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2274316" y="2227154"/>
            <a:ext cx="972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Web Browser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1038862" y="2235474"/>
            <a:ext cx="972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Web Browser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27" name="직선 화살표 연결선 126"/>
          <p:cNvCxnSpPr>
            <a:stCxn id="49" idx="3"/>
            <a:endCxn id="7" idx="1"/>
          </p:cNvCxnSpPr>
          <p:nvPr/>
        </p:nvCxnSpPr>
        <p:spPr>
          <a:xfrm flipV="1">
            <a:off x="2665848" y="4266753"/>
            <a:ext cx="1863877" cy="8119"/>
          </a:xfrm>
          <a:prstGeom prst="straightConnector1">
            <a:avLst/>
          </a:prstGeom>
          <a:ln w="31750" cmpd="sng">
            <a:solidFill>
              <a:schemeClr val="tx1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/>
          <p:cNvCxnSpPr>
            <a:stCxn id="102" idx="2"/>
            <a:endCxn id="49" idx="0"/>
          </p:cNvCxnSpPr>
          <p:nvPr/>
        </p:nvCxnSpPr>
        <p:spPr>
          <a:xfrm flipH="1">
            <a:off x="2125848" y="2947154"/>
            <a:ext cx="634468" cy="967718"/>
          </a:xfrm>
          <a:prstGeom prst="straightConnector1">
            <a:avLst/>
          </a:prstGeom>
          <a:ln w="317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/>
          <p:cNvCxnSpPr>
            <a:stCxn id="13" idx="4"/>
            <a:endCxn id="7" idx="2"/>
          </p:cNvCxnSpPr>
          <p:nvPr/>
        </p:nvCxnSpPr>
        <p:spPr>
          <a:xfrm flipV="1">
            <a:off x="4137786" y="4626753"/>
            <a:ext cx="931939" cy="1000260"/>
          </a:xfrm>
          <a:prstGeom prst="bentConnector2">
            <a:avLst/>
          </a:prstGeom>
          <a:ln w="31750" cmpd="sng">
            <a:solidFill>
              <a:schemeClr val="tx1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화살표 연결선 151"/>
          <p:cNvCxnSpPr>
            <a:stCxn id="13" idx="2"/>
            <a:endCxn id="49" idx="2"/>
          </p:cNvCxnSpPr>
          <p:nvPr/>
        </p:nvCxnSpPr>
        <p:spPr>
          <a:xfrm rot="10800000">
            <a:off x="2125848" y="4634873"/>
            <a:ext cx="931938" cy="992141"/>
          </a:xfrm>
          <a:prstGeom prst="bentConnector2">
            <a:avLst/>
          </a:prstGeom>
          <a:ln w="31750" cmpd="sng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직사각형 160"/>
          <p:cNvSpPr/>
          <p:nvPr/>
        </p:nvSpPr>
        <p:spPr>
          <a:xfrm>
            <a:off x="6600503" y="2781541"/>
            <a:ext cx="432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직사각형 161"/>
          <p:cNvSpPr/>
          <p:nvPr/>
        </p:nvSpPr>
        <p:spPr>
          <a:xfrm>
            <a:off x="6591895" y="3303600"/>
            <a:ext cx="432000" cy="324000"/>
          </a:xfrm>
          <a:prstGeom prst="rect">
            <a:avLst/>
          </a:prstGeom>
          <a:pattFill prst="dk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정육면체 162"/>
          <p:cNvSpPr/>
          <p:nvPr/>
        </p:nvSpPr>
        <p:spPr>
          <a:xfrm>
            <a:off x="6591895" y="3830527"/>
            <a:ext cx="432000" cy="324000"/>
          </a:xfrm>
          <a:prstGeom prst="cube">
            <a:avLst>
              <a:gd name="adj" fmla="val 6712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5" name="직선 화살표 연결선 164"/>
          <p:cNvCxnSpPr/>
          <p:nvPr/>
        </p:nvCxnSpPr>
        <p:spPr>
          <a:xfrm flipV="1">
            <a:off x="6591895" y="5327350"/>
            <a:ext cx="432000" cy="2110"/>
          </a:xfrm>
          <a:prstGeom prst="straightConnector1">
            <a:avLst/>
          </a:prstGeom>
          <a:ln w="317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106" idx="2"/>
            <a:endCxn id="49" idx="0"/>
          </p:cNvCxnSpPr>
          <p:nvPr/>
        </p:nvCxnSpPr>
        <p:spPr>
          <a:xfrm>
            <a:off x="1524862" y="2955474"/>
            <a:ext cx="600986" cy="959398"/>
          </a:xfrm>
          <a:prstGeom prst="straightConnector1">
            <a:avLst/>
          </a:prstGeom>
          <a:ln w="317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11" idx="2"/>
            <a:endCxn id="7" idx="0"/>
          </p:cNvCxnSpPr>
          <p:nvPr/>
        </p:nvCxnSpPr>
        <p:spPr>
          <a:xfrm>
            <a:off x="5064244" y="2955474"/>
            <a:ext cx="5481" cy="951279"/>
          </a:xfrm>
          <a:prstGeom prst="straightConnector1">
            <a:avLst/>
          </a:prstGeom>
          <a:ln w="317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 flipV="1">
            <a:off x="6604807" y="5839539"/>
            <a:ext cx="427696" cy="2402"/>
          </a:xfrm>
          <a:prstGeom prst="straightConnector1">
            <a:avLst/>
          </a:prstGeom>
          <a:ln w="31750" cmpd="sng">
            <a:solidFill>
              <a:schemeClr val="tx1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3216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612000" y="1767840"/>
            <a:ext cx="7920000" cy="468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1569618" y="2372563"/>
            <a:ext cx="1080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Dynamic View</a:t>
            </a:r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1519308" y="2422568"/>
            <a:ext cx="1080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468998" y="2478238"/>
            <a:ext cx="1080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Web Browser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4175098" y="3888749"/>
            <a:ext cx="1080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SurePark</a:t>
            </a:r>
            <a:r>
              <a:rPr lang="en-US" altLang="ko-KR" sz="1400" dirty="0" smtClean="0">
                <a:solidFill>
                  <a:schemeClr val="tx1"/>
                </a:solidFill>
              </a:rPr>
              <a:t> Manager-A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275718" y="2372563"/>
            <a:ext cx="1080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4225408" y="2422568"/>
            <a:ext cx="1080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175098" y="2478238"/>
            <a:ext cx="1080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Facility Controller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468998" y="3888749"/>
            <a:ext cx="1080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Web Service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원통 12"/>
          <p:cNvSpPr/>
          <p:nvPr/>
        </p:nvSpPr>
        <p:spPr>
          <a:xfrm>
            <a:off x="2822048" y="5149076"/>
            <a:ext cx="1080000" cy="900000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SurePark</a:t>
            </a:r>
            <a:r>
              <a:rPr lang="en-US" altLang="ko-KR" sz="1400" dirty="0" smtClean="0">
                <a:solidFill>
                  <a:schemeClr val="tx1"/>
                </a:solidFill>
              </a:rPr>
              <a:t> DB</a:t>
            </a:r>
            <a:endParaRPr lang="ko-KR" altLang="en-US" sz="140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/>
          <p:cNvCxnSpPr>
            <a:stCxn id="6" idx="2"/>
            <a:endCxn id="12" idx="0"/>
          </p:cNvCxnSpPr>
          <p:nvPr/>
        </p:nvCxnSpPr>
        <p:spPr>
          <a:xfrm>
            <a:off x="2008998" y="3198238"/>
            <a:ext cx="0" cy="690511"/>
          </a:xfrm>
          <a:prstGeom prst="straightConnector1">
            <a:avLst/>
          </a:prstGeom>
          <a:ln w="44450" cmpd="dbl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11" idx="2"/>
            <a:endCxn id="7" idx="0"/>
          </p:cNvCxnSpPr>
          <p:nvPr/>
        </p:nvCxnSpPr>
        <p:spPr>
          <a:xfrm>
            <a:off x="4715098" y="3198238"/>
            <a:ext cx="0" cy="690511"/>
          </a:xfrm>
          <a:prstGeom prst="straightConnector1">
            <a:avLst/>
          </a:prstGeom>
          <a:ln w="31750" cmpd="sng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12" idx="3"/>
            <a:endCxn id="7" idx="1"/>
          </p:cNvCxnSpPr>
          <p:nvPr/>
        </p:nvCxnSpPr>
        <p:spPr>
          <a:xfrm>
            <a:off x="2548998" y="4248749"/>
            <a:ext cx="1626100" cy="0"/>
          </a:xfrm>
          <a:prstGeom prst="straightConnector1">
            <a:avLst/>
          </a:prstGeom>
          <a:ln w="31750" cmpd="sng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stCxn id="13" idx="2"/>
            <a:endCxn id="12" idx="2"/>
          </p:cNvCxnSpPr>
          <p:nvPr/>
        </p:nvCxnSpPr>
        <p:spPr>
          <a:xfrm rot="10800000">
            <a:off x="2008998" y="4608750"/>
            <a:ext cx="813050" cy="990327"/>
          </a:xfrm>
          <a:prstGeom prst="bentConnector2">
            <a:avLst/>
          </a:prstGeom>
          <a:ln w="31750">
            <a:solidFill>
              <a:schemeClr val="tx1"/>
            </a:solidFill>
            <a:prstDash val="sysDash"/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꺾인 연결선 29"/>
          <p:cNvCxnSpPr>
            <a:stCxn id="13" idx="4"/>
            <a:endCxn id="7" idx="2"/>
          </p:cNvCxnSpPr>
          <p:nvPr/>
        </p:nvCxnSpPr>
        <p:spPr>
          <a:xfrm flipV="1">
            <a:off x="3902048" y="4608749"/>
            <a:ext cx="813050" cy="990327"/>
          </a:xfrm>
          <a:prstGeom prst="bentConnector2">
            <a:avLst/>
          </a:prstGeom>
          <a:ln w="31750">
            <a:solidFill>
              <a:schemeClr val="tx1"/>
            </a:solidFill>
            <a:prstDash val="sysDash"/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6385253" y="2969320"/>
            <a:ext cx="1637800" cy="30797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6385253" y="3012975"/>
            <a:ext cx="16378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ctr"/>
          <a:lstStyle/>
          <a:p>
            <a:r>
              <a:rPr lang="en-US" altLang="ko-KR" sz="1400" b="1" i="1" u="sng" dirty="0" smtClean="0">
                <a:solidFill>
                  <a:schemeClr val="tx1"/>
                </a:solidFill>
              </a:rPr>
              <a:t>Legend</a:t>
            </a:r>
            <a:endParaRPr lang="ko-KR" altLang="en-US" sz="1400" b="1" i="1" u="sng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537952" y="3476520"/>
            <a:ext cx="432000" cy="324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1327638"/>
              </p:ext>
            </p:extLst>
          </p:nvPr>
        </p:nvGraphicFramePr>
        <p:xfrm>
          <a:off x="7117801" y="3375375"/>
          <a:ext cx="900402" cy="2673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402"/>
              </a:tblGrid>
              <a:tr h="5347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+mn-lt"/>
                        </a:rPr>
                        <a:t>Process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anchor="ctr"/>
                </a:tc>
              </a:tr>
              <a:tr h="5347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+mn-lt"/>
                        </a:rPr>
                        <a:t>Database</a:t>
                      </a:r>
                      <a:endParaRPr lang="ko-KR" altLang="en-US" sz="1400" smtClean="0">
                        <a:latin typeface="+mn-lt"/>
                      </a:endParaRPr>
                    </a:p>
                  </a:txBody>
                  <a:tcPr anchor="ctr"/>
                </a:tc>
              </a:tr>
              <a:tr h="5347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+mn-lt"/>
                        </a:rPr>
                        <a:t>HTTP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anchor="ctr"/>
                </a:tc>
              </a:tr>
              <a:tr h="5347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+mn-lt"/>
                        </a:rPr>
                        <a:t>TCP/IP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anchor="ctr"/>
                </a:tc>
              </a:tr>
              <a:tr h="5347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+mn-lt"/>
                        </a:rPr>
                        <a:t>BSON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0" name="원통 39"/>
          <p:cNvSpPr/>
          <p:nvPr/>
        </p:nvSpPr>
        <p:spPr>
          <a:xfrm>
            <a:off x="6548587" y="4012755"/>
            <a:ext cx="432000" cy="360000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41" name="직선 화살표 연결선 40"/>
          <p:cNvCxnSpPr/>
          <p:nvPr/>
        </p:nvCxnSpPr>
        <p:spPr>
          <a:xfrm flipH="1" flipV="1">
            <a:off x="6537952" y="4721687"/>
            <a:ext cx="432000" cy="6304"/>
          </a:xfrm>
          <a:prstGeom prst="straightConnector1">
            <a:avLst/>
          </a:prstGeom>
          <a:ln w="44450" cmpd="dbl">
            <a:solidFill>
              <a:schemeClr val="tx1"/>
            </a:solidFill>
            <a:prstDash val="solid"/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H="1">
            <a:off x="6537952" y="5247945"/>
            <a:ext cx="432000" cy="0"/>
          </a:xfrm>
          <a:prstGeom prst="straightConnector1">
            <a:avLst/>
          </a:prstGeom>
          <a:ln w="31750" cmpd="sng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 45"/>
          <p:cNvCxnSpPr/>
          <p:nvPr/>
        </p:nvCxnSpPr>
        <p:spPr>
          <a:xfrm>
            <a:off x="6537952" y="5789565"/>
            <a:ext cx="432000" cy="2238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prstDash val="sysDash"/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069774" y="5325142"/>
            <a:ext cx="986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Read Only</a:t>
            </a:r>
            <a:endParaRPr lang="ko-KR" altLang="en-US" sz="1400"/>
          </a:p>
        </p:txBody>
      </p:sp>
      <p:sp>
        <p:nvSpPr>
          <p:cNvPr id="32" name="TextBox 31"/>
          <p:cNvSpPr txBox="1"/>
          <p:nvPr/>
        </p:nvSpPr>
        <p:spPr>
          <a:xfrm>
            <a:off x="4737326" y="5325142"/>
            <a:ext cx="1236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Read/Write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3112983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Entity Catalog</a:t>
            </a:r>
            <a:endParaRPr lang="ko-KR" altLang="en-US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9575701"/>
              </p:ext>
            </p:extLst>
          </p:nvPr>
        </p:nvGraphicFramePr>
        <p:xfrm>
          <a:off x="628650" y="1825625"/>
          <a:ext cx="7886262" cy="44856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800400"/>
                <a:gridCol w="6085862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+mn-lt"/>
                        </a:rPr>
                        <a:t>Entity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latin typeface="+mn-lt"/>
                        </a:rPr>
                        <a:t>Desctiption</a:t>
                      </a:r>
                      <a:endParaRPr lang="ko-KR" altLang="en-US" sz="160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+mn-lt"/>
                        </a:rPr>
                        <a:t>Web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 Browser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+mn-lt"/>
                        </a:rPr>
                        <a:t>Users,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 attendants and owner can access their own UI through the web browser provided by the web server.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+mn-lt"/>
                        </a:rPr>
                        <a:t>Web Service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+mn-lt"/>
                        </a:rPr>
                        <a:t>Provides users with the functions of sign-up,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 log in, reservation, monitoring facilities and/or showing parking statistics based on data retrieved from </a:t>
                      </a:r>
                      <a:r>
                        <a:rPr lang="en-US" altLang="ko-KR" sz="1600" baseline="0" dirty="0" err="1" smtClean="0">
                          <a:latin typeface="+mn-lt"/>
                        </a:rPr>
                        <a:t>SurePark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 DB.</a:t>
                      </a:r>
                    </a:p>
                    <a:p>
                      <a:pPr latinLnBrk="1"/>
                      <a:r>
                        <a:rPr lang="en-US" altLang="ko-KR" sz="1600" baseline="0" dirty="0" smtClean="0">
                          <a:latin typeface="+mn-lt"/>
                        </a:rPr>
                        <a:t>Sends information to </a:t>
                      </a:r>
                      <a:r>
                        <a:rPr lang="en-US" altLang="ko-KR" sz="1600" baseline="0" dirty="0" err="1" smtClean="0">
                          <a:latin typeface="+mn-lt"/>
                        </a:rPr>
                        <a:t>SurePark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 Manager for DB updates.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+mn-lt"/>
                        </a:rPr>
                        <a:t>Facility Controller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+mn-lt"/>
                        </a:rPr>
                        <a:t>Controls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 parking facilities; get the </a:t>
                      </a:r>
                      <a:r>
                        <a:rPr lang="en-US" altLang="ko-KR" sz="1600" dirty="0" smtClean="0">
                          <a:latin typeface="+mn-lt"/>
                        </a:rPr>
                        <a:t>status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 of parking slots, turn on/off LEDs, detect a car at the gates and open/close the gates.</a:t>
                      </a:r>
                    </a:p>
                    <a:p>
                      <a:pPr latinLnBrk="1"/>
                      <a:r>
                        <a:rPr lang="en-US" altLang="ko-KR" sz="1600" baseline="0" dirty="0" smtClean="0">
                          <a:latin typeface="+mn-lt"/>
                        </a:rPr>
                        <a:t>Receives data from </a:t>
                      </a:r>
                      <a:r>
                        <a:rPr lang="en-US" altLang="ko-KR" sz="1600" baseline="0" dirty="0" err="1" smtClean="0">
                          <a:latin typeface="+mn-lt"/>
                        </a:rPr>
                        <a:t>SurePark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 Manager to control LEDs and/or gates.</a:t>
                      </a:r>
                    </a:p>
                    <a:p>
                      <a:pPr latinLnBrk="1"/>
                      <a:r>
                        <a:rPr lang="en-US" altLang="ko-KR" sz="1600" baseline="0" dirty="0" smtClean="0">
                          <a:latin typeface="+mn-lt"/>
                        </a:rPr>
                        <a:t>Sends data to </a:t>
                      </a:r>
                      <a:r>
                        <a:rPr lang="en-US" altLang="ko-KR" sz="1600" baseline="0" dirty="0" err="1" smtClean="0">
                          <a:latin typeface="+mn-lt"/>
                        </a:rPr>
                        <a:t>SurePark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 Manager to update the status of parking slots.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latin typeface="+mn-lt"/>
                        </a:rPr>
                        <a:t>SurePark</a:t>
                      </a:r>
                      <a:r>
                        <a:rPr lang="en-US" altLang="ko-KR" sz="1600" dirty="0" smtClean="0">
                          <a:latin typeface="+mn-lt"/>
                        </a:rPr>
                        <a:t> Manager</a:t>
                      </a:r>
                      <a:endParaRPr lang="ko-KR" altLang="en-US" sz="16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latin typeface="+mn-lt"/>
                        </a:rPr>
                        <a:t>Handles show-up and no-show scenarios based on DB information.</a:t>
                      </a:r>
                    </a:p>
                    <a:p>
                      <a:pPr latinLnBrk="1"/>
                      <a:r>
                        <a:rPr lang="en-US" altLang="ko-KR" sz="1600" dirty="0" smtClean="0">
                          <a:latin typeface="+mn-lt"/>
                        </a:rPr>
                        <a:t>Updates </a:t>
                      </a:r>
                      <a:r>
                        <a:rPr lang="en-US" altLang="ko-KR" sz="1600" dirty="0" err="1" smtClean="0">
                          <a:latin typeface="+mn-lt"/>
                        </a:rPr>
                        <a:t>SurePark</a:t>
                      </a:r>
                      <a:r>
                        <a:rPr lang="en-US" altLang="ko-KR" sz="1600" dirty="0" smtClean="0">
                          <a:latin typeface="+mn-lt"/>
                        </a:rPr>
                        <a:t> DB when a user has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 signed up, </a:t>
                      </a:r>
                      <a:r>
                        <a:rPr lang="en-US" altLang="ko-KR" sz="1600" dirty="0" smtClean="0">
                          <a:latin typeface="+mn-lt"/>
                        </a:rPr>
                        <a:t>a reservation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 has been made or facility status has been changed.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latin typeface="+mn-lt"/>
                        </a:rPr>
                        <a:t>SurePark</a:t>
                      </a:r>
                      <a:r>
                        <a:rPr lang="en-US" altLang="ko-KR" sz="1600" dirty="0" smtClean="0">
                          <a:latin typeface="+mn-lt"/>
                        </a:rPr>
                        <a:t> DB</a:t>
                      </a:r>
                      <a:endParaRPr lang="ko-KR" altLang="en-US" sz="16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+mn-lt"/>
                        </a:rPr>
                        <a:t>Keeps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 all of the data about </a:t>
                      </a:r>
                      <a:r>
                        <a:rPr lang="en-US" altLang="ko-KR" sz="1600" dirty="0" smtClean="0">
                          <a:latin typeface="+mn-lt"/>
                        </a:rPr>
                        <a:t>users,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 garages and reservations.</a:t>
                      </a:r>
                    </a:p>
                    <a:p>
                      <a:pPr latinLnBrk="1"/>
                      <a:r>
                        <a:rPr lang="en-US" altLang="ko-KR" sz="1600" baseline="0" dirty="0" smtClean="0">
                          <a:latin typeface="+mn-lt"/>
                        </a:rPr>
                        <a:t>Only can be updated by </a:t>
                      </a:r>
                      <a:r>
                        <a:rPr lang="en-US" altLang="ko-KR" sz="1600" baseline="0" dirty="0" err="1" smtClean="0">
                          <a:latin typeface="+mn-lt"/>
                        </a:rPr>
                        <a:t>SurePark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 Manager.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684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612000" y="1767840"/>
            <a:ext cx="7920000" cy="4680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Rationale</a:t>
            </a:r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3756877" y="3796361"/>
            <a:ext cx="936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SurePark</a:t>
            </a:r>
            <a:r>
              <a:rPr lang="en-US" altLang="ko-KR" sz="1200" dirty="0" smtClean="0">
                <a:solidFill>
                  <a:schemeClr val="tx1"/>
                </a:solidFill>
              </a:rPr>
              <a:t> Manager-A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183780" y="2362319"/>
            <a:ext cx="900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Facility Controller #1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원통 22"/>
          <p:cNvSpPr/>
          <p:nvPr/>
        </p:nvSpPr>
        <p:spPr>
          <a:xfrm>
            <a:off x="2553051" y="4924969"/>
            <a:ext cx="936000" cy="864000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SurePark</a:t>
            </a:r>
            <a:r>
              <a:rPr lang="en-US" altLang="ko-KR" sz="1200" dirty="0" smtClean="0">
                <a:solidFill>
                  <a:schemeClr val="tx1"/>
                </a:solidFill>
              </a:rPr>
              <a:t> DB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582326" y="2488655"/>
            <a:ext cx="542952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…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4360914" y="2362319"/>
            <a:ext cx="900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Facility Controller #n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953401" y="2481576"/>
            <a:ext cx="542952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…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1385802" y="3796361"/>
            <a:ext cx="936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Web Service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1983673" y="2362319"/>
            <a:ext cx="900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Web Browser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802240" y="2362319"/>
            <a:ext cx="900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Web Browser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43" name="직선 화살표 연결선 42"/>
          <p:cNvCxnSpPr>
            <a:stCxn id="35" idx="2"/>
            <a:endCxn id="29" idx="0"/>
          </p:cNvCxnSpPr>
          <p:nvPr/>
        </p:nvCxnSpPr>
        <p:spPr>
          <a:xfrm>
            <a:off x="1252240" y="3082319"/>
            <a:ext cx="601562" cy="714042"/>
          </a:xfrm>
          <a:prstGeom prst="straightConnector1">
            <a:avLst/>
          </a:prstGeom>
          <a:ln w="38100" cmpd="dbl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29" idx="3"/>
            <a:endCxn id="21" idx="1"/>
          </p:cNvCxnSpPr>
          <p:nvPr/>
        </p:nvCxnSpPr>
        <p:spPr>
          <a:xfrm>
            <a:off x="2321802" y="4156361"/>
            <a:ext cx="1435075" cy="0"/>
          </a:xfrm>
          <a:prstGeom prst="straightConnector1">
            <a:avLst/>
          </a:prstGeom>
          <a:ln w="25400" cmpd="sng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꺾인 연결선 44"/>
          <p:cNvCxnSpPr>
            <a:stCxn id="23" idx="2"/>
            <a:endCxn id="29" idx="2"/>
          </p:cNvCxnSpPr>
          <p:nvPr/>
        </p:nvCxnSpPr>
        <p:spPr>
          <a:xfrm rot="10800000">
            <a:off x="1853803" y="4516361"/>
            <a:ext cx="699249" cy="840608"/>
          </a:xfrm>
          <a:prstGeom prst="bentConnector2">
            <a:avLst/>
          </a:prstGeom>
          <a:ln w="19050">
            <a:solidFill>
              <a:schemeClr val="tx1"/>
            </a:solidFill>
            <a:prstDash val="sysDash"/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33" idx="2"/>
            <a:endCxn id="29" idx="0"/>
          </p:cNvCxnSpPr>
          <p:nvPr/>
        </p:nvCxnSpPr>
        <p:spPr>
          <a:xfrm flipH="1">
            <a:off x="1853802" y="3082319"/>
            <a:ext cx="579871" cy="714042"/>
          </a:xfrm>
          <a:prstGeom prst="straightConnector1">
            <a:avLst/>
          </a:prstGeom>
          <a:ln w="38100" cmpd="dbl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21" idx="0"/>
            <a:endCxn id="26" idx="2"/>
          </p:cNvCxnSpPr>
          <p:nvPr/>
        </p:nvCxnSpPr>
        <p:spPr>
          <a:xfrm flipV="1">
            <a:off x="4224877" y="3082319"/>
            <a:ext cx="586037" cy="714042"/>
          </a:xfrm>
          <a:prstGeom prst="straightConnector1">
            <a:avLst/>
          </a:prstGeom>
          <a:ln w="25400" cmpd="sng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21" idx="0"/>
            <a:endCxn id="22" idx="2"/>
          </p:cNvCxnSpPr>
          <p:nvPr/>
        </p:nvCxnSpPr>
        <p:spPr>
          <a:xfrm flipH="1" flipV="1">
            <a:off x="3633780" y="3082319"/>
            <a:ext cx="591097" cy="714042"/>
          </a:xfrm>
          <a:prstGeom prst="straightConnector1">
            <a:avLst/>
          </a:prstGeom>
          <a:ln w="25400" cmpd="sng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꺾인 연결선 62"/>
          <p:cNvCxnSpPr>
            <a:stCxn id="23" idx="4"/>
            <a:endCxn id="21" idx="2"/>
          </p:cNvCxnSpPr>
          <p:nvPr/>
        </p:nvCxnSpPr>
        <p:spPr>
          <a:xfrm flipV="1">
            <a:off x="3489051" y="4516361"/>
            <a:ext cx="735826" cy="840608"/>
          </a:xfrm>
          <a:prstGeom prst="bentConnector2">
            <a:avLst/>
          </a:prstGeom>
          <a:ln w="19050">
            <a:solidFill>
              <a:schemeClr val="tx1"/>
            </a:solidFill>
            <a:prstDash val="sysDash"/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5" name="표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8515090"/>
              </p:ext>
            </p:extLst>
          </p:nvPr>
        </p:nvGraphicFramePr>
        <p:xfrm>
          <a:off x="5490198" y="2227317"/>
          <a:ext cx="2952000" cy="23774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952000"/>
              </a:tblGrid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Client-Server Pattern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1">
                        <a:alpha val="30000"/>
                      </a:schemeClr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latin typeface="+mn-lt"/>
                        </a:rPr>
                        <a:t>Client-Server pattern promotes modifiability and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 </a:t>
                      </a:r>
                      <a:r>
                        <a:rPr lang="en-US" altLang="ko-KR" sz="1600" dirty="0" smtClean="0">
                          <a:latin typeface="+mn-lt"/>
                        </a:rPr>
                        <a:t>reuse, by factoring out common services and modifying them in a single location.</a:t>
                      </a:r>
                    </a:p>
                    <a:p>
                      <a:pPr algn="l" latinLnBrk="1"/>
                      <a:r>
                        <a:rPr lang="en-US" altLang="ko-KR" sz="1600" dirty="0" smtClean="0">
                          <a:latin typeface="+mn-lt"/>
                        </a:rPr>
                        <a:t>Also,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 it</a:t>
                      </a:r>
                      <a:r>
                        <a:rPr lang="en-US" altLang="ko-KR" sz="1600" dirty="0" smtClean="0">
                          <a:latin typeface="+mn-lt"/>
                        </a:rPr>
                        <a:t> improves scalability and availability by centralizing the control of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 </a:t>
                      </a:r>
                      <a:r>
                        <a:rPr lang="en-US" altLang="ko-KR" sz="1600" dirty="0" smtClean="0">
                          <a:latin typeface="+mn-lt"/>
                        </a:rPr>
                        <a:t>resources and services.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6" name="표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532966"/>
              </p:ext>
            </p:extLst>
          </p:nvPr>
        </p:nvGraphicFramePr>
        <p:xfrm>
          <a:off x="5480828" y="4864332"/>
          <a:ext cx="2952000" cy="10668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952000"/>
              </a:tblGrid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Repository Pattern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2">
                        <a:alpha val="30000"/>
                      </a:schemeClr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+mn-lt"/>
                        </a:rPr>
                        <a:t>This pattern supports modifiability by decoupling producers and consumers of data.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2" name="직사각형 81"/>
          <p:cNvSpPr/>
          <p:nvPr/>
        </p:nvSpPr>
        <p:spPr>
          <a:xfrm>
            <a:off x="3072877" y="2227317"/>
            <a:ext cx="2304000" cy="2412000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701802" y="2233340"/>
            <a:ext cx="2304000" cy="2412000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/>
          <p:cNvSpPr/>
          <p:nvPr/>
        </p:nvSpPr>
        <p:spPr>
          <a:xfrm>
            <a:off x="1149051" y="3627132"/>
            <a:ext cx="3744000" cy="2304000"/>
          </a:xfrm>
          <a:prstGeom prst="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79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Rationale (Cont’d)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Modifiability is one of the most important QAs of the </a:t>
            </a:r>
            <a:r>
              <a:rPr lang="en-US" altLang="ko-KR" dirty="0" err="1" smtClean="0"/>
              <a:t>SurePark</a:t>
            </a:r>
            <a:r>
              <a:rPr lang="en-US" altLang="ko-KR" dirty="0" smtClean="0"/>
              <a:t> system. An engineer needs </a:t>
            </a:r>
            <a:r>
              <a:rPr lang="en-US" altLang="ko-KR" dirty="0"/>
              <a:t>to </a:t>
            </a:r>
            <a:r>
              <a:rPr lang="en-US" altLang="ko-KR" dirty="0" smtClean="0"/>
              <a:t>scale up </a:t>
            </a:r>
            <a:r>
              <a:rPr lang="en-US" altLang="ko-KR" dirty="0"/>
              <a:t>the </a:t>
            </a:r>
            <a:r>
              <a:rPr lang="en-US" altLang="ko-KR" dirty="0" smtClean="0"/>
              <a:t>system within a week. We have divided the whole system into 5 parts according to their responsibilities, and applied client-server and repository pattern to connect each parts.</a:t>
            </a:r>
          </a:p>
        </p:txBody>
      </p:sp>
    </p:spTree>
    <p:extLst>
      <p:ext uri="{BB962C8B-B14F-4D97-AF65-F5344CB8AC3E}">
        <p14:creationId xmlns:p14="http://schemas.microsoft.com/office/powerpoint/2010/main" val="264937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612000" y="1767840"/>
            <a:ext cx="7920000" cy="468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Static View</a:t>
            </a:r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969671" y="2311565"/>
            <a:ext cx="1944000" cy="129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Facility Controller Application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4" name="사다리꼴 3"/>
          <p:cNvSpPr/>
          <p:nvPr/>
        </p:nvSpPr>
        <p:spPr>
          <a:xfrm>
            <a:off x="969671" y="2167565"/>
            <a:ext cx="720000" cy="144000"/>
          </a:xfrm>
          <a:prstGeom prst="trapezoid">
            <a:avLst>
              <a:gd name="adj" fmla="val 4795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969671" y="4660440"/>
            <a:ext cx="1944000" cy="129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chemeClr val="tx1"/>
                </a:solidFill>
              </a:rPr>
              <a:t>SurePark</a:t>
            </a:r>
            <a:r>
              <a:rPr lang="en-US" altLang="ko-KR" sz="1600" dirty="0" smtClean="0">
                <a:solidFill>
                  <a:schemeClr val="tx1"/>
                </a:solidFill>
              </a:rPr>
              <a:t> Manager Application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32" name="사다리꼴 31"/>
          <p:cNvSpPr/>
          <p:nvPr/>
        </p:nvSpPr>
        <p:spPr>
          <a:xfrm>
            <a:off x="969671" y="4516440"/>
            <a:ext cx="720000" cy="144000"/>
          </a:xfrm>
          <a:prstGeom prst="trapezoid">
            <a:avLst>
              <a:gd name="adj" fmla="val 4795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4051117" y="4660440"/>
            <a:ext cx="1944000" cy="129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Web Service Application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44" name="사다리꼴 43"/>
          <p:cNvSpPr/>
          <p:nvPr/>
        </p:nvSpPr>
        <p:spPr>
          <a:xfrm>
            <a:off x="4051117" y="4516440"/>
            <a:ext cx="720000" cy="144000"/>
          </a:xfrm>
          <a:prstGeom prst="trapezoid">
            <a:avLst>
              <a:gd name="adj" fmla="val 4795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접힌 도형 13"/>
          <p:cNvSpPr/>
          <p:nvPr/>
        </p:nvSpPr>
        <p:spPr>
          <a:xfrm>
            <a:off x="3317809" y="2311565"/>
            <a:ext cx="1152000" cy="1296000"/>
          </a:xfrm>
          <a:prstGeom prst="foldedCorner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Shares common protocol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45" name="모서리가 접힌 도형 44"/>
          <p:cNvSpPr/>
          <p:nvPr/>
        </p:nvSpPr>
        <p:spPr>
          <a:xfrm>
            <a:off x="4843117" y="2311565"/>
            <a:ext cx="1152000" cy="1296000"/>
          </a:xfrm>
          <a:prstGeom prst="foldedCorner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Shares common DB schema using JSON</a:t>
            </a:r>
            <a:endParaRPr lang="ko-KR" altLang="en-US" sz="1400">
              <a:solidFill>
                <a:schemeClr val="tx1"/>
              </a:solidFill>
            </a:endParaRPr>
          </a:p>
        </p:txBody>
      </p:sp>
      <p:cxnSp>
        <p:nvCxnSpPr>
          <p:cNvPr id="47" name="직선 연결선 46"/>
          <p:cNvCxnSpPr>
            <a:endCxn id="14" idx="1"/>
          </p:cNvCxnSpPr>
          <p:nvPr/>
        </p:nvCxnSpPr>
        <p:spPr>
          <a:xfrm>
            <a:off x="2715250" y="2519826"/>
            <a:ext cx="602559" cy="439739"/>
          </a:xfrm>
          <a:prstGeom prst="line">
            <a:avLst/>
          </a:prstGeom>
          <a:ln w="12700">
            <a:solidFill>
              <a:schemeClr val="tx1"/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endCxn id="14" idx="1"/>
          </p:cNvCxnSpPr>
          <p:nvPr/>
        </p:nvCxnSpPr>
        <p:spPr>
          <a:xfrm flipV="1">
            <a:off x="2638979" y="2959565"/>
            <a:ext cx="678830" cy="1905725"/>
          </a:xfrm>
          <a:prstGeom prst="line">
            <a:avLst/>
          </a:prstGeom>
          <a:ln w="12700">
            <a:solidFill>
              <a:schemeClr val="tx1"/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>
            <a:endCxn id="45" idx="2"/>
          </p:cNvCxnSpPr>
          <p:nvPr/>
        </p:nvCxnSpPr>
        <p:spPr>
          <a:xfrm flipV="1">
            <a:off x="2735170" y="3607565"/>
            <a:ext cx="2683947" cy="1293881"/>
          </a:xfrm>
          <a:prstGeom prst="line">
            <a:avLst/>
          </a:prstGeom>
          <a:ln w="12700">
            <a:solidFill>
              <a:schemeClr val="tx1"/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>
            <a:endCxn id="45" idx="2"/>
          </p:cNvCxnSpPr>
          <p:nvPr/>
        </p:nvCxnSpPr>
        <p:spPr>
          <a:xfrm flipH="1" flipV="1">
            <a:off x="5419117" y="3607565"/>
            <a:ext cx="373308" cy="1268876"/>
          </a:xfrm>
          <a:prstGeom prst="line">
            <a:avLst/>
          </a:prstGeom>
          <a:ln w="12700">
            <a:solidFill>
              <a:schemeClr val="tx1"/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6341525" y="4385604"/>
            <a:ext cx="1637800" cy="15708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341525" y="4429259"/>
            <a:ext cx="16378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ctr"/>
          <a:lstStyle/>
          <a:p>
            <a:r>
              <a:rPr lang="en-US" altLang="ko-KR" sz="1400" b="1" i="1" u="sng" dirty="0" smtClean="0">
                <a:solidFill>
                  <a:schemeClr val="tx1"/>
                </a:solidFill>
              </a:rPr>
              <a:t>Legend</a:t>
            </a:r>
            <a:endParaRPr lang="ko-KR" altLang="en-US" sz="1400" b="1" i="1" u="sng">
              <a:solidFill>
                <a:schemeClr val="tx1"/>
              </a:solidFill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771293"/>
              </p:ext>
            </p:extLst>
          </p:nvPr>
        </p:nvGraphicFramePr>
        <p:xfrm>
          <a:off x="7074073" y="4791659"/>
          <a:ext cx="900402" cy="1069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402"/>
              </a:tblGrid>
              <a:tr h="5347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+mn-lt"/>
                        </a:rPr>
                        <a:t>Package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anchor="ctr"/>
                </a:tc>
              </a:tr>
              <a:tr h="5347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+mn-lt"/>
                        </a:rPr>
                        <a:t>Note</a:t>
                      </a:r>
                      <a:endParaRPr lang="ko-KR" altLang="en-US" sz="1400">
                        <a:latin typeface="+mn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3" name="그룹 2"/>
          <p:cNvGrpSpPr/>
          <p:nvPr/>
        </p:nvGrpSpPr>
        <p:grpSpPr>
          <a:xfrm>
            <a:off x="6502434" y="4865290"/>
            <a:ext cx="442635" cy="361564"/>
            <a:chOff x="5057814" y="590160"/>
            <a:chExt cx="1944000" cy="1440000"/>
          </a:xfrm>
        </p:grpSpPr>
        <p:sp>
          <p:nvSpPr>
            <p:cNvPr id="26" name="직사각형 25"/>
            <p:cNvSpPr/>
            <p:nvPr/>
          </p:nvSpPr>
          <p:spPr>
            <a:xfrm>
              <a:off x="5057814" y="734160"/>
              <a:ext cx="1944000" cy="129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7" name="사다리꼴 26"/>
            <p:cNvSpPr/>
            <p:nvPr/>
          </p:nvSpPr>
          <p:spPr>
            <a:xfrm>
              <a:off x="5057814" y="590160"/>
              <a:ext cx="720000" cy="144000"/>
            </a:xfrm>
            <a:prstGeom prst="trapezoid">
              <a:avLst>
                <a:gd name="adj" fmla="val 47951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모서리가 접힌 도형 29"/>
          <p:cNvSpPr/>
          <p:nvPr/>
        </p:nvSpPr>
        <p:spPr>
          <a:xfrm>
            <a:off x="6502434" y="5446509"/>
            <a:ext cx="451846" cy="325408"/>
          </a:xfrm>
          <a:prstGeom prst="foldedCorner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99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Rationale (Cont’d)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Client-Server Pattern</a:t>
            </a:r>
          </a:p>
          <a:p>
            <a:pPr lvl="1">
              <a:buFontTx/>
              <a:buChar char="-"/>
            </a:pPr>
            <a:r>
              <a:rPr lang="en-US" altLang="ko-KR" dirty="0" smtClean="0"/>
              <a:t>Pros</a:t>
            </a:r>
            <a:r>
              <a:rPr lang="en-US" altLang="ko-KR" dirty="0"/>
              <a:t>: scale, in that it is easy to add more clients and easy to add more </a:t>
            </a:r>
            <a:r>
              <a:rPr lang="en-US" altLang="ko-KR" dirty="0" smtClean="0"/>
              <a:t>data</a:t>
            </a:r>
          </a:p>
          <a:p>
            <a:pPr lvl="1">
              <a:buFontTx/>
              <a:buChar char="-"/>
            </a:pPr>
            <a:r>
              <a:rPr lang="en-US" altLang="ko-KR" dirty="0"/>
              <a:t>Cons: </a:t>
            </a:r>
            <a:r>
              <a:rPr lang="en-US" altLang="ko-KR" dirty="0" smtClean="0"/>
              <a:t>reliability, performance, security, complexity, modifiability </a:t>
            </a:r>
            <a:r>
              <a:rPr lang="en-US" altLang="ko-KR" dirty="0"/>
              <a:t>(can be hard to change data structure, protocols, or identify of servers)</a:t>
            </a:r>
            <a:endParaRPr lang="en-US" altLang="ko-KR" dirty="0" smtClean="0"/>
          </a:p>
          <a:p>
            <a:r>
              <a:rPr lang="en-US" altLang="ko-KR" dirty="0"/>
              <a:t>Repository Pattern</a:t>
            </a:r>
          </a:p>
          <a:p>
            <a:pPr marL="457200" lvl="1" indent="0">
              <a:buNone/>
            </a:pPr>
            <a:r>
              <a:rPr lang="en-US" altLang="ko-KR" dirty="0"/>
              <a:t>provides a structure to store and provide access to all of the data about users, garages and reservations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285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3437</TotalTime>
  <Words>555</Words>
  <Application>Microsoft Office PowerPoint</Application>
  <PresentationFormat>화면 슬라이드 쇼(4:3)</PresentationFormat>
  <Paragraphs>136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맑은 고딕</vt:lpstr>
      <vt:lpstr>Arial</vt:lpstr>
      <vt:lpstr>Calibri</vt:lpstr>
      <vt:lpstr>Calibri Light</vt:lpstr>
      <vt:lpstr>Office 테마</vt:lpstr>
      <vt:lpstr>SurePark System</vt:lpstr>
      <vt:lpstr>Physical View</vt:lpstr>
      <vt:lpstr>Physical View (Demo System)</vt:lpstr>
      <vt:lpstr>Dynamic View</vt:lpstr>
      <vt:lpstr>Entity Catalog</vt:lpstr>
      <vt:lpstr>Rationale</vt:lpstr>
      <vt:lpstr>Rationale (Cont’d)</vt:lpstr>
      <vt:lpstr>Static View</vt:lpstr>
      <vt:lpstr>Rationale (Cont’d)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이남진/책임연구원/PC SW팀(namjin.lee@lge.com)</dc:creator>
  <cp:lastModifiedBy>Joan Kim</cp:lastModifiedBy>
  <cp:revision>80</cp:revision>
  <dcterms:created xsi:type="dcterms:W3CDTF">2016-06-12T19:06:04Z</dcterms:created>
  <dcterms:modified xsi:type="dcterms:W3CDTF">2016-06-20T20:51:18Z</dcterms:modified>
</cp:coreProperties>
</file>