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9" r:id="rId4"/>
    <p:sldId id="257" r:id="rId5"/>
    <p:sldId id="259" r:id="rId6"/>
    <p:sldId id="263" r:id="rId7"/>
    <p:sldId id="262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남진/책임연구원/PC SW팀(namjin.lee@lge.com)" initials="이S" lastIdx="1" clrIdx="0">
    <p:extLst>
      <p:ext uri="{19B8F6BF-5375-455C-9EA6-DF929625EA0E}">
        <p15:presenceInfo xmlns:p15="http://schemas.microsoft.com/office/powerpoint/2012/main" userId="S-1-5-21-2543426832-1914326140-3112152631-7682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90" autoAdjust="0"/>
  </p:normalViewPr>
  <p:slideViewPr>
    <p:cSldViewPr snapToGrid="0">
      <p:cViewPr varScale="1">
        <p:scale>
          <a:sx n="79" d="100"/>
          <a:sy n="79" d="100"/>
        </p:scale>
        <p:origin x="2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14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7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4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46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21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24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10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77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83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9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46686-9C38-4F0D-B0C6-D73A6F36E862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29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SurePark</a:t>
            </a:r>
            <a:r>
              <a:rPr lang="en-US" altLang="ko-KR" dirty="0" smtClean="0"/>
              <a:t> System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1st Decomposition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55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2248494" y="951709"/>
            <a:ext cx="1944000" cy="1440000"/>
            <a:chOff x="969671" y="2167565"/>
            <a:chExt cx="1944000" cy="1440000"/>
          </a:xfrm>
        </p:grpSpPr>
        <p:sp>
          <p:nvSpPr>
            <p:cNvPr id="4" name="직사각형 3"/>
            <p:cNvSpPr/>
            <p:nvPr/>
          </p:nvSpPr>
          <p:spPr>
            <a:xfrm>
              <a:off x="969671" y="2311565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Common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" name="사다리꼴 4"/>
            <p:cNvSpPr/>
            <p:nvPr/>
          </p:nvSpPr>
          <p:spPr>
            <a:xfrm>
              <a:off x="969671" y="2167565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024494" y="2881900"/>
            <a:ext cx="1944000" cy="1440000"/>
            <a:chOff x="969671" y="4516440"/>
            <a:chExt cx="1944000" cy="1440000"/>
          </a:xfrm>
        </p:grpSpPr>
        <p:sp>
          <p:nvSpPr>
            <p:cNvPr id="6" name="직사각형 5"/>
            <p:cNvSpPr/>
            <p:nvPr/>
          </p:nvSpPr>
          <p:spPr>
            <a:xfrm>
              <a:off x="969671" y="4660440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Management Service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" name="사다리꼴 6"/>
            <p:cNvSpPr/>
            <p:nvPr/>
          </p:nvSpPr>
          <p:spPr>
            <a:xfrm>
              <a:off x="969671" y="451644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646085" y="2881900"/>
            <a:ext cx="1944000" cy="1440000"/>
            <a:chOff x="4051117" y="4516440"/>
            <a:chExt cx="1944000" cy="1440000"/>
          </a:xfrm>
        </p:grpSpPr>
        <p:sp>
          <p:nvSpPr>
            <p:cNvPr id="8" name="직사각형 7"/>
            <p:cNvSpPr/>
            <p:nvPr/>
          </p:nvSpPr>
          <p:spPr>
            <a:xfrm>
              <a:off x="4051117" y="4660440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Control Service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" name="사다리꼴 8"/>
            <p:cNvSpPr/>
            <p:nvPr/>
          </p:nvSpPr>
          <p:spPr>
            <a:xfrm>
              <a:off x="4051117" y="451644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모서리가 접힌 도형 9"/>
          <p:cNvSpPr/>
          <p:nvPr/>
        </p:nvSpPr>
        <p:spPr>
          <a:xfrm>
            <a:off x="4438085" y="4730902"/>
            <a:ext cx="1152000" cy="12960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Needs to shares common protocol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" name="모서리가 접힌 도형 10"/>
          <p:cNvSpPr/>
          <p:nvPr/>
        </p:nvSpPr>
        <p:spPr>
          <a:xfrm>
            <a:off x="1655880" y="4730902"/>
            <a:ext cx="1152000" cy="12960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Needs to shares common DB schema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>
            <a:endCxn id="10" idx="0"/>
          </p:cNvCxnSpPr>
          <p:nvPr/>
        </p:nvCxnSpPr>
        <p:spPr>
          <a:xfrm>
            <a:off x="4865995" y="4042601"/>
            <a:ext cx="148090" cy="688301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endCxn id="11" idx="0"/>
          </p:cNvCxnSpPr>
          <p:nvPr/>
        </p:nvCxnSpPr>
        <p:spPr>
          <a:xfrm>
            <a:off x="2183148" y="4006985"/>
            <a:ext cx="48732" cy="723917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171424" y="989538"/>
            <a:ext cx="1637800" cy="2067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71424" y="1033194"/>
            <a:ext cx="16378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799010"/>
              </p:ext>
            </p:extLst>
          </p:nvPr>
        </p:nvGraphicFramePr>
        <p:xfrm>
          <a:off x="6903972" y="1395594"/>
          <a:ext cx="900402" cy="1517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402"/>
              </a:tblGrid>
              <a:tr h="7587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Package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7587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Note</a:t>
                      </a:r>
                    </a:p>
                    <a:p>
                      <a:pPr algn="l" latinLnBrk="1"/>
                      <a:endParaRPr lang="en-US" altLang="ko-KR" sz="1400" dirty="0" smtClean="0"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Uses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6332333" y="1469225"/>
            <a:ext cx="442635" cy="361564"/>
            <a:chOff x="5057814" y="590160"/>
            <a:chExt cx="1944000" cy="1440000"/>
          </a:xfrm>
        </p:grpSpPr>
        <p:sp>
          <p:nvSpPr>
            <p:cNvPr id="20" name="직사각형 19"/>
            <p:cNvSpPr/>
            <p:nvPr/>
          </p:nvSpPr>
          <p:spPr>
            <a:xfrm>
              <a:off x="5057814" y="734160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057814" y="59016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모서리가 접힌 도형 21"/>
          <p:cNvSpPr/>
          <p:nvPr/>
        </p:nvSpPr>
        <p:spPr>
          <a:xfrm>
            <a:off x="6332333" y="2050444"/>
            <a:ext cx="451846" cy="325408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01675" y="686707"/>
            <a:ext cx="7541338" cy="5533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>
            <a:stCxn id="6" idx="0"/>
          </p:cNvCxnSpPr>
          <p:nvPr/>
        </p:nvCxnSpPr>
        <p:spPr>
          <a:xfrm flipV="1">
            <a:off x="1996494" y="2391709"/>
            <a:ext cx="972000" cy="63419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8" idx="0"/>
          </p:cNvCxnSpPr>
          <p:nvPr/>
        </p:nvCxnSpPr>
        <p:spPr>
          <a:xfrm flipH="1" flipV="1">
            <a:off x="3595900" y="2391709"/>
            <a:ext cx="1022185" cy="63419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6360011" y="2740052"/>
            <a:ext cx="424168" cy="1220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55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12000" y="1767840"/>
            <a:ext cx="7920000" cy="468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정육면체 47"/>
          <p:cNvSpPr/>
          <p:nvPr/>
        </p:nvSpPr>
        <p:spPr>
          <a:xfrm>
            <a:off x="1341981" y="3573043"/>
            <a:ext cx="4583331" cy="2675193"/>
          </a:xfrm>
          <a:prstGeom prst="cube">
            <a:avLst>
              <a:gd name="adj" fmla="val 3461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672054" y="2047815"/>
            <a:ext cx="1224000" cy="100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Physical </a:t>
            </a:r>
            <a:r>
              <a:rPr lang="en-US" altLang="ko-KR" dirty="0" smtClean="0"/>
              <a:t>View (Demo System)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493149" y="3943329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Manager-A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98054" y="2191815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Facility </a:t>
            </a:r>
            <a:r>
              <a:rPr lang="en-US" altLang="ko-KR" sz="1400" dirty="0" smtClean="0">
                <a:solidFill>
                  <a:schemeClr val="tx1"/>
                </a:solidFill>
              </a:rPr>
              <a:t>Controller #1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원통 12"/>
          <p:cNvSpPr/>
          <p:nvPr/>
        </p:nvSpPr>
        <p:spPr>
          <a:xfrm>
            <a:off x="3021210" y="5195013"/>
            <a:ext cx="1080000" cy="86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DB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609868" y="2335024"/>
            <a:ext cx="1788075" cy="3913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609869" y="2378680"/>
            <a:ext cx="16378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60143" y="4319165"/>
            <a:ext cx="432000" cy="324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/>
          </p:nvPr>
        </p:nvGraphicFramePr>
        <p:xfrm>
          <a:off x="7342417" y="2741080"/>
          <a:ext cx="1055526" cy="3405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5526"/>
              </a:tblGrid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Arduino 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Hardware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Client Machine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Server Machine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Process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Database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Network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Connection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Garage Boundary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0" name="원통 39"/>
          <p:cNvSpPr/>
          <p:nvPr/>
        </p:nvSpPr>
        <p:spPr>
          <a:xfrm>
            <a:off x="6760143" y="4760610"/>
            <a:ext cx="432000" cy="32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817796" y="2304967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59216" y="2043315"/>
            <a:ext cx="1224000" cy="100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5285216" y="2187315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Facility </a:t>
            </a:r>
            <a:r>
              <a:rPr lang="en-US" altLang="ko-KR" sz="1400" dirty="0" smtClean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#n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762533" y="2298497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549272" y="3951448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Service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221468" y="2034386"/>
            <a:ext cx="1224000" cy="1008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2347468" y="2178386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729982" y="2042706"/>
            <a:ext cx="1224000" cy="1008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855982" y="2186706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stCxn id="49" idx="3"/>
            <a:endCxn id="7" idx="1"/>
          </p:cNvCxnSpPr>
          <p:nvPr/>
        </p:nvCxnSpPr>
        <p:spPr>
          <a:xfrm flipV="1">
            <a:off x="2629272" y="4303329"/>
            <a:ext cx="1863877" cy="8119"/>
          </a:xfrm>
          <a:prstGeom prst="straightConnector1">
            <a:avLst/>
          </a:prstGeom>
          <a:ln w="444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101" idx="2"/>
            <a:endCxn id="49" idx="0"/>
          </p:cNvCxnSpPr>
          <p:nvPr/>
        </p:nvCxnSpPr>
        <p:spPr>
          <a:xfrm flipH="1">
            <a:off x="2089272" y="3042386"/>
            <a:ext cx="744196" cy="909062"/>
          </a:xfrm>
          <a:prstGeom prst="straightConnector1">
            <a:avLst/>
          </a:prstGeom>
          <a:ln w="444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13" idx="4"/>
            <a:endCxn id="7" idx="2"/>
          </p:cNvCxnSpPr>
          <p:nvPr/>
        </p:nvCxnSpPr>
        <p:spPr>
          <a:xfrm flipV="1">
            <a:off x="4101210" y="4663329"/>
            <a:ext cx="931939" cy="963684"/>
          </a:xfrm>
          <a:prstGeom prst="bentConnector2">
            <a:avLst/>
          </a:prstGeom>
          <a:ln w="444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1"/>
          <p:cNvCxnSpPr>
            <a:stCxn id="13" idx="2"/>
            <a:endCxn id="49" idx="2"/>
          </p:cNvCxnSpPr>
          <p:nvPr/>
        </p:nvCxnSpPr>
        <p:spPr>
          <a:xfrm rot="10800000">
            <a:off x="2089272" y="4671449"/>
            <a:ext cx="931938" cy="955565"/>
          </a:xfrm>
          <a:prstGeom prst="bentConnector2">
            <a:avLst/>
          </a:prstGeom>
          <a:ln w="44450" cmpd="sng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/>
          <p:cNvSpPr/>
          <p:nvPr/>
        </p:nvSpPr>
        <p:spPr>
          <a:xfrm>
            <a:off x="6768751" y="2828734"/>
            <a:ext cx="432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6760143" y="3350793"/>
            <a:ext cx="432000" cy="324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정육면체 162"/>
          <p:cNvSpPr/>
          <p:nvPr/>
        </p:nvSpPr>
        <p:spPr>
          <a:xfrm>
            <a:off x="6760143" y="3877720"/>
            <a:ext cx="432000" cy="324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/>
          <p:cNvCxnSpPr/>
          <p:nvPr/>
        </p:nvCxnSpPr>
        <p:spPr>
          <a:xfrm flipV="1">
            <a:off x="6760143" y="5374543"/>
            <a:ext cx="432000" cy="2110"/>
          </a:xfrm>
          <a:prstGeom prst="straightConnector1">
            <a:avLst/>
          </a:prstGeom>
          <a:ln w="444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05" idx="2"/>
            <a:endCxn id="49" idx="0"/>
          </p:cNvCxnSpPr>
          <p:nvPr/>
        </p:nvCxnSpPr>
        <p:spPr>
          <a:xfrm>
            <a:off x="1341982" y="3050706"/>
            <a:ext cx="747290" cy="900742"/>
          </a:xfrm>
          <a:prstGeom prst="straightConnector1">
            <a:avLst/>
          </a:prstGeom>
          <a:ln w="444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4" idx="2"/>
            <a:endCxn id="7" idx="0"/>
          </p:cNvCxnSpPr>
          <p:nvPr/>
        </p:nvCxnSpPr>
        <p:spPr>
          <a:xfrm>
            <a:off x="4284054" y="3055815"/>
            <a:ext cx="749095" cy="887514"/>
          </a:xfrm>
          <a:prstGeom prst="straightConnector1">
            <a:avLst/>
          </a:prstGeom>
          <a:ln w="444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2" idx="2"/>
            <a:endCxn id="7" idx="0"/>
          </p:cNvCxnSpPr>
          <p:nvPr/>
        </p:nvCxnSpPr>
        <p:spPr>
          <a:xfrm flipH="1">
            <a:off x="5033149" y="3051315"/>
            <a:ext cx="738067" cy="892014"/>
          </a:xfrm>
          <a:prstGeom prst="straightConnector1">
            <a:avLst/>
          </a:prstGeom>
          <a:ln w="444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6761244" y="5735013"/>
            <a:ext cx="430899" cy="324000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1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12000" y="1767840"/>
            <a:ext cx="7920000" cy="46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정육면체 64"/>
          <p:cNvSpPr/>
          <p:nvPr/>
        </p:nvSpPr>
        <p:spPr>
          <a:xfrm>
            <a:off x="2872646" y="5039932"/>
            <a:ext cx="1440000" cy="1188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정육면체 21"/>
          <p:cNvSpPr/>
          <p:nvPr/>
        </p:nvSpPr>
        <p:spPr>
          <a:xfrm>
            <a:off x="4336457" y="3625524"/>
            <a:ext cx="1440000" cy="1080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672054" y="2047815"/>
            <a:ext cx="1224000" cy="100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Physical View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491057" y="3835011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Manager-A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98054" y="2191815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Facility </a:t>
            </a:r>
            <a:r>
              <a:rPr lang="en-US" altLang="ko-KR" sz="1400" dirty="0" smtClean="0">
                <a:solidFill>
                  <a:schemeClr val="tx1"/>
                </a:solidFill>
              </a:rPr>
              <a:t>Controller #1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원통 12"/>
          <p:cNvSpPr/>
          <p:nvPr/>
        </p:nvSpPr>
        <p:spPr>
          <a:xfrm>
            <a:off x="3020670" y="5246787"/>
            <a:ext cx="1080000" cy="86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DB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609868" y="2335024"/>
            <a:ext cx="1788075" cy="3913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609869" y="2378680"/>
            <a:ext cx="16378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60143" y="4319165"/>
            <a:ext cx="432000" cy="324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428006"/>
              </p:ext>
            </p:extLst>
          </p:nvPr>
        </p:nvGraphicFramePr>
        <p:xfrm>
          <a:off x="7342417" y="2741080"/>
          <a:ext cx="1055526" cy="3405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5526"/>
              </a:tblGrid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Arduino 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Hardware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Client Machine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Server Machine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Process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Database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Network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Connection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Garage Boundary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0" name="원통 39"/>
          <p:cNvSpPr/>
          <p:nvPr/>
        </p:nvSpPr>
        <p:spPr>
          <a:xfrm>
            <a:off x="6760143" y="4760610"/>
            <a:ext cx="432000" cy="32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817796" y="2304967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59216" y="2043315"/>
            <a:ext cx="1224000" cy="100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5285216" y="2187315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Facility </a:t>
            </a:r>
            <a:r>
              <a:rPr lang="en-US" altLang="ko-KR" sz="1400" dirty="0" smtClean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#n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762533" y="2298497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8" name="정육면체 47"/>
          <p:cNvSpPr/>
          <p:nvPr/>
        </p:nvSpPr>
        <p:spPr>
          <a:xfrm>
            <a:off x="1410396" y="3623450"/>
            <a:ext cx="1440000" cy="1080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564996" y="3832937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Service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221468" y="2034386"/>
            <a:ext cx="1224000" cy="1008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2347468" y="2178386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729982" y="2042706"/>
            <a:ext cx="1224000" cy="1008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855982" y="2186706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stCxn id="48" idx="4"/>
            <a:endCxn id="22" idx="2"/>
          </p:cNvCxnSpPr>
          <p:nvPr/>
        </p:nvCxnSpPr>
        <p:spPr>
          <a:xfrm>
            <a:off x="2777906" y="4199695"/>
            <a:ext cx="1558551" cy="2074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101" idx="2"/>
            <a:endCxn id="48" idx="1"/>
          </p:cNvCxnSpPr>
          <p:nvPr/>
        </p:nvCxnSpPr>
        <p:spPr>
          <a:xfrm flipH="1">
            <a:off x="2094151" y="3042386"/>
            <a:ext cx="739317" cy="653554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65" idx="4"/>
            <a:endCxn id="22" idx="3"/>
          </p:cNvCxnSpPr>
          <p:nvPr/>
        </p:nvCxnSpPr>
        <p:spPr>
          <a:xfrm flipV="1">
            <a:off x="4232907" y="4705524"/>
            <a:ext cx="787305" cy="968277"/>
          </a:xfrm>
          <a:prstGeom prst="bentConnector2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1"/>
          <p:cNvCxnSpPr>
            <a:stCxn id="65" idx="2"/>
            <a:endCxn id="48" idx="3"/>
          </p:cNvCxnSpPr>
          <p:nvPr/>
        </p:nvCxnSpPr>
        <p:spPr>
          <a:xfrm rot="10800000">
            <a:off x="2094152" y="4703451"/>
            <a:ext cx="778495" cy="970351"/>
          </a:xfrm>
          <a:prstGeom prst="bentConnector2">
            <a:avLst/>
          </a:prstGeom>
          <a:ln w="31750" cmpd="sng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/>
          <p:cNvSpPr/>
          <p:nvPr/>
        </p:nvSpPr>
        <p:spPr>
          <a:xfrm>
            <a:off x="6768751" y="2828734"/>
            <a:ext cx="432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6760143" y="3350793"/>
            <a:ext cx="432000" cy="324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정육면체 162"/>
          <p:cNvSpPr/>
          <p:nvPr/>
        </p:nvSpPr>
        <p:spPr>
          <a:xfrm>
            <a:off x="6760143" y="3877720"/>
            <a:ext cx="432000" cy="324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/>
          <p:cNvCxnSpPr/>
          <p:nvPr/>
        </p:nvCxnSpPr>
        <p:spPr>
          <a:xfrm flipV="1">
            <a:off x="6760143" y="5374543"/>
            <a:ext cx="432000" cy="2110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05" idx="2"/>
            <a:endCxn id="48" idx="1"/>
          </p:cNvCxnSpPr>
          <p:nvPr/>
        </p:nvCxnSpPr>
        <p:spPr>
          <a:xfrm>
            <a:off x="1341982" y="3050706"/>
            <a:ext cx="752169" cy="645234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4" idx="2"/>
            <a:endCxn id="22" idx="1"/>
          </p:cNvCxnSpPr>
          <p:nvPr/>
        </p:nvCxnSpPr>
        <p:spPr>
          <a:xfrm>
            <a:off x="4284054" y="3055815"/>
            <a:ext cx="736158" cy="642199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2" idx="2"/>
            <a:endCxn id="22" idx="1"/>
          </p:cNvCxnSpPr>
          <p:nvPr/>
        </p:nvCxnSpPr>
        <p:spPr>
          <a:xfrm flipH="1">
            <a:off x="5020212" y="3051315"/>
            <a:ext cx="751004" cy="646699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556914" y="1975104"/>
            <a:ext cx="2952000" cy="2952000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761244" y="5735013"/>
            <a:ext cx="430899" cy="324000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045194" y="5433948"/>
            <a:ext cx="1236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Read/Write</a:t>
            </a:r>
            <a:endParaRPr lang="ko-KR" altLang="en-US" sz="1400"/>
          </a:p>
        </p:txBody>
      </p:sp>
      <p:sp>
        <p:nvSpPr>
          <p:cNvPr id="55" name="TextBox 54"/>
          <p:cNvSpPr txBox="1"/>
          <p:nvPr/>
        </p:nvSpPr>
        <p:spPr>
          <a:xfrm>
            <a:off x="1129927" y="5433948"/>
            <a:ext cx="986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Read Only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8719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>
          <a:xfrm>
            <a:off x="914400" y="2091474"/>
            <a:ext cx="2448000" cy="1008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2000" y="1767840"/>
            <a:ext cx="7920000" cy="468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정육면체 47"/>
          <p:cNvSpPr/>
          <p:nvPr/>
        </p:nvSpPr>
        <p:spPr>
          <a:xfrm>
            <a:off x="1378557" y="3573043"/>
            <a:ext cx="4536000" cy="2628000"/>
          </a:xfrm>
          <a:prstGeom prst="cube">
            <a:avLst>
              <a:gd name="adj" fmla="val 3461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452244" y="2091474"/>
            <a:ext cx="1224000" cy="100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Physical </a:t>
            </a:r>
            <a:r>
              <a:rPr lang="en-US" altLang="ko-KR" dirty="0" smtClean="0"/>
              <a:t>View (Demo System)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29725" y="3906753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Manager-A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78244" y="2235474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Facility </a:t>
            </a:r>
            <a:r>
              <a:rPr lang="en-US" altLang="ko-KR" sz="1400" dirty="0" smtClean="0">
                <a:solidFill>
                  <a:schemeClr val="tx1"/>
                </a:solidFill>
              </a:rPr>
              <a:t>Controller #1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원통 12"/>
          <p:cNvSpPr/>
          <p:nvPr/>
        </p:nvSpPr>
        <p:spPr>
          <a:xfrm>
            <a:off x="3057786" y="5195013"/>
            <a:ext cx="1080000" cy="86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DB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441620" y="2287831"/>
            <a:ext cx="1788075" cy="3913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441621" y="2331487"/>
            <a:ext cx="16378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591895" y="4271972"/>
            <a:ext cx="432000" cy="324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223201"/>
              </p:ext>
            </p:extLst>
          </p:nvPr>
        </p:nvGraphicFramePr>
        <p:xfrm>
          <a:off x="7174169" y="2693887"/>
          <a:ext cx="1055526" cy="3405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5526"/>
              </a:tblGrid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Arduino 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Hardware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Client Machine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Server Machine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Process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Database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Network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Connection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Localhost Connection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0" name="원통 39"/>
          <p:cNvSpPr/>
          <p:nvPr/>
        </p:nvSpPr>
        <p:spPr>
          <a:xfrm>
            <a:off x="6591895" y="4713417"/>
            <a:ext cx="432000" cy="32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878756" y="2353735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585848" y="3914872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Service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2274316" y="2227154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1038862" y="2235474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stCxn id="49" idx="3"/>
            <a:endCxn id="7" idx="1"/>
          </p:cNvCxnSpPr>
          <p:nvPr/>
        </p:nvCxnSpPr>
        <p:spPr>
          <a:xfrm flipV="1">
            <a:off x="2665848" y="4266753"/>
            <a:ext cx="1863877" cy="8119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102" idx="2"/>
            <a:endCxn id="49" idx="0"/>
          </p:cNvCxnSpPr>
          <p:nvPr/>
        </p:nvCxnSpPr>
        <p:spPr>
          <a:xfrm flipH="1">
            <a:off x="2125848" y="2947154"/>
            <a:ext cx="634468" cy="967718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13" idx="4"/>
            <a:endCxn id="7" idx="2"/>
          </p:cNvCxnSpPr>
          <p:nvPr/>
        </p:nvCxnSpPr>
        <p:spPr>
          <a:xfrm flipV="1">
            <a:off x="4137786" y="4626753"/>
            <a:ext cx="931939" cy="1000260"/>
          </a:xfrm>
          <a:prstGeom prst="bentConnector2">
            <a:avLst/>
          </a:prstGeom>
          <a:ln w="31750" cmpd="sng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1"/>
          <p:cNvCxnSpPr>
            <a:stCxn id="13" idx="2"/>
            <a:endCxn id="49" idx="2"/>
          </p:cNvCxnSpPr>
          <p:nvPr/>
        </p:nvCxnSpPr>
        <p:spPr>
          <a:xfrm rot="10800000">
            <a:off x="2125848" y="4634873"/>
            <a:ext cx="931938" cy="992141"/>
          </a:xfrm>
          <a:prstGeom prst="bentConnector2">
            <a:avLst/>
          </a:prstGeom>
          <a:ln w="31750" cmpd="sng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/>
          <p:cNvSpPr/>
          <p:nvPr/>
        </p:nvSpPr>
        <p:spPr>
          <a:xfrm>
            <a:off x="6600503" y="2781541"/>
            <a:ext cx="432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6591895" y="3303600"/>
            <a:ext cx="432000" cy="324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정육면체 162"/>
          <p:cNvSpPr/>
          <p:nvPr/>
        </p:nvSpPr>
        <p:spPr>
          <a:xfrm>
            <a:off x="6591895" y="3830527"/>
            <a:ext cx="432000" cy="324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/>
          <p:cNvCxnSpPr/>
          <p:nvPr/>
        </p:nvCxnSpPr>
        <p:spPr>
          <a:xfrm flipV="1">
            <a:off x="6591895" y="5327350"/>
            <a:ext cx="432000" cy="2110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06" idx="2"/>
            <a:endCxn id="49" idx="0"/>
          </p:cNvCxnSpPr>
          <p:nvPr/>
        </p:nvCxnSpPr>
        <p:spPr>
          <a:xfrm>
            <a:off x="1524862" y="2955474"/>
            <a:ext cx="600986" cy="959398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2"/>
            <a:endCxn id="7" idx="0"/>
          </p:cNvCxnSpPr>
          <p:nvPr/>
        </p:nvCxnSpPr>
        <p:spPr>
          <a:xfrm>
            <a:off x="5064244" y="2955474"/>
            <a:ext cx="5481" cy="951279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6604807" y="5839539"/>
            <a:ext cx="427696" cy="2402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21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12000" y="1767840"/>
            <a:ext cx="7920000" cy="46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569618" y="2372563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Dynamic View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519308" y="2422568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68998" y="2478238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175098" y="3888749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Manager-A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275718" y="2372563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225408" y="2422568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75098" y="2478238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Facility </a:t>
            </a:r>
            <a:r>
              <a:rPr lang="en-US" altLang="ko-KR" sz="1400" dirty="0" smtClean="0">
                <a:solidFill>
                  <a:schemeClr val="tx1"/>
                </a:solidFill>
              </a:rPr>
              <a:t>Controller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68998" y="3888749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Service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원통 12"/>
          <p:cNvSpPr/>
          <p:nvPr/>
        </p:nvSpPr>
        <p:spPr>
          <a:xfrm>
            <a:off x="2822048" y="5149076"/>
            <a:ext cx="1080000" cy="900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DB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6" idx="2"/>
            <a:endCxn id="12" idx="0"/>
          </p:cNvCxnSpPr>
          <p:nvPr/>
        </p:nvCxnSpPr>
        <p:spPr>
          <a:xfrm>
            <a:off x="2008998" y="3198238"/>
            <a:ext cx="0" cy="690511"/>
          </a:xfrm>
          <a:prstGeom prst="straightConnector1">
            <a:avLst/>
          </a:prstGeom>
          <a:ln w="44450" cmpd="dbl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1" idx="2"/>
            <a:endCxn id="7" idx="0"/>
          </p:cNvCxnSpPr>
          <p:nvPr/>
        </p:nvCxnSpPr>
        <p:spPr>
          <a:xfrm>
            <a:off x="4715098" y="3198238"/>
            <a:ext cx="0" cy="690511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2" idx="3"/>
            <a:endCxn id="7" idx="1"/>
          </p:cNvCxnSpPr>
          <p:nvPr/>
        </p:nvCxnSpPr>
        <p:spPr>
          <a:xfrm>
            <a:off x="2548998" y="4248749"/>
            <a:ext cx="1626100" cy="0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3" idx="2"/>
            <a:endCxn id="12" idx="2"/>
          </p:cNvCxnSpPr>
          <p:nvPr/>
        </p:nvCxnSpPr>
        <p:spPr>
          <a:xfrm rot="10800000">
            <a:off x="2008998" y="4608750"/>
            <a:ext cx="813050" cy="990327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3" idx="4"/>
            <a:endCxn id="7" idx="2"/>
          </p:cNvCxnSpPr>
          <p:nvPr/>
        </p:nvCxnSpPr>
        <p:spPr>
          <a:xfrm flipV="1">
            <a:off x="3902048" y="4608749"/>
            <a:ext cx="813050" cy="990327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385253" y="2969320"/>
            <a:ext cx="1637800" cy="3079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385253" y="3012975"/>
            <a:ext cx="16378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537952" y="3476520"/>
            <a:ext cx="432000" cy="324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327638"/>
              </p:ext>
            </p:extLst>
          </p:nvPr>
        </p:nvGraphicFramePr>
        <p:xfrm>
          <a:off x="7117801" y="3375375"/>
          <a:ext cx="900402" cy="26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402"/>
              </a:tblGrid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Process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lt"/>
                        </a:rPr>
                        <a:t>Database</a:t>
                      </a:r>
                      <a:endParaRPr lang="ko-KR" altLang="en-US" sz="1400" smtClean="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HTTP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TCP/IP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BSON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0" name="원통 39"/>
          <p:cNvSpPr/>
          <p:nvPr/>
        </p:nvSpPr>
        <p:spPr>
          <a:xfrm>
            <a:off x="6548587" y="4012755"/>
            <a:ext cx="432000" cy="360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 flipV="1">
            <a:off x="6537952" y="4721687"/>
            <a:ext cx="432000" cy="6304"/>
          </a:xfrm>
          <a:prstGeom prst="straightConnector1">
            <a:avLst/>
          </a:prstGeom>
          <a:ln w="44450" cmpd="dbl">
            <a:solidFill>
              <a:schemeClr val="tx1"/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6537952" y="5247945"/>
            <a:ext cx="432000" cy="0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/>
          <p:nvPr/>
        </p:nvCxnSpPr>
        <p:spPr>
          <a:xfrm>
            <a:off x="6537952" y="5789565"/>
            <a:ext cx="432000" cy="223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9774" y="5325142"/>
            <a:ext cx="986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Read Only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4737326" y="5325142"/>
            <a:ext cx="1236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Read/Write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11298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Entity Catalog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575701"/>
              </p:ext>
            </p:extLst>
          </p:nvPr>
        </p:nvGraphicFramePr>
        <p:xfrm>
          <a:off x="628650" y="1825625"/>
          <a:ext cx="7886262" cy="44856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400"/>
                <a:gridCol w="608586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Entity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n-lt"/>
                        </a:rPr>
                        <a:t>Desctiption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Web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Browser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Users,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attendants and owner can access their own UI through the web browser provided by the web server.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Web Service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Provides users with the functions of sign-up,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log in, reservation, monitoring facilities and/or showing parking statistics based on data retrieved from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DB.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</a:rPr>
                        <a:t>Sends information to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Manager for DB updates.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Facility Controller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Controls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parking facilities; get the </a:t>
                      </a:r>
                      <a:r>
                        <a:rPr lang="en-US" altLang="ko-KR" sz="1600" dirty="0" smtClean="0">
                          <a:latin typeface="+mn-lt"/>
                        </a:rPr>
                        <a:t>status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of parking slots, turn on/off LEDs, detect a car at the gates and open/close the gates.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</a:rPr>
                        <a:t>Receives data from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Manager to control LEDs and/or gates.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</a:rPr>
                        <a:t>Sends data to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Manager to update the status of parking slots.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dirty="0" smtClean="0">
                          <a:latin typeface="+mn-lt"/>
                        </a:rPr>
                        <a:t> Manager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n-lt"/>
                        </a:rPr>
                        <a:t>Handles show-up and no-show scenarios based on DB information.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Updates </a:t>
                      </a:r>
                      <a:r>
                        <a:rPr lang="en-US" altLang="ko-KR" sz="160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dirty="0" smtClean="0">
                          <a:latin typeface="+mn-lt"/>
                        </a:rPr>
                        <a:t> DB when a user has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signed up, </a:t>
                      </a:r>
                      <a:r>
                        <a:rPr lang="en-US" altLang="ko-KR" sz="1600" dirty="0" smtClean="0">
                          <a:latin typeface="+mn-lt"/>
                        </a:rPr>
                        <a:t>a reservation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has been made or facility status has been changed.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dirty="0" smtClean="0">
                          <a:latin typeface="+mn-lt"/>
                        </a:rPr>
                        <a:t> DB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Keeps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all of the data about </a:t>
                      </a:r>
                      <a:r>
                        <a:rPr lang="en-US" altLang="ko-KR" sz="1600" dirty="0" smtClean="0">
                          <a:latin typeface="+mn-lt"/>
                        </a:rPr>
                        <a:t>users,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garages and reservations.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</a:rPr>
                        <a:t>Only can be updated by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Manager.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84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612000" y="1767840"/>
            <a:ext cx="7920000" cy="468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Rationale</a:t>
            </a:r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756877" y="3796361"/>
            <a:ext cx="936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Manager-A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83780" y="2362319"/>
            <a:ext cx="90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Facility </a:t>
            </a:r>
            <a:r>
              <a:rPr lang="en-US" altLang="ko-KR" sz="1200" dirty="0" smtClean="0">
                <a:solidFill>
                  <a:schemeClr val="tx1"/>
                </a:solidFill>
              </a:rPr>
              <a:t>Controller #1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원통 22"/>
          <p:cNvSpPr/>
          <p:nvPr/>
        </p:nvSpPr>
        <p:spPr>
          <a:xfrm>
            <a:off x="2553051" y="4924969"/>
            <a:ext cx="936000" cy="86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200" dirty="0" smtClean="0">
                <a:solidFill>
                  <a:schemeClr val="tx1"/>
                </a:solidFill>
              </a:rPr>
              <a:t> DB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82326" y="2488655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60914" y="2362319"/>
            <a:ext cx="90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Facility </a:t>
            </a:r>
            <a:r>
              <a:rPr lang="en-US" altLang="ko-KR" sz="1200" dirty="0" smtClean="0">
                <a:solidFill>
                  <a:schemeClr val="tx1"/>
                </a:solidFill>
              </a:rPr>
              <a:t>Controller #n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953401" y="2481576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85802" y="3796361"/>
            <a:ext cx="936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Web Service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983673" y="2362319"/>
            <a:ext cx="90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Web Browser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02240" y="2362319"/>
            <a:ext cx="90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Web Browser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>
            <a:stCxn id="35" idx="2"/>
            <a:endCxn id="29" idx="0"/>
          </p:cNvCxnSpPr>
          <p:nvPr/>
        </p:nvCxnSpPr>
        <p:spPr>
          <a:xfrm>
            <a:off x="1252240" y="3082319"/>
            <a:ext cx="601562" cy="714042"/>
          </a:xfrm>
          <a:prstGeom prst="straightConnector1">
            <a:avLst/>
          </a:prstGeom>
          <a:ln w="38100" cmpd="dbl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9" idx="3"/>
            <a:endCxn id="21" idx="1"/>
          </p:cNvCxnSpPr>
          <p:nvPr/>
        </p:nvCxnSpPr>
        <p:spPr>
          <a:xfrm>
            <a:off x="2321802" y="4156361"/>
            <a:ext cx="1435075" cy="0"/>
          </a:xfrm>
          <a:prstGeom prst="straightConnector1">
            <a:avLst/>
          </a:prstGeom>
          <a:ln w="2540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23" idx="2"/>
            <a:endCxn id="29" idx="2"/>
          </p:cNvCxnSpPr>
          <p:nvPr/>
        </p:nvCxnSpPr>
        <p:spPr>
          <a:xfrm rot="10800000">
            <a:off x="1853803" y="4516361"/>
            <a:ext cx="699249" cy="840608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3" idx="2"/>
            <a:endCxn id="29" idx="0"/>
          </p:cNvCxnSpPr>
          <p:nvPr/>
        </p:nvCxnSpPr>
        <p:spPr>
          <a:xfrm flipH="1">
            <a:off x="1853802" y="3082319"/>
            <a:ext cx="579871" cy="714042"/>
          </a:xfrm>
          <a:prstGeom prst="straightConnector1">
            <a:avLst/>
          </a:prstGeom>
          <a:ln w="38100" cmpd="dbl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21" idx="0"/>
            <a:endCxn id="26" idx="2"/>
          </p:cNvCxnSpPr>
          <p:nvPr/>
        </p:nvCxnSpPr>
        <p:spPr>
          <a:xfrm flipV="1">
            <a:off x="4224877" y="3082319"/>
            <a:ext cx="586037" cy="714042"/>
          </a:xfrm>
          <a:prstGeom prst="straightConnector1">
            <a:avLst/>
          </a:prstGeom>
          <a:ln w="2540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21" idx="0"/>
            <a:endCxn id="22" idx="2"/>
          </p:cNvCxnSpPr>
          <p:nvPr/>
        </p:nvCxnSpPr>
        <p:spPr>
          <a:xfrm flipH="1" flipV="1">
            <a:off x="3633780" y="3082319"/>
            <a:ext cx="591097" cy="714042"/>
          </a:xfrm>
          <a:prstGeom prst="straightConnector1">
            <a:avLst/>
          </a:prstGeom>
          <a:ln w="2540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23" idx="4"/>
            <a:endCxn id="21" idx="2"/>
          </p:cNvCxnSpPr>
          <p:nvPr/>
        </p:nvCxnSpPr>
        <p:spPr>
          <a:xfrm flipV="1">
            <a:off x="3489051" y="4516361"/>
            <a:ext cx="735826" cy="840608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515090"/>
              </p:ext>
            </p:extLst>
          </p:nvPr>
        </p:nvGraphicFramePr>
        <p:xfrm>
          <a:off x="5490198" y="2227317"/>
          <a:ext cx="2952000" cy="23774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52000"/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Client-Server Pattern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lt"/>
                        </a:rPr>
                        <a:t>Client-Server pattern promotes modifiability and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1600" dirty="0" smtClean="0">
                          <a:latin typeface="+mn-lt"/>
                        </a:rPr>
                        <a:t>reuse, by factoring out common services and modifying them in a single location.</a:t>
                      </a:r>
                    </a:p>
                    <a:p>
                      <a:pPr algn="l" latinLnBrk="1"/>
                      <a:r>
                        <a:rPr lang="en-US" altLang="ko-KR" sz="1600" dirty="0" smtClean="0">
                          <a:latin typeface="+mn-lt"/>
                        </a:rPr>
                        <a:t>Also,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it</a:t>
                      </a:r>
                      <a:r>
                        <a:rPr lang="en-US" altLang="ko-KR" sz="1600" dirty="0" smtClean="0">
                          <a:latin typeface="+mn-lt"/>
                        </a:rPr>
                        <a:t> improves scalability and availability by centralizing the control of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1600" dirty="0" smtClean="0">
                          <a:latin typeface="+mn-lt"/>
                        </a:rPr>
                        <a:t>resources and services.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532966"/>
              </p:ext>
            </p:extLst>
          </p:nvPr>
        </p:nvGraphicFramePr>
        <p:xfrm>
          <a:off x="5480828" y="4864332"/>
          <a:ext cx="2952000" cy="1066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52000"/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Repository Pattern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alpha val="3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lt"/>
                        </a:rPr>
                        <a:t>This pattern supports modifiability by decoupling producers and consumers of data.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3072877" y="2227317"/>
            <a:ext cx="2304000" cy="24120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01802" y="2233340"/>
            <a:ext cx="2304000" cy="24120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149051" y="3627132"/>
            <a:ext cx="3744000" cy="2304000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79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Rationale (Cont’d)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Modifiability is one of the most important QAs of the </a:t>
            </a:r>
            <a:r>
              <a:rPr lang="en-US" altLang="ko-KR" dirty="0" err="1" smtClean="0"/>
              <a:t>SurePark</a:t>
            </a:r>
            <a:r>
              <a:rPr lang="en-US" altLang="ko-KR" dirty="0" smtClean="0"/>
              <a:t> system. An engineer needs </a:t>
            </a:r>
            <a:r>
              <a:rPr lang="en-US" altLang="ko-KR" dirty="0"/>
              <a:t>to </a:t>
            </a:r>
            <a:r>
              <a:rPr lang="en-US" altLang="ko-KR" dirty="0" smtClean="0"/>
              <a:t>scale up </a:t>
            </a:r>
            <a:r>
              <a:rPr lang="en-US" altLang="ko-KR" dirty="0"/>
              <a:t>the </a:t>
            </a:r>
            <a:r>
              <a:rPr lang="en-US" altLang="ko-KR" dirty="0" smtClean="0"/>
              <a:t>system within a week. We have divided the whole system into 5 parts according to their responsibilities, and applied client-server and repository pattern to connect each parts.</a:t>
            </a:r>
          </a:p>
        </p:txBody>
      </p:sp>
    </p:spTree>
    <p:extLst>
      <p:ext uri="{BB962C8B-B14F-4D97-AF65-F5344CB8AC3E}">
        <p14:creationId xmlns:p14="http://schemas.microsoft.com/office/powerpoint/2010/main" val="264937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12000" y="1767840"/>
            <a:ext cx="7920000" cy="46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View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69671" y="2311565"/>
            <a:ext cx="1944000" cy="12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Facility Controller Application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" name="사다리꼴 3"/>
          <p:cNvSpPr/>
          <p:nvPr/>
        </p:nvSpPr>
        <p:spPr>
          <a:xfrm>
            <a:off x="969671" y="2167565"/>
            <a:ext cx="720000" cy="144000"/>
          </a:xfrm>
          <a:prstGeom prst="trapezoid">
            <a:avLst>
              <a:gd name="adj" fmla="val 47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69671" y="4660440"/>
            <a:ext cx="1944000" cy="12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600" dirty="0" smtClean="0">
                <a:solidFill>
                  <a:schemeClr val="tx1"/>
                </a:solidFill>
              </a:rPr>
              <a:t> Manager Application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2" name="사다리꼴 31"/>
          <p:cNvSpPr/>
          <p:nvPr/>
        </p:nvSpPr>
        <p:spPr>
          <a:xfrm>
            <a:off x="969671" y="4516440"/>
            <a:ext cx="720000" cy="144000"/>
          </a:xfrm>
          <a:prstGeom prst="trapezoid">
            <a:avLst>
              <a:gd name="adj" fmla="val 47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051117" y="4660440"/>
            <a:ext cx="1944000" cy="12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Web Service Application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4" name="사다리꼴 43"/>
          <p:cNvSpPr/>
          <p:nvPr/>
        </p:nvSpPr>
        <p:spPr>
          <a:xfrm>
            <a:off x="4051117" y="4516440"/>
            <a:ext cx="720000" cy="144000"/>
          </a:xfrm>
          <a:prstGeom prst="trapezoid">
            <a:avLst>
              <a:gd name="adj" fmla="val 47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접힌 도형 13"/>
          <p:cNvSpPr/>
          <p:nvPr/>
        </p:nvSpPr>
        <p:spPr>
          <a:xfrm>
            <a:off x="3317809" y="2311565"/>
            <a:ext cx="1152000" cy="12960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Shares </a:t>
            </a:r>
            <a:r>
              <a:rPr lang="en-US" altLang="ko-KR" sz="1400" dirty="0" smtClean="0">
                <a:solidFill>
                  <a:schemeClr val="tx1"/>
                </a:solidFill>
              </a:rPr>
              <a:t>common protocol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모서리가 접힌 도형 44"/>
          <p:cNvSpPr/>
          <p:nvPr/>
        </p:nvSpPr>
        <p:spPr>
          <a:xfrm>
            <a:off x="4843117" y="2311565"/>
            <a:ext cx="1152000" cy="12960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Shares </a:t>
            </a:r>
            <a:r>
              <a:rPr lang="en-US" altLang="ko-KR" sz="1400" dirty="0" smtClean="0">
                <a:solidFill>
                  <a:schemeClr val="tx1"/>
                </a:solidFill>
              </a:rPr>
              <a:t>common </a:t>
            </a:r>
            <a:r>
              <a:rPr lang="en-US" altLang="ko-KR" sz="1400" dirty="0" smtClean="0">
                <a:solidFill>
                  <a:schemeClr val="tx1"/>
                </a:solidFill>
              </a:rPr>
              <a:t>DB</a:t>
            </a:r>
            <a:r>
              <a:rPr lang="en-US" altLang="ko-KR" sz="1400" dirty="0" smtClean="0">
                <a:solidFill>
                  <a:schemeClr val="tx1"/>
                </a:solidFill>
              </a:rPr>
              <a:t> schema using JSON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>
            <a:endCxn id="14" idx="1"/>
          </p:cNvCxnSpPr>
          <p:nvPr/>
        </p:nvCxnSpPr>
        <p:spPr>
          <a:xfrm>
            <a:off x="2715250" y="2519826"/>
            <a:ext cx="602559" cy="43973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endCxn id="14" idx="1"/>
          </p:cNvCxnSpPr>
          <p:nvPr/>
        </p:nvCxnSpPr>
        <p:spPr>
          <a:xfrm flipV="1">
            <a:off x="2638979" y="2959565"/>
            <a:ext cx="678830" cy="1905725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endCxn id="45" idx="2"/>
          </p:cNvCxnSpPr>
          <p:nvPr/>
        </p:nvCxnSpPr>
        <p:spPr>
          <a:xfrm flipV="1">
            <a:off x="2735170" y="3607565"/>
            <a:ext cx="2683947" cy="1293881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endCxn id="45" idx="2"/>
          </p:cNvCxnSpPr>
          <p:nvPr/>
        </p:nvCxnSpPr>
        <p:spPr>
          <a:xfrm flipH="1" flipV="1">
            <a:off x="5419117" y="3607565"/>
            <a:ext cx="373308" cy="126887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341525" y="4385604"/>
            <a:ext cx="1637800" cy="1570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341525" y="4429259"/>
            <a:ext cx="16378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771293"/>
              </p:ext>
            </p:extLst>
          </p:nvPr>
        </p:nvGraphicFramePr>
        <p:xfrm>
          <a:off x="7074073" y="4791659"/>
          <a:ext cx="900402" cy="1069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402"/>
              </a:tblGrid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Package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Note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6502434" y="4865290"/>
            <a:ext cx="442635" cy="361564"/>
            <a:chOff x="5057814" y="590160"/>
            <a:chExt cx="1944000" cy="1440000"/>
          </a:xfrm>
        </p:grpSpPr>
        <p:sp>
          <p:nvSpPr>
            <p:cNvPr id="26" name="직사각형 25"/>
            <p:cNvSpPr/>
            <p:nvPr/>
          </p:nvSpPr>
          <p:spPr>
            <a:xfrm>
              <a:off x="5057814" y="734160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5057814" y="59016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모서리가 접힌 도형 29"/>
          <p:cNvSpPr/>
          <p:nvPr/>
        </p:nvSpPr>
        <p:spPr>
          <a:xfrm>
            <a:off x="6502434" y="5446509"/>
            <a:ext cx="451846" cy="325408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99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Rationale (Cont’d)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Client-Server Pattern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Pros</a:t>
            </a:r>
            <a:r>
              <a:rPr lang="en-US" altLang="ko-KR" dirty="0"/>
              <a:t>: scale, in that it is easy to add more clients and easy to add more </a:t>
            </a:r>
            <a:r>
              <a:rPr lang="en-US" altLang="ko-KR" dirty="0" smtClean="0"/>
              <a:t>data</a:t>
            </a:r>
          </a:p>
          <a:p>
            <a:pPr lvl="1">
              <a:buFontTx/>
              <a:buChar char="-"/>
            </a:pPr>
            <a:r>
              <a:rPr lang="en-US" altLang="ko-KR" dirty="0"/>
              <a:t>Cons: </a:t>
            </a:r>
            <a:r>
              <a:rPr lang="en-US" altLang="ko-KR" dirty="0" smtClean="0"/>
              <a:t>reliability, performance, security, complexity, modifiability </a:t>
            </a:r>
            <a:r>
              <a:rPr lang="en-US" altLang="ko-KR" dirty="0"/>
              <a:t>(can be hard to change data structure, protocols, or identify of servers)</a:t>
            </a:r>
            <a:endParaRPr lang="en-US" altLang="ko-KR" dirty="0" smtClean="0"/>
          </a:p>
          <a:p>
            <a:r>
              <a:rPr lang="en-US" altLang="ko-KR" dirty="0"/>
              <a:t>Repository Pattern</a:t>
            </a:r>
          </a:p>
          <a:p>
            <a:pPr marL="457200" lvl="1" indent="0">
              <a:buNone/>
            </a:pPr>
            <a:r>
              <a:rPr lang="en-US" altLang="ko-KR" dirty="0"/>
              <a:t>provides a structure to store and provide access to all of the data about users, garages and reservations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85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1880</TotalTime>
  <Words>551</Words>
  <Application>Microsoft Office PowerPoint</Application>
  <PresentationFormat>화면 슬라이드 쇼(4:3)</PresentationFormat>
  <Paragraphs>132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Office 테마</vt:lpstr>
      <vt:lpstr>SurePark System</vt:lpstr>
      <vt:lpstr>Physical View</vt:lpstr>
      <vt:lpstr>Physical View (Demo System)</vt:lpstr>
      <vt:lpstr>Dynamic View</vt:lpstr>
      <vt:lpstr>Entity Catalog</vt:lpstr>
      <vt:lpstr>Rationale</vt:lpstr>
      <vt:lpstr>Rationale (Cont’d)</vt:lpstr>
      <vt:lpstr>Static View</vt:lpstr>
      <vt:lpstr>Rationale (Cont’d)</vt:lpstr>
      <vt:lpstr>PowerPoint 프레젠테이션</vt:lpstr>
      <vt:lpstr>Physical View (Demo System)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이남진/책임연구원/PC SW팀(namjin.lee@lge.com)</dc:creator>
  <cp:lastModifiedBy>이남진/책임연구원/PC SW팀(namjin.lee@lge.com)</cp:lastModifiedBy>
  <cp:revision>72</cp:revision>
  <dcterms:created xsi:type="dcterms:W3CDTF">2016-06-12T19:06:04Z</dcterms:created>
  <dcterms:modified xsi:type="dcterms:W3CDTF">2016-06-19T17:54:50Z</dcterms:modified>
</cp:coreProperties>
</file>