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75" r:id="rId3"/>
    <p:sldId id="276" r:id="rId4"/>
    <p:sldId id="260" r:id="rId5"/>
    <p:sldId id="261" r:id="rId6"/>
    <p:sldId id="262" r:id="rId7"/>
    <p:sldId id="264" r:id="rId8"/>
    <p:sldId id="263" r:id="rId9"/>
    <p:sldId id="265" r:id="rId10"/>
    <p:sldId id="278" r:id="rId11"/>
    <p:sldId id="279" r:id="rId12"/>
    <p:sldId id="268" r:id="rId13"/>
    <p:sldId id="269" r:id="rId14"/>
    <p:sldId id="270" r:id="rId15"/>
    <p:sldId id="271" r:id="rId16"/>
    <p:sldId id="272" r:id="rId17"/>
    <p:sldId id="277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20" d="100"/>
          <a:sy n="120" d="100"/>
        </p:scale>
        <p:origin x="-96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3" d="100"/>
        <a:sy n="163" d="100"/>
      </p:scale>
      <p:origin x="0" y="5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3/7/13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3/7/13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3/7/13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3/7/13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3/7/13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3/7/13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3/7/13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3/7/13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3/7/13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3/7/13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3/7/13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3/7/13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</a:t>
            </a:r>
            <a:r>
              <a:rPr lang="en-AU" smtClean="0"/>
              <a:t>, Paul </a:t>
            </a:r>
            <a:r>
              <a:rPr lang="en-AU" dirty="0" smtClean="0"/>
              <a:t>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15: Architectures in Agile Projects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Agility and Architecture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Requirements:</a:t>
            </a:r>
          </a:p>
          <a:p>
            <a:pPr>
              <a:buFont typeface="Arial"/>
              <a:buChar char="•"/>
            </a:pPr>
            <a:r>
              <a:rPr lang="en-US" dirty="0" smtClean="0"/>
              <a:t>User stories can be augmented with quality attribute information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Initial Requirements Envisioning phase can employ a QAW, or techniques from a QAW.</a:t>
            </a:r>
          </a:p>
          <a:p>
            <a:pPr marL="0" indent="0">
              <a:lnSpc>
                <a:spcPct val="50000"/>
              </a:lnSpc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Architecture Design:</a:t>
            </a:r>
          </a:p>
          <a:p>
            <a:pPr>
              <a:buFont typeface="Arial"/>
              <a:buChar char="•"/>
            </a:pPr>
            <a:r>
              <a:rPr lang="en-US" dirty="0" smtClean="0"/>
              <a:t>“Architecture Envisioning” can employ techniques from ADD—perhaps just the first iteration or two.</a:t>
            </a:r>
          </a:p>
          <a:p>
            <a:pPr>
              <a:buFont typeface="Arial"/>
              <a:buChar char="•"/>
            </a:pPr>
            <a:r>
              <a:rPr lang="en-US" dirty="0" smtClean="0"/>
              <a:t>As the project matures further iterations can be fleshed out.</a:t>
            </a:r>
          </a:p>
          <a:p>
            <a:pPr marL="0" indent="0">
              <a:lnSpc>
                <a:spcPct val="50000"/>
              </a:lnSpc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Architecture Documentation:</a:t>
            </a:r>
          </a:p>
          <a:p>
            <a:pPr>
              <a:buFont typeface="Arial"/>
              <a:buChar char="•"/>
            </a:pPr>
            <a:r>
              <a:rPr lang="en-US" dirty="0"/>
              <a:t>Write for the reader!</a:t>
            </a:r>
          </a:p>
          <a:p>
            <a:pPr>
              <a:buFont typeface="Arial"/>
              <a:buChar char="•"/>
            </a:pPr>
            <a:r>
              <a:rPr lang="en-US" dirty="0"/>
              <a:t>If the reader doesn’t need it, don’t write it.</a:t>
            </a:r>
          </a:p>
          <a:p>
            <a:pPr lvl="1"/>
            <a:r>
              <a:rPr lang="en-US" dirty="0"/>
              <a:t>But remember that the reader may be a maintainer or other newcomer not yet on the project!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8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Agility and </a:t>
            </a:r>
            <a:r>
              <a:rPr lang="en-US" dirty="0" smtClean="0"/>
              <a:t>Architecture Practices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Architecture Evaluation:</a:t>
            </a:r>
          </a:p>
          <a:p>
            <a:pPr>
              <a:buFont typeface="Arial"/>
              <a:buChar char="•"/>
            </a:pPr>
            <a:r>
              <a:rPr lang="en-US" dirty="0" smtClean="0"/>
              <a:t>Does architecture </a:t>
            </a:r>
            <a:r>
              <a:rPr lang="en-US" dirty="0"/>
              <a:t>evaluation work as part of an Agile process? Absolutely.</a:t>
            </a:r>
          </a:p>
          <a:p>
            <a:pPr>
              <a:buFont typeface="Arial"/>
              <a:buChar char="•"/>
            </a:pPr>
            <a:r>
              <a:rPr lang="en-US" dirty="0"/>
              <a:t>M</a:t>
            </a:r>
            <a:r>
              <a:rPr lang="en-US" dirty="0" smtClean="0"/>
              <a:t>eeting </a:t>
            </a:r>
            <a:r>
              <a:rPr lang="en-US" dirty="0"/>
              <a:t>stakeholders’ </a:t>
            </a:r>
            <a:r>
              <a:rPr lang="en-US" dirty="0" smtClean="0"/>
              <a:t>important concerns </a:t>
            </a:r>
            <a:r>
              <a:rPr lang="en-US" dirty="0"/>
              <a:t>is a cornerstone of Agile philosophy.</a:t>
            </a:r>
          </a:p>
          <a:p>
            <a:pPr>
              <a:buFont typeface="Arial"/>
              <a:buChar char="•"/>
            </a:pPr>
            <a:r>
              <a:rPr lang="en-US" dirty="0"/>
              <a:t>Our approach to architecture evaluation is exemplified by the </a:t>
            </a:r>
            <a:r>
              <a:rPr lang="en-US" dirty="0" smtClean="0"/>
              <a:t>Architecture Tradeoff </a:t>
            </a:r>
            <a:r>
              <a:rPr lang="en-US" dirty="0"/>
              <a:t>Analysis Method (ATAM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ATAM </a:t>
            </a:r>
            <a:r>
              <a:rPr lang="en-US" dirty="0"/>
              <a:t>does not endeavor to </a:t>
            </a:r>
            <a:r>
              <a:rPr lang="en-US" dirty="0" smtClean="0"/>
              <a:t>analyze all</a:t>
            </a:r>
            <a:r>
              <a:rPr lang="en-US" dirty="0"/>
              <a:t>, or even most, of an architecture.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focus is determined </a:t>
            </a:r>
            <a:r>
              <a:rPr lang="en-US" dirty="0" smtClean="0"/>
              <a:t>by a </a:t>
            </a:r>
            <a:r>
              <a:rPr lang="en-US" dirty="0"/>
              <a:t>set of quality attribute scenarios that represent the most important </a:t>
            </a:r>
            <a:r>
              <a:rPr lang="en-US" dirty="0" smtClean="0"/>
              <a:t>of </a:t>
            </a:r>
            <a:r>
              <a:rPr lang="en-US" dirty="0"/>
              <a:t>the concerns of the stakeholders. 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It </a:t>
            </a:r>
            <a:r>
              <a:rPr lang="en-US" dirty="0"/>
              <a:t>is easy to tailor a lightweight </a:t>
            </a:r>
            <a:r>
              <a:rPr lang="en-US" dirty="0" smtClean="0"/>
              <a:t>architecture evaluation.</a:t>
            </a:r>
          </a:p>
          <a:p>
            <a:pPr>
              <a:buFont typeface="Arial"/>
              <a:buChar char="•"/>
            </a:pPr>
            <a:r>
              <a:rPr lang="en-US" dirty="0" smtClean="0"/>
              <a:t>Such evaluations can provide valuable input to refactoring and re-design.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0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of Agile Architecting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WebArrow Web-conferencing system</a:t>
            </a:r>
          </a:p>
          <a:p>
            <a:r>
              <a:rPr lang="en-US" dirty="0" smtClean="0"/>
              <a:t>To meet stakeholder needs, </a:t>
            </a:r>
            <a:r>
              <a:rPr lang="en-US" dirty="0"/>
              <a:t>architect and </a:t>
            </a:r>
            <a:r>
              <a:rPr lang="en-US" dirty="0" smtClean="0"/>
              <a:t>developers found </a:t>
            </a:r>
            <a:r>
              <a:rPr lang="en-US" dirty="0"/>
              <a:t>that they needed to think and work in two different modes at </a:t>
            </a:r>
            <a:r>
              <a:rPr lang="en-US" dirty="0" smtClean="0"/>
              <a:t>the same </a:t>
            </a:r>
            <a:r>
              <a:rPr lang="en-US" dirty="0"/>
              <a:t>time:</a:t>
            </a:r>
          </a:p>
          <a:p>
            <a:pPr lvl="1"/>
            <a:r>
              <a:rPr lang="en-US" i="1" dirty="0" smtClean="0"/>
              <a:t>Top</a:t>
            </a:r>
            <a:r>
              <a:rPr lang="en-US" i="1" dirty="0"/>
              <a:t>-down</a:t>
            </a:r>
            <a:r>
              <a:rPr lang="en-US" dirty="0"/>
              <a:t>—designing and analyzing architectural structures to meet </a:t>
            </a:r>
            <a:r>
              <a:rPr lang="en-US" dirty="0" smtClean="0"/>
              <a:t>the demanding </a:t>
            </a:r>
            <a:r>
              <a:rPr lang="en-US" dirty="0"/>
              <a:t>quality attribute requirements and </a:t>
            </a:r>
            <a:r>
              <a:rPr lang="en-US" dirty="0" smtClean="0"/>
              <a:t>tradeoffs</a:t>
            </a:r>
          </a:p>
          <a:p>
            <a:pPr lvl="1"/>
            <a:r>
              <a:rPr lang="en-US" i="1" dirty="0" smtClean="0"/>
              <a:t>Bottom</a:t>
            </a:r>
            <a:r>
              <a:rPr lang="en-US" i="1" dirty="0"/>
              <a:t>-up</a:t>
            </a:r>
            <a:r>
              <a:rPr lang="en-US" dirty="0"/>
              <a:t>—analyzing a wide array of implementation-specific </a:t>
            </a:r>
            <a:r>
              <a:rPr lang="en-US" dirty="0" smtClean="0"/>
              <a:t>and environment</a:t>
            </a:r>
            <a:r>
              <a:rPr lang="en-US" dirty="0"/>
              <a:t>-specific constraints and fashioning solutions to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253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to Make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analyze </a:t>
            </a:r>
            <a:r>
              <a:rPr lang="en-US" dirty="0"/>
              <a:t>architectural </a:t>
            </a:r>
            <a:r>
              <a:rPr lang="en-US" dirty="0" smtClean="0"/>
              <a:t>tradeoffs, </a:t>
            </a:r>
            <a:r>
              <a:rPr lang="en-US" dirty="0"/>
              <a:t>the team adopted an agile architecture discipline combined with </a:t>
            </a:r>
            <a:r>
              <a:rPr lang="en-US" dirty="0" smtClean="0"/>
              <a:t>a rigorous </a:t>
            </a:r>
            <a:r>
              <a:rPr lang="en-US" dirty="0"/>
              <a:t>program of </a:t>
            </a:r>
            <a:r>
              <a:rPr lang="en-US" dirty="0" smtClean="0"/>
              <a:t>experiments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experiments are </a:t>
            </a:r>
            <a:r>
              <a:rPr lang="en-US" dirty="0" smtClean="0"/>
              <a:t>called </a:t>
            </a:r>
            <a:r>
              <a:rPr lang="en-US" dirty="0"/>
              <a:t>“spikes” in Agile terminology.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00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to Make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experiments (spikes) </a:t>
            </a:r>
            <a:r>
              <a:rPr lang="en-US" dirty="0" smtClean="0"/>
              <a:t>answered questions such as:</a:t>
            </a:r>
            <a:endParaRPr lang="en-US" dirty="0"/>
          </a:p>
          <a:p>
            <a:pPr lvl="1"/>
            <a:r>
              <a:rPr lang="en-US" dirty="0" smtClean="0"/>
              <a:t>Would </a:t>
            </a:r>
            <a:r>
              <a:rPr lang="en-US" dirty="0"/>
              <a:t>moving to a distributed database from local flat files negatively </a:t>
            </a:r>
            <a:r>
              <a:rPr lang="en-US" dirty="0" smtClean="0"/>
              <a:t>impact feedback </a:t>
            </a:r>
            <a:r>
              <a:rPr lang="en-US" dirty="0"/>
              <a:t>time (latency) for users?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(if any) scalability improvement would result from using </a:t>
            </a:r>
            <a:r>
              <a:rPr lang="en-US" dirty="0" err="1" smtClean="0"/>
              <a:t>mod_perl</a:t>
            </a:r>
            <a:r>
              <a:rPr lang="en-US" dirty="0"/>
              <a:t> </a:t>
            </a:r>
            <a:r>
              <a:rPr lang="en-US" dirty="0" smtClean="0"/>
              <a:t>versus </a:t>
            </a:r>
            <a:r>
              <a:rPr lang="en-US" dirty="0"/>
              <a:t>standard Perl?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difficult would the development and quality </a:t>
            </a:r>
            <a:r>
              <a:rPr lang="en-US" dirty="0" smtClean="0"/>
              <a:t>assurance effort </a:t>
            </a:r>
            <a:r>
              <a:rPr lang="en-US" dirty="0"/>
              <a:t>be to convert to </a:t>
            </a:r>
            <a:r>
              <a:rPr lang="en-US" dirty="0" err="1"/>
              <a:t>mod_perl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many participants could be hosted by a single meeting server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was the correct ratio between database servers and meeting servers?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289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architecture processes agile does not </a:t>
            </a:r>
            <a:r>
              <a:rPr lang="en-US" dirty="0" smtClean="0"/>
              <a:t>require </a:t>
            </a:r>
            <a:r>
              <a:rPr lang="en-US" dirty="0"/>
              <a:t>radical re-invention of either Agile practices or architecture methods.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WebArrow</a:t>
            </a:r>
            <a:r>
              <a:rPr lang="en-US" dirty="0"/>
              <a:t> </a:t>
            </a:r>
            <a:r>
              <a:rPr lang="en-US" dirty="0" smtClean="0"/>
              <a:t>team’s </a:t>
            </a:r>
            <a:r>
              <a:rPr lang="en-US" dirty="0"/>
              <a:t>emphasis on experimentation proved the key </a:t>
            </a:r>
            <a:r>
              <a:rPr lang="en-US" dirty="0" smtClean="0"/>
              <a:t>factor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054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the Agile Architect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Barry </a:t>
            </a:r>
            <a:r>
              <a:rPr lang="en-US" sz="2400" dirty="0"/>
              <a:t>Boehm and colleagues have developed the Incremental </a:t>
            </a:r>
            <a:r>
              <a:rPr lang="en-US" sz="2400" dirty="0" smtClean="0"/>
              <a:t>Commitment Model to blend agility and architecture.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This </a:t>
            </a:r>
            <a:r>
              <a:rPr lang="en-US" sz="2400" dirty="0"/>
              <a:t>model is based upon the following </a:t>
            </a:r>
            <a:r>
              <a:rPr lang="en-US" sz="2400" dirty="0" smtClean="0"/>
              <a:t>principles</a:t>
            </a:r>
            <a:r>
              <a:rPr lang="en-US" sz="24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Commitment </a:t>
            </a:r>
            <a:r>
              <a:rPr lang="en-US" sz="2000" dirty="0"/>
              <a:t>and accountability of success-critical stakeholders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Stakeholder </a:t>
            </a:r>
            <a:r>
              <a:rPr lang="en-US" sz="2000" dirty="0"/>
              <a:t>“satisficing” (meeting an acceptability threshold) based on success</a:t>
            </a:r>
            <a:r>
              <a:rPr lang="en-US" sz="2000" dirty="0" smtClean="0"/>
              <a:t>-based </a:t>
            </a:r>
            <a:r>
              <a:rPr lang="en-US" sz="2000" dirty="0"/>
              <a:t>negotiations and tradeoffs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Incremental </a:t>
            </a:r>
            <a:r>
              <a:rPr lang="en-US" sz="2000" dirty="0"/>
              <a:t>and evolutionary growth of system definition and </a:t>
            </a:r>
            <a:r>
              <a:rPr lang="en-US" sz="2000" dirty="0" smtClean="0"/>
              <a:t>stakeholder commitment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Iterative </a:t>
            </a:r>
            <a:r>
              <a:rPr lang="en-US" sz="2000" dirty="0"/>
              <a:t>system development and definition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Interleaved </a:t>
            </a:r>
            <a:r>
              <a:rPr lang="en-US" sz="2000" dirty="0"/>
              <a:t>system definition and development allowing early fielding </a:t>
            </a:r>
            <a:r>
              <a:rPr lang="en-US" sz="2000" dirty="0" smtClean="0"/>
              <a:t>of core </a:t>
            </a:r>
            <a:r>
              <a:rPr lang="en-US" sz="2000" dirty="0"/>
              <a:t>capabilities, continual adaptation to change, and timely growth </a:t>
            </a:r>
            <a:r>
              <a:rPr lang="en-US" sz="2000" dirty="0" smtClean="0"/>
              <a:t>of complex </a:t>
            </a:r>
            <a:r>
              <a:rPr lang="en-US" sz="2000" dirty="0"/>
              <a:t>systems without waiting for every requirement and subsystem </a:t>
            </a:r>
            <a:r>
              <a:rPr lang="en-US" sz="2000" dirty="0" smtClean="0"/>
              <a:t>to be </a:t>
            </a:r>
            <a:r>
              <a:rPr lang="en-US" sz="2000" dirty="0"/>
              <a:t>defined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Risk </a:t>
            </a:r>
            <a:r>
              <a:rPr lang="en-US" sz="2000" dirty="0"/>
              <a:t>management—risk-driven anchor point milestones, which are key </a:t>
            </a:r>
            <a:r>
              <a:rPr lang="en-US" sz="2000" dirty="0" smtClean="0"/>
              <a:t>to synchronizing </a:t>
            </a:r>
            <a:r>
              <a:rPr lang="en-US" sz="2000" dirty="0"/>
              <a:t>and stabilizing all of this concurrent </a:t>
            </a:r>
            <a:r>
              <a:rPr lang="en-US" sz="2000" dirty="0" smtClean="0"/>
              <a:t>activity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6978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</a:t>
            </a:r>
            <a:r>
              <a:rPr lang="en-US" dirty="0"/>
              <a:t>you are building a </a:t>
            </a:r>
            <a:r>
              <a:rPr lang="en-US" dirty="0" smtClean="0"/>
              <a:t>large, complex </a:t>
            </a:r>
            <a:r>
              <a:rPr lang="en-US" dirty="0"/>
              <a:t>system with relatively stable </a:t>
            </a:r>
            <a:r>
              <a:rPr lang="en-US" dirty="0" smtClean="0"/>
              <a:t>and well</a:t>
            </a:r>
            <a:r>
              <a:rPr lang="en-US" dirty="0"/>
              <a:t>-understood requirements and/or distributed development, </a:t>
            </a:r>
            <a:r>
              <a:rPr lang="en-US" dirty="0" smtClean="0"/>
              <a:t>doing </a:t>
            </a:r>
            <a:r>
              <a:rPr lang="en-US" dirty="0"/>
              <a:t>a large </a:t>
            </a:r>
            <a:r>
              <a:rPr lang="en-US" dirty="0" smtClean="0"/>
              <a:t>amount of </a:t>
            </a:r>
            <a:r>
              <a:rPr lang="en-US" dirty="0"/>
              <a:t>architecture work up </a:t>
            </a:r>
            <a:r>
              <a:rPr lang="en-US" dirty="0" smtClean="0"/>
              <a:t>front will pay off.</a:t>
            </a:r>
          </a:p>
          <a:p>
            <a:r>
              <a:rPr lang="en-US" dirty="0"/>
              <a:t>On larger projects with </a:t>
            </a:r>
            <a:r>
              <a:rPr lang="en-US" i="1" dirty="0"/>
              <a:t>unstable</a:t>
            </a:r>
            <a:r>
              <a:rPr lang="en-US" dirty="0"/>
              <a:t> </a:t>
            </a:r>
            <a:r>
              <a:rPr lang="en-US" dirty="0" smtClean="0"/>
              <a:t>requirements, </a:t>
            </a:r>
            <a:r>
              <a:rPr lang="en-US" dirty="0"/>
              <a:t>start by quickly designing a candidate architecture even if it leaves out many details. 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prepared to change and </a:t>
            </a:r>
            <a:r>
              <a:rPr lang="en-US" dirty="0" smtClean="0"/>
              <a:t>elaborate this </a:t>
            </a:r>
            <a:r>
              <a:rPr lang="en-US" dirty="0"/>
              <a:t>architecture as circumstances dictate, as you perform your spikes </a:t>
            </a:r>
            <a:r>
              <a:rPr lang="en-US" dirty="0" smtClean="0"/>
              <a:t>and experiments</a:t>
            </a:r>
            <a:r>
              <a:rPr lang="en-US" dirty="0"/>
              <a:t>, and as functional and quality attribute requirements </a:t>
            </a:r>
            <a:r>
              <a:rPr lang="en-US" dirty="0" smtClean="0"/>
              <a:t>emerge and </a:t>
            </a:r>
            <a:r>
              <a:rPr lang="en-US" dirty="0"/>
              <a:t>solidify.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smaller projects with uncertain requirements, at least try to get </a:t>
            </a:r>
            <a:r>
              <a:rPr lang="en-US" dirty="0" smtClean="0"/>
              <a:t>agreement on </a:t>
            </a:r>
            <a:r>
              <a:rPr lang="en-US" dirty="0"/>
              <a:t>the </a:t>
            </a:r>
            <a:r>
              <a:rPr lang="en-US" dirty="0" smtClean="0"/>
              <a:t>major patterns </a:t>
            </a:r>
            <a:r>
              <a:rPr lang="en-US" dirty="0"/>
              <a:t>to be </a:t>
            </a:r>
            <a:r>
              <a:rPr lang="en-US" dirty="0" smtClean="0"/>
              <a:t>employed.  </a:t>
            </a:r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spend too much </a:t>
            </a:r>
            <a:r>
              <a:rPr lang="en-US" dirty="0" smtClean="0"/>
              <a:t>time on architecture design, </a:t>
            </a:r>
            <a:r>
              <a:rPr lang="en-US" dirty="0"/>
              <a:t>documentation, or analysis up </a:t>
            </a:r>
            <a:r>
              <a:rPr lang="en-US" dirty="0" smtClean="0"/>
              <a:t>front.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811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Agile </a:t>
            </a:r>
            <a:r>
              <a:rPr lang="en-US" sz="2400" dirty="0"/>
              <a:t>Manifesto and </a:t>
            </a:r>
            <a:r>
              <a:rPr lang="en-US" sz="2400" dirty="0" smtClean="0"/>
              <a:t>principles value close</a:t>
            </a:r>
            <a:r>
              <a:rPr lang="en-US" sz="2400" dirty="0"/>
              <a:t>-knit </a:t>
            </a:r>
            <a:r>
              <a:rPr lang="en-US" sz="2400" dirty="0" smtClean="0"/>
              <a:t>teams, with continuous, frequent delivery </a:t>
            </a:r>
            <a:r>
              <a:rPr lang="en-US" sz="2400" dirty="0"/>
              <a:t>of working software. </a:t>
            </a:r>
            <a:endParaRPr lang="en-US" sz="2400" dirty="0" smtClean="0"/>
          </a:p>
          <a:p>
            <a:r>
              <a:rPr lang="en-US" sz="2400" dirty="0" smtClean="0"/>
              <a:t>Agile </a:t>
            </a:r>
            <a:r>
              <a:rPr lang="en-US" sz="2400" dirty="0"/>
              <a:t>processes were initially employed </a:t>
            </a:r>
            <a:r>
              <a:rPr lang="en-US" sz="2400" dirty="0" smtClean="0"/>
              <a:t>on small</a:t>
            </a:r>
            <a:r>
              <a:rPr lang="en-US" sz="2400" dirty="0"/>
              <a:t>- to medium-sized projects with short time </a:t>
            </a:r>
            <a:r>
              <a:rPr lang="en-US" sz="2400" dirty="0" smtClean="0"/>
              <a:t>frames. </a:t>
            </a:r>
            <a:r>
              <a:rPr lang="en-US" sz="2400" dirty="0"/>
              <a:t>They were </a:t>
            </a:r>
            <a:r>
              <a:rPr lang="en-US" sz="2400" dirty="0" smtClean="0"/>
              <a:t>seldom used </a:t>
            </a:r>
            <a:r>
              <a:rPr lang="en-US" sz="2400" dirty="0"/>
              <a:t>for larger projects, particularly </a:t>
            </a:r>
            <a:r>
              <a:rPr lang="en-US" sz="2400" dirty="0" smtClean="0"/>
              <a:t>with distributed development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Large-scale successful projects need </a:t>
            </a:r>
            <a:r>
              <a:rPr lang="en-US" sz="2400" dirty="0"/>
              <a:t>a </a:t>
            </a:r>
            <a:r>
              <a:rPr lang="en-US" sz="2400" dirty="0" smtClean="0"/>
              <a:t>blend </a:t>
            </a:r>
            <a:r>
              <a:rPr lang="en-US" sz="2400" dirty="0"/>
              <a:t>of </a:t>
            </a:r>
            <a:r>
              <a:rPr lang="en-US" sz="2400" dirty="0" smtClean="0"/>
              <a:t>agile and architecture.</a:t>
            </a:r>
          </a:p>
          <a:p>
            <a:r>
              <a:rPr lang="en-US" sz="2400" dirty="0" smtClean="0"/>
              <a:t>Agile </a:t>
            </a:r>
            <a:r>
              <a:rPr lang="en-US" sz="2400" dirty="0"/>
              <a:t>architects </a:t>
            </a:r>
            <a:r>
              <a:rPr lang="en-US" sz="2400" dirty="0" smtClean="0"/>
              <a:t>take </a:t>
            </a:r>
            <a:r>
              <a:rPr lang="en-US" sz="2400" dirty="0"/>
              <a:t>a </a:t>
            </a:r>
            <a:r>
              <a:rPr lang="en-US" sz="2400" dirty="0" smtClean="0"/>
              <a:t>middle ground</a:t>
            </a:r>
            <a:r>
              <a:rPr lang="en-US" sz="2400" dirty="0"/>
              <a:t>, proposing an initial architecture and running with that, until its </a:t>
            </a:r>
            <a:r>
              <a:rPr lang="en-US" sz="2400" dirty="0" smtClean="0"/>
              <a:t>technical debt </a:t>
            </a:r>
            <a:r>
              <a:rPr lang="en-US" sz="2400" dirty="0"/>
              <a:t>becomes too great, at which point they need to refactor.</a:t>
            </a:r>
          </a:p>
          <a:p>
            <a:r>
              <a:rPr lang="pl-PL" sz="2400" dirty="0" err="1"/>
              <a:t>There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a “</a:t>
            </a:r>
            <a:r>
              <a:rPr lang="pl-PL" sz="2400" dirty="0" err="1"/>
              <a:t>sweet</a:t>
            </a:r>
            <a:r>
              <a:rPr lang="pl-PL" sz="2400" dirty="0"/>
              <a:t> spot” </a:t>
            </a:r>
            <a:r>
              <a:rPr lang="pl-PL" sz="2400" dirty="0" err="1"/>
              <a:t>where</a:t>
            </a:r>
            <a:r>
              <a:rPr lang="pl-PL" sz="2400" dirty="0"/>
              <a:t> </a:t>
            </a:r>
            <a:r>
              <a:rPr lang="pl-PL" sz="2400" dirty="0" err="1"/>
              <a:t>up</a:t>
            </a:r>
            <a:r>
              <a:rPr lang="pl-PL" sz="2400" dirty="0"/>
              <a:t>-front </a:t>
            </a:r>
            <a:r>
              <a:rPr lang="pl-PL" sz="2400" dirty="0" err="1"/>
              <a:t>architecture</a:t>
            </a:r>
            <a:r>
              <a:rPr lang="pl-PL" sz="2400" dirty="0"/>
              <a:t> </a:t>
            </a:r>
            <a:r>
              <a:rPr lang="pl-PL" sz="2400" dirty="0" err="1"/>
              <a:t>planning</a:t>
            </a:r>
            <a:r>
              <a:rPr lang="pl-PL" sz="2400" dirty="0"/>
              <a:t> </a:t>
            </a:r>
            <a:r>
              <a:rPr lang="pl-PL" sz="2400" dirty="0" err="1"/>
              <a:t>pays</a:t>
            </a:r>
            <a:r>
              <a:rPr lang="pl-PL" sz="2400" dirty="0"/>
              <a:t> off.</a:t>
            </a:r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997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Much Architecture? </a:t>
            </a:r>
          </a:p>
          <a:p>
            <a:r>
              <a:rPr lang="en-US" dirty="0" smtClean="0"/>
              <a:t>Agility </a:t>
            </a:r>
            <a:r>
              <a:rPr lang="en-US" dirty="0"/>
              <a:t>and Architecture Methods </a:t>
            </a:r>
          </a:p>
          <a:p>
            <a:r>
              <a:rPr lang="en-US" dirty="0" smtClean="0"/>
              <a:t>A </a:t>
            </a:r>
            <a:r>
              <a:rPr lang="en-US" dirty="0"/>
              <a:t>Brief Example of Agile Architecting </a:t>
            </a:r>
          </a:p>
          <a:p>
            <a:r>
              <a:rPr lang="en-US" dirty="0" smtClean="0"/>
              <a:t>Guidelines </a:t>
            </a:r>
            <a:r>
              <a:rPr lang="en-US" dirty="0"/>
              <a:t>for the Agile Architect </a:t>
            </a:r>
          </a:p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200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Agile processes were a response to </a:t>
            </a:r>
            <a:r>
              <a:rPr lang="en-US" dirty="0"/>
              <a:t>a need for </a:t>
            </a:r>
            <a:r>
              <a:rPr lang="en-US" dirty="0" smtClean="0"/>
              <a:t>projects to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more responsive to </a:t>
            </a:r>
            <a:r>
              <a:rPr lang="en-US" dirty="0" smtClean="0"/>
              <a:t>their stakeholders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quicker to develop functionality that users care </a:t>
            </a:r>
            <a:r>
              <a:rPr lang="en-US" dirty="0" smtClean="0"/>
              <a:t>about</a:t>
            </a:r>
            <a:endParaRPr lang="en-US" dirty="0"/>
          </a:p>
          <a:p>
            <a:pPr lvl="1"/>
            <a:r>
              <a:rPr lang="en-US" dirty="0" smtClean="0"/>
              <a:t>show more </a:t>
            </a:r>
            <a:r>
              <a:rPr lang="en-US" dirty="0"/>
              <a:t>and earlier progress in a project’s life </a:t>
            </a:r>
            <a:r>
              <a:rPr lang="en-US" dirty="0" smtClean="0"/>
              <a:t>cycle 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less burdened by </a:t>
            </a:r>
            <a:r>
              <a:rPr lang="en-US" dirty="0" smtClean="0"/>
              <a:t>documenting aspects </a:t>
            </a:r>
            <a:r>
              <a:rPr lang="en-US" dirty="0"/>
              <a:t>of a project that would inevitably change. </a:t>
            </a:r>
            <a:endParaRPr lang="en-US" dirty="0" smtClean="0"/>
          </a:p>
          <a:p>
            <a:r>
              <a:rPr lang="en-US" dirty="0" smtClean="0"/>
              <a:t>These needs are not in conflict with architecture.</a:t>
            </a:r>
          </a:p>
          <a:p>
            <a:r>
              <a:rPr lang="en-US" dirty="0" smtClean="0"/>
              <a:t>The </a:t>
            </a:r>
            <a:r>
              <a:rPr lang="en-US" dirty="0"/>
              <a:t>question for </a:t>
            </a:r>
            <a:r>
              <a:rPr lang="en-US" dirty="0" smtClean="0"/>
              <a:t>a software </a:t>
            </a:r>
            <a:r>
              <a:rPr lang="en-US" dirty="0"/>
              <a:t>project is not “Should I do Agile or architecture?</a:t>
            </a:r>
            <a:r>
              <a:rPr lang="en-US" dirty="0" smtClean="0"/>
              <a:t>” Instead ask: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How much architecture should I do up front versus how much </a:t>
            </a:r>
            <a:r>
              <a:rPr lang="en-US" dirty="0" smtClean="0"/>
              <a:t>should I </a:t>
            </a:r>
            <a:r>
              <a:rPr lang="en-US" dirty="0"/>
              <a:t>defer until the project’s requirements have solidified somewhat?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How much of the architecture should I </a:t>
            </a:r>
            <a:r>
              <a:rPr lang="en-US" dirty="0" smtClean="0"/>
              <a:t>formally document</a:t>
            </a:r>
            <a:r>
              <a:rPr lang="en-US" dirty="0"/>
              <a:t>, and when?” </a:t>
            </a:r>
            <a:endParaRPr lang="en-US" dirty="0" smtClean="0"/>
          </a:p>
          <a:p>
            <a:r>
              <a:rPr lang="en-US" dirty="0" smtClean="0"/>
              <a:t>Agile </a:t>
            </a:r>
            <a:r>
              <a:rPr lang="en-US" dirty="0"/>
              <a:t>and architecture are </a:t>
            </a:r>
            <a:r>
              <a:rPr lang="en-US" dirty="0" smtClean="0"/>
              <a:t>happy companions </a:t>
            </a:r>
            <a:r>
              <a:rPr lang="en-US" dirty="0"/>
              <a:t>for many software </a:t>
            </a:r>
            <a:r>
              <a:rPr lang="en-US" dirty="0" smtClean="0"/>
              <a:t>projects.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040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pic>
        <p:nvPicPr>
          <p:cNvPr id="5" name="Picture 4" descr="agil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0" y="1772816"/>
            <a:ext cx="8790206" cy="433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Twelve Agile Principles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Our </a:t>
            </a:r>
            <a:r>
              <a:rPr lang="en-US" sz="1600" dirty="0"/>
              <a:t>highest priority is to satisfy the customer through early and </a:t>
            </a:r>
            <a:r>
              <a:rPr lang="en-US" sz="1600" dirty="0" smtClean="0"/>
              <a:t>continuous delivery </a:t>
            </a:r>
            <a:r>
              <a:rPr lang="en-US" sz="1600" dirty="0"/>
              <a:t>of valuable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Welcome </a:t>
            </a:r>
            <a:r>
              <a:rPr lang="en-US" sz="1600" dirty="0"/>
              <a:t>changing requirements, even late in development. Agile </a:t>
            </a:r>
            <a:r>
              <a:rPr lang="en-US" sz="1600" dirty="0" smtClean="0"/>
              <a:t>processes harness </a:t>
            </a:r>
            <a:r>
              <a:rPr lang="en-US" sz="1600" dirty="0"/>
              <a:t>change for the customer’s competitive advantage.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Deliver </a:t>
            </a:r>
            <a:r>
              <a:rPr lang="en-US" sz="1600" dirty="0"/>
              <a:t>working software frequently, from a couple of weeks to a couple </a:t>
            </a:r>
            <a:r>
              <a:rPr lang="en-US" sz="1600" dirty="0" smtClean="0"/>
              <a:t>of months</a:t>
            </a:r>
            <a:r>
              <a:rPr lang="en-US" sz="1600" dirty="0"/>
              <a:t>, with a preference to the shorter timescale.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Business </a:t>
            </a:r>
            <a:r>
              <a:rPr lang="en-US" sz="1600" dirty="0"/>
              <a:t>people and developers must work together daily throughout </a:t>
            </a:r>
            <a:r>
              <a:rPr lang="en-US" sz="1600" dirty="0" smtClean="0"/>
              <a:t>the project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Build </a:t>
            </a:r>
            <a:r>
              <a:rPr lang="en-US" sz="1600" dirty="0"/>
              <a:t>projects around motivated individuals. Give them the </a:t>
            </a:r>
            <a:r>
              <a:rPr lang="en-US" sz="1600" dirty="0" smtClean="0"/>
              <a:t>environment and </a:t>
            </a:r>
            <a:r>
              <a:rPr lang="en-US" sz="1600" dirty="0"/>
              <a:t>support they need, and trust them to get the job done.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most efficient and effective method of conveying information to </a:t>
            </a:r>
            <a:r>
              <a:rPr lang="en-US" sz="1600" dirty="0" smtClean="0"/>
              <a:t>and within </a:t>
            </a:r>
            <a:r>
              <a:rPr lang="en-US" sz="1600" dirty="0"/>
              <a:t>a development team is face-to-face conversation.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Working </a:t>
            </a:r>
            <a:r>
              <a:rPr lang="en-US" sz="1600" dirty="0"/>
              <a:t>software is the primary measure of progress.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Agile </a:t>
            </a:r>
            <a:r>
              <a:rPr lang="en-US" sz="1600" dirty="0"/>
              <a:t>processes promote sustainable development. The sponsors, developers</a:t>
            </a:r>
            <a:r>
              <a:rPr lang="en-US" sz="1600" dirty="0" smtClean="0"/>
              <a:t>, and </a:t>
            </a:r>
            <a:r>
              <a:rPr lang="en-US" sz="1600" dirty="0"/>
              <a:t>users should be able to maintain a constant pace indefinitely.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Continuous </a:t>
            </a:r>
            <a:r>
              <a:rPr lang="en-US" sz="1600" dirty="0"/>
              <a:t>attention to technical excellence and good design </a:t>
            </a:r>
            <a:r>
              <a:rPr lang="en-US" sz="1600" dirty="0" smtClean="0"/>
              <a:t>enhances agility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Simplicity</a:t>
            </a:r>
            <a:r>
              <a:rPr lang="en-US" sz="1600" dirty="0"/>
              <a:t>—the art of maximizing the amount of work not done—</a:t>
            </a:r>
            <a:r>
              <a:rPr lang="en-US" sz="1600" dirty="0" smtClean="0"/>
              <a:t>is essential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best architectures, requirements, and designs emerge from self-</a:t>
            </a:r>
            <a:r>
              <a:rPr lang="en-US" sz="1600" dirty="0" smtClean="0"/>
              <a:t>organizing teams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At </a:t>
            </a:r>
            <a:r>
              <a:rPr lang="en-US" sz="1600" dirty="0"/>
              <a:t>regular intervals, the team reflects on how to become more effective</a:t>
            </a:r>
            <a:r>
              <a:rPr lang="en-US" sz="1600" dirty="0" smtClean="0"/>
              <a:t>, then </a:t>
            </a:r>
            <a:r>
              <a:rPr lang="en-US" sz="1600" dirty="0"/>
              <a:t>tunes and adjusts its behavior accordingly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454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processes </a:t>
            </a:r>
            <a:r>
              <a:rPr lang="pl-PL" dirty="0" err="1" smtClean="0"/>
              <a:t>were</a:t>
            </a:r>
            <a:r>
              <a:rPr lang="pl-PL" dirty="0" smtClean="0"/>
              <a:t> </a:t>
            </a:r>
            <a:r>
              <a:rPr lang="pl-PL" dirty="0" err="1"/>
              <a:t>initially</a:t>
            </a:r>
            <a:r>
              <a:rPr lang="pl-PL" dirty="0"/>
              <a:t> </a:t>
            </a:r>
            <a:r>
              <a:rPr lang="pl-PL" dirty="0" err="1"/>
              <a:t>employed</a:t>
            </a:r>
            <a:r>
              <a:rPr lang="pl-PL" dirty="0"/>
              <a:t> on small- to medium-</a:t>
            </a:r>
            <a:r>
              <a:rPr lang="pl-PL" dirty="0" err="1"/>
              <a:t>sized</a:t>
            </a:r>
            <a:r>
              <a:rPr lang="pl-PL" dirty="0"/>
              <a:t> </a:t>
            </a:r>
            <a:r>
              <a:rPr lang="pl-PL" dirty="0" err="1"/>
              <a:t>projects</a:t>
            </a:r>
            <a:r>
              <a:rPr lang="pl-PL" dirty="0"/>
              <a:t> with </a:t>
            </a:r>
            <a:r>
              <a:rPr lang="pl-PL" dirty="0" err="1"/>
              <a:t>short</a:t>
            </a:r>
            <a:r>
              <a:rPr lang="pl-PL" dirty="0"/>
              <a:t> </a:t>
            </a:r>
            <a:r>
              <a:rPr lang="pl-PL" dirty="0" err="1" smtClean="0"/>
              <a:t>time</a:t>
            </a:r>
            <a:r>
              <a:rPr lang="pl-PL" dirty="0"/>
              <a:t> </a:t>
            </a:r>
            <a:r>
              <a:rPr lang="pl-PL" dirty="0" err="1" smtClean="0"/>
              <a:t>frames</a:t>
            </a:r>
            <a:r>
              <a:rPr lang="pl-PL" dirty="0" smtClean="0"/>
              <a:t> </a:t>
            </a:r>
            <a:r>
              <a:rPr lang="pl-PL" dirty="0"/>
              <a:t>and </a:t>
            </a:r>
            <a:r>
              <a:rPr lang="pl-PL" dirty="0" err="1"/>
              <a:t>enjoyed</a:t>
            </a:r>
            <a:r>
              <a:rPr lang="pl-PL" dirty="0"/>
              <a:t> </a:t>
            </a:r>
            <a:r>
              <a:rPr lang="pl-PL" dirty="0" err="1"/>
              <a:t>considerable</a:t>
            </a:r>
            <a:r>
              <a:rPr lang="pl-PL" dirty="0"/>
              <a:t> </a:t>
            </a:r>
            <a:r>
              <a:rPr lang="pl-PL" dirty="0" err="1"/>
              <a:t>success</a:t>
            </a:r>
            <a:r>
              <a:rPr lang="pl-PL" dirty="0"/>
              <a:t>. </a:t>
            </a:r>
            <a:endParaRPr lang="pl-PL" dirty="0" smtClean="0"/>
          </a:p>
          <a:p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often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for </a:t>
            </a:r>
            <a:r>
              <a:rPr lang="pl-PL" dirty="0" err="1" smtClean="0"/>
              <a:t>larger</a:t>
            </a:r>
            <a:r>
              <a:rPr lang="pl-PL" dirty="0"/>
              <a:t> </a:t>
            </a:r>
            <a:r>
              <a:rPr lang="pl-PL" dirty="0" err="1" smtClean="0"/>
              <a:t>projects</a:t>
            </a:r>
            <a:r>
              <a:rPr lang="pl-PL" dirty="0"/>
              <a:t>, </a:t>
            </a:r>
            <a:r>
              <a:rPr lang="pl-PL" dirty="0" err="1"/>
              <a:t>particularly</a:t>
            </a:r>
            <a:r>
              <a:rPr lang="pl-PL" dirty="0"/>
              <a:t> </a:t>
            </a:r>
            <a:r>
              <a:rPr lang="pl-PL" dirty="0" err="1"/>
              <a:t>those</a:t>
            </a:r>
            <a:r>
              <a:rPr lang="pl-PL" dirty="0"/>
              <a:t> with </a:t>
            </a:r>
            <a:r>
              <a:rPr lang="pl-PL" dirty="0" err="1"/>
              <a:t>distributed</a:t>
            </a:r>
            <a:r>
              <a:rPr lang="pl-PL" dirty="0"/>
              <a:t> development.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460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</a:t>
            </a:r>
            <a:r>
              <a:rPr lang="en-US" dirty="0"/>
              <a:t>A</a:t>
            </a:r>
            <a:r>
              <a:rPr lang="en-US" dirty="0" smtClean="0"/>
              <a:t>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two activities that can add time to the </a:t>
            </a:r>
            <a:r>
              <a:rPr lang="en-US" dirty="0" smtClean="0"/>
              <a:t>project </a:t>
            </a:r>
            <a:r>
              <a:rPr lang="en-US" dirty="0"/>
              <a:t>schedule:</a:t>
            </a:r>
          </a:p>
          <a:p>
            <a:pPr lvl="1"/>
            <a:r>
              <a:rPr lang="en-US" dirty="0" smtClean="0"/>
              <a:t>Up</a:t>
            </a:r>
            <a:r>
              <a:rPr lang="en-US" dirty="0"/>
              <a:t>-front design work on the architecture and up-front risk identification</a:t>
            </a:r>
            <a:r>
              <a:rPr lang="en-US" dirty="0" smtClean="0"/>
              <a:t>, planning</a:t>
            </a:r>
            <a:r>
              <a:rPr lang="en-US" dirty="0"/>
              <a:t>, and resolution work</a:t>
            </a:r>
          </a:p>
          <a:p>
            <a:pPr lvl="1"/>
            <a:r>
              <a:rPr lang="en-US" dirty="0" smtClean="0"/>
              <a:t>Rework </a:t>
            </a:r>
            <a:r>
              <a:rPr lang="en-US" dirty="0"/>
              <a:t>due to fixing defects and addressing modification requests.</a:t>
            </a:r>
          </a:p>
          <a:p>
            <a:r>
              <a:rPr lang="en-US" dirty="0"/>
              <a:t>Intuitively, these two trade off against each </a:t>
            </a:r>
            <a:r>
              <a:rPr lang="en-US" dirty="0" smtClean="0"/>
              <a:t>other.</a:t>
            </a:r>
          </a:p>
          <a:p>
            <a:r>
              <a:rPr lang="en-US" dirty="0" smtClean="0"/>
              <a:t>Boehm </a:t>
            </a:r>
            <a:r>
              <a:rPr lang="en-US" dirty="0"/>
              <a:t>and Turner </a:t>
            </a:r>
            <a:r>
              <a:rPr lang="en-US" dirty="0" smtClean="0"/>
              <a:t>plotted</a:t>
            </a:r>
            <a:r>
              <a:rPr lang="en-US" dirty="0"/>
              <a:t> </a:t>
            </a:r>
            <a:r>
              <a:rPr lang="en-US" dirty="0" smtClean="0"/>
              <a:t>these </a:t>
            </a:r>
            <a:r>
              <a:rPr lang="en-US" dirty="0"/>
              <a:t>two values against each </a:t>
            </a:r>
            <a:r>
              <a:rPr lang="en-US" dirty="0" smtClean="0"/>
              <a:t>other for three </a:t>
            </a:r>
            <a:r>
              <a:rPr lang="en-US" dirty="0"/>
              <a:t>hypothetical </a:t>
            </a:r>
            <a:r>
              <a:rPr lang="en-US" dirty="0" smtClean="0"/>
              <a:t>projects: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project of 10 KSLOC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project of 100 KSLOC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project of 1,000 KSLOC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536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pic>
        <p:nvPicPr>
          <p:cNvPr id="5" name="Picture 4" descr="grap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7"/>
            <a:ext cx="4680520" cy="5078119"/>
          </a:xfrm>
          <a:prstGeom prst="rect">
            <a:avLst/>
          </a:prstGeom>
        </p:spPr>
      </p:pic>
      <p:pic>
        <p:nvPicPr>
          <p:cNvPr id="6" name="Picture 5" descr="ke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56792"/>
            <a:ext cx="3623444" cy="178384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How Much </a:t>
            </a:r>
            <a:r>
              <a:rPr lang="en-US" dirty="0"/>
              <a:t>A</a:t>
            </a:r>
            <a:r>
              <a:rPr lang="en-US" dirty="0" smtClean="0"/>
              <a:t>rchitecture?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0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These lines show that there is a sweet spot for each project.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10KSLOC </a:t>
            </a:r>
            <a:r>
              <a:rPr lang="en-US" dirty="0"/>
              <a:t>project, the sweet spot is at the far left. </a:t>
            </a:r>
            <a:r>
              <a:rPr lang="en-US" dirty="0" smtClean="0"/>
              <a:t>Devoting much time </a:t>
            </a:r>
            <a:r>
              <a:rPr lang="en-US" dirty="0"/>
              <a:t>to up-front work is a waste for a small </a:t>
            </a:r>
            <a:r>
              <a:rPr lang="en-US" dirty="0" smtClean="0"/>
              <a:t>project.</a:t>
            </a:r>
            <a:endParaRPr lang="en-US" dirty="0"/>
          </a:p>
          <a:p>
            <a:pPr lvl="1"/>
            <a:r>
              <a:rPr lang="en-US" dirty="0"/>
              <a:t>For the 100 KSLOC project, the sweet spot is </a:t>
            </a:r>
            <a:r>
              <a:rPr lang="en-US" dirty="0" smtClean="0"/>
              <a:t>around </a:t>
            </a:r>
            <a:r>
              <a:rPr lang="en-US" dirty="0"/>
              <a:t>20 percent of </a:t>
            </a:r>
            <a:r>
              <a:rPr lang="en-US" dirty="0" smtClean="0"/>
              <a:t>the project </a:t>
            </a:r>
            <a:r>
              <a:rPr lang="en-US" dirty="0"/>
              <a:t>schedule. 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the 1,000 KSLOC project, the sweet spot is </a:t>
            </a:r>
            <a:r>
              <a:rPr lang="en-US" dirty="0" smtClean="0"/>
              <a:t>around </a:t>
            </a:r>
            <a:r>
              <a:rPr lang="en-US" dirty="0"/>
              <a:t>40 percent of the project schedule.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project with a million lines of code is enormously </a:t>
            </a:r>
            <a:r>
              <a:rPr lang="en-US" dirty="0" smtClean="0"/>
              <a:t>complex.</a:t>
            </a:r>
          </a:p>
          <a:p>
            <a:r>
              <a:rPr lang="en-US" dirty="0" smtClean="0"/>
              <a:t>It is difficult </a:t>
            </a:r>
            <a:r>
              <a:rPr lang="en-US" dirty="0"/>
              <a:t>to imagine how Agile principles alone can cope with this </a:t>
            </a:r>
            <a:r>
              <a:rPr lang="en-US" dirty="0" smtClean="0"/>
              <a:t>complexity if </a:t>
            </a:r>
            <a:r>
              <a:rPr lang="en-US" dirty="0"/>
              <a:t>there is no architecture to guide and organize the effort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How Much </a:t>
            </a:r>
            <a:r>
              <a:rPr lang="en-US" dirty="0"/>
              <a:t>A</a:t>
            </a:r>
            <a:r>
              <a:rPr lang="en-US" dirty="0" smtClean="0"/>
              <a:t>rchitecture?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1695</Words>
  <Application>Microsoft Macintosh PowerPoint</Application>
  <PresentationFormat>On-screen Show (4:3)</PresentationFormat>
  <Paragraphs>128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Chapter 15: Architectures in Agile Projects</vt:lpstr>
      <vt:lpstr>Chapter Outline</vt:lpstr>
      <vt:lpstr>Agility</vt:lpstr>
      <vt:lpstr>Agile Manifesto</vt:lpstr>
      <vt:lpstr>Twelve Agile Principles</vt:lpstr>
      <vt:lpstr>Agile</vt:lpstr>
      <vt:lpstr>How Much Architecture?</vt:lpstr>
      <vt:lpstr>How Much Architecture?</vt:lpstr>
      <vt:lpstr>How Much Architecture?</vt:lpstr>
      <vt:lpstr>Agility and Architecture Practices</vt:lpstr>
      <vt:lpstr>Agility and Architecture Practices - 2</vt:lpstr>
      <vt:lpstr>An Example of Agile Architecting</vt:lpstr>
      <vt:lpstr>Experiments to Make Tradeoffs</vt:lpstr>
      <vt:lpstr>Experiments to Make Tradeoffs</vt:lpstr>
      <vt:lpstr>Lesson</vt:lpstr>
      <vt:lpstr>Guidelines for the Agile Architect</vt:lpstr>
      <vt:lpstr>Our Advice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Rick Kazman</cp:lastModifiedBy>
  <cp:revision>30</cp:revision>
  <dcterms:created xsi:type="dcterms:W3CDTF">2012-04-18T22:57:58Z</dcterms:created>
  <dcterms:modified xsi:type="dcterms:W3CDTF">2013-03-08T08:01:25Z</dcterms:modified>
</cp:coreProperties>
</file>