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 autoAdjust="0"/>
    <p:restoredTop sz="86320" autoAdjust="0"/>
  </p:normalViewPr>
  <p:slideViewPr>
    <p:cSldViewPr>
      <p:cViewPr varScale="1">
        <p:scale>
          <a:sx n="104" d="100"/>
          <a:sy n="104" d="100"/>
        </p:scale>
        <p:origin x="-1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1446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5/27/13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5/27/13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5/27/13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5/27/13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5/27/13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5/27/13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5/27/13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5/27/13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5/27/13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5/27/13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5/27/13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5/27/13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19: Architecture, Implementation, and Testing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Architecture Erosion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>
                <a:effectLst/>
              </a:rPr>
              <a:t>Use tools to enforce architectural</a:t>
            </a:r>
            <a:r>
              <a:rPr lang="en-US" baseline="0" dirty="0" smtClean="0">
                <a:effectLst/>
              </a:rPr>
              <a:t> constraints.</a:t>
            </a:r>
          </a:p>
          <a:p>
            <a:pPr lvl="1" rtl="0" eaLnBrk="1" latinLnBrk="0" hangingPunct="1"/>
            <a:r>
              <a:rPr lang="en-US" baseline="0" dirty="0" smtClean="0">
                <a:effectLst/>
              </a:rPr>
              <a:t>can have architecture rules added that are enforced during a build or check in.</a:t>
            </a:r>
          </a:p>
          <a:p>
            <a:pPr lvl="0" rtl="0" eaLnBrk="1" latinLnBrk="0" hangingPunct="1"/>
            <a:r>
              <a:rPr lang="en-US" dirty="0" smtClean="0">
                <a:effectLst/>
              </a:rPr>
              <a:t>Mark documentation as out of date when erosion occurs. Will give more credence to remaining portion.</a:t>
            </a:r>
          </a:p>
          <a:p>
            <a:pPr lvl="0" rtl="0" eaLnBrk="1" latinLnBrk="0" hangingPunct="1"/>
            <a:r>
              <a:rPr lang="en-US" dirty="0" smtClean="0">
                <a:effectLst/>
              </a:rPr>
              <a:t>Schedule documentation/code synchronization times.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461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</a:p>
          <a:p>
            <a:r>
              <a:rPr lang="en-US" dirty="0" smtClean="0"/>
              <a:t>Integration test</a:t>
            </a:r>
          </a:p>
          <a:p>
            <a:r>
              <a:rPr lang="en-US" dirty="0" smtClean="0"/>
              <a:t>Network effects</a:t>
            </a:r>
          </a:p>
          <a:p>
            <a:r>
              <a:rPr lang="en-US" dirty="0" smtClean="0"/>
              <a:t>Test activities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036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Architecture defines the units that are to be tested. They are components or modules.</a:t>
            </a:r>
          </a:p>
          <a:p>
            <a:r>
              <a:rPr lang="en-US" dirty="0" smtClean="0"/>
              <a:t>Architecture defines the responsibilities and interactions of the units.</a:t>
            </a:r>
          </a:p>
          <a:p>
            <a:r>
              <a:rPr lang="en-US" dirty="0" smtClean="0"/>
              <a:t>Test harness will drive the element to be tested. The test harness can test:</a:t>
            </a:r>
          </a:p>
          <a:p>
            <a:pPr lvl="1"/>
            <a:r>
              <a:rPr lang="en-US" dirty="0" smtClean="0"/>
              <a:t>Responsibilities for functional correctness</a:t>
            </a:r>
          </a:p>
          <a:p>
            <a:pPr lvl="1"/>
            <a:r>
              <a:rPr lang="en-US" dirty="0" smtClean="0"/>
              <a:t>Performance through synthetic loads</a:t>
            </a:r>
          </a:p>
          <a:p>
            <a:pPr lvl="1"/>
            <a:r>
              <a:rPr lang="en-US" dirty="0" smtClean="0"/>
              <a:t>Availability through fault injection. i.e. what happens if a component on which the component</a:t>
            </a:r>
            <a:r>
              <a:rPr lang="en-US" baseline="0" dirty="0" smtClean="0"/>
              <a:t> being </a:t>
            </a:r>
            <a:r>
              <a:rPr lang="en-US" baseline="0" dirty="0" smtClean="0"/>
              <a:t>tested depends </a:t>
            </a:r>
            <a:r>
              <a:rPr lang="en-US" baseline="0" dirty="0" smtClean="0"/>
              <a:t>does not respond.</a:t>
            </a:r>
          </a:p>
          <a:p>
            <a:pPr lvl="0"/>
            <a:r>
              <a:rPr lang="en-US" baseline="0" dirty="0" smtClean="0"/>
              <a:t>Modifiability requirements can also be tested by assigning changes to test teams.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07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unit test, integration test can test functionality,</a:t>
            </a:r>
            <a:r>
              <a:rPr lang="en-US" baseline="0" dirty="0" smtClean="0"/>
              <a:t> performance, availability, and security.</a:t>
            </a:r>
          </a:p>
          <a:p>
            <a:r>
              <a:rPr lang="en-US" baseline="0" dirty="0" smtClean="0"/>
              <a:t>Security can be tested by having the test harness execute various attack scenarios.</a:t>
            </a:r>
          </a:p>
          <a:p>
            <a:r>
              <a:rPr lang="en-US" baseline="0" dirty="0" smtClean="0"/>
              <a:t>Systems may degrade after being run for a long time if resources are not freed</a:t>
            </a:r>
            <a:r>
              <a:rPr lang="en-US" dirty="0" smtClean="0"/>
              <a:t> </a:t>
            </a:r>
            <a:r>
              <a:rPr lang="en-US" baseline="0" dirty="0" smtClean="0"/>
              <a:t>or a configuration</a:t>
            </a:r>
            <a:r>
              <a:rPr lang="en-US" dirty="0" smtClean="0"/>
              <a:t> is incorrectly specified.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745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574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600" dirty="0" smtClean="0"/>
              <a:t>Suppose an error causes a 2% performance degradation.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This is within normal variation if using one server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May cause severe</a:t>
            </a:r>
            <a:r>
              <a:rPr lang="en-US" sz="2200" baseline="0" dirty="0" smtClean="0"/>
              <a:t> degradation if system is deployed to thousands of servers.</a:t>
            </a:r>
          </a:p>
          <a:p>
            <a:pPr lvl="0">
              <a:spcBef>
                <a:spcPts val="0"/>
              </a:spcBef>
            </a:pPr>
            <a:r>
              <a:rPr lang="en-US" sz="2600" dirty="0" smtClean="0"/>
              <a:t>Configuration errors are common during installation and can lead to network effects. i.e. routing a message through</a:t>
            </a:r>
            <a:r>
              <a:rPr lang="en-US" sz="2600" baseline="0" dirty="0" smtClean="0"/>
              <a:t> an intermediary rather than directly will introduce latency.</a:t>
            </a:r>
          </a:p>
          <a:p>
            <a:pPr lvl="0">
              <a:spcBef>
                <a:spcPts val="0"/>
              </a:spcBef>
            </a:pPr>
            <a:r>
              <a:rPr lang="en-US" sz="2600" smtClean="0"/>
              <a:t>Network </a:t>
            </a:r>
            <a:r>
              <a:rPr lang="en-US" sz="2600" dirty="0" smtClean="0"/>
              <a:t>effects are best found through self-aware systems, i.e. system monitors itself and makes values available externally.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653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architect should be actively involved in</a:t>
            </a:r>
          </a:p>
          <a:p>
            <a:pPr lvl="1"/>
            <a:r>
              <a:rPr lang="en-US" dirty="0" smtClean="0"/>
              <a:t>Test planning, since the architect knows the sensitive areas of the system.</a:t>
            </a:r>
          </a:p>
          <a:p>
            <a:pPr lvl="1"/>
            <a:r>
              <a:rPr lang="en-US" dirty="0" smtClean="0"/>
              <a:t>Test development. Test</a:t>
            </a:r>
            <a:r>
              <a:rPr lang="en-US" baseline="0" dirty="0" smtClean="0"/>
              <a:t> driven development is a technique where the next increment of the system is developed to satisfy a predetermined test.</a:t>
            </a:r>
          </a:p>
          <a:p>
            <a:pPr lvl="1"/>
            <a:r>
              <a:rPr lang="en-US" baseline="0" dirty="0" smtClean="0"/>
              <a:t>Test interpretation. The architect knows what various monitored values should be and is best equipped to interpret test results.</a:t>
            </a:r>
          </a:p>
          <a:p>
            <a:pPr lvl="1"/>
            <a:r>
              <a:rPr lang="en-US" baseline="0" dirty="0" smtClean="0"/>
              <a:t>Test harness creation. The test harness has to intimately interact with the system and this requires architecture knowledge.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18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Implementation</a:t>
            </a:r>
            <a:r>
              <a:rPr lang="en-US" baseline="0" dirty="0" smtClean="0"/>
              <a:t> activities can embed architecture knowledge in the code</a:t>
            </a:r>
          </a:p>
          <a:p>
            <a:pPr lvl="1"/>
            <a:r>
              <a:rPr lang="en-US" baseline="0" dirty="0" smtClean="0"/>
              <a:t>Templates can be used for critical sections that reoccur</a:t>
            </a: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erosion can be prevented through use of tools and management processes</a:t>
            </a:r>
            <a:endParaRPr lang="en-US" baseline="0" dirty="0" smtClean="0"/>
          </a:p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and integration tests depend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architectural knowledge and a test harness.</a:t>
            </a:r>
            <a:endParaRPr lang="en-US" dirty="0" smtClean="0">
              <a:effectLst/>
            </a:endParaRP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effects are difficult to discover when deploying a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to 1000s of servers.</a:t>
            </a:r>
            <a:endParaRPr lang="en-US" dirty="0" smtClean="0">
              <a:effectLst/>
            </a:endParaRP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 should be involved in a wide variety of test activities.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599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and Implementation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and Testing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</a:t>
            </a:r>
            <a:r>
              <a:rPr lang="en-US" dirty="0"/>
              <a:t>techniques to help keep the code and the architecture </a:t>
            </a:r>
            <a:r>
              <a:rPr lang="en-US" dirty="0" smtClean="0"/>
              <a:t>consistent:</a:t>
            </a:r>
          </a:p>
          <a:p>
            <a:pPr lvl="1"/>
            <a:r>
              <a:rPr lang="en-US" dirty="0" smtClean="0"/>
              <a:t>Embedding </a:t>
            </a:r>
            <a:r>
              <a:rPr lang="en-US" dirty="0"/>
              <a:t>the design in the code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Code templates</a:t>
            </a:r>
          </a:p>
          <a:p>
            <a:pPr lvl="1"/>
            <a:r>
              <a:rPr lang="en-US" dirty="0" smtClean="0"/>
              <a:t>Keeping code and architecture consistent (i.e. avoiding “architecture erosion”)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341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Embedding the Design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in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Architecture</a:t>
            </a:r>
            <a:r>
              <a:rPr lang="en-US" baseline="0" dirty="0" smtClean="0"/>
              <a:t> acts as a blueprint for implementation. This means</a:t>
            </a:r>
          </a:p>
          <a:p>
            <a:pPr lvl="1"/>
            <a:r>
              <a:rPr lang="en-US" dirty="0" smtClean="0"/>
              <a:t>Implementers know what architectural structure they are implementing.</a:t>
            </a:r>
            <a:r>
              <a:rPr lang="en-US" baseline="0" dirty="0" smtClean="0"/>
              <a:t> E.g. layer, pub/sub, MVC</a:t>
            </a:r>
            <a:r>
              <a:rPr lang="en-US" dirty="0" smtClean="0"/>
              <a:t>, broker, </a:t>
            </a:r>
            <a:r>
              <a:rPr lang="en-US" baseline="0" dirty="0" smtClean="0"/>
              <a:t>…</a:t>
            </a:r>
          </a:p>
          <a:p>
            <a:pPr lvl="1"/>
            <a:r>
              <a:rPr lang="en-US" dirty="0" smtClean="0"/>
              <a:t>They can document the architectural structure in the code</a:t>
            </a:r>
            <a:r>
              <a:rPr lang="en-US" baseline="0" dirty="0" smtClean="0"/>
              <a:t> as comments. Then anyone picking up the code will know some of the constraints.</a:t>
            </a:r>
          </a:p>
          <a:p>
            <a:pPr lvl="1"/>
            <a:r>
              <a:rPr lang="en-US" baseline="0" dirty="0" smtClean="0"/>
              <a:t>Projects should have conventions about how to do this. Then tools can automatically relate the code and the architecture.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828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framework is a reusable set of classes organized around a particular theme. </a:t>
            </a:r>
          </a:p>
          <a:p>
            <a:r>
              <a:rPr lang="en-US" dirty="0" smtClean="0"/>
              <a:t>A programmer uses the services provided by a framework.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dirty="0" smtClean="0"/>
              <a:t>Ruby on Rails is based on MVC is designed for web applications. </a:t>
            </a:r>
            <a:r>
              <a:rPr lang="en-US" dirty="0"/>
              <a:t>It offers </a:t>
            </a:r>
            <a:r>
              <a:rPr lang="en-US" dirty="0" smtClean="0"/>
              <a:t>the </a:t>
            </a:r>
            <a:r>
              <a:rPr lang="en-US" dirty="0"/>
              <a:t>ability to gather information from the web server, talk to or query the database, and render </a:t>
            </a:r>
            <a:r>
              <a:rPr lang="en-US" dirty="0" smtClean="0"/>
              <a:t>templates.</a:t>
            </a:r>
          </a:p>
          <a:p>
            <a:pPr lvl="1"/>
            <a:r>
              <a:rPr lang="en-US" dirty="0" smtClean="0"/>
              <a:t>AUTOSAR is designed for the computers inside of automobiles.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999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715200" cy="778098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Code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A code template is collection of code within which the programmer provides application specific portions.</a:t>
            </a:r>
          </a:p>
          <a:p>
            <a:r>
              <a:rPr lang="en-US" sz="4000" dirty="0" smtClean="0"/>
              <a:t>The example below implements a failover protocol:</a:t>
            </a:r>
          </a:p>
          <a:p>
            <a:endParaRPr lang="en-US" sz="4000" dirty="0" smtClean="0"/>
          </a:p>
          <a:p>
            <a:pPr marL="400050" lvl="1" indent="0">
              <a:buNone/>
            </a:pPr>
            <a:r>
              <a:rPr lang="en-US" sz="3600" i="1" dirty="0" smtClean="0"/>
              <a:t>In </a:t>
            </a:r>
            <a:r>
              <a:rPr lang="en-US" sz="3600" i="1" dirty="0"/>
              <a:t>the event that a failure is detected in a critical-application component, </a:t>
            </a:r>
            <a:r>
              <a:rPr lang="en-US" sz="3600" i="1" dirty="0" smtClean="0"/>
              <a:t>a</a:t>
            </a:r>
            <a:r>
              <a:rPr lang="en-US" sz="3600" i="1" baseline="0" dirty="0" smtClean="0"/>
              <a:t> </a:t>
            </a:r>
            <a:r>
              <a:rPr lang="en-US" sz="3600" i="1" dirty="0" smtClean="0"/>
              <a:t>switchover </a:t>
            </a:r>
            <a:r>
              <a:rPr lang="en-US" sz="3600" i="1" dirty="0"/>
              <a:t>occurs as follows: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secondary copy, executing in parallel in background on a different </a:t>
            </a:r>
            <a:r>
              <a:rPr lang="en-US" dirty="0" smtClean="0"/>
              <a:t>processor,</a:t>
            </a:r>
            <a:r>
              <a:rPr lang="en-US" baseline="0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promoted to the new </a:t>
            </a:r>
            <a:r>
              <a:rPr lang="en-US" dirty="0" smtClean="0"/>
              <a:t>primary.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new primary reconstitutes with the application’s clients 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new secondary is started to serve as a backup for the new primary</a:t>
            </a:r>
            <a:r>
              <a:rPr lang="en-US" dirty="0" smtClean="0"/>
              <a:t>. 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newly started secondary announces itself to the new </a:t>
            </a:r>
            <a:r>
              <a:rPr lang="en-US" dirty="0" smtClean="0"/>
              <a:t>primary.</a:t>
            </a:r>
            <a:endParaRPr lang="en-US" dirty="0"/>
          </a:p>
          <a:p>
            <a:pPr marL="400050" lvl="1" indent="0">
              <a:buNone/>
            </a:pPr>
            <a:r>
              <a:rPr lang="en-US" sz="3400" i="1" dirty="0" smtClean="0"/>
              <a:t>If </a:t>
            </a:r>
            <a:r>
              <a:rPr lang="en-US" sz="3400" i="1" dirty="0"/>
              <a:t>failure is detected within a secondary, a new one is started </a:t>
            </a:r>
            <a:r>
              <a:rPr lang="en-US" sz="3400" i="1" dirty="0" smtClean="0"/>
              <a:t>on </a:t>
            </a:r>
            <a:r>
              <a:rPr lang="en-US" sz="3400" i="1" dirty="0"/>
              <a:t>some </a:t>
            </a:r>
            <a:r>
              <a:rPr lang="en-US" sz="3400" i="1" dirty="0" smtClean="0"/>
              <a:t>other processor</a:t>
            </a:r>
            <a:r>
              <a:rPr lang="en-US" sz="3400" i="1" dirty="0"/>
              <a:t>. </a:t>
            </a:r>
            <a:endParaRPr lang="en-US" sz="34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211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Process:</a:t>
            </a:r>
          </a:p>
          <a:p>
            <a:pPr lvl="1"/>
            <a:r>
              <a:rPr lang="en-US" baseline="0" dirty="0" smtClean="0"/>
              <a:t>Use the code template for every critical component that must have a hot standby.</a:t>
            </a:r>
          </a:p>
          <a:p>
            <a:pPr lvl="1"/>
            <a:r>
              <a:rPr lang="en-US" baseline="0" dirty="0" smtClean="0"/>
              <a:t>Place application specific code in fixed places within the template.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Code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Code </a:t>
            </a:r>
            <a:r>
              <a:rPr lang="en-US" dirty="0"/>
              <a:t>T</a:t>
            </a:r>
            <a:r>
              <a:rPr lang="en-US" dirty="0" smtClean="0"/>
              <a:t>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r>
              <a:rPr lang="en-US" baseline="0" dirty="0" smtClean="0"/>
              <a:t> with similar properties behave in a similar fashion.</a:t>
            </a:r>
          </a:p>
          <a:p>
            <a:r>
              <a:rPr lang="en-US" baseline="0" dirty="0" smtClean="0"/>
              <a:t>Template only needs to be debugged once.</a:t>
            </a:r>
          </a:p>
          <a:p>
            <a:r>
              <a:rPr lang="en-US" baseline="0" dirty="0" smtClean="0"/>
              <a:t>Complicated portions can be completed by skilled personnel and handed off to less skilled personnel.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089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Keeping </a:t>
            </a:r>
            <a:r>
              <a:rPr lang="en-US" dirty="0" smtClean="0"/>
              <a:t>Code </a:t>
            </a:r>
            <a:r>
              <a:rPr lang="en-US" dirty="0"/>
              <a:t>and </a:t>
            </a:r>
            <a:r>
              <a:rPr lang="en-US" dirty="0" smtClean="0"/>
              <a:t>Architecture Consistent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>
                <a:effectLst/>
              </a:rPr>
              <a:t>The implementation will drift away from the documented architecture.</a:t>
            </a:r>
          </a:p>
          <a:p>
            <a:pPr lvl="0" rtl="0" eaLnBrk="1" latinLnBrk="0" hangingPunct="1"/>
            <a:r>
              <a:rPr lang="en-US" dirty="0" smtClean="0">
                <a:effectLst/>
              </a:rPr>
              <a:t>Implementers</a:t>
            </a:r>
            <a:r>
              <a:rPr lang="en-US" baseline="0" dirty="0" smtClean="0">
                <a:effectLst/>
              </a:rPr>
              <a:t> may make decisions that are not consistent either with each other or with the architecture.</a:t>
            </a:r>
          </a:p>
          <a:p>
            <a:pPr lvl="0" rtl="0" eaLnBrk="1" latinLnBrk="0" hangingPunct="1"/>
            <a:r>
              <a:rPr lang="en-US" dirty="0" smtClean="0"/>
              <a:t>The architecture may not have foreseen all eventualities that come up.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343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1152</Words>
  <Application>Microsoft Macintosh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19: Architecture, Implementation, and Testing</vt:lpstr>
      <vt:lpstr>Chapter Outline</vt:lpstr>
      <vt:lpstr>Architecture and Implementation</vt:lpstr>
      <vt:lpstr>Embedding the Design in the Code</vt:lpstr>
      <vt:lpstr>Frameworks</vt:lpstr>
      <vt:lpstr>Code Templates</vt:lpstr>
      <vt:lpstr>Code Templates</vt:lpstr>
      <vt:lpstr>Advantages of Code Templates</vt:lpstr>
      <vt:lpstr>Keeping Code and Architecture Consistent </vt:lpstr>
      <vt:lpstr>Preventing Architecture Erosion</vt:lpstr>
      <vt:lpstr>Architecture and Testing</vt:lpstr>
      <vt:lpstr>Unit Test</vt:lpstr>
      <vt:lpstr>Integration Test</vt:lpstr>
      <vt:lpstr>Network Effects</vt:lpstr>
      <vt:lpstr>Test Activities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21</cp:revision>
  <dcterms:created xsi:type="dcterms:W3CDTF">2012-04-18T22:57:58Z</dcterms:created>
  <dcterms:modified xsi:type="dcterms:W3CDTF">2013-05-28T02:58:41Z</dcterms:modified>
</cp:coreProperties>
</file>