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720" autoAdjust="0"/>
    <p:restoredTop sz="91555" autoAdjust="0"/>
  </p:normalViewPr>
  <p:slideViewPr>
    <p:cSldViewPr>
      <p:cViewPr varScale="1">
        <p:scale>
          <a:sx n="133" d="100"/>
          <a:sy n="133" d="100"/>
        </p:scale>
        <p:origin x="-872"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5/12/13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5/12/13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5/12/13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5/12/13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5/12/13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5/12/13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5/12/13</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5/12/13</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5/12/13</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5/12/13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5/12/13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5/12/13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2:  Why is Software Architecture Important?</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a:xfrm>
            <a:off x="3124200" y="6376243"/>
            <a:ext cx="2895600" cy="365125"/>
          </a:xfrm>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Evolutionary Prototyping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Once an architecture has been defined, it can be analyzed and prototyped as a skeletal system. </a:t>
            </a:r>
          </a:p>
          <a:p>
            <a:pPr lvl="1"/>
            <a:r>
              <a:rPr lang="en-US" dirty="0" smtClean="0"/>
              <a:t>A skeletal system is one in which at least some of the infrastructure— how the elements initialize, communicate, share data, access resources, report errors, log activity, and so forth—is built before much of the system’s functionality has been created. </a:t>
            </a:r>
          </a:p>
          <a:p>
            <a:r>
              <a:rPr lang="en-US" dirty="0" smtClean="0"/>
              <a:t>This approach aids the development process because the system is executable early in the product’s life cycle. </a:t>
            </a:r>
          </a:p>
          <a:p>
            <a:r>
              <a:rPr lang="en-US" dirty="0" smtClean="0"/>
              <a:t>The fidelity of the system increases as stubs are instantiated, or prototype parts are replaced with complete versions of these parts of the software. </a:t>
            </a:r>
          </a:p>
          <a:p>
            <a:r>
              <a:rPr lang="en-US" dirty="0" smtClean="0"/>
              <a:t>This approach allows potential performance problems to be identified early in the product’s life cycle.</a:t>
            </a:r>
          </a:p>
          <a:p>
            <a:r>
              <a:rPr lang="en-US" dirty="0" smtClean="0"/>
              <a:t>These benefits reduce the potential risk in the project.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14633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Improving Cost and Schedule Estimates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One </a:t>
            </a:r>
            <a:r>
              <a:rPr lang="en-US" dirty="0"/>
              <a:t>of the duties of an architect is to </a:t>
            </a:r>
            <a:r>
              <a:rPr lang="en-US" dirty="0" smtClean="0"/>
              <a:t>help the </a:t>
            </a:r>
            <a:r>
              <a:rPr lang="en-US" dirty="0"/>
              <a:t>project manager create cost and schedule estimates early in the project </a:t>
            </a:r>
            <a:r>
              <a:rPr lang="en-US" dirty="0" smtClean="0"/>
              <a:t>life cycle</a:t>
            </a:r>
            <a:r>
              <a:rPr lang="en-US" dirty="0"/>
              <a:t>. </a:t>
            </a:r>
            <a:endParaRPr lang="en-US" dirty="0" smtClean="0"/>
          </a:p>
          <a:p>
            <a:r>
              <a:rPr lang="en-US" dirty="0"/>
              <a:t>T</a:t>
            </a:r>
            <a:r>
              <a:rPr lang="en-US" dirty="0" smtClean="0"/>
              <a:t>op</a:t>
            </a:r>
            <a:r>
              <a:rPr lang="en-US" dirty="0"/>
              <a:t>-down estimates are useful for setting goals and </a:t>
            </a:r>
            <a:r>
              <a:rPr lang="en-US" dirty="0" smtClean="0"/>
              <a:t>apportioning budgets.</a:t>
            </a:r>
          </a:p>
          <a:p>
            <a:r>
              <a:rPr lang="en-US" dirty="0" smtClean="0"/>
              <a:t>Cost </a:t>
            </a:r>
            <a:r>
              <a:rPr lang="en-US" dirty="0"/>
              <a:t>estimations that are based on a bottom-up understanding of </a:t>
            </a:r>
            <a:r>
              <a:rPr lang="en-US" dirty="0" smtClean="0"/>
              <a:t>the system’s </a:t>
            </a:r>
            <a:r>
              <a:rPr lang="en-US" dirty="0"/>
              <a:t>pieces are typically more accurate than those that are based purely </a:t>
            </a:r>
            <a:r>
              <a:rPr lang="en-US" dirty="0" smtClean="0"/>
              <a:t>on top</a:t>
            </a:r>
            <a:r>
              <a:rPr lang="en-US" dirty="0"/>
              <a:t>-down system knowledge.</a:t>
            </a:r>
          </a:p>
          <a:p>
            <a:pPr lvl="1"/>
            <a:r>
              <a:rPr lang="en-US" dirty="0" smtClean="0"/>
              <a:t>Each </a:t>
            </a:r>
            <a:r>
              <a:rPr lang="en-US" dirty="0"/>
              <a:t>team or individual </a:t>
            </a:r>
            <a:r>
              <a:rPr lang="en-US" dirty="0" smtClean="0"/>
              <a:t>responsible for </a:t>
            </a:r>
            <a:r>
              <a:rPr lang="en-US" dirty="0"/>
              <a:t>a work item will be able to make more-accurate estimates for their </a:t>
            </a:r>
            <a:r>
              <a:rPr lang="en-US" dirty="0" smtClean="0"/>
              <a:t>piece than </a:t>
            </a:r>
            <a:r>
              <a:rPr lang="en-US" dirty="0"/>
              <a:t>a project manager and will feel more ownership in making the </a:t>
            </a:r>
            <a:r>
              <a:rPr lang="en-US" dirty="0" smtClean="0"/>
              <a:t>estimates come </a:t>
            </a:r>
            <a:r>
              <a:rPr lang="en-US" dirty="0"/>
              <a:t>true. </a:t>
            </a:r>
            <a:endParaRPr lang="en-US" dirty="0" smtClean="0"/>
          </a:p>
          <a:p>
            <a:r>
              <a:rPr lang="en-US" dirty="0"/>
              <a:t>T</a:t>
            </a:r>
            <a:r>
              <a:rPr lang="en-US" dirty="0" smtClean="0"/>
              <a:t>he </a:t>
            </a:r>
            <a:r>
              <a:rPr lang="en-US" dirty="0"/>
              <a:t>best cost and schedule estimates will typically emerge from </a:t>
            </a:r>
            <a:r>
              <a:rPr lang="en-US" dirty="0" smtClean="0"/>
              <a:t>a consensus </a:t>
            </a:r>
            <a:r>
              <a:rPr lang="en-US" dirty="0"/>
              <a:t>between the top-down estimates (created by the architect and </a:t>
            </a:r>
            <a:r>
              <a:rPr lang="en-US" dirty="0" smtClean="0"/>
              <a:t>project manager</a:t>
            </a:r>
            <a:r>
              <a:rPr lang="en-US" dirty="0"/>
              <a:t>) and the bottom-up estimates (created by the developers).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919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Transferable, Reusable Model</a:t>
            </a:r>
            <a:endParaRPr lang="en-US" dirty="0"/>
          </a:p>
        </p:txBody>
      </p:sp>
      <p:sp>
        <p:nvSpPr>
          <p:cNvPr id="3" name="Content Placeholder 2"/>
          <p:cNvSpPr>
            <a:spLocks noGrp="1"/>
          </p:cNvSpPr>
          <p:nvPr>
            <p:ph idx="1"/>
          </p:nvPr>
        </p:nvSpPr>
        <p:spPr>
          <a:xfrm>
            <a:off x="457200" y="1268760"/>
            <a:ext cx="8229600" cy="5040560"/>
          </a:xfrm>
        </p:spPr>
        <p:txBody>
          <a:bodyPr>
            <a:normAutofit fontScale="85000" lnSpcReduction="10000"/>
          </a:bodyPr>
          <a:lstStyle/>
          <a:p>
            <a:r>
              <a:rPr lang="en-US" sz="2400" dirty="0" smtClean="0"/>
              <a:t>Reuse of architectures provides tremendous leverage for systems with similar requirements. </a:t>
            </a:r>
          </a:p>
          <a:p>
            <a:pPr lvl="1"/>
            <a:r>
              <a:rPr lang="en-US" sz="2400" dirty="0" smtClean="0"/>
              <a:t>Not only can code be reused, but so can the requirements that led to the architecture in the first place, as well as the experience and infrastructure gained in building the reused architecture.</a:t>
            </a:r>
          </a:p>
          <a:p>
            <a:pPr lvl="1"/>
            <a:r>
              <a:rPr lang="en-US" sz="2400" dirty="0" smtClean="0"/>
              <a:t>When architectural decisions can be reused across multiple systems, all of the early-decision consequences are also transferred.</a:t>
            </a:r>
          </a:p>
          <a:p>
            <a:r>
              <a:rPr lang="en-US" sz="2400" dirty="0" smtClean="0"/>
              <a:t>A software product line or family is a set of software systems that are all built using the same set of reusable assets. </a:t>
            </a:r>
          </a:p>
          <a:p>
            <a:pPr lvl="1"/>
            <a:r>
              <a:rPr lang="en-US" sz="2400" dirty="0" smtClean="0"/>
              <a:t>Chief among these assets is the architecture that was designed to handle the needs of the entire family. </a:t>
            </a:r>
          </a:p>
          <a:p>
            <a:pPr lvl="1"/>
            <a:r>
              <a:rPr lang="en-US" sz="2400" dirty="0" smtClean="0"/>
              <a:t>The architecture defines what is fixed for all members of the product line and what is variable. </a:t>
            </a:r>
          </a:p>
          <a:p>
            <a:pPr lvl="1"/>
            <a:r>
              <a:rPr lang="en-US" sz="2400" dirty="0" smtClean="0"/>
              <a:t>The architecture for a product line becomes a capital investment by the organization.</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8881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Independently Developed Components</a:t>
            </a:r>
            <a:endParaRPr lang="en-US" dirty="0"/>
          </a:p>
        </p:txBody>
      </p:sp>
      <p:sp>
        <p:nvSpPr>
          <p:cNvPr id="3" name="Content Placeholder 2"/>
          <p:cNvSpPr>
            <a:spLocks noGrp="1"/>
          </p:cNvSpPr>
          <p:nvPr>
            <p:ph idx="1"/>
          </p:nvPr>
        </p:nvSpPr>
        <p:spPr>
          <a:xfrm>
            <a:off x="457200" y="1268760"/>
            <a:ext cx="8229600" cy="5040560"/>
          </a:xfrm>
        </p:spPr>
        <p:txBody>
          <a:bodyPr>
            <a:normAutofit/>
          </a:bodyPr>
          <a:lstStyle/>
          <a:p>
            <a:r>
              <a:rPr lang="en-US" sz="2000" dirty="0" smtClean="0"/>
              <a:t>Architecture-based development often focuses on components that are likely to have been developed separately, even independently, from each other.</a:t>
            </a:r>
          </a:p>
          <a:p>
            <a:r>
              <a:rPr lang="en-US" sz="2000" dirty="0" smtClean="0"/>
              <a:t>The architecture defines the elements that can be incorporated into the system.</a:t>
            </a:r>
            <a:endParaRPr lang="en-US" sz="1600" dirty="0" smtClean="0"/>
          </a:p>
          <a:p>
            <a:r>
              <a:rPr lang="en-US" sz="2000" dirty="0" smtClean="0"/>
              <a:t>Commercial off-the-shelf components, open source software, publicly available apps, and networked services are example of interchangeable software components.</a:t>
            </a:r>
          </a:p>
          <a:p>
            <a:r>
              <a:rPr lang="en-US" sz="2000" dirty="0" smtClean="0"/>
              <a:t>The payoff can be</a:t>
            </a:r>
          </a:p>
          <a:p>
            <a:pPr lvl="1"/>
            <a:r>
              <a:rPr lang="en-US" sz="1600" dirty="0" smtClean="0"/>
              <a:t>Decreased time to market</a:t>
            </a:r>
          </a:p>
          <a:p>
            <a:pPr lvl="1"/>
            <a:r>
              <a:rPr lang="en-US" sz="1600" dirty="0" smtClean="0"/>
              <a:t>Increased reliability (widely used software should have its bugs ironed out already)</a:t>
            </a:r>
          </a:p>
          <a:p>
            <a:pPr lvl="1"/>
            <a:r>
              <a:rPr lang="en-US" sz="1600" dirty="0" smtClean="0"/>
              <a:t>Lower cost (the software supplier can amortize development cost across their customer base)</a:t>
            </a:r>
          </a:p>
          <a:p>
            <a:pPr lvl="1"/>
            <a:r>
              <a:rPr lang="en-US" sz="1600" dirty="0" smtClean="0"/>
              <a:t>Flexibility (if the component you want to buy is not terribly special purpose, it’s likely to be available from several sources, thus increasing your buying leverage)</a:t>
            </a:r>
            <a:endParaRPr lang="en-US" sz="16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094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Restricting Design Vocabulary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a:t>
            </a:r>
            <a:r>
              <a:rPr lang="en-US" dirty="0"/>
              <a:t>useful architectural patterns are collected, </a:t>
            </a:r>
            <a:r>
              <a:rPr lang="en-US" dirty="0" smtClean="0"/>
              <a:t>we see the benefit in </a:t>
            </a:r>
            <a:r>
              <a:rPr lang="en-US" dirty="0"/>
              <a:t>voluntarily restricting ourselves to a relatively small number </a:t>
            </a:r>
            <a:r>
              <a:rPr lang="en-US" dirty="0" smtClean="0"/>
              <a:t>of choices </a:t>
            </a:r>
            <a:r>
              <a:rPr lang="en-US" dirty="0"/>
              <a:t>of elements and their interactions. </a:t>
            </a:r>
            <a:endParaRPr lang="en-US" dirty="0" smtClean="0"/>
          </a:p>
          <a:p>
            <a:pPr lvl="1"/>
            <a:r>
              <a:rPr lang="en-US" dirty="0"/>
              <a:t>W</a:t>
            </a:r>
            <a:r>
              <a:rPr lang="en-US" dirty="0" smtClean="0"/>
              <a:t>e </a:t>
            </a:r>
            <a:r>
              <a:rPr lang="en-US" dirty="0"/>
              <a:t>minimize the </a:t>
            </a:r>
            <a:r>
              <a:rPr lang="en-US" dirty="0" smtClean="0"/>
              <a:t>design complexity </a:t>
            </a:r>
            <a:r>
              <a:rPr lang="en-US" dirty="0"/>
              <a:t>of the system we are </a:t>
            </a:r>
            <a:r>
              <a:rPr lang="en-US" dirty="0" smtClean="0"/>
              <a:t>building.</a:t>
            </a:r>
          </a:p>
          <a:p>
            <a:pPr lvl="1"/>
            <a:r>
              <a:rPr lang="en-US" dirty="0"/>
              <a:t>E</a:t>
            </a:r>
            <a:r>
              <a:rPr lang="en-US" dirty="0" smtClean="0"/>
              <a:t>nhanced reuse</a:t>
            </a:r>
          </a:p>
          <a:p>
            <a:pPr lvl="1"/>
            <a:r>
              <a:rPr lang="en-US" dirty="0"/>
              <a:t>M</a:t>
            </a:r>
            <a:r>
              <a:rPr lang="en-US" dirty="0" smtClean="0"/>
              <a:t>ore </a:t>
            </a:r>
            <a:r>
              <a:rPr lang="en-US" dirty="0"/>
              <a:t>regular and simpler designs that are more easily understood and </a:t>
            </a:r>
            <a:r>
              <a:rPr lang="en-US" dirty="0" smtClean="0"/>
              <a:t>communicated</a:t>
            </a:r>
            <a:endParaRPr lang="en-US" dirty="0"/>
          </a:p>
          <a:p>
            <a:pPr lvl="1"/>
            <a:r>
              <a:rPr lang="en-US" dirty="0" smtClean="0"/>
              <a:t>More </a:t>
            </a:r>
            <a:r>
              <a:rPr lang="en-US" dirty="0"/>
              <a:t>capable </a:t>
            </a:r>
            <a:r>
              <a:rPr lang="en-US" dirty="0" smtClean="0"/>
              <a:t>analysis</a:t>
            </a:r>
            <a:endParaRPr lang="en-US" dirty="0"/>
          </a:p>
          <a:p>
            <a:pPr lvl="1"/>
            <a:r>
              <a:rPr lang="en-US" dirty="0" smtClean="0"/>
              <a:t>Shorter </a:t>
            </a:r>
            <a:r>
              <a:rPr lang="en-US" dirty="0"/>
              <a:t>selection </a:t>
            </a:r>
            <a:r>
              <a:rPr lang="en-US" dirty="0" smtClean="0"/>
              <a:t>time</a:t>
            </a:r>
            <a:endParaRPr lang="en-US" dirty="0"/>
          </a:p>
          <a:p>
            <a:pPr lvl="1"/>
            <a:r>
              <a:rPr lang="en-US" dirty="0" smtClean="0"/>
              <a:t>Greater </a:t>
            </a:r>
            <a:r>
              <a:rPr lang="en-US" dirty="0"/>
              <a:t>interoperability.</a:t>
            </a:r>
          </a:p>
          <a:p>
            <a:r>
              <a:rPr lang="en-US" dirty="0"/>
              <a:t>Architectural patterns guide the architect and focus the architect on </a:t>
            </a:r>
            <a:r>
              <a:rPr lang="en-US" dirty="0" smtClean="0"/>
              <a:t>the quality </a:t>
            </a:r>
            <a:r>
              <a:rPr lang="en-US" dirty="0"/>
              <a:t>attributes of interest in large part by restricting the vocabulary of </a:t>
            </a:r>
            <a:r>
              <a:rPr lang="en-US" dirty="0" smtClean="0"/>
              <a:t>design.</a:t>
            </a:r>
            <a:endParaRPr lang="en-US" dirty="0"/>
          </a:p>
          <a:p>
            <a:pPr lvl="1"/>
            <a:r>
              <a:rPr lang="en-US" dirty="0"/>
              <a:t>Properties of software design follow from the choice of an architectural pattern</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5180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for Training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smtClean="0"/>
              <a:t>architecture documentation can </a:t>
            </a:r>
            <a:r>
              <a:rPr lang="en-US" dirty="0" smtClean="0"/>
              <a:t>serve as the first introduction to the system for new project members. </a:t>
            </a:r>
          </a:p>
          <a:p>
            <a:r>
              <a:rPr lang="en-US" dirty="0" smtClean="0"/>
              <a:t>Module views are excellent for showing someone the structure of a project</a:t>
            </a:r>
          </a:p>
          <a:p>
            <a:pPr lvl="1"/>
            <a:r>
              <a:rPr lang="en-US" dirty="0" smtClean="0"/>
              <a:t>Who does what, which teams are assigned to which parts of the system, and so forth. </a:t>
            </a:r>
          </a:p>
          <a:p>
            <a:r>
              <a:rPr lang="en-US" dirty="0" smtClean="0"/>
              <a:t>Component-and-connector views are excellent for explaining how the system is expected to work and accomplish its job.</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33237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a:xfrm>
            <a:off x="457200" y="1268760"/>
            <a:ext cx="8229600" cy="5112568"/>
          </a:xfrm>
        </p:spPr>
        <p:txBody>
          <a:bodyPr>
            <a:normAutofit fontScale="77500" lnSpcReduction="20000"/>
          </a:bodyPr>
          <a:lstStyle/>
          <a:p>
            <a:pPr marL="514350" indent="-514350">
              <a:buFont typeface="+mj-lt"/>
              <a:buAutoNum type="arabicPeriod"/>
            </a:pPr>
            <a:r>
              <a:rPr lang="en-US" dirty="0"/>
              <a:t>A</a:t>
            </a:r>
            <a:r>
              <a:rPr lang="en-US" dirty="0" smtClean="0"/>
              <a:t>n </a:t>
            </a:r>
            <a:r>
              <a:rPr lang="en-US" dirty="0"/>
              <a:t>architecture will inhibit or enable a system’s driving quality attributes.</a:t>
            </a:r>
          </a:p>
          <a:p>
            <a:pPr marL="514350" indent="-514350">
              <a:buFont typeface="+mj-lt"/>
              <a:buAutoNum type="arabicPeriod"/>
            </a:pPr>
            <a:r>
              <a:rPr lang="en-US" dirty="0" smtClean="0"/>
              <a:t>The </a:t>
            </a:r>
            <a:r>
              <a:rPr lang="en-US" dirty="0"/>
              <a:t>decisions made in an architecture allow you to reason about and </a:t>
            </a:r>
            <a:r>
              <a:rPr lang="en-US" dirty="0" smtClean="0"/>
              <a:t>manage change </a:t>
            </a:r>
            <a:r>
              <a:rPr lang="en-US" dirty="0"/>
              <a:t>as the system evolves.</a:t>
            </a:r>
          </a:p>
          <a:p>
            <a:pPr marL="514350" indent="-514350">
              <a:buFont typeface="+mj-lt"/>
              <a:buAutoNum type="arabicPeriod"/>
            </a:pPr>
            <a:r>
              <a:rPr lang="en-US" dirty="0" smtClean="0"/>
              <a:t>The </a:t>
            </a:r>
            <a:r>
              <a:rPr lang="en-US" dirty="0"/>
              <a:t>analysis of an architecture enables early prediction of a </a:t>
            </a:r>
            <a:r>
              <a:rPr lang="en-US" dirty="0" smtClean="0"/>
              <a:t>system’s qualities</a:t>
            </a:r>
            <a:r>
              <a:rPr lang="en-US" dirty="0"/>
              <a:t>.</a:t>
            </a:r>
          </a:p>
          <a:p>
            <a:pPr marL="514350" indent="-514350">
              <a:buFont typeface="+mj-lt"/>
              <a:buAutoNum type="arabicPeriod"/>
            </a:pPr>
            <a:r>
              <a:rPr lang="en-US" dirty="0" smtClean="0"/>
              <a:t>A </a:t>
            </a:r>
            <a:r>
              <a:rPr lang="en-US" dirty="0"/>
              <a:t>documented architecture enhances communication among stakeholders.</a:t>
            </a:r>
          </a:p>
          <a:p>
            <a:pPr marL="514350" indent="-514350">
              <a:buFont typeface="+mj-lt"/>
              <a:buAutoNum type="arabicPeriod"/>
            </a:pPr>
            <a:r>
              <a:rPr lang="en-US" dirty="0" smtClean="0"/>
              <a:t>The </a:t>
            </a:r>
            <a:r>
              <a:rPr lang="en-US" dirty="0"/>
              <a:t>architecture is a carrier of the earliest and hence most fundamental</a:t>
            </a:r>
            <a:r>
              <a:rPr lang="en-US" dirty="0" smtClean="0"/>
              <a:t>, hardest</a:t>
            </a:r>
            <a:r>
              <a:rPr lang="en-US" dirty="0"/>
              <a:t>-to-change design decisions.</a:t>
            </a:r>
          </a:p>
          <a:p>
            <a:pPr marL="514350" indent="-514350">
              <a:buFont typeface="+mj-lt"/>
              <a:buAutoNum type="arabicPeriod"/>
            </a:pPr>
            <a:r>
              <a:rPr lang="en-US" dirty="0" smtClean="0"/>
              <a:t>An </a:t>
            </a:r>
            <a:r>
              <a:rPr lang="en-US" dirty="0"/>
              <a:t>architecture defines a set of constraints on subsequent implementation.</a:t>
            </a:r>
          </a:p>
          <a:p>
            <a:pPr marL="514350" indent="-514350">
              <a:buFont typeface="+mj-lt"/>
              <a:buAutoNum type="arabicPeriod"/>
            </a:pPr>
            <a:r>
              <a:rPr lang="en-US" dirty="0" smtClean="0"/>
              <a:t>The </a:t>
            </a:r>
            <a:r>
              <a:rPr lang="en-US" dirty="0"/>
              <a:t>architecture dictates the structure of an organization, or vice versa</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69284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a:xfrm>
            <a:off x="457200" y="1268760"/>
            <a:ext cx="8229600" cy="5112568"/>
          </a:xfrm>
        </p:spPr>
        <p:txBody>
          <a:bodyPr>
            <a:normAutofit fontScale="77500" lnSpcReduction="20000"/>
          </a:bodyPr>
          <a:lstStyle/>
          <a:p>
            <a:pPr marL="514350" indent="-514350">
              <a:buFont typeface="+mj-lt"/>
              <a:buAutoNum type="arabicPeriod" startAt="8"/>
            </a:pPr>
            <a:r>
              <a:rPr lang="en-US" dirty="0" smtClean="0"/>
              <a:t>An </a:t>
            </a:r>
            <a:r>
              <a:rPr lang="en-US" dirty="0"/>
              <a:t>architecture can provide the basis for evolutionary prototyping.</a:t>
            </a:r>
          </a:p>
          <a:p>
            <a:pPr marL="514350" indent="-514350">
              <a:buFont typeface="+mj-lt"/>
              <a:buAutoNum type="arabicPeriod" startAt="8"/>
            </a:pPr>
            <a:r>
              <a:rPr lang="en-US" dirty="0" smtClean="0"/>
              <a:t>An </a:t>
            </a:r>
            <a:r>
              <a:rPr lang="en-US" dirty="0"/>
              <a:t>architecture is the key artifact that allows the architect and project </a:t>
            </a:r>
            <a:r>
              <a:rPr lang="en-US" dirty="0" smtClean="0"/>
              <a:t>manager to </a:t>
            </a:r>
            <a:r>
              <a:rPr lang="en-US" dirty="0"/>
              <a:t>reason about cost and schedule.</a:t>
            </a:r>
          </a:p>
          <a:p>
            <a:pPr marL="514350" indent="-514350">
              <a:buFont typeface="+mj-lt"/>
              <a:buAutoNum type="arabicPeriod" startAt="8"/>
            </a:pPr>
            <a:r>
              <a:rPr lang="en-US" dirty="0" smtClean="0"/>
              <a:t>An </a:t>
            </a:r>
            <a:r>
              <a:rPr lang="en-US" dirty="0"/>
              <a:t>architecture can be created as a transferable, reusable model that </a:t>
            </a:r>
            <a:r>
              <a:rPr lang="en-US" dirty="0" smtClean="0"/>
              <a:t>form the </a:t>
            </a:r>
            <a:r>
              <a:rPr lang="en-US" dirty="0"/>
              <a:t>heart of a product line.</a:t>
            </a:r>
          </a:p>
          <a:p>
            <a:pPr marL="514350" indent="-514350">
              <a:buFont typeface="+mj-lt"/>
              <a:buAutoNum type="arabicPeriod" startAt="8"/>
            </a:pPr>
            <a:r>
              <a:rPr lang="en-US" dirty="0" smtClean="0"/>
              <a:t>Architecture</a:t>
            </a:r>
            <a:r>
              <a:rPr lang="en-US" dirty="0"/>
              <a:t>-based development focuses attention on the assembly of components</a:t>
            </a:r>
            <a:r>
              <a:rPr lang="en-US" dirty="0" smtClean="0"/>
              <a:t>, rather </a:t>
            </a:r>
            <a:r>
              <a:rPr lang="en-US" dirty="0"/>
              <a:t>than simply on their creation.</a:t>
            </a:r>
          </a:p>
          <a:p>
            <a:pPr marL="514350" indent="-514350">
              <a:buFont typeface="+mj-lt"/>
              <a:buAutoNum type="arabicPeriod" startAt="8"/>
            </a:pPr>
            <a:r>
              <a:rPr lang="en-US" dirty="0" smtClean="0"/>
              <a:t>By </a:t>
            </a:r>
            <a:r>
              <a:rPr lang="en-US" dirty="0"/>
              <a:t>restricting design alternatives, architecture channels the creativity </a:t>
            </a:r>
            <a:r>
              <a:rPr lang="en-US" dirty="0" smtClean="0"/>
              <a:t>of developers</a:t>
            </a:r>
            <a:r>
              <a:rPr lang="en-US" dirty="0"/>
              <a:t>, reducing design and system complexity.</a:t>
            </a:r>
          </a:p>
          <a:p>
            <a:pPr marL="514350" indent="-514350">
              <a:buFont typeface="+mj-lt"/>
              <a:buAutoNum type="arabicPeriod" startAt="8"/>
            </a:pPr>
            <a:r>
              <a:rPr lang="en-US" dirty="0" smtClean="0"/>
              <a:t>An </a:t>
            </a:r>
            <a:r>
              <a:rPr lang="en-US" dirty="0"/>
              <a:t>architecture can be the foundation for training a new team member.</a:t>
            </a:r>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9130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Thirteen Reasons</a:t>
            </a:r>
            <a:endParaRPr lang="en-AU" dirty="0"/>
          </a:p>
        </p:txBody>
      </p:sp>
      <p:sp>
        <p:nvSpPr>
          <p:cNvPr id="3" name="Content Placeholder 2"/>
          <p:cNvSpPr>
            <a:spLocks noGrp="1"/>
          </p:cNvSpPr>
          <p:nvPr>
            <p:ph idx="1"/>
          </p:nvPr>
        </p:nvSpPr>
        <p:spPr>
          <a:xfrm>
            <a:off x="457200" y="1268760"/>
            <a:ext cx="8229600" cy="5112568"/>
          </a:xfrm>
        </p:spPr>
        <p:txBody>
          <a:bodyPr>
            <a:normAutofit fontScale="55000" lnSpcReduction="20000"/>
          </a:bodyPr>
          <a:lstStyle/>
          <a:p>
            <a:pPr marL="514350" indent="-514350">
              <a:buFont typeface="+mj-lt"/>
              <a:buAutoNum type="arabicPeriod"/>
            </a:pPr>
            <a:r>
              <a:rPr lang="en-US" dirty="0"/>
              <a:t>A</a:t>
            </a:r>
            <a:r>
              <a:rPr lang="en-US" dirty="0" smtClean="0"/>
              <a:t>n </a:t>
            </a:r>
            <a:r>
              <a:rPr lang="en-US" dirty="0"/>
              <a:t>architecture will inhibit or enable a system’s driving quality attributes.</a:t>
            </a:r>
          </a:p>
          <a:p>
            <a:pPr marL="514350" indent="-514350">
              <a:buFont typeface="+mj-lt"/>
              <a:buAutoNum type="arabicPeriod"/>
            </a:pPr>
            <a:r>
              <a:rPr lang="en-US" dirty="0" smtClean="0"/>
              <a:t>The </a:t>
            </a:r>
            <a:r>
              <a:rPr lang="en-US" dirty="0"/>
              <a:t>decisions made in an architecture allow you to reason about and </a:t>
            </a:r>
            <a:r>
              <a:rPr lang="en-US" dirty="0" smtClean="0"/>
              <a:t>manage change </a:t>
            </a:r>
            <a:r>
              <a:rPr lang="en-US" dirty="0"/>
              <a:t>as the system evolves.</a:t>
            </a:r>
          </a:p>
          <a:p>
            <a:pPr marL="514350" indent="-514350">
              <a:buFont typeface="+mj-lt"/>
              <a:buAutoNum type="arabicPeriod"/>
            </a:pPr>
            <a:r>
              <a:rPr lang="en-US" dirty="0" smtClean="0"/>
              <a:t>The </a:t>
            </a:r>
            <a:r>
              <a:rPr lang="en-US" dirty="0"/>
              <a:t>analysis of an architecture enables early prediction of a </a:t>
            </a:r>
            <a:r>
              <a:rPr lang="en-US" dirty="0" smtClean="0"/>
              <a:t>system’s qualities</a:t>
            </a:r>
            <a:r>
              <a:rPr lang="en-US" dirty="0"/>
              <a:t>.</a:t>
            </a:r>
          </a:p>
          <a:p>
            <a:pPr marL="514350" indent="-514350">
              <a:buFont typeface="+mj-lt"/>
              <a:buAutoNum type="arabicPeriod"/>
            </a:pPr>
            <a:r>
              <a:rPr lang="en-US" dirty="0" smtClean="0"/>
              <a:t>A </a:t>
            </a:r>
            <a:r>
              <a:rPr lang="en-US" dirty="0"/>
              <a:t>documented architecture enhances communication among stakeholders.</a:t>
            </a:r>
          </a:p>
          <a:p>
            <a:pPr marL="514350" indent="-514350">
              <a:buFont typeface="+mj-lt"/>
              <a:buAutoNum type="arabicPeriod"/>
            </a:pPr>
            <a:r>
              <a:rPr lang="en-US" dirty="0" smtClean="0"/>
              <a:t>The </a:t>
            </a:r>
            <a:r>
              <a:rPr lang="en-US" dirty="0"/>
              <a:t>architecture is a carrier of the earliest and hence most fundamental</a:t>
            </a:r>
            <a:r>
              <a:rPr lang="en-US" dirty="0" smtClean="0"/>
              <a:t>, hardest</a:t>
            </a:r>
            <a:r>
              <a:rPr lang="en-US" dirty="0"/>
              <a:t>-to-change design decisions.</a:t>
            </a:r>
          </a:p>
          <a:p>
            <a:pPr marL="514350" indent="-514350">
              <a:buFont typeface="+mj-lt"/>
              <a:buAutoNum type="arabicPeriod"/>
            </a:pPr>
            <a:r>
              <a:rPr lang="en-US" dirty="0" smtClean="0"/>
              <a:t>An </a:t>
            </a:r>
            <a:r>
              <a:rPr lang="en-US" dirty="0"/>
              <a:t>architecture defines a set of constraints on subsequent implementation.</a:t>
            </a:r>
          </a:p>
          <a:p>
            <a:pPr marL="514350" indent="-514350">
              <a:buFont typeface="+mj-lt"/>
              <a:buAutoNum type="arabicPeriod"/>
            </a:pPr>
            <a:r>
              <a:rPr lang="en-US" dirty="0" smtClean="0"/>
              <a:t>The </a:t>
            </a:r>
            <a:r>
              <a:rPr lang="en-US" dirty="0"/>
              <a:t>architecture dictates the structure of an organization, or vice versa.</a:t>
            </a:r>
          </a:p>
          <a:p>
            <a:pPr marL="514350" indent="-514350">
              <a:buFont typeface="+mj-lt"/>
              <a:buAutoNum type="arabicPeriod"/>
            </a:pPr>
            <a:r>
              <a:rPr lang="en-US" dirty="0" smtClean="0"/>
              <a:t>An </a:t>
            </a:r>
            <a:r>
              <a:rPr lang="en-US" dirty="0"/>
              <a:t>architecture can provide the basis for evolutionary prototyping.</a:t>
            </a:r>
          </a:p>
          <a:p>
            <a:pPr marL="514350" indent="-514350">
              <a:buFont typeface="+mj-lt"/>
              <a:buAutoNum type="arabicPeriod"/>
            </a:pPr>
            <a:r>
              <a:rPr lang="en-US" dirty="0" smtClean="0"/>
              <a:t>An </a:t>
            </a:r>
            <a:r>
              <a:rPr lang="en-US" dirty="0"/>
              <a:t>architecture is the key artifact that allows the architect and project </a:t>
            </a:r>
            <a:r>
              <a:rPr lang="en-US" dirty="0" smtClean="0"/>
              <a:t>manager to </a:t>
            </a:r>
            <a:r>
              <a:rPr lang="en-US" dirty="0"/>
              <a:t>reason about cost and schedule.</a:t>
            </a:r>
          </a:p>
          <a:p>
            <a:pPr marL="514350" indent="-514350">
              <a:buFont typeface="+mj-lt"/>
              <a:buAutoNum type="arabicPeriod"/>
            </a:pPr>
            <a:r>
              <a:rPr lang="en-US" dirty="0" smtClean="0"/>
              <a:t>An </a:t>
            </a:r>
            <a:r>
              <a:rPr lang="en-US" dirty="0"/>
              <a:t>architecture can be created as a transferable, reusable model that </a:t>
            </a:r>
            <a:r>
              <a:rPr lang="en-US" dirty="0" smtClean="0"/>
              <a:t>form the </a:t>
            </a:r>
            <a:r>
              <a:rPr lang="en-US" dirty="0"/>
              <a:t>heart of a product line.</a:t>
            </a:r>
          </a:p>
          <a:p>
            <a:pPr marL="514350" indent="-514350">
              <a:buFont typeface="+mj-lt"/>
              <a:buAutoNum type="arabicPeriod"/>
            </a:pPr>
            <a:r>
              <a:rPr lang="en-US" dirty="0" smtClean="0"/>
              <a:t>Architecture</a:t>
            </a:r>
            <a:r>
              <a:rPr lang="en-US" dirty="0"/>
              <a:t>-based development focuses attention on the assembly of components</a:t>
            </a:r>
            <a:r>
              <a:rPr lang="en-US" dirty="0" smtClean="0"/>
              <a:t>, rather </a:t>
            </a:r>
            <a:r>
              <a:rPr lang="en-US" dirty="0"/>
              <a:t>than simply on their creation.</a:t>
            </a:r>
          </a:p>
          <a:p>
            <a:pPr marL="514350" indent="-514350">
              <a:buFont typeface="+mj-lt"/>
              <a:buAutoNum type="arabicPeriod"/>
            </a:pPr>
            <a:r>
              <a:rPr lang="en-US" dirty="0" smtClean="0"/>
              <a:t>By </a:t>
            </a:r>
            <a:r>
              <a:rPr lang="en-US" dirty="0"/>
              <a:t>restricting design alternatives, architecture channels the creativity </a:t>
            </a:r>
            <a:r>
              <a:rPr lang="en-US" dirty="0" smtClean="0"/>
              <a:t>of developers</a:t>
            </a:r>
            <a:r>
              <a:rPr lang="en-US" dirty="0"/>
              <a:t>, reducing design and system complexity.</a:t>
            </a:r>
          </a:p>
          <a:p>
            <a:pPr marL="514350" indent="-514350">
              <a:buFont typeface="+mj-lt"/>
              <a:buAutoNum type="arabicPeriod"/>
            </a:pPr>
            <a:r>
              <a:rPr lang="en-US" dirty="0" smtClean="0"/>
              <a:t>An </a:t>
            </a:r>
            <a:r>
              <a:rPr lang="en-US" dirty="0"/>
              <a:t>architecture can be the foundation for training a new team member.</a:t>
            </a:r>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Inhibiting or Enabling a System’s </a:t>
            </a:r>
            <a:r>
              <a:rPr lang="en-US" dirty="0" smtClean="0"/>
              <a:t>Quality Attributes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Whether </a:t>
            </a:r>
            <a:r>
              <a:rPr lang="en-US" dirty="0"/>
              <a:t>a system will be able to exhibit its desired (or required) quality </a:t>
            </a:r>
            <a:r>
              <a:rPr lang="en-US" dirty="0" smtClean="0"/>
              <a:t>attributes is </a:t>
            </a:r>
            <a:r>
              <a:rPr lang="en-US" dirty="0"/>
              <a:t>substantially determined by its architecture.</a:t>
            </a:r>
          </a:p>
          <a:p>
            <a:r>
              <a:rPr lang="en-US" dirty="0" smtClean="0"/>
              <a:t>This is the most important message of this course!</a:t>
            </a:r>
            <a:endParaRPr lang="en-US" dirty="0"/>
          </a:p>
          <a:p>
            <a:pPr lvl="1"/>
            <a:r>
              <a:rPr lang="en-US" dirty="0" smtClean="0"/>
              <a:t>Performance:  You must manage the </a:t>
            </a:r>
            <a:r>
              <a:rPr lang="en-US" dirty="0"/>
              <a:t>time-based behavior of elements, their use of </a:t>
            </a:r>
            <a:r>
              <a:rPr lang="en-US" dirty="0" smtClean="0"/>
              <a:t>shared resources</a:t>
            </a:r>
            <a:r>
              <a:rPr lang="en-US" dirty="0"/>
              <a:t>, and the frequency and volume of </a:t>
            </a:r>
            <a:r>
              <a:rPr lang="en-US" dirty="0" smtClean="0"/>
              <a:t>inter-element </a:t>
            </a:r>
            <a:r>
              <a:rPr lang="en-US" dirty="0"/>
              <a:t>communication.</a:t>
            </a:r>
          </a:p>
          <a:p>
            <a:pPr lvl="1"/>
            <a:r>
              <a:rPr lang="en-US" dirty="0" smtClean="0"/>
              <a:t>Modifiability: Assign </a:t>
            </a:r>
            <a:r>
              <a:rPr lang="en-US" dirty="0"/>
              <a:t>responsibilities to elements so that the majority of changes to </a:t>
            </a:r>
            <a:r>
              <a:rPr lang="en-US" dirty="0" smtClean="0"/>
              <a:t>the system </a:t>
            </a:r>
            <a:r>
              <a:rPr lang="en-US" dirty="0"/>
              <a:t>will affect a small number of those elements. </a:t>
            </a:r>
          </a:p>
          <a:p>
            <a:pPr lvl="1"/>
            <a:r>
              <a:rPr lang="en-US" dirty="0" smtClean="0"/>
              <a:t>Security: Manage and protect inter-element </a:t>
            </a:r>
            <a:r>
              <a:rPr lang="en-US" dirty="0"/>
              <a:t>communication and control which elements are allowed </a:t>
            </a:r>
            <a:r>
              <a:rPr lang="en-US" dirty="0" smtClean="0"/>
              <a:t>to access </a:t>
            </a:r>
            <a:r>
              <a:rPr lang="en-US" dirty="0"/>
              <a:t>which information; you may also need to introduce </a:t>
            </a:r>
            <a:r>
              <a:rPr lang="en-US" dirty="0" smtClean="0"/>
              <a:t>specialized elements </a:t>
            </a:r>
            <a:r>
              <a:rPr lang="en-US" dirty="0"/>
              <a:t>(such as an authorization </a:t>
            </a:r>
            <a:r>
              <a:rPr lang="en-US" dirty="0" smtClean="0"/>
              <a:t>mechanism</a:t>
            </a:r>
            <a:r>
              <a:rPr lang="en-US" dirty="0"/>
              <a:t>)</a:t>
            </a:r>
            <a:r>
              <a:rPr lang="en-US" dirty="0" smtClean="0"/>
              <a:t>.</a:t>
            </a:r>
            <a:endParaRPr lang="en-US" dirty="0"/>
          </a:p>
          <a:p>
            <a:pPr lvl="1"/>
            <a:r>
              <a:rPr lang="en-US" dirty="0" smtClean="0"/>
              <a:t>Scalability:  Localize </a:t>
            </a:r>
            <a:r>
              <a:rPr lang="en-US" dirty="0"/>
              <a:t>the use of resources to </a:t>
            </a:r>
            <a:r>
              <a:rPr lang="en-US" dirty="0" smtClean="0"/>
              <a:t>facilitate introduction </a:t>
            </a:r>
            <a:r>
              <a:rPr lang="en-US" dirty="0"/>
              <a:t>of higher-capacity replacements, and you must avoid </a:t>
            </a:r>
            <a:r>
              <a:rPr lang="en-US" dirty="0" smtClean="0"/>
              <a:t>hardcoding in </a:t>
            </a:r>
            <a:r>
              <a:rPr lang="en-US" dirty="0"/>
              <a:t>resource assumptions or limits.</a:t>
            </a:r>
          </a:p>
          <a:p>
            <a:pPr lvl="1"/>
            <a:r>
              <a:rPr lang="en-US" dirty="0"/>
              <a:t>I</a:t>
            </a:r>
            <a:r>
              <a:rPr lang="en-US" dirty="0" smtClean="0"/>
              <a:t>ncremental subset delivery: </a:t>
            </a:r>
            <a:r>
              <a:rPr lang="en-US" dirty="0"/>
              <a:t>M</a:t>
            </a:r>
            <a:r>
              <a:rPr lang="en-US" dirty="0" smtClean="0"/>
              <a:t>anage inter-component </a:t>
            </a:r>
            <a:r>
              <a:rPr lang="en-US" dirty="0"/>
              <a:t>usage.</a:t>
            </a:r>
          </a:p>
          <a:p>
            <a:pPr lvl="1"/>
            <a:r>
              <a:rPr lang="en-US" dirty="0" smtClean="0"/>
              <a:t>Reusability:  Restrict inter-element </a:t>
            </a:r>
            <a:r>
              <a:rPr lang="en-US" dirty="0"/>
              <a:t>coupling, so that when you </a:t>
            </a:r>
            <a:r>
              <a:rPr lang="en-US" dirty="0" smtClean="0"/>
              <a:t>extract an </a:t>
            </a:r>
            <a:r>
              <a:rPr lang="en-US" dirty="0"/>
              <a:t>element, it does not come out with too many attachments to its </a:t>
            </a:r>
            <a:r>
              <a:rPr lang="en-US" dirty="0" smtClean="0"/>
              <a:t>current environment.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4757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and Managing Change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About 80 percent of a typical software system’s total cost occurs after initial deployment</a:t>
            </a:r>
          </a:p>
          <a:p>
            <a:pPr lvl="1"/>
            <a:r>
              <a:rPr lang="en-US" dirty="0" smtClean="0"/>
              <a:t>accommodate new features</a:t>
            </a:r>
          </a:p>
          <a:p>
            <a:pPr lvl="1"/>
            <a:r>
              <a:rPr lang="en-US" dirty="0" smtClean="0"/>
              <a:t>adapt to new environments,</a:t>
            </a:r>
          </a:p>
          <a:p>
            <a:pPr lvl="1"/>
            <a:r>
              <a:rPr lang="en-US" dirty="0" smtClean="0"/>
              <a:t>fix bugs, and so forth. </a:t>
            </a:r>
          </a:p>
          <a:p>
            <a:r>
              <a:rPr lang="en-US" dirty="0" smtClean="0"/>
              <a:t>Every architecture partitions possible changes into three categories</a:t>
            </a:r>
          </a:p>
          <a:p>
            <a:pPr lvl="1"/>
            <a:r>
              <a:rPr lang="en-US" dirty="0" smtClean="0"/>
              <a:t>A </a:t>
            </a:r>
            <a:r>
              <a:rPr lang="en-US" i="1" dirty="0" smtClean="0"/>
              <a:t>local</a:t>
            </a:r>
            <a:r>
              <a:rPr lang="en-US" dirty="0" smtClean="0"/>
              <a:t> change can be accomplished by modifying a single element. </a:t>
            </a:r>
          </a:p>
          <a:p>
            <a:pPr lvl="1"/>
            <a:r>
              <a:rPr lang="en-US" dirty="0" smtClean="0"/>
              <a:t>A </a:t>
            </a:r>
            <a:r>
              <a:rPr lang="en-US" i="1" dirty="0" smtClean="0"/>
              <a:t>nonlocal</a:t>
            </a:r>
            <a:r>
              <a:rPr lang="en-US" dirty="0" smtClean="0"/>
              <a:t> change requires multiple element modifications but leaves the underlying architectural approach intact. </a:t>
            </a:r>
          </a:p>
          <a:p>
            <a:pPr lvl="1"/>
            <a:r>
              <a:rPr lang="en-US" dirty="0" smtClean="0"/>
              <a:t>An </a:t>
            </a:r>
            <a:r>
              <a:rPr lang="en-US" i="1" dirty="0" smtClean="0"/>
              <a:t>architectural</a:t>
            </a:r>
            <a:r>
              <a:rPr lang="en-US" dirty="0" smtClean="0"/>
              <a:t> change affects the fundamental ways in which the elements interact with each other and will probably require changes all over the system. </a:t>
            </a:r>
          </a:p>
          <a:p>
            <a:r>
              <a:rPr lang="en-US" dirty="0" smtClean="0"/>
              <a:t>Obviously, local changes are the most desirable</a:t>
            </a:r>
          </a:p>
          <a:p>
            <a:r>
              <a:rPr lang="en-US" dirty="0" smtClean="0"/>
              <a:t>A good architecture is one in which the most common changes are local, and hence easy to make.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7395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Early Prediction of </a:t>
            </a:r>
            <a:r>
              <a:rPr lang="en-US" dirty="0" smtClean="0"/>
              <a:t>System Qualities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a:t>
            </a:r>
            <a:r>
              <a:rPr lang="en-US" dirty="0"/>
              <a:t>we </a:t>
            </a:r>
            <a:r>
              <a:rPr lang="en-US" dirty="0" smtClean="0"/>
              <a:t>know that </a:t>
            </a:r>
            <a:r>
              <a:rPr lang="en-US" dirty="0"/>
              <a:t>certain kinds of architectural decisions lead to certain quality attributes in </a:t>
            </a:r>
            <a:r>
              <a:rPr lang="en-US" dirty="0" smtClean="0"/>
              <a:t>a system</a:t>
            </a:r>
            <a:r>
              <a:rPr lang="en-US" dirty="0"/>
              <a:t>, </a:t>
            </a:r>
            <a:r>
              <a:rPr lang="en-US" dirty="0" smtClean="0"/>
              <a:t>we </a:t>
            </a:r>
            <a:r>
              <a:rPr lang="en-US" dirty="0"/>
              <a:t>can make those decisions and rightly expect to be rewarded </a:t>
            </a:r>
            <a:r>
              <a:rPr lang="en-US" dirty="0" smtClean="0"/>
              <a:t>with the </a:t>
            </a:r>
            <a:r>
              <a:rPr lang="en-US" dirty="0"/>
              <a:t>associated quality attributes. </a:t>
            </a:r>
            <a:endParaRPr lang="en-US" dirty="0" smtClean="0"/>
          </a:p>
          <a:p>
            <a:r>
              <a:rPr lang="en-US" dirty="0" smtClean="0"/>
              <a:t>When we </a:t>
            </a:r>
            <a:r>
              <a:rPr lang="en-US" dirty="0"/>
              <a:t>examine an </a:t>
            </a:r>
            <a:r>
              <a:rPr lang="en-US" dirty="0" smtClean="0"/>
              <a:t>architecture</a:t>
            </a:r>
            <a:r>
              <a:rPr lang="en-US" dirty="0"/>
              <a:t> </a:t>
            </a:r>
            <a:r>
              <a:rPr lang="en-US" dirty="0" smtClean="0"/>
              <a:t>we </a:t>
            </a:r>
            <a:r>
              <a:rPr lang="en-US" dirty="0"/>
              <a:t>can look to see if those decisions have been made, and confidently predict </a:t>
            </a:r>
            <a:r>
              <a:rPr lang="en-US" dirty="0" smtClean="0"/>
              <a:t>that the </a:t>
            </a:r>
            <a:r>
              <a:rPr lang="en-US" dirty="0"/>
              <a:t>architecture will exhibit the associated qualities.</a:t>
            </a:r>
          </a:p>
          <a:p>
            <a:r>
              <a:rPr lang="en-US" dirty="0" smtClean="0"/>
              <a:t>The </a:t>
            </a:r>
            <a:r>
              <a:rPr lang="en-US" dirty="0"/>
              <a:t>earlier you can </a:t>
            </a:r>
            <a:r>
              <a:rPr lang="en-US" dirty="0" smtClean="0"/>
              <a:t>find a </a:t>
            </a:r>
            <a:r>
              <a:rPr lang="en-US" dirty="0"/>
              <a:t>problem in your design, the cheaper, easier, and less disruptive it will be to fix</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4150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Enhancing Communication Among Stakeholders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Software </a:t>
            </a:r>
            <a:r>
              <a:rPr lang="en-US" dirty="0"/>
              <a:t>architecture represents a common abstraction of a system that most</a:t>
            </a:r>
            <a:r>
              <a:rPr lang="en-US" dirty="0" smtClean="0"/>
              <a:t>, if </a:t>
            </a:r>
            <a:r>
              <a:rPr lang="en-US" dirty="0"/>
              <a:t>not all, of the system’s stakeholders can use as a basis for creating mutual understanding</a:t>
            </a:r>
            <a:r>
              <a:rPr lang="en-US" dirty="0" smtClean="0"/>
              <a:t>, negotiating</a:t>
            </a:r>
            <a:r>
              <a:rPr lang="en-US" dirty="0"/>
              <a:t>, forming consensus, and communicating with each other. </a:t>
            </a:r>
            <a:endParaRPr lang="en-US" dirty="0" smtClean="0"/>
          </a:p>
          <a:p>
            <a:r>
              <a:rPr lang="en-US" dirty="0" smtClean="0"/>
              <a:t>The</a:t>
            </a:r>
            <a:r>
              <a:rPr lang="en-US" dirty="0"/>
              <a:t> </a:t>
            </a:r>
            <a:r>
              <a:rPr lang="en-US" dirty="0" smtClean="0"/>
              <a:t>architecture</a:t>
            </a:r>
            <a:r>
              <a:rPr lang="en-US" dirty="0"/>
              <a:t>—or at least parts of it—is sufficiently abstract that most </a:t>
            </a:r>
            <a:r>
              <a:rPr lang="en-US" dirty="0" smtClean="0"/>
              <a:t>nontechnical people </a:t>
            </a:r>
            <a:r>
              <a:rPr lang="en-US" dirty="0"/>
              <a:t>can understand it </a:t>
            </a:r>
            <a:r>
              <a:rPr lang="en-US" dirty="0" smtClean="0"/>
              <a:t>adequately.</a:t>
            </a:r>
          </a:p>
          <a:p>
            <a:r>
              <a:rPr lang="en-US" dirty="0" smtClean="0"/>
              <a:t>Each </a:t>
            </a:r>
            <a:r>
              <a:rPr lang="en-US" dirty="0"/>
              <a:t>stakeholder of a software system—customer, user, project manager</a:t>
            </a:r>
            <a:r>
              <a:rPr lang="en-US" dirty="0" smtClean="0"/>
              <a:t>, coder</a:t>
            </a:r>
            <a:r>
              <a:rPr lang="en-US" dirty="0"/>
              <a:t>, tester, and so on—is concerned with different characteristics of the </a:t>
            </a:r>
            <a:r>
              <a:rPr lang="en-US" dirty="0" smtClean="0"/>
              <a:t>system that </a:t>
            </a:r>
            <a:r>
              <a:rPr lang="en-US" dirty="0"/>
              <a:t>are affected by its architecture. For example:</a:t>
            </a:r>
          </a:p>
          <a:p>
            <a:pPr lvl="1"/>
            <a:r>
              <a:rPr lang="en-US" dirty="0" smtClean="0"/>
              <a:t>The </a:t>
            </a:r>
            <a:r>
              <a:rPr lang="en-US" dirty="0"/>
              <a:t>user is concerned that the system is fast, reliable, and available </a:t>
            </a:r>
            <a:r>
              <a:rPr lang="en-US" dirty="0" smtClean="0"/>
              <a:t>when needed</a:t>
            </a:r>
            <a:r>
              <a:rPr lang="en-US" dirty="0"/>
              <a:t>.</a:t>
            </a:r>
          </a:p>
          <a:p>
            <a:pPr lvl="1"/>
            <a:r>
              <a:rPr lang="en-US" dirty="0" smtClean="0"/>
              <a:t>The </a:t>
            </a:r>
            <a:r>
              <a:rPr lang="en-US" dirty="0"/>
              <a:t>customer is concerned that the architecture can be implemented </a:t>
            </a:r>
            <a:r>
              <a:rPr lang="en-US" dirty="0" smtClean="0"/>
              <a:t>on schedule </a:t>
            </a:r>
            <a:r>
              <a:rPr lang="en-US" dirty="0"/>
              <a:t>and according to budget.</a:t>
            </a:r>
          </a:p>
          <a:p>
            <a:pPr lvl="1"/>
            <a:r>
              <a:rPr lang="en-US" dirty="0" smtClean="0"/>
              <a:t>The </a:t>
            </a:r>
            <a:r>
              <a:rPr lang="en-US" dirty="0"/>
              <a:t>manager is worried (in addition to concerns about cost and schedule</a:t>
            </a:r>
            <a:r>
              <a:rPr lang="en-US" dirty="0" smtClean="0"/>
              <a:t>) that </a:t>
            </a:r>
            <a:r>
              <a:rPr lang="en-US" dirty="0"/>
              <a:t>the architecture will allow teams to work largely independently</a:t>
            </a:r>
            <a:r>
              <a:rPr lang="en-US" dirty="0" smtClean="0"/>
              <a:t>, interacting </a:t>
            </a:r>
            <a:r>
              <a:rPr lang="en-US" dirty="0"/>
              <a:t>in disciplined and controlled ways.</a:t>
            </a:r>
          </a:p>
          <a:p>
            <a:pPr lvl="1"/>
            <a:r>
              <a:rPr lang="en-US" dirty="0" smtClean="0"/>
              <a:t>The </a:t>
            </a:r>
            <a:r>
              <a:rPr lang="en-US" dirty="0"/>
              <a:t>architect is worried about strategies to achieve all of those goals.</a:t>
            </a:r>
          </a:p>
          <a:p>
            <a:r>
              <a:rPr lang="en-US" dirty="0"/>
              <a:t>Architecture provides a common language in which different concerns </a:t>
            </a:r>
            <a:r>
              <a:rPr lang="en-US" dirty="0" smtClean="0"/>
              <a:t>can be </a:t>
            </a:r>
            <a:r>
              <a:rPr lang="en-US" dirty="0"/>
              <a:t>expressed, negotiated, and resolved at a level that is intellectually </a:t>
            </a:r>
            <a:r>
              <a:rPr lang="en-US" dirty="0" smtClean="0"/>
              <a:t>manageable even </a:t>
            </a:r>
            <a:r>
              <a:rPr lang="en-US" dirty="0"/>
              <a:t>for large, complex systems.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59787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Earliest Design Decisions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Software architecture is a manifestation of the earliest design decisions about a system.</a:t>
            </a:r>
          </a:p>
          <a:p>
            <a:r>
              <a:rPr lang="en-US" dirty="0" smtClean="0"/>
              <a:t>These early bindings carry enormous weight with respect to the system’s remaining development, its deployment, and its maintenance life. </a:t>
            </a:r>
          </a:p>
          <a:p>
            <a:r>
              <a:rPr lang="en-US" dirty="0" smtClean="0"/>
              <a:t>Each decision constrains the many decisions that follow. </a:t>
            </a:r>
          </a:p>
          <a:p>
            <a:r>
              <a:rPr lang="en-US" dirty="0" smtClean="0"/>
              <a:t>What are these early design decisions embodied by software architecture?</a:t>
            </a:r>
          </a:p>
          <a:p>
            <a:pPr lvl="1"/>
            <a:r>
              <a:rPr lang="en-US" dirty="0" smtClean="0"/>
              <a:t>Will the system run on one processor or be distributed across multiple processors?</a:t>
            </a:r>
          </a:p>
          <a:p>
            <a:pPr lvl="1"/>
            <a:r>
              <a:rPr lang="en-US" dirty="0" smtClean="0"/>
              <a:t>Will the software be layered? If so, how many layers will there be? What will each one do?</a:t>
            </a:r>
          </a:p>
          <a:p>
            <a:pPr lvl="1"/>
            <a:r>
              <a:rPr lang="en-US" dirty="0" smtClean="0"/>
              <a:t>Will components communicate synchronously or asynchronously? Will they interact by transferring control or data or both?</a:t>
            </a:r>
          </a:p>
          <a:p>
            <a:pPr lvl="1"/>
            <a:r>
              <a:rPr lang="en-US" dirty="0" smtClean="0"/>
              <a:t>Will the system depend on specific features of the operating system or hardware?</a:t>
            </a:r>
          </a:p>
          <a:p>
            <a:pPr lvl="1"/>
            <a:r>
              <a:rPr lang="en-US" dirty="0" smtClean="0"/>
              <a:t>Will the information that flows through the system be encrypted or not?</a:t>
            </a:r>
          </a:p>
          <a:p>
            <a:pPr lvl="1"/>
            <a:r>
              <a:rPr lang="en-US" dirty="0" smtClean="0"/>
              <a:t>What communication protocol will we choose?</a:t>
            </a:r>
          </a:p>
          <a:p>
            <a:r>
              <a:rPr lang="en-US" dirty="0" smtClean="0"/>
              <a:t>Imagine the nightmare of having to change any of these decisions.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9785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Constraints on an Implementation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a:t>
            </a:r>
            <a:r>
              <a:rPr lang="en-US" dirty="0"/>
              <a:t>implementation exhibits an architecture if it conforms to the design </a:t>
            </a:r>
            <a:r>
              <a:rPr lang="en-US" dirty="0" smtClean="0"/>
              <a:t>decisions prescribed </a:t>
            </a:r>
            <a:r>
              <a:rPr lang="en-US" dirty="0"/>
              <a:t>by the architecture. </a:t>
            </a:r>
            <a:endParaRPr lang="en-US" dirty="0" smtClean="0"/>
          </a:p>
          <a:p>
            <a:pPr lvl="1"/>
            <a:r>
              <a:rPr lang="en-US" dirty="0" smtClean="0"/>
              <a:t>The implementation </a:t>
            </a:r>
            <a:r>
              <a:rPr lang="en-US" dirty="0"/>
              <a:t>must be </a:t>
            </a:r>
            <a:r>
              <a:rPr lang="en-US" dirty="0" smtClean="0"/>
              <a:t>implemented as </a:t>
            </a:r>
            <a:r>
              <a:rPr lang="en-US" dirty="0"/>
              <a:t>the set of prescribed </a:t>
            </a:r>
            <a:r>
              <a:rPr lang="en-US" dirty="0" smtClean="0"/>
              <a:t>elements</a:t>
            </a:r>
            <a:endParaRPr lang="en-US" dirty="0"/>
          </a:p>
          <a:p>
            <a:pPr lvl="1"/>
            <a:r>
              <a:rPr lang="en-US" dirty="0"/>
              <a:t>T</a:t>
            </a:r>
            <a:r>
              <a:rPr lang="en-US" dirty="0" smtClean="0"/>
              <a:t>hese </a:t>
            </a:r>
            <a:r>
              <a:rPr lang="en-US" dirty="0"/>
              <a:t>elements must interact </a:t>
            </a:r>
            <a:r>
              <a:rPr lang="en-US" dirty="0" smtClean="0"/>
              <a:t>with each </a:t>
            </a:r>
            <a:r>
              <a:rPr lang="en-US" dirty="0"/>
              <a:t>other in the prescribed </a:t>
            </a:r>
            <a:r>
              <a:rPr lang="en-US" dirty="0" smtClean="0"/>
              <a:t>fashion</a:t>
            </a:r>
            <a:endParaRPr lang="en-US" dirty="0"/>
          </a:p>
          <a:p>
            <a:pPr lvl="1"/>
            <a:r>
              <a:rPr lang="en-US" dirty="0"/>
              <a:t>E</a:t>
            </a:r>
            <a:r>
              <a:rPr lang="en-US" dirty="0" smtClean="0"/>
              <a:t>ach </a:t>
            </a:r>
            <a:r>
              <a:rPr lang="en-US" dirty="0"/>
              <a:t>element must fulfill its </a:t>
            </a:r>
            <a:r>
              <a:rPr lang="en-US" dirty="0" smtClean="0"/>
              <a:t>responsibility to </a:t>
            </a:r>
            <a:r>
              <a:rPr lang="en-US" dirty="0"/>
              <a:t>the other elements as dictated by the architecture. </a:t>
            </a:r>
            <a:endParaRPr lang="en-US" dirty="0" smtClean="0"/>
          </a:p>
          <a:p>
            <a:r>
              <a:rPr lang="en-US" dirty="0" smtClean="0"/>
              <a:t>Each </a:t>
            </a:r>
            <a:r>
              <a:rPr lang="en-US" dirty="0"/>
              <a:t>of these </a:t>
            </a:r>
            <a:r>
              <a:rPr lang="en-US" dirty="0" smtClean="0"/>
              <a:t>prescriptions is </a:t>
            </a:r>
            <a:r>
              <a:rPr lang="en-US" dirty="0"/>
              <a:t>a constraint on the implementer.</a:t>
            </a:r>
          </a:p>
          <a:p>
            <a:r>
              <a:rPr lang="en-US" dirty="0"/>
              <a:t>Element builders </a:t>
            </a:r>
            <a:r>
              <a:rPr lang="en-US" dirty="0" smtClean="0"/>
              <a:t>may </a:t>
            </a:r>
            <a:r>
              <a:rPr lang="en-US" dirty="0"/>
              <a:t>not be aware of the architectural tradeoffs—the </a:t>
            </a:r>
            <a:r>
              <a:rPr lang="en-US" dirty="0" smtClean="0"/>
              <a:t>architecture (</a:t>
            </a:r>
            <a:r>
              <a:rPr lang="en-US" dirty="0"/>
              <a:t>or architect) simply constrains them in such a way as to meet the tradeoffs. </a:t>
            </a:r>
            <a:endParaRPr lang="en-US" dirty="0" smtClean="0"/>
          </a:p>
          <a:p>
            <a:pPr lvl="1"/>
            <a:r>
              <a:rPr lang="en-US" dirty="0" smtClean="0"/>
              <a:t>Example: an </a:t>
            </a:r>
            <a:r>
              <a:rPr lang="en-US" dirty="0"/>
              <a:t>architect assigns </a:t>
            </a:r>
            <a:r>
              <a:rPr lang="en-US" dirty="0" smtClean="0"/>
              <a:t>performance budget </a:t>
            </a:r>
            <a:r>
              <a:rPr lang="en-US" dirty="0"/>
              <a:t>to the pieces of software involved in some larger piece of </a:t>
            </a:r>
            <a:r>
              <a:rPr lang="en-US" dirty="0" smtClean="0"/>
              <a:t>functionality. </a:t>
            </a:r>
          </a:p>
          <a:p>
            <a:pPr lvl="1"/>
            <a:r>
              <a:rPr lang="en-US" dirty="0" smtClean="0"/>
              <a:t>If </a:t>
            </a:r>
            <a:r>
              <a:rPr lang="en-US" dirty="0"/>
              <a:t>each software unit stays within its budget, the overall transaction will meet </a:t>
            </a:r>
            <a:r>
              <a:rPr lang="en-US" dirty="0" smtClean="0"/>
              <a:t>its performance </a:t>
            </a:r>
            <a:r>
              <a:rPr lang="en-US" dirty="0"/>
              <a:t>requirement. </a:t>
            </a:r>
            <a:endParaRPr lang="en-US" dirty="0" smtClean="0"/>
          </a:p>
          <a:p>
            <a:pPr lvl="1"/>
            <a:r>
              <a:rPr lang="en-US" dirty="0" smtClean="0"/>
              <a:t>Implementers </a:t>
            </a:r>
            <a:r>
              <a:rPr lang="en-US" dirty="0"/>
              <a:t>of each of the constituent pieces </a:t>
            </a:r>
            <a:r>
              <a:rPr lang="en-US" dirty="0" smtClean="0"/>
              <a:t>may not </a:t>
            </a:r>
            <a:r>
              <a:rPr lang="en-US" dirty="0"/>
              <a:t>know the overall budget, only their </a:t>
            </a:r>
            <a:r>
              <a:rPr lang="en-US" dirty="0" smtClean="0"/>
              <a:t>own.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053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Influencing the Organizational Structure</a:t>
            </a:r>
            <a:endParaRPr lang="en-US" dirty="0"/>
          </a:p>
        </p:txBody>
      </p:sp>
      <p:sp>
        <p:nvSpPr>
          <p:cNvPr id="3" name="Content Placeholder 2"/>
          <p:cNvSpPr>
            <a:spLocks noGrp="1"/>
          </p:cNvSpPr>
          <p:nvPr>
            <p:ph idx="1"/>
          </p:nvPr>
        </p:nvSpPr>
        <p:spPr/>
        <p:txBody>
          <a:bodyPr>
            <a:normAutofit fontScale="62500" lnSpcReduction="20000"/>
          </a:bodyPr>
          <a:lstStyle/>
          <a:p>
            <a:r>
              <a:rPr lang="en-US" dirty="0"/>
              <a:t>A</a:t>
            </a:r>
            <a:r>
              <a:rPr lang="en-US" dirty="0" smtClean="0"/>
              <a:t>rchitecture prescribes </a:t>
            </a:r>
            <a:r>
              <a:rPr lang="en-US" dirty="0"/>
              <a:t>the structure of the system being </a:t>
            </a:r>
            <a:r>
              <a:rPr lang="en-US" dirty="0" smtClean="0"/>
              <a:t>developed.</a:t>
            </a:r>
            <a:endParaRPr lang="en-US" dirty="0"/>
          </a:p>
          <a:p>
            <a:r>
              <a:rPr lang="en-US" dirty="0"/>
              <a:t>T</a:t>
            </a:r>
            <a:r>
              <a:rPr lang="en-US" dirty="0" smtClean="0"/>
              <a:t>hat </a:t>
            </a:r>
            <a:r>
              <a:rPr lang="en-US" dirty="0"/>
              <a:t>structure becomes engraved in the structure of the development project (</a:t>
            </a:r>
            <a:r>
              <a:rPr lang="en-US" dirty="0" smtClean="0"/>
              <a:t>and sometimes </a:t>
            </a:r>
            <a:r>
              <a:rPr lang="en-US" dirty="0"/>
              <a:t>the structure of the entire organization). </a:t>
            </a:r>
            <a:endParaRPr lang="en-US" dirty="0" smtClean="0"/>
          </a:p>
          <a:p>
            <a:r>
              <a:rPr lang="en-US" dirty="0"/>
              <a:t>T</a:t>
            </a:r>
            <a:r>
              <a:rPr lang="en-US" dirty="0" smtClean="0"/>
              <a:t>he </a:t>
            </a:r>
            <a:r>
              <a:rPr lang="en-US" dirty="0"/>
              <a:t>architecture </a:t>
            </a:r>
            <a:r>
              <a:rPr lang="en-US" dirty="0" smtClean="0"/>
              <a:t>is typically </a:t>
            </a:r>
            <a:r>
              <a:rPr lang="en-US" dirty="0"/>
              <a:t>used as the basis for the work-breakdown structure. </a:t>
            </a:r>
            <a:endParaRPr lang="en-US" dirty="0" smtClean="0"/>
          </a:p>
          <a:p>
            <a:r>
              <a:rPr lang="en-US" dirty="0" smtClean="0"/>
              <a:t>The </a:t>
            </a:r>
            <a:r>
              <a:rPr lang="en-US" dirty="0"/>
              <a:t>work-</a:t>
            </a:r>
            <a:r>
              <a:rPr lang="en-US" dirty="0" smtClean="0"/>
              <a:t>breakdown structure </a:t>
            </a:r>
            <a:r>
              <a:rPr lang="en-US" dirty="0"/>
              <a:t>in turn dictates </a:t>
            </a:r>
            <a:endParaRPr lang="en-US" dirty="0" smtClean="0"/>
          </a:p>
          <a:p>
            <a:pPr lvl="1"/>
            <a:r>
              <a:rPr lang="en-US" dirty="0" smtClean="0"/>
              <a:t>units </a:t>
            </a:r>
            <a:r>
              <a:rPr lang="en-US" dirty="0"/>
              <a:t>of planning, scheduling, and </a:t>
            </a:r>
            <a:r>
              <a:rPr lang="en-US" dirty="0" smtClean="0"/>
              <a:t>budget</a:t>
            </a:r>
            <a:endParaRPr lang="en-US" dirty="0"/>
          </a:p>
          <a:p>
            <a:pPr lvl="1"/>
            <a:r>
              <a:rPr lang="en-US" dirty="0" smtClean="0"/>
              <a:t>inter-team </a:t>
            </a:r>
            <a:r>
              <a:rPr lang="en-US" dirty="0" smtClean="0"/>
              <a:t>communication channels</a:t>
            </a:r>
          </a:p>
          <a:p>
            <a:pPr lvl="1"/>
            <a:r>
              <a:rPr lang="en-US" dirty="0" smtClean="0"/>
              <a:t>configuration </a:t>
            </a:r>
            <a:r>
              <a:rPr lang="en-US" dirty="0"/>
              <a:t>control and file-system </a:t>
            </a:r>
            <a:r>
              <a:rPr lang="en-US" dirty="0" smtClean="0"/>
              <a:t>organization</a:t>
            </a:r>
            <a:endParaRPr lang="en-US" dirty="0"/>
          </a:p>
          <a:p>
            <a:pPr lvl="1"/>
            <a:r>
              <a:rPr lang="en-US" dirty="0" smtClean="0"/>
              <a:t>integration and </a:t>
            </a:r>
            <a:r>
              <a:rPr lang="en-US" dirty="0"/>
              <a:t>test plans and procedures; </a:t>
            </a:r>
            <a:endParaRPr lang="en-US" dirty="0" smtClean="0"/>
          </a:p>
          <a:p>
            <a:pPr lvl="1"/>
            <a:r>
              <a:rPr lang="en-US" dirty="0" smtClean="0"/>
              <a:t>much more</a:t>
            </a:r>
          </a:p>
          <a:p>
            <a:r>
              <a:rPr lang="en-US" dirty="0" smtClean="0"/>
              <a:t>The </a:t>
            </a:r>
            <a:r>
              <a:rPr lang="en-US" dirty="0"/>
              <a:t>maintenance </a:t>
            </a:r>
            <a:r>
              <a:rPr lang="en-US" dirty="0" smtClean="0"/>
              <a:t>activity will </a:t>
            </a:r>
            <a:r>
              <a:rPr lang="en-US" dirty="0"/>
              <a:t>also reflect the software structure</a:t>
            </a:r>
            <a:r>
              <a:rPr lang="en-US" dirty="0" smtClean="0"/>
              <a:t>, with </a:t>
            </a:r>
            <a:r>
              <a:rPr lang="en-US" dirty="0"/>
              <a:t>teams formed to maintain specific structural elements from the </a:t>
            </a:r>
            <a:r>
              <a:rPr lang="en-US" dirty="0" smtClean="0"/>
              <a:t>architecture.</a:t>
            </a:r>
          </a:p>
          <a:p>
            <a:r>
              <a:rPr lang="en-US" dirty="0" smtClean="0"/>
              <a:t>If </a:t>
            </a:r>
            <a:r>
              <a:rPr lang="en-US" dirty="0"/>
              <a:t>these responsibilities have been formalized in a contractual relationship, </a:t>
            </a:r>
            <a:r>
              <a:rPr lang="en-US" dirty="0" smtClean="0"/>
              <a:t>changing responsibilities </a:t>
            </a:r>
            <a:r>
              <a:rPr lang="en-US" dirty="0"/>
              <a:t>could become expensive or even litigious</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08524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2506</Words>
  <Application>Microsoft Macintosh PowerPoint</Application>
  <PresentationFormat>On-screen Show (4:3)</PresentationFormat>
  <Paragraphs>159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Chapter 2:  Why is Software Architecture Important?</vt:lpstr>
      <vt:lpstr>Thirteen Reasons</vt:lpstr>
      <vt:lpstr>Inhibiting or Enabling a System’s Quality Attributes</vt:lpstr>
      <vt:lpstr>Reasoning About and Managing Change</vt:lpstr>
      <vt:lpstr>Early Prediction of System Qualities</vt:lpstr>
      <vt:lpstr>Enhancing Communication Among Stakeholders</vt:lpstr>
      <vt:lpstr>Earliest Design Decisions</vt:lpstr>
      <vt:lpstr>Defining Constraints on an Implementation</vt:lpstr>
      <vt:lpstr>Influencing the Organizational Structure</vt:lpstr>
      <vt:lpstr>Enabling Evolutionary Prototyping</vt:lpstr>
      <vt:lpstr>Improving Cost and Schedule Estimates</vt:lpstr>
      <vt:lpstr>Transferable, Reusable Model</vt:lpstr>
      <vt:lpstr>Using Independently Developed Components</vt:lpstr>
      <vt:lpstr>Restricting Design Vocabulary</vt:lpstr>
      <vt:lpstr>Basis for Training</vt:lpstr>
      <vt:lpstr>Summary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19</cp:revision>
  <dcterms:created xsi:type="dcterms:W3CDTF">2012-04-18T22:57:58Z</dcterms:created>
  <dcterms:modified xsi:type="dcterms:W3CDTF">2013-05-12T16:58:56Z</dcterms:modified>
</cp:coreProperties>
</file>