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7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53" autoAdjust="0"/>
    <p:restoredTop sz="96244" autoAdjust="0"/>
  </p:normalViewPr>
  <p:slideViewPr>
    <p:cSldViewPr>
      <p:cViewPr varScale="1">
        <p:scale>
          <a:sx n="112" d="100"/>
          <a:sy n="112" d="100"/>
        </p:scale>
        <p:origin x="-376" y="-96"/>
      </p:cViewPr>
      <p:guideLst>
        <p:guide orient="horz" pos="2160"/>
        <p:guide pos="2880"/>
      </p:guideLst>
    </p:cSldViewPr>
  </p:slideViewPr>
  <p:outlineViewPr>
    <p:cViewPr>
      <p:scale>
        <a:sx n="33" d="100"/>
        <a:sy n="33" d="100"/>
      </p:scale>
      <p:origin x="0" y="24658"/>
    </p:cViewPr>
  </p:outlineViewPr>
  <p:notesTextViewPr>
    <p:cViewPr>
      <p:scale>
        <a:sx n="1" d="1"/>
        <a:sy n="1" d="1"/>
      </p:scale>
      <p:origin x="0" y="0"/>
    </p:cViewPr>
  </p:notesTextViewPr>
  <p:sorterViewPr>
    <p:cViewPr>
      <p:scale>
        <a:sx n="124" d="100"/>
        <a:sy n="124" d="100"/>
      </p:scale>
      <p:origin x="0" y="25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5/12/13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5/12/13</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5/12/13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5/12/13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5/12/13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5/12/13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5/12/13</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5/12/13</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5/12/13</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5/12/13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5/12/13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5/12/13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3: The Many Contexts of Software Architecture</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a:t>
            </a:r>
            <a:r>
              <a:rPr lang="en-US" dirty="0" smtClean="0"/>
              <a:t>Business Goals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BG.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00808"/>
            <a:ext cx="8749994" cy="4320480"/>
          </a:xfrm>
          <a:prstGeom prst="rect">
            <a:avLst/>
          </a:prstGeom>
        </p:spPr>
      </p:pic>
    </p:spTree>
    <p:extLst>
      <p:ext uri="{BB962C8B-B14F-4D97-AF65-F5344CB8AC3E}">
        <p14:creationId xmlns:p14="http://schemas.microsoft.com/office/powerpoint/2010/main" val="290956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a:t>
            </a:r>
            <a:r>
              <a:rPr lang="en-US" dirty="0"/>
              <a:t>Context</a:t>
            </a:r>
          </a:p>
        </p:txBody>
      </p:sp>
      <p:sp>
        <p:nvSpPr>
          <p:cNvPr id="3" name="Content Placeholder 2"/>
          <p:cNvSpPr>
            <a:spLocks noGrp="1"/>
          </p:cNvSpPr>
          <p:nvPr>
            <p:ph idx="1"/>
          </p:nvPr>
        </p:nvSpPr>
        <p:spPr/>
        <p:txBody>
          <a:bodyPr>
            <a:normAutofit fontScale="92500" lnSpcReduction="20000"/>
          </a:bodyPr>
          <a:lstStyle/>
          <a:p>
            <a:r>
              <a:rPr lang="en-US" sz="2400" dirty="0"/>
              <a:t>You will perform many </a:t>
            </a:r>
            <a:r>
              <a:rPr lang="en-US" sz="2400" i="1" dirty="0"/>
              <a:t>duties</a:t>
            </a:r>
            <a:r>
              <a:rPr lang="en-US" sz="2400" dirty="0"/>
              <a:t> beyond directly producing an architecture.</a:t>
            </a:r>
          </a:p>
          <a:p>
            <a:pPr lvl="1"/>
            <a:r>
              <a:rPr lang="en-US" sz="2000" dirty="0"/>
              <a:t>You will need to be involved in supporting management and dealing with customers. </a:t>
            </a:r>
          </a:p>
          <a:p>
            <a:r>
              <a:rPr lang="en-US" sz="2400" dirty="0" smtClean="0"/>
              <a:t>Architects </a:t>
            </a:r>
            <a:r>
              <a:rPr lang="en-US" sz="2400" dirty="0"/>
              <a:t>need more than just </a:t>
            </a:r>
            <a:r>
              <a:rPr lang="en-US" sz="2400" dirty="0" smtClean="0"/>
              <a:t>technical </a:t>
            </a:r>
            <a:r>
              <a:rPr lang="en-US" sz="2400" i="1" dirty="0" smtClean="0"/>
              <a:t>skills</a:t>
            </a:r>
            <a:r>
              <a:rPr lang="en-US" sz="2400" dirty="0"/>
              <a:t>. </a:t>
            </a:r>
            <a:endParaRPr lang="en-US" sz="2400" dirty="0" smtClean="0"/>
          </a:p>
          <a:p>
            <a:pPr lvl="1"/>
            <a:r>
              <a:rPr lang="en-US" sz="2000" dirty="0" smtClean="0"/>
              <a:t>Architects </a:t>
            </a:r>
            <a:r>
              <a:rPr lang="en-US" sz="2000" dirty="0"/>
              <a:t>need to explain to one stakeholder or another the chosen </a:t>
            </a:r>
            <a:r>
              <a:rPr lang="en-US" sz="2000" dirty="0" smtClean="0"/>
              <a:t>priorities of </a:t>
            </a:r>
            <a:r>
              <a:rPr lang="en-US" sz="2000" dirty="0"/>
              <a:t>different properties, and why particular stakeholders are not having all </a:t>
            </a:r>
            <a:r>
              <a:rPr lang="en-US" sz="2000" dirty="0" smtClean="0"/>
              <a:t>of their </a:t>
            </a:r>
            <a:r>
              <a:rPr lang="en-US" sz="2000" dirty="0"/>
              <a:t>expectations fulfilled. </a:t>
            </a:r>
            <a:endParaRPr lang="en-US" sz="2000" dirty="0" smtClean="0"/>
          </a:p>
          <a:p>
            <a:pPr lvl="1"/>
            <a:r>
              <a:rPr lang="en-US" sz="2000" dirty="0" smtClean="0"/>
              <a:t>Architects need </a:t>
            </a:r>
            <a:r>
              <a:rPr lang="en-US" sz="2000" dirty="0"/>
              <a:t>diplomatic</a:t>
            </a:r>
            <a:r>
              <a:rPr lang="en-US" sz="2000" dirty="0" smtClean="0"/>
              <a:t>, negotiation</a:t>
            </a:r>
            <a:r>
              <a:rPr lang="en-US" sz="2000" dirty="0"/>
              <a:t>, and communication skills.</a:t>
            </a:r>
          </a:p>
          <a:p>
            <a:pPr lvl="1"/>
            <a:r>
              <a:rPr lang="en-US" sz="2000" dirty="0"/>
              <a:t>Architects need the ability to communicate ideas clearly </a:t>
            </a:r>
            <a:endParaRPr lang="en-US" sz="2000" dirty="0" smtClean="0"/>
          </a:p>
          <a:p>
            <a:pPr lvl="1"/>
            <a:r>
              <a:rPr lang="en-US" sz="2000" dirty="0"/>
              <a:t>You will need to manage a diverse workload and be able to switch contexts frequently. </a:t>
            </a:r>
            <a:endParaRPr lang="en-US" sz="2000" dirty="0" smtClean="0"/>
          </a:p>
          <a:p>
            <a:pPr lvl="1"/>
            <a:r>
              <a:rPr lang="en-US" sz="2000" dirty="0"/>
              <a:t>You will need to be a leader in the eyes of developers and management. </a:t>
            </a:r>
          </a:p>
          <a:p>
            <a:r>
              <a:rPr lang="en-US" sz="2400" dirty="0" smtClean="0"/>
              <a:t>Architects need up</a:t>
            </a:r>
            <a:r>
              <a:rPr lang="en-US" sz="2400" dirty="0"/>
              <a:t>-to-date </a:t>
            </a:r>
            <a:r>
              <a:rPr lang="en-US" sz="2400" i="1" dirty="0" smtClean="0"/>
              <a:t>knowledge. </a:t>
            </a:r>
          </a:p>
          <a:p>
            <a:pPr lvl="1"/>
            <a:r>
              <a:rPr lang="en-US" sz="2000" dirty="0" smtClean="0"/>
              <a:t>You will need to know about </a:t>
            </a:r>
            <a:r>
              <a:rPr lang="en-US" sz="2000" dirty="0"/>
              <a:t>(</a:t>
            </a:r>
            <a:r>
              <a:rPr lang="en-US" sz="2000" dirty="0" smtClean="0"/>
              <a:t>for example</a:t>
            </a:r>
            <a:r>
              <a:rPr lang="en-US" sz="2000" dirty="0"/>
              <a:t>) patterns, or database platforms, or web services </a:t>
            </a:r>
            <a:r>
              <a:rPr lang="en-US" sz="2000" dirty="0" smtClean="0"/>
              <a:t>standards.</a:t>
            </a:r>
          </a:p>
          <a:p>
            <a:pPr lvl="1"/>
            <a:r>
              <a:rPr lang="en-US" sz="2000" dirty="0" smtClean="0"/>
              <a:t>You </a:t>
            </a:r>
            <a:r>
              <a:rPr lang="en-US" sz="2000" dirty="0"/>
              <a:t>will need to know business considerations.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82470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dirty="0"/>
              <a:t>stakeholder is anyone who has a stake in the success </a:t>
            </a:r>
            <a:r>
              <a:rPr lang="en-US" dirty="0" smtClean="0"/>
              <a:t>of the system</a:t>
            </a:r>
          </a:p>
          <a:p>
            <a:r>
              <a:rPr lang="en-US" dirty="0" smtClean="0"/>
              <a:t>Stakeholders typically have different </a:t>
            </a:r>
            <a:r>
              <a:rPr lang="en-US" dirty="0"/>
              <a:t>specific concerns that they wish the system to guarantee or optimize.</a:t>
            </a:r>
          </a:p>
          <a:p>
            <a:r>
              <a:rPr lang="en-US" dirty="0" smtClean="0"/>
              <a:t>You </a:t>
            </a:r>
            <a:r>
              <a:rPr lang="en-US" dirty="0"/>
              <a:t>will need to know and understand the nature, source, and priority </a:t>
            </a:r>
            <a:r>
              <a:rPr lang="en-US" dirty="0" smtClean="0"/>
              <a:t>of constraints </a:t>
            </a:r>
            <a:r>
              <a:rPr lang="en-US" dirty="0"/>
              <a:t>on the project as early as possible. Therefore, you must identify </a:t>
            </a:r>
            <a:r>
              <a:rPr lang="en-US" dirty="0" smtClean="0"/>
              <a:t>and actively </a:t>
            </a:r>
            <a:r>
              <a:rPr lang="en-US" dirty="0"/>
              <a:t>engage the stakeholders to solicit their needs and </a:t>
            </a:r>
            <a:r>
              <a:rPr lang="en-US" dirty="0" smtClean="0"/>
              <a:t>expectations.</a:t>
            </a:r>
          </a:p>
          <a:p>
            <a:r>
              <a:rPr lang="en-US" dirty="0" smtClean="0"/>
              <a:t>Early engagement of </a:t>
            </a:r>
            <a:r>
              <a:rPr lang="en-US" dirty="0"/>
              <a:t>stakeholders allows you to understand the constraints of the task</a:t>
            </a:r>
            <a:r>
              <a:rPr lang="en-US" dirty="0" smtClean="0"/>
              <a:t>, manage </a:t>
            </a:r>
            <a:r>
              <a:rPr lang="en-US" dirty="0"/>
              <a:t>expectations, negotiate priorities, and make tradeoffs.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15661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SH.tiff"/>
          <p:cNvPicPr>
            <a:picLocks noChangeAspect="1"/>
          </p:cNvPicPr>
          <p:nvPr/>
        </p:nvPicPr>
        <p:blipFill rotWithShape="1">
          <a:blip r:embed="rId2">
            <a:extLst>
              <a:ext uri="{28A0092B-C50C-407E-A947-70E740481C1C}">
                <a14:useLocalDpi xmlns:a14="http://schemas.microsoft.com/office/drawing/2010/main" val="0"/>
              </a:ext>
            </a:extLst>
          </a:blip>
          <a:srcRect b="9179"/>
          <a:stretch/>
        </p:blipFill>
        <p:spPr>
          <a:xfrm>
            <a:off x="899592" y="1052736"/>
            <a:ext cx="7488832" cy="5420249"/>
          </a:xfrm>
          <a:prstGeom prst="rect">
            <a:avLst/>
          </a:prstGeom>
        </p:spPr>
      </p:pic>
    </p:spTree>
    <p:extLst>
      <p:ext uri="{BB962C8B-B14F-4D97-AF65-F5344CB8AC3E}">
        <p14:creationId xmlns:p14="http://schemas.microsoft.com/office/powerpoint/2010/main" val="100700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lstStyle/>
          <a:p>
            <a:r>
              <a:rPr lang="en-US" dirty="0" smtClean="0"/>
              <a:t>Know </a:t>
            </a:r>
            <a:r>
              <a:rPr lang="en-US" dirty="0"/>
              <a:t>your </a:t>
            </a:r>
            <a:r>
              <a:rPr lang="en-US" dirty="0" smtClean="0"/>
              <a:t>stakeholders! </a:t>
            </a:r>
          </a:p>
          <a:p>
            <a:r>
              <a:rPr lang="en-US" dirty="0" smtClean="0"/>
              <a:t>Talk </a:t>
            </a:r>
            <a:r>
              <a:rPr lang="en-US" dirty="0"/>
              <a:t>to them, engage them, listen to them, and put </a:t>
            </a:r>
            <a:r>
              <a:rPr lang="en-US" dirty="0" smtClean="0"/>
              <a:t>yourself in </a:t>
            </a:r>
            <a:r>
              <a:rPr lang="en-US" dirty="0"/>
              <a:t>their shoes</a:t>
            </a:r>
            <a:r>
              <a:rPr lang="en-US" dirty="0" smtClean="0"/>
              <a:t>.</a:t>
            </a:r>
          </a:p>
          <a:p>
            <a:endParaRPr lang="en-US" dirty="0"/>
          </a:p>
          <a:p>
            <a:endParaRPr lang="en-US" dirty="0" smtClean="0"/>
          </a:p>
          <a:p>
            <a:r>
              <a:rPr lang="en-US" dirty="0" smtClean="0"/>
              <a:t>See Table 3.1 for a list of example stakeholders and their interests and concerns.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41675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Architecture Influenced?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Requirements influence the architecture, of course.</a:t>
            </a:r>
          </a:p>
          <a:p>
            <a:r>
              <a:rPr lang="en-US" dirty="0" smtClean="0"/>
              <a:t>But the </a:t>
            </a:r>
            <a:r>
              <a:rPr lang="en-US" dirty="0"/>
              <a:t>requirements </a:t>
            </a:r>
            <a:r>
              <a:rPr lang="en-US" dirty="0" smtClean="0"/>
              <a:t>specification only </a:t>
            </a:r>
            <a:r>
              <a:rPr lang="en-US" dirty="0"/>
              <a:t>begins to tell the story. </a:t>
            </a:r>
            <a:endParaRPr lang="en-US" dirty="0" smtClean="0"/>
          </a:p>
          <a:p>
            <a:r>
              <a:rPr lang="en-US" dirty="0" smtClean="0"/>
              <a:t>A </a:t>
            </a:r>
            <a:r>
              <a:rPr lang="en-US" dirty="0"/>
              <a:t>software architecture is a result of business and social influences, as </a:t>
            </a:r>
            <a:r>
              <a:rPr lang="en-US" dirty="0" smtClean="0"/>
              <a:t>well as </a:t>
            </a:r>
            <a:r>
              <a:rPr lang="en-US" dirty="0"/>
              <a:t>technical ones. </a:t>
            </a:r>
            <a:endParaRPr lang="en-US" dirty="0" smtClean="0"/>
          </a:p>
          <a:p>
            <a:r>
              <a:rPr lang="en-US" dirty="0" smtClean="0"/>
              <a:t>The </a:t>
            </a:r>
            <a:r>
              <a:rPr lang="en-US" dirty="0"/>
              <a:t>existence of an architecture in turn affects the technical</a:t>
            </a:r>
            <a:r>
              <a:rPr lang="en-US" dirty="0" smtClean="0"/>
              <a:t>, business</a:t>
            </a:r>
            <a:r>
              <a:rPr lang="en-US" dirty="0"/>
              <a:t>, and social environments that subsequently influence future architectures.</a:t>
            </a:r>
          </a:p>
          <a:p>
            <a:r>
              <a:rPr lang="en-US" dirty="0"/>
              <a:t>In particular, each of the contexts for </a:t>
            </a:r>
            <a:r>
              <a:rPr lang="en-US" dirty="0" smtClean="0"/>
              <a:t>architecture plays </a:t>
            </a:r>
            <a:r>
              <a:rPr lang="en-US" dirty="0"/>
              <a:t>a role in influencing an </a:t>
            </a:r>
            <a:r>
              <a:rPr lang="en-US" dirty="0" smtClean="0"/>
              <a:t>architect and </a:t>
            </a:r>
            <a:r>
              <a:rPr lang="en-US" dirty="0"/>
              <a:t>the </a:t>
            </a:r>
            <a:r>
              <a:rPr lang="en-US" dirty="0" smtClean="0"/>
              <a:t>architecture.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4875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Architecture Influenced?</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archinf.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8" y="1478880"/>
            <a:ext cx="8140700" cy="4470400"/>
          </a:xfrm>
          <a:prstGeom prst="rect">
            <a:avLst/>
          </a:prstGeom>
        </p:spPr>
      </p:pic>
    </p:spTree>
    <p:extLst>
      <p:ext uri="{BB962C8B-B14F-4D97-AF65-F5344CB8AC3E}">
        <p14:creationId xmlns:p14="http://schemas.microsoft.com/office/powerpoint/2010/main" val="1765732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Architectures Influence?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Technical context</a:t>
            </a:r>
          </a:p>
          <a:p>
            <a:pPr lvl="1"/>
            <a:r>
              <a:rPr lang="en-US" dirty="0" smtClean="0"/>
              <a:t>The </a:t>
            </a:r>
            <a:r>
              <a:rPr lang="en-US" dirty="0"/>
              <a:t>architecture can affect stakeholder </a:t>
            </a:r>
            <a:r>
              <a:rPr lang="en-US" dirty="0" smtClean="0"/>
              <a:t>requirements for </a:t>
            </a:r>
            <a:r>
              <a:rPr lang="en-US" dirty="0"/>
              <a:t>the next system </a:t>
            </a:r>
            <a:endParaRPr lang="en-US" dirty="0" smtClean="0"/>
          </a:p>
          <a:p>
            <a:pPr lvl="1"/>
            <a:r>
              <a:rPr lang="en-US" dirty="0" smtClean="0"/>
              <a:t>It gives </a:t>
            </a:r>
            <a:r>
              <a:rPr lang="en-US" dirty="0"/>
              <a:t>the customer the opportunity to receive </a:t>
            </a:r>
            <a:r>
              <a:rPr lang="en-US" dirty="0" smtClean="0"/>
              <a:t>a system </a:t>
            </a:r>
            <a:r>
              <a:rPr lang="en-US" dirty="0"/>
              <a:t>(based on the same architecture) in a more reliable, timely, </a:t>
            </a:r>
            <a:r>
              <a:rPr lang="en-US" dirty="0" smtClean="0"/>
              <a:t>and economical </a:t>
            </a:r>
            <a:r>
              <a:rPr lang="en-US" dirty="0"/>
              <a:t>manner than if </a:t>
            </a:r>
            <a:r>
              <a:rPr lang="en-US" dirty="0" smtClean="0"/>
              <a:t>built from scratch.</a:t>
            </a:r>
          </a:p>
          <a:p>
            <a:pPr lvl="1"/>
            <a:r>
              <a:rPr lang="en-US" dirty="0" smtClean="0"/>
              <a:t>A </a:t>
            </a:r>
            <a:r>
              <a:rPr lang="en-US" dirty="0"/>
              <a:t>customer may in fact be </a:t>
            </a:r>
            <a:r>
              <a:rPr lang="en-US" dirty="0" smtClean="0"/>
              <a:t>willing to </a:t>
            </a:r>
            <a:r>
              <a:rPr lang="en-US" dirty="0"/>
              <a:t>relax some of their requirements to gain these economies. </a:t>
            </a:r>
            <a:endParaRPr lang="en-US" dirty="0" smtClean="0"/>
          </a:p>
          <a:p>
            <a:pPr lvl="1"/>
            <a:r>
              <a:rPr lang="en-US" dirty="0" err="1" smtClean="0"/>
              <a:t>Shrinkwrapped</a:t>
            </a:r>
            <a:r>
              <a:rPr lang="en-US" dirty="0"/>
              <a:t> </a:t>
            </a:r>
            <a:r>
              <a:rPr lang="en-US" dirty="0" smtClean="0"/>
              <a:t>software </a:t>
            </a:r>
            <a:r>
              <a:rPr lang="en-US" dirty="0"/>
              <a:t>has clearly affected people’s requirements by </a:t>
            </a:r>
            <a:r>
              <a:rPr lang="en-US" dirty="0" smtClean="0"/>
              <a:t>providing solutions </a:t>
            </a:r>
            <a:r>
              <a:rPr lang="en-US" dirty="0"/>
              <a:t>that are not tailored to any individual’s precise needs but </a:t>
            </a:r>
            <a:r>
              <a:rPr lang="en-US" dirty="0" smtClean="0"/>
              <a:t>are instead </a:t>
            </a:r>
            <a:r>
              <a:rPr lang="en-US" dirty="0"/>
              <a:t>inexpensive and (in the best of all possible worlds) of high quality</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3760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Architectures Influence?</a:t>
            </a:r>
          </a:p>
        </p:txBody>
      </p:sp>
      <p:sp>
        <p:nvSpPr>
          <p:cNvPr id="3" name="Content Placeholder 2"/>
          <p:cNvSpPr>
            <a:spLocks noGrp="1"/>
          </p:cNvSpPr>
          <p:nvPr>
            <p:ph idx="1"/>
          </p:nvPr>
        </p:nvSpPr>
        <p:spPr/>
        <p:txBody>
          <a:bodyPr>
            <a:normAutofit fontScale="92500" lnSpcReduction="20000"/>
          </a:bodyPr>
          <a:lstStyle/>
          <a:p>
            <a:r>
              <a:rPr lang="en-US" dirty="0" smtClean="0"/>
              <a:t>Project context</a:t>
            </a:r>
          </a:p>
          <a:p>
            <a:pPr lvl="1"/>
            <a:r>
              <a:rPr lang="en-US" dirty="0" smtClean="0"/>
              <a:t>The </a:t>
            </a:r>
            <a:r>
              <a:rPr lang="en-US" dirty="0"/>
              <a:t>architecture affects the structure of the </a:t>
            </a:r>
            <a:r>
              <a:rPr lang="en-US" dirty="0" smtClean="0"/>
              <a:t>developing organization</a:t>
            </a:r>
            <a:r>
              <a:rPr lang="en-US" dirty="0"/>
              <a:t>. </a:t>
            </a:r>
            <a:endParaRPr lang="en-US" dirty="0" smtClean="0"/>
          </a:p>
          <a:p>
            <a:pPr lvl="1"/>
            <a:r>
              <a:rPr lang="en-US" dirty="0" smtClean="0"/>
              <a:t>An </a:t>
            </a:r>
            <a:r>
              <a:rPr lang="en-US" dirty="0"/>
              <a:t>architecture </a:t>
            </a:r>
            <a:r>
              <a:rPr lang="en-US" dirty="0" smtClean="0"/>
              <a:t>prescribes </a:t>
            </a:r>
            <a:r>
              <a:rPr lang="en-US" dirty="0"/>
              <a:t>the units of software that must be </a:t>
            </a:r>
            <a:r>
              <a:rPr lang="en-US" dirty="0" smtClean="0"/>
              <a:t>implemented (</a:t>
            </a:r>
            <a:r>
              <a:rPr lang="en-US" dirty="0"/>
              <a:t>or otherwise obtained) and integrated to form the system. </a:t>
            </a:r>
            <a:endParaRPr lang="en-US" dirty="0" smtClean="0"/>
          </a:p>
          <a:p>
            <a:pPr lvl="1"/>
            <a:r>
              <a:rPr lang="en-US" dirty="0" smtClean="0"/>
              <a:t>These units are </a:t>
            </a:r>
            <a:r>
              <a:rPr lang="en-US" dirty="0"/>
              <a:t>the basis for the development project’s structure. </a:t>
            </a:r>
            <a:endParaRPr lang="en-US" dirty="0" smtClean="0"/>
          </a:p>
          <a:p>
            <a:pPr lvl="1"/>
            <a:r>
              <a:rPr lang="en-US" dirty="0" smtClean="0"/>
              <a:t>Teams </a:t>
            </a:r>
            <a:r>
              <a:rPr lang="en-US" dirty="0"/>
              <a:t>are </a:t>
            </a:r>
            <a:r>
              <a:rPr lang="en-US" dirty="0" smtClean="0"/>
              <a:t>formed for </a:t>
            </a:r>
            <a:r>
              <a:rPr lang="en-US" dirty="0"/>
              <a:t>individual software units; and the development, test, and </a:t>
            </a:r>
            <a:r>
              <a:rPr lang="en-US" dirty="0" smtClean="0"/>
              <a:t>integration activities </a:t>
            </a:r>
            <a:r>
              <a:rPr lang="en-US" dirty="0"/>
              <a:t>all revolve around the units. </a:t>
            </a:r>
            <a:endParaRPr lang="en-US" dirty="0" smtClean="0"/>
          </a:p>
          <a:p>
            <a:pPr lvl="1"/>
            <a:r>
              <a:rPr lang="en-US" dirty="0" smtClean="0"/>
              <a:t>Teams </a:t>
            </a:r>
            <a:r>
              <a:rPr lang="en-US" dirty="0"/>
              <a:t>become </a:t>
            </a:r>
            <a:r>
              <a:rPr lang="en-US" dirty="0" smtClean="0"/>
              <a:t>embedded in </a:t>
            </a:r>
            <a:r>
              <a:rPr lang="en-US" dirty="0"/>
              <a:t>the organization’s structure.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8854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Architectures Influence?</a:t>
            </a:r>
          </a:p>
        </p:txBody>
      </p:sp>
      <p:sp>
        <p:nvSpPr>
          <p:cNvPr id="3" name="Content Placeholder 2"/>
          <p:cNvSpPr>
            <a:spLocks noGrp="1"/>
          </p:cNvSpPr>
          <p:nvPr>
            <p:ph idx="1"/>
          </p:nvPr>
        </p:nvSpPr>
        <p:spPr/>
        <p:txBody>
          <a:bodyPr>
            <a:normAutofit lnSpcReduction="10000"/>
          </a:bodyPr>
          <a:lstStyle/>
          <a:p>
            <a:r>
              <a:rPr lang="en-US" dirty="0" smtClean="0"/>
              <a:t>Business context</a:t>
            </a:r>
          </a:p>
          <a:p>
            <a:pPr lvl="1"/>
            <a:r>
              <a:rPr lang="en-US" dirty="0" smtClean="0"/>
              <a:t>The </a:t>
            </a:r>
            <a:r>
              <a:rPr lang="en-US" dirty="0"/>
              <a:t>architecture can affect the business goals of </a:t>
            </a:r>
            <a:r>
              <a:rPr lang="en-US" dirty="0" smtClean="0"/>
              <a:t>the developing </a:t>
            </a:r>
            <a:r>
              <a:rPr lang="en-US" dirty="0"/>
              <a:t>organization. </a:t>
            </a:r>
            <a:endParaRPr lang="en-US" dirty="0" smtClean="0"/>
          </a:p>
          <a:p>
            <a:pPr lvl="1"/>
            <a:r>
              <a:rPr lang="en-US" dirty="0" smtClean="0"/>
              <a:t>A </a:t>
            </a:r>
            <a:r>
              <a:rPr lang="en-US" dirty="0"/>
              <a:t>successful system built from an architecture </a:t>
            </a:r>
            <a:r>
              <a:rPr lang="en-US" dirty="0" smtClean="0"/>
              <a:t>can enable </a:t>
            </a:r>
            <a:r>
              <a:rPr lang="en-US" dirty="0"/>
              <a:t>a company to establish a foothold in a particular market </a:t>
            </a:r>
            <a:r>
              <a:rPr lang="en-US" dirty="0" smtClean="0"/>
              <a:t>segment.</a:t>
            </a:r>
          </a:p>
          <a:p>
            <a:pPr lvl="1"/>
            <a:r>
              <a:rPr lang="en-US" dirty="0" smtClean="0"/>
              <a:t>The architecture can </a:t>
            </a:r>
            <a:r>
              <a:rPr lang="en-US" dirty="0"/>
              <a:t>provide opportunities for the efficient production and deployment </a:t>
            </a:r>
            <a:r>
              <a:rPr lang="en-US" dirty="0" smtClean="0"/>
              <a:t>of similar </a:t>
            </a:r>
            <a:r>
              <a:rPr lang="en-US" dirty="0"/>
              <a:t>systems, and the organization may adjust its goals to take </a:t>
            </a:r>
            <a:r>
              <a:rPr lang="en-US" dirty="0" smtClean="0"/>
              <a:t>advantage of </a:t>
            </a:r>
            <a:r>
              <a:rPr lang="en-US" dirty="0"/>
              <a:t>its newfound expertise to plumb the market.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566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idx="1"/>
          </p:nvPr>
        </p:nvSpPr>
        <p:spPr/>
        <p:txBody>
          <a:bodyPr>
            <a:normAutofit/>
          </a:bodyPr>
          <a:lstStyle/>
          <a:p>
            <a:r>
              <a:rPr lang="en-US" dirty="0" smtClean="0"/>
              <a:t>Architecture </a:t>
            </a:r>
            <a:r>
              <a:rPr lang="en-US" dirty="0"/>
              <a:t>in a Technical </a:t>
            </a:r>
            <a:r>
              <a:rPr lang="en-US" dirty="0" smtClean="0"/>
              <a:t>Context</a:t>
            </a:r>
            <a:endParaRPr lang="en-US" dirty="0"/>
          </a:p>
          <a:p>
            <a:r>
              <a:rPr lang="en-US" dirty="0" smtClean="0"/>
              <a:t>Architecture </a:t>
            </a:r>
            <a:r>
              <a:rPr lang="en-US" dirty="0"/>
              <a:t>in a Project Life-</a:t>
            </a:r>
            <a:r>
              <a:rPr lang="en-US" dirty="0" smtClean="0"/>
              <a:t>Cycle Context</a:t>
            </a:r>
            <a:endParaRPr lang="en-US" dirty="0"/>
          </a:p>
          <a:p>
            <a:r>
              <a:rPr lang="en-US" dirty="0" smtClean="0"/>
              <a:t>Architecture </a:t>
            </a:r>
            <a:r>
              <a:rPr lang="en-US" dirty="0"/>
              <a:t>in a Business Context </a:t>
            </a:r>
          </a:p>
          <a:p>
            <a:r>
              <a:rPr lang="en-US" dirty="0" smtClean="0"/>
              <a:t>Architecture </a:t>
            </a:r>
            <a:r>
              <a:rPr lang="en-US" dirty="0"/>
              <a:t>in a Professional Context </a:t>
            </a:r>
          </a:p>
          <a:p>
            <a:r>
              <a:rPr lang="en-US" dirty="0" smtClean="0"/>
              <a:t>Stakeholders </a:t>
            </a:r>
            <a:endParaRPr lang="en-US" dirty="0"/>
          </a:p>
          <a:p>
            <a:r>
              <a:rPr lang="en-US" dirty="0" smtClean="0"/>
              <a:t>How </a:t>
            </a:r>
            <a:r>
              <a:rPr lang="en-US" dirty="0"/>
              <a:t>Is Architecture Influenced? </a:t>
            </a:r>
          </a:p>
          <a:p>
            <a:r>
              <a:rPr lang="en-US" dirty="0" smtClean="0"/>
              <a:t>What </a:t>
            </a:r>
            <a:r>
              <a:rPr lang="en-US" dirty="0"/>
              <a:t>Do Architectures Influence? </a:t>
            </a:r>
          </a:p>
          <a:p>
            <a:r>
              <a:rPr lang="en-US" dirty="0" smtClean="0"/>
              <a:t>Summary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3971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Architectures Influence?</a:t>
            </a:r>
          </a:p>
        </p:txBody>
      </p:sp>
      <p:sp>
        <p:nvSpPr>
          <p:cNvPr id="3" name="Content Placeholder 2"/>
          <p:cNvSpPr>
            <a:spLocks noGrp="1"/>
          </p:cNvSpPr>
          <p:nvPr>
            <p:ph idx="1"/>
          </p:nvPr>
        </p:nvSpPr>
        <p:spPr/>
        <p:txBody>
          <a:bodyPr>
            <a:normAutofit/>
          </a:bodyPr>
          <a:lstStyle/>
          <a:p>
            <a:r>
              <a:rPr lang="en-US" dirty="0" smtClean="0"/>
              <a:t>Professional context</a:t>
            </a:r>
          </a:p>
          <a:p>
            <a:pPr lvl="1"/>
            <a:r>
              <a:rPr lang="en-US" dirty="0" smtClean="0"/>
              <a:t>The </a:t>
            </a:r>
            <a:r>
              <a:rPr lang="en-US" dirty="0"/>
              <a:t>process of system building will affect </a:t>
            </a:r>
            <a:r>
              <a:rPr lang="en-US" dirty="0" smtClean="0"/>
              <a:t>the architect’s </a:t>
            </a:r>
            <a:r>
              <a:rPr lang="en-US" dirty="0"/>
              <a:t>experience with </a:t>
            </a:r>
            <a:r>
              <a:rPr lang="en-US" dirty="0" smtClean="0"/>
              <a:t>subsequent.</a:t>
            </a:r>
          </a:p>
          <a:p>
            <a:pPr lvl="1"/>
            <a:r>
              <a:rPr lang="en-US" dirty="0" smtClean="0"/>
              <a:t>A </a:t>
            </a:r>
            <a:r>
              <a:rPr lang="en-US" dirty="0"/>
              <a:t>system that was successfully built around a </a:t>
            </a:r>
            <a:r>
              <a:rPr lang="en-US" dirty="0" smtClean="0"/>
              <a:t>particular technical </a:t>
            </a:r>
            <a:r>
              <a:rPr lang="en-US" dirty="0"/>
              <a:t>approach will make the architect more inclined to build </a:t>
            </a:r>
            <a:r>
              <a:rPr lang="en-US" dirty="0" smtClean="0"/>
              <a:t>systems using </a:t>
            </a:r>
            <a:r>
              <a:rPr lang="en-US" dirty="0"/>
              <a:t>the same approach in the future. </a:t>
            </a:r>
            <a:endParaRPr lang="en-US" dirty="0" smtClean="0"/>
          </a:p>
          <a:p>
            <a:pPr lvl="1"/>
            <a:r>
              <a:rPr lang="en-US" dirty="0"/>
              <a:t>A</a:t>
            </a:r>
            <a:r>
              <a:rPr lang="en-US" dirty="0" smtClean="0"/>
              <a:t>rchitectures that fail </a:t>
            </a:r>
            <a:r>
              <a:rPr lang="en-US" dirty="0"/>
              <a:t>are less likely to be chosen for future projects.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06065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Influence Cycle</a:t>
            </a:r>
            <a:endParaRPr lang="en-US" dirty="0"/>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pic>
        <p:nvPicPr>
          <p:cNvPr id="4" name="Picture 3" descr="AIC.tiff"/>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683568" y="1199255"/>
            <a:ext cx="7848872" cy="4966049"/>
          </a:xfrm>
          <a:prstGeom prst="rect">
            <a:avLst/>
          </a:prstGeom>
        </p:spPr>
      </p:pic>
    </p:spTree>
    <p:extLst>
      <p:ext uri="{BB962C8B-B14F-4D97-AF65-F5344CB8AC3E}">
        <p14:creationId xmlns:p14="http://schemas.microsoft.com/office/powerpoint/2010/main" val="3826777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268760"/>
            <a:ext cx="8229600" cy="4968552"/>
          </a:xfrm>
        </p:spPr>
        <p:txBody>
          <a:bodyPr>
            <a:normAutofit/>
          </a:bodyPr>
          <a:lstStyle/>
          <a:p>
            <a:r>
              <a:rPr lang="en-US" sz="2000" dirty="0"/>
              <a:t> Architectures exist in four different contexts.</a:t>
            </a:r>
          </a:p>
          <a:p>
            <a:pPr lvl="1"/>
            <a:r>
              <a:rPr lang="en-US" sz="1800" dirty="0" smtClean="0"/>
              <a:t>Technical. The </a:t>
            </a:r>
            <a:r>
              <a:rPr lang="en-US" sz="1800" dirty="0"/>
              <a:t>technical context includes the achievement of quality </a:t>
            </a:r>
            <a:r>
              <a:rPr lang="en-US" sz="1800" dirty="0" smtClean="0"/>
              <a:t>attribute requirements.</a:t>
            </a:r>
          </a:p>
          <a:p>
            <a:pPr lvl="1"/>
            <a:r>
              <a:rPr lang="en-US" sz="1800" dirty="0" smtClean="0"/>
              <a:t>Project </a:t>
            </a:r>
            <a:r>
              <a:rPr lang="en-US" sz="1800" dirty="0"/>
              <a:t>life cycle.  Regardless of the software development </a:t>
            </a:r>
            <a:r>
              <a:rPr lang="en-US" sz="1800" dirty="0" smtClean="0"/>
              <a:t>methodology you </a:t>
            </a:r>
            <a:r>
              <a:rPr lang="en-US" sz="1800" dirty="0"/>
              <a:t>use, you </a:t>
            </a:r>
            <a:r>
              <a:rPr lang="en-US" sz="1800" dirty="0" smtClean="0"/>
              <a:t>must perform specific activities.</a:t>
            </a:r>
          </a:p>
          <a:p>
            <a:pPr lvl="1"/>
            <a:r>
              <a:rPr lang="en-US" sz="1800" dirty="0" smtClean="0"/>
              <a:t> Business</a:t>
            </a:r>
            <a:r>
              <a:rPr lang="en-US" sz="1800" dirty="0"/>
              <a:t>.  The system created from the architecture must satisfy the </a:t>
            </a:r>
            <a:r>
              <a:rPr lang="en-US" sz="1800" dirty="0" smtClean="0"/>
              <a:t>business goals </a:t>
            </a:r>
            <a:r>
              <a:rPr lang="en-US" sz="1800" dirty="0"/>
              <a:t>of a wide variety of </a:t>
            </a:r>
            <a:r>
              <a:rPr lang="en-US" sz="1800" dirty="0" smtClean="0"/>
              <a:t>stakeholders.</a:t>
            </a:r>
          </a:p>
          <a:p>
            <a:pPr lvl="1"/>
            <a:r>
              <a:rPr lang="en-US" sz="1800" dirty="0" smtClean="0"/>
              <a:t>Professional</a:t>
            </a:r>
            <a:r>
              <a:rPr lang="en-US" sz="1800" dirty="0"/>
              <a:t>.  You must have certain skills and knowledge to be an architect</a:t>
            </a:r>
            <a:r>
              <a:rPr lang="en-US" sz="1800" dirty="0" smtClean="0"/>
              <a:t>, and </a:t>
            </a:r>
            <a:r>
              <a:rPr lang="en-US" sz="1800" dirty="0"/>
              <a:t>there are certain duties that you must perform as an architect. </a:t>
            </a:r>
          </a:p>
          <a:p>
            <a:r>
              <a:rPr lang="en-US" sz="2000" dirty="0"/>
              <a:t>An architecture has </a:t>
            </a:r>
            <a:r>
              <a:rPr lang="en-US" sz="2000" dirty="0" smtClean="0"/>
              <a:t>influences </a:t>
            </a:r>
            <a:r>
              <a:rPr lang="en-US" sz="2000" dirty="0"/>
              <a:t>that lead to its creation, and its </a:t>
            </a:r>
            <a:r>
              <a:rPr lang="en-US" sz="2000" dirty="0" smtClean="0"/>
              <a:t>existence has </a:t>
            </a:r>
            <a:r>
              <a:rPr lang="en-US" sz="2000" dirty="0"/>
              <a:t>an impact on the architect, the organization, and, potentially, the </a:t>
            </a:r>
            <a:r>
              <a:rPr lang="en-US" sz="2000" dirty="0" smtClean="0"/>
              <a:t>industry. </a:t>
            </a:r>
          </a:p>
          <a:p>
            <a:r>
              <a:rPr lang="en-US" sz="2000" dirty="0" smtClean="0"/>
              <a:t>We </a:t>
            </a:r>
            <a:r>
              <a:rPr lang="en-US" sz="2000" dirty="0"/>
              <a:t>call this cycle the Architecture Influence Cycle.</a:t>
            </a:r>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8070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Contexts of Software Architecture</a:t>
            </a:r>
            <a:endParaRPr lang="en-AU" dirty="0"/>
          </a:p>
        </p:txBody>
      </p:sp>
      <p:sp>
        <p:nvSpPr>
          <p:cNvPr id="3" name="Content Placeholder 2"/>
          <p:cNvSpPr>
            <a:spLocks noGrp="1"/>
          </p:cNvSpPr>
          <p:nvPr>
            <p:ph idx="1"/>
          </p:nvPr>
        </p:nvSpPr>
        <p:spPr>
          <a:xfrm>
            <a:off x="457200" y="1268760"/>
            <a:ext cx="8229600" cy="5112568"/>
          </a:xfrm>
        </p:spPr>
        <p:txBody>
          <a:bodyPr>
            <a:normAutofit fontScale="85000" lnSpcReduction="20000"/>
          </a:bodyPr>
          <a:lstStyle/>
          <a:p>
            <a:r>
              <a:rPr lang="en-US" dirty="0" smtClean="0"/>
              <a:t>Sometimes we consider software architecture the center of the universe!</a:t>
            </a:r>
          </a:p>
          <a:p>
            <a:r>
              <a:rPr lang="en-US" dirty="0" smtClean="0"/>
              <a:t>Here, though, we put it in its place relative to four contexts:</a:t>
            </a:r>
          </a:p>
          <a:p>
            <a:pPr lvl="1"/>
            <a:r>
              <a:rPr lang="en-US" dirty="0" smtClean="0"/>
              <a:t>Technical.  What technical role does the software architecture play in the system or systems of which it’s a part?</a:t>
            </a:r>
          </a:p>
          <a:p>
            <a:pPr lvl="1"/>
            <a:r>
              <a:rPr lang="en-US" dirty="0" smtClean="0"/>
              <a:t>Project life cycle.  How does a software architecture relate to the other phases of a software development life cycle?</a:t>
            </a:r>
          </a:p>
          <a:p>
            <a:pPr lvl="1"/>
            <a:r>
              <a:rPr lang="en-US" dirty="0" smtClean="0"/>
              <a:t>Business.  How does the presence of a software architecture affect an organization’s business environment?</a:t>
            </a:r>
          </a:p>
          <a:p>
            <a:pPr lvl="1"/>
            <a:r>
              <a:rPr lang="en-US" dirty="0" smtClean="0"/>
              <a:t>Professional.  What is the role of a software architect in an organization or a development project?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Context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most important technical context factor is the set of quality attributes that the architecture can help to achieve.</a:t>
            </a:r>
          </a:p>
          <a:p>
            <a:r>
              <a:rPr lang="en-US" dirty="0" smtClean="0"/>
              <a:t>The architecture’s current technical environment is also an important factor.</a:t>
            </a:r>
          </a:p>
          <a:p>
            <a:pPr lvl="1"/>
            <a:r>
              <a:rPr lang="en-US" dirty="0" smtClean="0"/>
              <a:t>Standard industry practices </a:t>
            </a:r>
          </a:p>
          <a:p>
            <a:pPr lvl="1"/>
            <a:r>
              <a:rPr lang="en-US" dirty="0" smtClean="0"/>
              <a:t>Software engineering techniques prevalent in the architect’s professional community.</a:t>
            </a:r>
          </a:p>
          <a:p>
            <a:r>
              <a:rPr lang="en-US" dirty="0" smtClean="0"/>
              <a:t>Today’s information systems are web-based, object-oriented, service-oriented, mobility-aware, cloud-based, social-networking-friendly. </a:t>
            </a:r>
          </a:p>
          <a:p>
            <a:pPr lvl="1"/>
            <a:r>
              <a:rPr lang="en-US" dirty="0" smtClean="0"/>
              <a:t>It wasn’t always so.</a:t>
            </a:r>
          </a:p>
          <a:p>
            <a:pPr lvl="1"/>
            <a:r>
              <a:rPr lang="en-US" dirty="0" smtClean="0"/>
              <a:t>It won’t be so ten years from now.</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95512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Life-cycle </a:t>
            </a:r>
            <a:r>
              <a:rPr lang="en-US" dirty="0"/>
              <a:t>Context</a:t>
            </a:r>
          </a:p>
        </p:txBody>
      </p:sp>
      <p:sp>
        <p:nvSpPr>
          <p:cNvPr id="3" name="Content Placeholder 2"/>
          <p:cNvSpPr>
            <a:spLocks noGrp="1"/>
          </p:cNvSpPr>
          <p:nvPr>
            <p:ph idx="1"/>
          </p:nvPr>
        </p:nvSpPr>
        <p:spPr/>
        <p:txBody>
          <a:bodyPr>
            <a:normAutofit fontScale="85000" lnSpcReduction="10000"/>
          </a:bodyPr>
          <a:lstStyle/>
          <a:p>
            <a:r>
              <a:rPr lang="en-US" dirty="0" smtClean="0"/>
              <a:t>Software development processes are standard approaches for developing software systems. </a:t>
            </a:r>
          </a:p>
          <a:p>
            <a:r>
              <a:rPr lang="en-US" dirty="0" smtClean="0"/>
              <a:t>They impose a discipline on software engineers and, more important, teams of software engineers. </a:t>
            </a:r>
          </a:p>
          <a:p>
            <a:r>
              <a:rPr lang="en-US" dirty="0" smtClean="0"/>
              <a:t>They tell the members of the team what to do next.</a:t>
            </a:r>
          </a:p>
          <a:p>
            <a:r>
              <a:rPr lang="en-US" dirty="0" smtClean="0"/>
              <a:t>There are four dominant software development processes:</a:t>
            </a:r>
          </a:p>
          <a:p>
            <a:pPr lvl="1"/>
            <a:r>
              <a:rPr lang="en-US" dirty="0" smtClean="0"/>
              <a:t>Waterfall </a:t>
            </a:r>
          </a:p>
          <a:p>
            <a:pPr lvl="1"/>
            <a:r>
              <a:rPr lang="en-US" dirty="0" smtClean="0"/>
              <a:t>Iterative</a:t>
            </a:r>
          </a:p>
          <a:p>
            <a:pPr lvl="1"/>
            <a:r>
              <a:rPr lang="en-US" dirty="0" smtClean="0"/>
              <a:t>Agile </a:t>
            </a:r>
          </a:p>
          <a:p>
            <a:pPr lvl="1"/>
            <a:r>
              <a:rPr lang="en-US" dirty="0" smtClean="0"/>
              <a:t>Model-driven development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6703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Activities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All </a:t>
            </a:r>
            <a:r>
              <a:rPr lang="en-US" dirty="0"/>
              <a:t>of these processes include design among their </a:t>
            </a:r>
            <a:r>
              <a:rPr lang="en-US" dirty="0" smtClean="0"/>
              <a:t>obligations.</a:t>
            </a:r>
          </a:p>
          <a:p>
            <a:r>
              <a:rPr lang="en-US" dirty="0"/>
              <a:t>A</a:t>
            </a:r>
            <a:r>
              <a:rPr lang="en-US" dirty="0" smtClean="0"/>
              <a:t>rchitecture </a:t>
            </a:r>
            <a:r>
              <a:rPr lang="en-US" dirty="0"/>
              <a:t>is a special kind of design, </a:t>
            </a:r>
            <a:r>
              <a:rPr lang="en-US" dirty="0" smtClean="0"/>
              <a:t>so architecture </a:t>
            </a:r>
            <a:r>
              <a:rPr lang="en-US" dirty="0"/>
              <a:t>finds a home in each one.</a:t>
            </a:r>
          </a:p>
          <a:p>
            <a:r>
              <a:rPr lang="en-US" dirty="0" smtClean="0"/>
              <a:t>No </a:t>
            </a:r>
            <a:r>
              <a:rPr lang="en-US" dirty="0"/>
              <a:t>matter </a:t>
            </a:r>
            <a:r>
              <a:rPr lang="en-US" dirty="0" smtClean="0"/>
              <a:t>the software </a:t>
            </a:r>
            <a:r>
              <a:rPr lang="en-US" dirty="0"/>
              <a:t>development </a:t>
            </a:r>
            <a:r>
              <a:rPr lang="en-US" dirty="0" smtClean="0"/>
              <a:t>process, </a:t>
            </a:r>
            <a:r>
              <a:rPr lang="en-US" dirty="0"/>
              <a:t>there </a:t>
            </a:r>
            <a:r>
              <a:rPr lang="en-US" dirty="0" smtClean="0"/>
              <a:t>are </a:t>
            </a:r>
            <a:r>
              <a:rPr lang="en-US" dirty="0"/>
              <a:t>activities </a:t>
            </a:r>
            <a:r>
              <a:rPr lang="en-US" dirty="0" smtClean="0"/>
              <a:t>involved </a:t>
            </a:r>
            <a:r>
              <a:rPr lang="en-US" dirty="0"/>
              <a:t>in creating a </a:t>
            </a:r>
            <a:r>
              <a:rPr lang="en-US" dirty="0" smtClean="0"/>
              <a:t>software architecture</a:t>
            </a:r>
            <a:r>
              <a:rPr lang="en-US" dirty="0"/>
              <a:t>, using that architecture to realize a complete design, and then </a:t>
            </a:r>
            <a:r>
              <a:rPr lang="en-US" dirty="0" smtClean="0"/>
              <a:t>implementing or </a:t>
            </a:r>
            <a:r>
              <a:rPr lang="en-US" dirty="0"/>
              <a:t>managing the evolution of a target system or </a:t>
            </a:r>
            <a:r>
              <a:rPr lang="en-US" dirty="0" smtClean="0"/>
              <a:t>application: </a:t>
            </a:r>
          </a:p>
          <a:p>
            <a:pPr lvl="1"/>
            <a:r>
              <a:rPr lang="en-US" dirty="0" smtClean="0"/>
              <a:t>1</a:t>
            </a:r>
            <a:r>
              <a:rPr lang="en-US" dirty="0"/>
              <a:t>. Making a business case for the system</a:t>
            </a:r>
          </a:p>
          <a:p>
            <a:pPr lvl="1"/>
            <a:r>
              <a:rPr lang="en-US" dirty="0"/>
              <a:t>2. Understanding the architecturally significant requirements</a:t>
            </a:r>
          </a:p>
          <a:p>
            <a:pPr lvl="1"/>
            <a:r>
              <a:rPr lang="en-US" dirty="0"/>
              <a:t>3. Creating or selecting the architecture</a:t>
            </a:r>
          </a:p>
          <a:p>
            <a:pPr lvl="1"/>
            <a:r>
              <a:rPr lang="en-US" dirty="0"/>
              <a:t>4. Documenting and communicating the architecture</a:t>
            </a:r>
          </a:p>
          <a:p>
            <a:pPr lvl="1"/>
            <a:r>
              <a:rPr lang="en-US" dirty="0"/>
              <a:t>5. Analyzing or evaluating the architecture</a:t>
            </a:r>
          </a:p>
          <a:p>
            <a:pPr lvl="1"/>
            <a:r>
              <a:rPr lang="en-US" dirty="0"/>
              <a:t>6. Implementing and testing the system based on the architecture</a:t>
            </a:r>
          </a:p>
          <a:p>
            <a:pPr lvl="1"/>
            <a:r>
              <a:rPr lang="en-US" dirty="0"/>
              <a:t>7. Ensuring that the implementation conforms to the </a:t>
            </a:r>
            <a:r>
              <a:rPr lang="en-US" dirty="0" smtClean="0"/>
              <a:t>architecture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5986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Context</a:t>
            </a:r>
          </a:p>
        </p:txBody>
      </p:sp>
      <p:sp>
        <p:nvSpPr>
          <p:cNvPr id="3" name="Content Placeholder 2"/>
          <p:cNvSpPr>
            <a:spLocks noGrp="1"/>
          </p:cNvSpPr>
          <p:nvPr>
            <p:ph idx="1"/>
          </p:nvPr>
        </p:nvSpPr>
        <p:spPr/>
        <p:txBody>
          <a:bodyPr/>
          <a:lstStyle/>
          <a:p>
            <a:r>
              <a:rPr lang="en-US" dirty="0" smtClean="0"/>
              <a:t>Architectures </a:t>
            </a:r>
            <a:r>
              <a:rPr lang="en-US" dirty="0"/>
              <a:t>and systems are not constructed frivolously. </a:t>
            </a:r>
            <a:endParaRPr lang="en-US" dirty="0" smtClean="0"/>
          </a:p>
          <a:p>
            <a:r>
              <a:rPr lang="en-US" dirty="0" smtClean="0"/>
              <a:t>They </a:t>
            </a:r>
            <a:r>
              <a:rPr lang="en-US" dirty="0"/>
              <a:t>serve some </a:t>
            </a:r>
            <a:r>
              <a:rPr lang="en-US" dirty="0" smtClean="0"/>
              <a:t>business purposes</a:t>
            </a:r>
            <a:r>
              <a:rPr lang="en-US" dirty="0"/>
              <a:t>.</a:t>
            </a:r>
            <a:r>
              <a:rPr lang="en-US" dirty="0" smtClean="0"/>
              <a:t> </a:t>
            </a:r>
          </a:p>
          <a:p>
            <a:r>
              <a:rPr lang="en-US" dirty="0"/>
              <a:t>T</a:t>
            </a:r>
            <a:r>
              <a:rPr lang="en-US" dirty="0" smtClean="0"/>
              <a:t>hese </a:t>
            </a:r>
            <a:r>
              <a:rPr lang="en-US" dirty="0"/>
              <a:t>purposes may change over time.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99153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a:t>
            </a:r>
            <a:r>
              <a:rPr lang="en-US" dirty="0"/>
              <a:t>B</a:t>
            </a:r>
            <a:r>
              <a:rPr lang="en-US" dirty="0" smtClean="0"/>
              <a:t>usiness Goals</a:t>
            </a:r>
            <a:endParaRPr lang="en-US"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US" dirty="0" smtClean="0"/>
              <a:t>Systems </a:t>
            </a:r>
            <a:r>
              <a:rPr lang="en-US" dirty="0"/>
              <a:t>are created to satisfy the business goals of one or more organizations.</a:t>
            </a:r>
          </a:p>
          <a:p>
            <a:pPr lvl="1">
              <a:lnSpc>
                <a:spcPct val="110000"/>
              </a:lnSpc>
            </a:pPr>
            <a:r>
              <a:rPr lang="en-US" dirty="0"/>
              <a:t>Development organizations want to make a profit, or capture market, or stay </a:t>
            </a:r>
            <a:r>
              <a:rPr lang="en-US" dirty="0" smtClean="0"/>
              <a:t>in business</a:t>
            </a:r>
            <a:r>
              <a:rPr lang="en-US" dirty="0"/>
              <a:t>, or help their customers do their jobs better, or keep their staff </a:t>
            </a:r>
            <a:r>
              <a:rPr lang="en-US" dirty="0" smtClean="0"/>
              <a:t>gainfully employed</a:t>
            </a:r>
            <a:r>
              <a:rPr lang="en-US" dirty="0"/>
              <a:t>, or make their stockholders happy, or a little bit of each. </a:t>
            </a:r>
          </a:p>
          <a:p>
            <a:pPr lvl="1">
              <a:lnSpc>
                <a:spcPct val="110000"/>
              </a:lnSpc>
            </a:pPr>
            <a:r>
              <a:rPr lang="en-US" dirty="0" smtClean="0"/>
              <a:t>Customers have </a:t>
            </a:r>
            <a:r>
              <a:rPr lang="en-US" dirty="0"/>
              <a:t>their own goals for acquiring a system, usually involving some aspect </a:t>
            </a:r>
            <a:r>
              <a:rPr lang="en-US" dirty="0" smtClean="0"/>
              <a:t>of making </a:t>
            </a:r>
            <a:r>
              <a:rPr lang="en-US" dirty="0"/>
              <a:t>their lives easier or more productive. Other organizations involved in </a:t>
            </a:r>
            <a:r>
              <a:rPr lang="en-US" dirty="0" smtClean="0"/>
              <a:t>a project’s </a:t>
            </a:r>
            <a:r>
              <a:rPr lang="en-US" dirty="0"/>
              <a:t>life cycle, such as subcontractors or government regulatory agencies</a:t>
            </a:r>
            <a:r>
              <a:rPr lang="en-US" dirty="0" smtClean="0"/>
              <a:t>, have </a:t>
            </a:r>
            <a:r>
              <a:rPr lang="en-US" dirty="0"/>
              <a:t>their own goals dealing with the system.</a:t>
            </a:r>
          </a:p>
          <a:p>
            <a:pPr>
              <a:lnSpc>
                <a:spcPct val="110000"/>
              </a:lnSpc>
            </a:pPr>
            <a:r>
              <a:rPr lang="en-US" dirty="0"/>
              <a:t>A</a:t>
            </a:r>
            <a:r>
              <a:rPr lang="en-US" dirty="0" smtClean="0"/>
              <a:t>rchitects </a:t>
            </a:r>
            <a:r>
              <a:rPr lang="en-US" dirty="0"/>
              <a:t>need to understand who the vested organizations are and what </a:t>
            </a:r>
            <a:r>
              <a:rPr lang="en-US" dirty="0" smtClean="0"/>
              <a:t>their goals </a:t>
            </a:r>
            <a:r>
              <a:rPr lang="en-US" dirty="0"/>
              <a:t>are. Many of these goals will have a profound influence on the architecture</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29173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Business </a:t>
            </a:r>
            <a:r>
              <a:rPr lang="en-US" dirty="0"/>
              <a:t>G</a:t>
            </a:r>
            <a:r>
              <a:rPr lang="en-US" dirty="0" smtClean="0"/>
              <a:t>oals</a:t>
            </a:r>
            <a:endParaRPr lang="en-US" dirty="0"/>
          </a:p>
        </p:txBody>
      </p:sp>
      <p:sp>
        <p:nvSpPr>
          <p:cNvPr id="3" name="Content Placeholder 2"/>
          <p:cNvSpPr>
            <a:spLocks noGrp="1"/>
          </p:cNvSpPr>
          <p:nvPr>
            <p:ph idx="1"/>
          </p:nvPr>
        </p:nvSpPr>
        <p:spPr/>
        <p:txBody>
          <a:bodyPr>
            <a:normAutofit fontScale="77500" lnSpcReduction="20000"/>
          </a:bodyPr>
          <a:lstStyle/>
          <a:p>
            <a:r>
              <a:rPr lang="en-US" dirty="0"/>
              <a:t>Every quality attribute—such as a user-visible response time or platform flexibility or ironclad security or any of a dozen other needs—should originate from some higher purpose that can be described in terms of added value. </a:t>
            </a:r>
          </a:p>
          <a:p>
            <a:pPr lvl="1"/>
            <a:r>
              <a:rPr lang="en-US" dirty="0"/>
              <a:t>“Why  do you want this system to have a really fast response time?” </a:t>
            </a:r>
          </a:p>
          <a:p>
            <a:pPr lvl="1"/>
            <a:r>
              <a:rPr lang="en-US" dirty="0"/>
              <a:t>This </a:t>
            </a:r>
            <a:r>
              <a:rPr lang="en-US" dirty="0" smtClean="0"/>
              <a:t>differentiates </a:t>
            </a:r>
            <a:r>
              <a:rPr lang="en-US" dirty="0"/>
              <a:t>the product from its competition and </a:t>
            </a:r>
            <a:r>
              <a:rPr lang="en-US" dirty="0" smtClean="0"/>
              <a:t>lets </a:t>
            </a:r>
            <a:r>
              <a:rPr lang="en-US" dirty="0"/>
              <a:t>the developing organization capture market share.</a:t>
            </a:r>
          </a:p>
          <a:p>
            <a:r>
              <a:rPr lang="en-US" dirty="0"/>
              <a:t>Some business goals will not show up in the form of requirements.</a:t>
            </a:r>
          </a:p>
          <a:p>
            <a:r>
              <a:rPr lang="en-US" dirty="0"/>
              <a:t>Still other business goals have no effect on the architecture whatsoever. </a:t>
            </a:r>
          </a:p>
          <a:p>
            <a:pPr lvl="1"/>
            <a:r>
              <a:rPr lang="en-US" dirty="0"/>
              <a:t>A business goal to lower costs might be realized by asking employees to work from home, or turn the office thermostats down in the winter, or using less paper in the printers.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4141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1915</Words>
  <Application>Microsoft Macintosh PowerPoint</Application>
  <PresentationFormat>On-screen Show (4:3)</PresentationFormat>
  <Paragraphs>147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Chapter 3: The Many Contexts of Software Architecture</vt:lpstr>
      <vt:lpstr>Chapter Outline</vt:lpstr>
      <vt:lpstr>Contexts of Software Architecture</vt:lpstr>
      <vt:lpstr>Technical Context</vt:lpstr>
      <vt:lpstr>Project Life-cycle Context</vt:lpstr>
      <vt:lpstr>Architecture Activities</vt:lpstr>
      <vt:lpstr>Business Context</vt:lpstr>
      <vt:lpstr>Architecture and Business Goals</vt:lpstr>
      <vt:lpstr>Architecture and Business Goals</vt:lpstr>
      <vt:lpstr>Architecture and Business Goals</vt:lpstr>
      <vt:lpstr>Professional Context</vt:lpstr>
      <vt:lpstr>Stakeholders</vt:lpstr>
      <vt:lpstr>Stakeholders </vt:lpstr>
      <vt:lpstr>Stakeholders</vt:lpstr>
      <vt:lpstr>How is Architecture Influenced?</vt:lpstr>
      <vt:lpstr>How is Architecture Influenced?</vt:lpstr>
      <vt:lpstr>What Do Architectures Influence?</vt:lpstr>
      <vt:lpstr>What Do Architectures Influence?</vt:lpstr>
      <vt:lpstr>What Do Architectures Influence?</vt:lpstr>
      <vt:lpstr>What Do Architectures Influence?</vt:lpstr>
      <vt:lpstr>Architecture Influence Cycle</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30</cp:revision>
  <dcterms:created xsi:type="dcterms:W3CDTF">2012-04-18T22:57:58Z</dcterms:created>
  <dcterms:modified xsi:type="dcterms:W3CDTF">2013-05-12T17:27:18Z</dcterms:modified>
</cp:coreProperties>
</file>