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274" r:id="rId3"/>
    <p:sldId id="260"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72" r:id="rId23"/>
    <p:sldId id="29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94" autoAdjust="0"/>
    <p:restoredTop sz="94660" autoAdjust="0"/>
  </p:normalViewPr>
  <p:slideViewPr>
    <p:cSldViewPr>
      <p:cViewPr varScale="1">
        <p:scale>
          <a:sx n="131" d="100"/>
          <a:sy n="131" d="100"/>
        </p:scale>
        <p:origin x="-104"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2/21/13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2/21/13</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2/21/13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2/21/13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2/21/13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2/21/13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2/21/13</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2/21/13</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2/21/13</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2/21/13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2/21/13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2/21/13</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4: Understanding Quality Attributes</a:t>
            </a:r>
            <a:endParaRPr lang="en-AU" dirty="0"/>
          </a:p>
        </p:txBody>
      </p:sp>
      <p:sp>
        <p:nvSpPr>
          <p:cNvPr id="3" name="Subtitle 2"/>
          <p:cNvSpPr>
            <a:spLocks noGrp="1"/>
          </p:cNvSpPr>
          <p:nvPr>
            <p:ph type="subTitle" idx="1"/>
          </p:nvPr>
        </p:nvSpPr>
        <p:spPr/>
        <p:txBody>
          <a:bodyPr/>
          <a:lstStyle/>
          <a:p>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Quality Attribute Requirements</a:t>
            </a:r>
            <a:endParaRPr lang="en-US" dirty="0"/>
          </a:p>
        </p:txBody>
      </p:sp>
      <p:sp>
        <p:nvSpPr>
          <p:cNvPr id="3" name="Content Placeholder 2"/>
          <p:cNvSpPr>
            <a:spLocks noGrp="1"/>
          </p:cNvSpPr>
          <p:nvPr>
            <p:ph idx="1"/>
          </p:nvPr>
        </p:nvSpPr>
        <p:spPr>
          <a:xfrm>
            <a:off x="457200" y="1268761"/>
            <a:ext cx="8229600" cy="4752527"/>
          </a:xfrm>
        </p:spPr>
        <p:txBody>
          <a:bodyPr>
            <a:normAutofit/>
          </a:bodyPr>
          <a:lstStyle/>
          <a:p>
            <a:pPr marL="0" indent="0">
              <a:buNone/>
            </a:pPr>
            <a:r>
              <a:rPr lang="en-US" dirty="0"/>
              <a:t>We distinguish </a:t>
            </a:r>
            <a:r>
              <a:rPr lang="en-US" i="1" dirty="0"/>
              <a:t>general</a:t>
            </a:r>
            <a:r>
              <a:rPr lang="en-US" dirty="0"/>
              <a:t> quality attribute scenarios </a:t>
            </a:r>
            <a:r>
              <a:rPr lang="en-US" dirty="0" smtClean="0"/>
              <a:t>( “</a:t>
            </a:r>
            <a:r>
              <a:rPr lang="en-US" dirty="0"/>
              <a:t>general scenarios</a:t>
            </a:r>
            <a:r>
              <a:rPr lang="en-US" dirty="0" smtClean="0"/>
              <a:t>”)</a:t>
            </a:r>
            <a:r>
              <a:rPr lang="en-US" dirty="0"/>
              <a:t>—those that are system independent and can, potentially, pertain to any system—from </a:t>
            </a:r>
            <a:r>
              <a:rPr lang="en-US" i="1" dirty="0"/>
              <a:t>concrete</a:t>
            </a:r>
            <a:r>
              <a:rPr lang="en-US" dirty="0"/>
              <a:t> quality attribute scenarios (concrete scenarios)—those that are specific to the particular system under consideration. </a:t>
            </a:r>
          </a:p>
          <a:p>
            <a:endParaRPr lang="en-US" dirty="0"/>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4273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Quality Attribute Requirements</a:t>
            </a:r>
            <a:endParaRPr lang="en-US" dirty="0"/>
          </a:p>
        </p:txBody>
      </p:sp>
      <p:sp>
        <p:nvSpPr>
          <p:cNvPr id="3" name="Content Placeholder 2"/>
          <p:cNvSpPr>
            <a:spLocks noGrp="1"/>
          </p:cNvSpPr>
          <p:nvPr>
            <p:ph idx="1"/>
          </p:nvPr>
        </p:nvSpPr>
        <p:spPr>
          <a:xfrm>
            <a:off x="457200" y="1268761"/>
            <a:ext cx="8229600" cy="2448271"/>
          </a:xfrm>
        </p:spPr>
        <p:txBody>
          <a:bodyPr>
            <a:normAutofit/>
          </a:bodyPr>
          <a:lstStyle/>
          <a:p>
            <a:pPr marL="0" indent="0">
              <a:buNone/>
            </a:pPr>
            <a:r>
              <a:rPr lang="en-US" dirty="0" smtClean="0"/>
              <a:t>Example general scenario for availability:</a:t>
            </a:r>
            <a:endParaRPr lang="en-US" dirty="0"/>
          </a:p>
          <a:p>
            <a:endParaRPr lang="en-US" dirty="0"/>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p:cNvPicPr/>
          <p:nvPr/>
        </p:nvPicPr>
        <p:blipFill>
          <a:blip r:embed="rId2"/>
          <a:stretch>
            <a:fillRect/>
          </a:stretch>
        </p:blipFill>
        <p:spPr>
          <a:xfrm>
            <a:off x="539552" y="2420888"/>
            <a:ext cx="8208912" cy="3059023"/>
          </a:xfrm>
          <a:prstGeom prst="rect">
            <a:avLst/>
          </a:prstGeom>
        </p:spPr>
      </p:pic>
    </p:spTree>
    <p:extLst>
      <p:ext uri="{BB962C8B-B14F-4D97-AF65-F5344CB8AC3E}">
        <p14:creationId xmlns:p14="http://schemas.microsoft.com/office/powerpoint/2010/main" val="389965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Achieving Quality Attributes Through Tactics</a:t>
            </a:r>
            <a:endParaRPr lang="en-US" dirty="0"/>
          </a:p>
        </p:txBody>
      </p:sp>
      <p:sp>
        <p:nvSpPr>
          <p:cNvPr id="3" name="Content Placeholder 2"/>
          <p:cNvSpPr>
            <a:spLocks noGrp="1"/>
          </p:cNvSpPr>
          <p:nvPr>
            <p:ph idx="1"/>
          </p:nvPr>
        </p:nvSpPr>
        <p:spPr>
          <a:xfrm>
            <a:off x="457200" y="1268761"/>
            <a:ext cx="8229600" cy="4752527"/>
          </a:xfrm>
        </p:spPr>
        <p:txBody>
          <a:bodyPr>
            <a:normAutofit/>
          </a:bodyPr>
          <a:lstStyle/>
          <a:p>
            <a:r>
              <a:rPr lang="en-US" dirty="0" smtClean="0"/>
              <a:t>There are a collection of primitive design techniques that an architect can use to achieve a quality attribute response. </a:t>
            </a:r>
          </a:p>
          <a:p>
            <a:r>
              <a:rPr lang="en-US" dirty="0" smtClean="0"/>
              <a:t>We call these architectural design primitives </a:t>
            </a:r>
            <a:r>
              <a:rPr lang="en-US" i="1" dirty="0" smtClean="0"/>
              <a:t>tactics</a:t>
            </a:r>
            <a:r>
              <a:rPr lang="en-US" dirty="0" smtClean="0"/>
              <a:t>.</a:t>
            </a:r>
          </a:p>
          <a:p>
            <a:r>
              <a:rPr lang="en-US" dirty="0" smtClean="0"/>
              <a:t>Tactics</a:t>
            </a:r>
            <a:r>
              <a:rPr lang="en-US" dirty="0"/>
              <a:t>, like design patterns, are </a:t>
            </a:r>
            <a:r>
              <a:rPr lang="en-US" dirty="0" smtClean="0"/>
              <a:t>techniques </a:t>
            </a:r>
            <a:r>
              <a:rPr lang="en-US" dirty="0"/>
              <a:t>that architects have been using for years. </a:t>
            </a:r>
            <a:r>
              <a:rPr lang="en-US" dirty="0" smtClean="0"/>
              <a:t>We do not </a:t>
            </a:r>
            <a:r>
              <a:rPr lang="en-US" i="1" dirty="0" smtClean="0"/>
              <a:t>invent</a:t>
            </a:r>
            <a:r>
              <a:rPr lang="en-US" dirty="0" smtClean="0"/>
              <a:t> tactics, </a:t>
            </a:r>
            <a:r>
              <a:rPr lang="en-US" dirty="0"/>
              <a:t>we </a:t>
            </a:r>
            <a:r>
              <a:rPr lang="en-US" dirty="0" smtClean="0"/>
              <a:t>simply capture </a:t>
            </a:r>
            <a:r>
              <a:rPr lang="en-US" dirty="0"/>
              <a:t>what architects do in practice. </a:t>
            </a:r>
          </a:p>
          <a:p>
            <a:endParaRPr lang="en-US" dirty="0"/>
          </a:p>
          <a:p>
            <a:endParaRPr lang="en-US" dirty="0"/>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838052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Achieving Quality Attributes Through Tactics</a:t>
            </a:r>
            <a:endParaRPr lang="en-US" dirty="0"/>
          </a:p>
        </p:txBody>
      </p:sp>
      <p:sp>
        <p:nvSpPr>
          <p:cNvPr id="3" name="Content Placeholder 2"/>
          <p:cNvSpPr>
            <a:spLocks noGrp="1"/>
          </p:cNvSpPr>
          <p:nvPr>
            <p:ph idx="1"/>
          </p:nvPr>
        </p:nvSpPr>
        <p:spPr>
          <a:xfrm>
            <a:off x="457200" y="1268761"/>
            <a:ext cx="8229600" cy="4752527"/>
          </a:xfrm>
        </p:spPr>
        <p:txBody>
          <a:bodyPr>
            <a:normAutofit fontScale="77500" lnSpcReduction="20000"/>
          </a:bodyPr>
          <a:lstStyle/>
          <a:p>
            <a:pPr marL="0" indent="0">
              <a:buNone/>
            </a:pPr>
            <a:r>
              <a:rPr lang="en-US" dirty="0" smtClean="0"/>
              <a:t>Why </a:t>
            </a:r>
            <a:r>
              <a:rPr lang="en-US" dirty="0"/>
              <a:t>do we do this?  There are three reasons: </a:t>
            </a:r>
          </a:p>
          <a:p>
            <a:pPr marL="971550" lvl="1" indent="-514350">
              <a:buFont typeface="+mj-lt"/>
              <a:buAutoNum type="arabicPeriod"/>
            </a:pPr>
            <a:r>
              <a:rPr lang="en-US" dirty="0"/>
              <a:t>Design patterns are complex; they </a:t>
            </a:r>
            <a:r>
              <a:rPr lang="en-US" dirty="0" smtClean="0"/>
              <a:t>are a </a:t>
            </a:r>
            <a:r>
              <a:rPr lang="en-US" dirty="0"/>
              <a:t>bundle of design decisions. But patterns are often difficult to apply as is; architects need to modify and adapt them. By understanding </a:t>
            </a:r>
            <a:r>
              <a:rPr lang="en-US" dirty="0" smtClean="0"/>
              <a:t>tactics</a:t>
            </a:r>
            <a:r>
              <a:rPr lang="en-US" dirty="0"/>
              <a:t>, an architect can </a:t>
            </a:r>
            <a:r>
              <a:rPr lang="en-US" dirty="0" smtClean="0"/>
              <a:t>assess </a:t>
            </a:r>
            <a:r>
              <a:rPr lang="en-US" dirty="0"/>
              <a:t>the options for augmenting an existing pattern to achieve a quality attribute goal. </a:t>
            </a:r>
          </a:p>
          <a:p>
            <a:pPr marL="971550" lvl="1" indent="-514350">
              <a:buFont typeface="+mj-lt"/>
              <a:buAutoNum type="arabicPeriod"/>
            </a:pPr>
            <a:r>
              <a:rPr lang="en-US" dirty="0"/>
              <a:t>If no pattern exists to realize the architect’s design goal, tactics allow the architect to construct a design fragment from “first principles”. </a:t>
            </a:r>
            <a:endParaRPr lang="en-US" dirty="0" smtClean="0"/>
          </a:p>
          <a:p>
            <a:pPr marL="971550" lvl="1" indent="-514350">
              <a:buFont typeface="+mj-lt"/>
              <a:buAutoNum type="arabicPeriod"/>
            </a:pPr>
            <a:r>
              <a:rPr lang="en-US" dirty="0" smtClean="0"/>
              <a:t>By </a:t>
            </a:r>
            <a:r>
              <a:rPr lang="en-US" dirty="0"/>
              <a:t>cataloguing tactics, we </a:t>
            </a:r>
            <a:r>
              <a:rPr lang="en-US" dirty="0" smtClean="0"/>
              <a:t>make </a:t>
            </a:r>
            <a:r>
              <a:rPr lang="en-US" dirty="0"/>
              <a:t>design more </a:t>
            </a:r>
            <a:r>
              <a:rPr lang="en-US" dirty="0" smtClean="0"/>
              <a:t>systematic. You </a:t>
            </a:r>
            <a:r>
              <a:rPr lang="en-US" dirty="0"/>
              <a:t>frequently will have a choice </a:t>
            </a:r>
            <a:r>
              <a:rPr lang="en-US" dirty="0" smtClean="0"/>
              <a:t>of multiple </a:t>
            </a:r>
            <a:r>
              <a:rPr lang="en-US" dirty="0"/>
              <a:t>tactics to improve a particular quality attribute. The choice of which tactic to use depends on factors such as tradeoffs among other quality attributes and the cost to implement. </a:t>
            </a:r>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9139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Guiding Quality Design Decisions</a:t>
            </a:r>
            <a:endParaRPr lang="en-US" dirty="0"/>
          </a:p>
        </p:txBody>
      </p:sp>
      <p:sp>
        <p:nvSpPr>
          <p:cNvPr id="3" name="Content Placeholder 2"/>
          <p:cNvSpPr>
            <a:spLocks noGrp="1"/>
          </p:cNvSpPr>
          <p:nvPr>
            <p:ph idx="1"/>
          </p:nvPr>
        </p:nvSpPr>
        <p:spPr>
          <a:xfrm>
            <a:off x="457200" y="1268761"/>
            <a:ext cx="8229600" cy="4752527"/>
          </a:xfrm>
        </p:spPr>
        <p:txBody>
          <a:bodyPr>
            <a:normAutofit fontScale="92500" lnSpcReduction="10000"/>
          </a:bodyPr>
          <a:lstStyle/>
          <a:p>
            <a:r>
              <a:rPr lang="en-US" sz="2800" dirty="0" smtClean="0"/>
              <a:t>Architecture design is a systematic approach to making design decisions.</a:t>
            </a:r>
          </a:p>
          <a:p>
            <a:r>
              <a:rPr lang="en-US" sz="2800" dirty="0" smtClean="0"/>
              <a:t>We categorize the design decisions that an architect needs to make as follows:</a:t>
            </a:r>
          </a:p>
          <a:p>
            <a:pPr marL="914400" lvl="1" indent="-514350">
              <a:buFont typeface="+mj-lt"/>
              <a:buAutoNum type="arabicPeriod"/>
            </a:pPr>
            <a:r>
              <a:rPr lang="en-US" dirty="0"/>
              <a:t>Allocation of responsibilities</a:t>
            </a:r>
          </a:p>
          <a:p>
            <a:pPr marL="914400" lvl="1" indent="-514350">
              <a:buFont typeface="+mj-lt"/>
              <a:buAutoNum type="arabicPeriod"/>
            </a:pPr>
            <a:r>
              <a:rPr lang="en-US" dirty="0"/>
              <a:t>Coordination model</a:t>
            </a:r>
          </a:p>
          <a:p>
            <a:pPr marL="914400" lvl="1" indent="-514350">
              <a:buFont typeface="+mj-lt"/>
              <a:buAutoNum type="arabicPeriod"/>
            </a:pPr>
            <a:r>
              <a:rPr lang="en-US" dirty="0"/>
              <a:t>Data model</a:t>
            </a:r>
          </a:p>
          <a:p>
            <a:pPr marL="914400" lvl="1" indent="-514350">
              <a:buFont typeface="+mj-lt"/>
              <a:buAutoNum type="arabicPeriod"/>
            </a:pPr>
            <a:r>
              <a:rPr lang="en-US" dirty="0"/>
              <a:t>Management of resources</a:t>
            </a:r>
          </a:p>
          <a:p>
            <a:pPr marL="914400" lvl="1" indent="-514350">
              <a:buFont typeface="+mj-lt"/>
              <a:buAutoNum type="arabicPeriod"/>
            </a:pPr>
            <a:r>
              <a:rPr lang="en-US" dirty="0"/>
              <a:t>Mapping among architectural elements</a:t>
            </a:r>
          </a:p>
          <a:p>
            <a:pPr marL="914400" lvl="1" indent="-514350">
              <a:buFont typeface="+mj-lt"/>
              <a:buAutoNum type="arabicPeriod"/>
            </a:pPr>
            <a:r>
              <a:rPr lang="en-US" dirty="0"/>
              <a:t>Binding time decisions</a:t>
            </a:r>
          </a:p>
          <a:p>
            <a:pPr marL="914400" lvl="1" indent="-514350">
              <a:buFont typeface="+mj-lt"/>
              <a:buAutoNum type="arabicPeriod"/>
            </a:pPr>
            <a:r>
              <a:rPr lang="en-US" dirty="0"/>
              <a:t>Choice of technology</a:t>
            </a:r>
          </a:p>
          <a:p>
            <a:pPr lvl="1"/>
            <a:endParaRPr lang="en-US" sz="24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5909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of Responsibilities</a:t>
            </a:r>
            <a:endParaRPr lang="en-US" dirty="0"/>
          </a:p>
        </p:txBody>
      </p:sp>
      <p:sp>
        <p:nvSpPr>
          <p:cNvPr id="3" name="Content Placeholder 2"/>
          <p:cNvSpPr>
            <a:spLocks noGrp="1"/>
          </p:cNvSpPr>
          <p:nvPr>
            <p:ph idx="1"/>
          </p:nvPr>
        </p:nvSpPr>
        <p:spPr/>
        <p:txBody>
          <a:bodyPr>
            <a:normAutofit/>
          </a:bodyPr>
          <a:lstStyle/>
          <a:p>
            <a:r>
              <a:rPr lang="en-US" dirty="0"/>
              <a:t>Decisions involving allocation of responsibilities </a:t>
            </a:r>
            <a:r>
              <a:rPr lang="en-US" dirty="0" smtClean="0"/>
              <a:t>include:</a:t>
            </a:r>
            <a:endParaRPr lang="en-US" dirty="0"/>
          </a:p>
          <a:p>
            <a:pPr lvl="1"/>
            <a:r>
              <a:rPr lang="en-US" dirty="0"/>
              <a:t>identifying the important responsibilities including basic system functions, architectural infrastructure, and satisfaction of quality attributes. </a:t>
            </a:r>
          </a:p>
          <a:p>
            <a:pPr lvl="1"/>
            <a:r>
              <a:rPr lang="en-US" dirty="0"/>
              <a:t>determining how these responsibilities are allocated to non-runtime and runtime elements (namely, modules, components, and connectors).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85979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Coordination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Decisions about the coordination model </a:t>
            </a:r>
            <a:r>
              <a:rPr lang="en-US" dirty="0" smtClean="0"/>
              <a:t>include:</a:t>
            </a:r>
            <a:endParaRPr lang="en-US" dirty="0"/>
          </a:p>
          <a:p>
            <a:pPr lvl="1"/>
            <a:r>
              <a:rPr lang="en-US" dirty="0"/>
              <a:t>identify the elements of the system that must coordinate, or are prohibited from coordinating</a:t>
            </a:r>
          </a:p>
          <a:p>
            <a:pPr lvl="1"/>
            <a:r>
              <a:rPr lang="en-US" dirty="0"/>
              <a:t>determining the properties of the coordination, such as timeliness, currency, completeness, correctness, and consistency</a:t>
            </a:r>
          </a:p>
          <a:p>
            <a:pPr lvl="1"/>
            <a:r>
              <a:rPr lang="en-US" dirty="0"/>
              <a:t>choosing the communication mechanisms </a:t>
            </a:r>
            <a:r>
              <a:rPr lang="en-US" dirty="0" smtClean="0"/>
              <a:t>that </a:t>
            </a:r>
            <a:r>
              <a:rPr lang="en-US" dirty="0"/>
              <a:t>realize those properties.  Important properties of the communication mechanisms include </a:t>
            </a:r>
            <a:r>
              <a:rPr lang="en-US" dirty="0" err="1"/>
              <a:t>stateful</a:t>
            </a:r>
            <a:r>
              <a:rPr lang="en-US" dirty="0"/>
              <a:t> vs. stateless, synchronous vs. asynchronous, guaranteed vs. non-guaranteed delivery, and performance-related properties such as throughput and latency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878334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Content Placeholder 2"/>
          <p:cNvSpPr>
            <a:spLocks noGrp="1"/>
          </p:cNvSpPr>
          <p:nvPr>
            <p:ph idx="1"/>
          </p:nvPr>
        </p:nvSpPr>
        <p:spPr/>
        <p:txBody>
          <a:bodyPr>
            <a:normAutofit fontScale="92500"/>
          </a:bodyPr>
          <a:lstStyle/>
          <a:p>
            <a:r>
              <a:rPr lang="en-US" dirty="0"/>
              <a:t>Decisions about the data model </a:t>
            </a:r>
            <a:r>
              <a:rPr lang="en-US" dirty="0" smtClean="0"/>
              <a:t>include:</a:t>
            </a:r>
            <a:endParaRPr lang="en-US" dirty="0"/>
          </a:p>
          <a:p>
            <a:pPr lvl="1"/>
            <a:r>
              <a:rPr lang="en-US" dirty="0"/>
              <a:t>choosing the major data abstractions, their operations, and their properties. This includes determining how the data items are created, initialized, accessed, persisted, manipulated, translated, and destroyed.</a:t>
            </a:r>
          </a:p>
          <a:p>
            <a:pPr lvl="1"/>
            <a:r>
              <a:rPr lang="en-US" dirty="0"/>
              <a:t>metadata needed for consistent interpretation of the data</a:t>
            </a:r>
          </a:p>
          <a:p>
            <a:pPr lvl="1"/>
            <a:r>
              <a:rPr lang="en-US" dirty="0"/>
              <a:t>organization of the data. This includes determining whether the data is going to be kept in a relational data base, a collection of objects or both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063602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Resources</a:t>
            </a:r>
            <a:endParaRPr lang="en-US" dirty="0"/>
          </a:p>
        </p:txBody>
      </p:sp>
      <p:sp>
        <p:nvSpPr>
          <p:cNvPr id="3" name="Content Placeholder 2"/>
          <p:cNvSpPr>
            <a:spLocks noGrp="1"/>
          </p:cNvSpPr>
          <p:nvPr>
            <p:ph idx="1"/>
          </p:nvPr>
        </p:nvSpPr>
        <p:spPr/>
        <p:txBody>
          <a:bodyPr>
            <a:normAutofit lnSpcReduction="10000"/>
          </a:bodyPr>
          <a:lstStyle/>
          <a:p>
            <a:r>
              <a:rPr lang="en-US" dirty="0"/>
              <a:t>Decisions for management of resources </a:t>
            </a:r>
            <a:r>
              <a:rPr lang="en-US" dirty="0" smtClean="0"/>
              <a:t>include:</a:t>
            </a:r>
            <a:endParaRPr lang="en-US" dirty="0"/>
          </a:p>
          <a:p>
            <a:pPr lvl="1"/>
            <a:r>
              <a:rPr lang="en-US" dirty="0"/>
              <a:t>identifying the resources that must be managed and determining the limits for each</a:t>
            </a:r>
          </a:p>
          <a:p>
            <a:pPr lvl="1"/>
            <a:r>
              <a:rPr lang="en-US" dirty="0"/>
              <a:t>determining which system element(s) manage each resource </a:t>
            </a:r>
          </a:p>
          <a:p>
            <a:pPr lvl="1"/>
            <a:r>
              <a:rPr lang="en-US" dirty="0"/>
              <a:t>determining how resources are shared and the arbitration strategies employed when there is contention</a:t>
            </a:r>
          </a:p>
          <a:p>
            <a:pPr lvl="1"/>
            <a:r>
              <a:rPr lang="en-US" dirty="0"/>
              <a:t>determining the impact of saturation on different resources.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661528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Mapping Among Architectural Elements</a:t>
            </a:r>
            <a:endParaRPr lang="en-US" dirty="0"/>
          </a:p>
        </p:txBody>
      </p:sp>
      <p:sp>
        <p:nvSpPr>
          <p:cNvPr id="3" name="Content Placeholder 2"/>
          <p:cNvSpPr>
            <a:spLocks noGrp="1"/>
          </p:cNvSpPr>
          <p:nvPr>
            <p:ph idx="1"/>
          </p:nvPr>
        </p:nvSpPr>
        <p:spPr/>
        <p:txBody>
          <a:bodyPr>
            <a:normAutofit/>
          </a:bodyPr>
          <a:lstStyle/>
          <a:p>
            <a:r>
              <a:rPr lang="en-US" dirty="0"/>
              <a:t>Useful mappings </a:t>
            </a:r>
            <a:r>
              <a:rPr lang="en-US" dirty="0" smtClean="0"/>
              <a:t>include:</a:t>
            </a:r>
            <a:endParaRPr lang="en-US" dirty="0"/>
          </a:p>
          <a:p>
            <a:pPr lvl="1"/>
            <a:r>
              <a:rPr lang="en-US" dirty="0"/>
              <a:t>the mapping of modules and runtime elements to each other—that is, the runtime elements that are created from each module; the modules that contain the code for each runtime element</a:t>
            </a:r>
          </a:p>
          <a:p>
            <a:pPr lvl="1"/>
            <a:r>
              <a:rPr lang="en-US" dirty="0"/>
              <a:t>the assignment of runtime elements to processors</a:t>
            </a:r>
          </a:p>
          <a:p>
            <a:pPr lvl="1"/>
            <a:r>
              <a:rPr lang="en-US" dirty="0"/>
              <a:t>the assignment of items in the data model to data stores</a:t>
            </a:r>
          </a:p>
          <a:p>
            <a:pPr lvl="1"/>
            <a:r>
              <a:rPr lang="en-US" dirty="0"/>
              <a:t>the mapping of modules and runtime elements to units of delivery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57904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Architecture and Requirements</a:t>
            </a:r>
          </a:p>
          <a:p>
            <a:r>
              <a:rPr lang="en-US" dirty="0" smtClean="0"/>
              <a:t>Functionality</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Quality Attribute</a:t>
            </a:r>
            <a:r>
              <a:rPr lang="en-US" sz="3200" b="0" i="0" u="none" strike="noStrike" kern="1200" dirty="0" smtClean="0">
                <a:solidFill>
                  <a:schemeClr val="tx1"/>
                </a:solidFill>
                <a:latin typeface="+mn-lt"/>
                <a:ea typeface="+mn-ea"/>
                <a:cs typeface="+mn-cs"/>
              </a:rPr>
              <a:t> Considerations</a:t>
            </a:r>
          </a:p>
          <a:p>
            <a:r>
              <a:rPr lang="en-US" dirty="0"/>
              <a:t>Specifying Quality Attribute </a:t>
            </a:r>
            <a:r>
              <a:rPr lang="en-US" dirty="0" smtClean="0"/>
              <a:t>Requirements</a:t>
            </a:r>
          </a:p>
          <a:p>
            <a:r>
              <a:rPr lang="en-US" dirty="0"/>
              <a:t>Achieving Quality </a:t>
            </a:r>
            <a:r>
              <a:rPr lang="en-US" dirty="0" smtClean="0"/>
              <a:t>Attributes through Tactics</a:t>
            </a:r>
          </a:p>
          <a:p>
            <a:r>
              <a:rPr lang="en-US" sz="3200" b="0" i="0" u="none" strike="noStrike" kern="1200" baseline="0" dirty="0" smtClean="0">
                <a:solidFill>
                  <a:schemeClr val="tx1"/>
                </a:solidFill>
                <a:latin typeface="+mn-lt"/>
                <a:ea typeface="+mn-ea"/>
                <a:cs typeface="+mn-cs"/>
              </a:rPr>
              <a:t>Guiding</a:t>
            </a:r>
            <a:r>
              <a:rPr lang="en-US" sz="3200" b="0" i="0" u="none" strike="noStrike" kern="1200" dirty="0" smtClean="0">
                <a:solidFill>
                  <a:schemeClr val="tx1"/>
                </a:solidFill>
                <a:latin typeface="+mn-lt"/>
                <a:ea typeface="+mn-ea"/>
                <a:cs typeface="+mn-cs"/>
              </a:rPr>
              <a:t> Quality Design Decisions</a:t>
            </a:r>
          </a:p>
          <a:p>
            <a:r>
              <a:rPr lang="en-US" baseline="0" dirty="0" smtClean="0"/>
              <a:t>Summary</a:t>
            </a:r>
            <a:r>
              <a:rPr lang="en-US" dirty="0" smtClean="0"/>
              <a:t> </a:t>
            </a:r>
            <a:endParaRPr lang="en-US" sz="3200" b="0" i="0" u="none" strike="noStrike" kern="1200" baseline="0" dirty="0" smtClean="0">
              <a:solidFill>
                <a:schemeClr val="tx1"/>
              </a:solidFill>
              <a:latin typeface="+mn-lt"/>
              <a:ea typeface="+mn-ea"/>
              <a:cs typeface="+mn-cs"/>
            </a:endParaRP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686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Binding Time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decisions in the other </a:t>
            </a:r>
            <a:r>
              <a:rPr lang="en-US" dirty="0" smtClean="0"/>
              <a:t>categories </a:t>
            </a:r>
            <a:r>
              <a:rPr lang="en-US" dirty="0"/>
              <a:t>have an associated binding time decision. Examples of such binding time decisions </a:t>
            </a:r>
            <a:r>
              <a:rPr lang="en-US" dirty="0" smtClean="0"/>
              <a:t>include:</a:t>
            </a:r>
          </a:p>
          <a:p>
            <a:pPr lvl="1"/>
            <a:r>
              <a:rPr lang="en-US" dirty="0" smtClean="0"/>
              <a:t>For </a:t>
            </a:r>
            <a:r>
              <a:rPr lang="en-US" dirty="0"/>
              <a:t>allocation of responsibilities you can have build-time selection of modules via a parameterized </a:t>
            </a:r>
            <a:r>
              <a:rPr lang="en-US" dirty="0" smtClean="0"/>
              <a:t>build script. </a:t>
            </a:r>
            <a:endParaRPr lang="en-US" dirty="0"/>
          </a:p>
          <a:p>
            <a:pPr lvl="1"/>
            <a:r>
              <a:rPr lang="en-US" dirty="0"/>
              <a:t>For choice of coordination model you can design run-time negotiation of protocols.</a:t>
            </a:r>
          </a:p>
          <a:p>
            <a:pPr lvl="1"/>
            <a:r>
              <a:rPr lang="en-US" dirty="0"/>
              <a:t>For resource management you can design a system to accept new peripheral devices plugged in at run-</a:t>
            </a:r>
            <a:r>
              <a:rPr lang="en-US" dirty="0" smtClean="0"/>
              <a:t>time.</a:t>
            </a:r>
            <a:endParaRPr lang="en-US" dirty="0"/>
          </a:p>
          <a:p>
            <a:pPr lvl="1"/>
            <a:r>
              <a:rPr lang="en-US" dirty="0"/>
              <a:t>For choice of technology you can build an app-store for a smart phone that automatically downloads the </a:t>
            </a:r>
            <a:r>
              <a:rPr lang="en-US" dirty="0" smtClean="0"/>
              <a:t>appropriate version </a:t>
            </a:r>
            <a:r>
              <a:rPr lang="en-US" dirty="0"/>
              <a:t>of the </a:t>
            </a:r>
            <a:r>
              <a:rPr lang="en-US" dirty="0" smtClean="0"/>
              <a:t>app.</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8759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Choice of Technology</a:t>
            </a:r>
            <a:endParaRPr lang="en-US" dirty="0"/>
          </a:p>
        </p:txBody>
      </p:sp>
      <p:sp>
        <p:nvSpPr>
          <p:cNvPr id="3" name="Content Placeholder 2"/>
          <p:cNvSpPr>
            <a:spLocks noGrp="1"/>
          </p:cNvSpPr>
          <p:nvPr>
            <p:ph idx="1"/>
          </p:nvPr>
        </p:nvSpPr>
        <p:spPr>
          <a:xfrm>
            <a:off x="457200" y="1268760"/>
            <a:ext cx="8229600" cy="4968552"/>
          </a:xfrm>
        </p:spPr>
        <p:txBody>
          <a:bodyPr>
            <a:normAutofit fontScale="85000" lnSpcReduction="10000"/>
          </a:bodyPr>
          <a:lstStyle/>
          <a:p>
            <a:r>
              <a:rPr lang="en-US" dirty="0"/>
              <a:t>Choice of technology decisions </a:t>
            </a:r>
            <a:r>
              <a:rPr lang="en-US" dirty="0" smtClean="0"/>
              <a:t>involve:</a:t>
            </a:r>
            <a:endParaRPr lang="en-US" dirty="0"/>
          </a:p>
          <a:p>
            <a:pPr lvl="1"/>
            <a:r>
              <a:rPr lang="en-US" dirty="0"/>
              <a:t>deciding which technologies are available to realize the decisions made in the other categories</a:t>
            </a:r>
          </a:p>
          <a:p>
            <a:pPr lvl="1"/>
            <a:r>
              <a:rPr lang="en-US" dirty="0"/>
              <a:t>determining whether the </a:t>
            </a:r>
            <a:r>
              <a:rPr lang="en-US" dirty="0" smtClean="0"/>
              <a:t>tools </a:t>
            </a:r>
            <a:r>
              <a:rPr lang="en-US" dirty="0"/>
              <a:t>to support this technology </a:t>
            </a:r>
            <a:r>
              <a:rPr lang="en-US" dirty="0" smtClean="0"/>
              <a:t>(</a:t>
            </a:r>
            <a:r>
              <a:rPr lang="en-US" dirty="0"/>
              <a:t>IDEs, simulators, testing tools, etc.) are </a:t>
            </a:r>
            <a:r>
              <a:rPr lang="en-US" dirty="0" smtClean="0"/>
              <a:t>adequate</a:t>
            </a:r>
            <a:endParaRPr lang="en-US" dirty="0"/>
          </a:p>
          <a:p>
            <a:pPr lvl="1"/>
            <a:r>
              <a:rPr lang="en-US" dirty="0"/>
              <a:t>determining the extent of internal familiarity </a:t>
            </a:r>
            <a:r>
              <a:rPr lang="en-US" dirty="0" smtClean="0"/>
              <a:t>and external </a:t>
            </a:r>
            <a:r>
              <a:rPr lang="en-US" dirty="0"/>
              <a:t>support </a:t>
            </a:r>
            <a:r>
              <a:rPr lang="en-US" dirty="0" smtClean="0"/>
              <a:t>for </a:t>
            </a:r>
            <a:r>
              <a:rPr lang="en-US" dirty="0"/>
              <a:t>the technology (such as courses, tutorials, examples, </a:t>
            </a:r>
            <a:r>
              <a:rPr lang="en-US" dirty="0" smtClean="0"/>
              <a:t>availability </a:t>
            </a:r>
            <a:r>
              <a:rPr lang="en-US" dirty="0"/>
              <a:t>of </a:t>
            </a:r>
            <a:r>
              <a:rPr lang="en-US" dirty="0" smtClean="0"/>
              <a:t>contractors)</a:t>
            </a:r>
            <a:endParaRPr lang="en-US" dirty="0"/>
          </a:p>
          <a:p>
            <a:pPr lvl="1"/>
            <a:r>
              <a:rPr lang="en-US" dirty="0"/>
              <a:t>determining the side effects of choosing a technology such as a required coordination model or constrained resource management </a:t>
            </a:r>
            <a:r>
              <a:rPr lang="en-US" dirty="0" smtClean="0"/>
              <a:t>opportunities</a:t>
            </a:r>
            <a:endParaRPr lang="en-US" dirty="0"/>
          </a:p>
          <a:p>
            <a:pPr lvl="1"/>
            <a:r>
              <a:rPr lang="en-US" dirty="0"/>
              <a:t>d</a:t>
            </a:r>
            <a:r>
              <a:rPr lang="en-US" dirty="0" smtClean="0"/>
              <a:t>etermining </a:t>
            </a:r>
            <a:r>
              <a:rPr lang="en-US" dirty="0"/>
              <a:t>whether a new technology is compatible with the existing technology stack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61030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Requirements for a system come in three categories.</a:t>
            </a:r>
          </a:p>
          <a:p>
            <a:pPr marL="971550" lvl="1" indent="-514350">
              <a:buFont typeface="+mj-lt"/>
              <a:buAutoNum type="arabicPeriod"/>
            </a:pPr>
            <a:r>
              <a:rPr lang="en-US" dirty="0"/>
              <a:t>Functional. These requirements are satisfied by including an appropriate set of responsibilities within the design.</a:t>
            </a:r>
          </a:p>
          <a:p>
            <a:pPr marL="971550" lvl="1" indent="-514350">
              <a:buFont typeface="+mj-lt"/>
              <a:buAutoNum type="arabicPeriod"/>
            </a:pPr>
            <a:r>
              <a:rPr lang="en-US" dirty="0"/>
              <a:t>Quality attribute. These requirements are satisfied by the structures and behaviors of the architecture.</a:t>
            </a:r>
          </a:p>
          <a:p>
            <a:pPr marL="971550" lvl="1" indent="-514350">
              <a:buFont typeface="+mj-lt"/>
              <a:buAutoNum type="arabicPeriod"/>
            </a:pPr>
            <a:r>
              <a:rPr lang="en-US" dirty="0"/>
              <a:t>Constraints. A constraint is a design decision that’s already been </a:t>
            </a:r>
            <a:r>
              <a:rPr lang="en-US" dirty="0" smtClean="0"/>
              <a:t>made.</a:t>
            </a:r>
            <a:endParaRPr lang="en-US" dirty="0"/>
          </a:p>
          <a:p>
            <a:r>
              <a:rPr lang="en-US" dirty="0"/>
              <a:t>To express a quality attribute requirement we use a quality attribute scenario.  The parts of the scenario are:</a:t>
            </a:r>
          </a:p>
          <a:p>
            <a:pPr marL="971550" lvl="1" indent="-514350">
              <a:buFont typeface="+mj-lt"/>
              <a:buAutoNum type="arabicPeriod"/>
            </a:pPr>
            <a:r>
              <a:rPr lang="en-US" dirty="0"/>
              <a:t>Source of stimulus. </a:t>
            </a:r>
          </a:p>
          <a:p>
            <a:pPr marL="971550" lvl="1" indent="-514350">
              <a:buFont typeface="+mj-lt"/>
              <a:buAutoNum type="arabicPeriod"/>
            </a:pPr>
            <a:r>
              <a:rPr lang="en-US" dirty="0"/>
              <a:t>Stimulus</a:t>
            </a:r>
          </a:p>
          <a:p>
            <a:pPr marL="971550" lvl="1" indent="-514350">
              <a:buFont typeface="+mj-lt"/>
              <a:buAutoNum type="arabicPeriod"/>
            </a:pPr>
            <a:r>
              <a:rPr lang="en-US" dirty="0"/>
              <a:t>Environment. </a:t>
            </a:r>
          </a:p>
          <a:p>
            <a:pPr marL="971550" lvl="1" indent="-514350">
              <a:buFont typeface="+mj-lt"/>
              <a:buAutoNum type="arabicPeriod"/>
            </a:pPr>
            <a:r>
              <a:rPr lang="en-US" dirty="0"/>
              <a:t>Artifact. </a:t>
            </a:r>
          </a:p>
          <a:p>
            <a:pPr marL="971550" lvl="1" indent="-514350">
              <a:buFont typeface="+mj-lt"/>
              <a:buAutoNum type="arabicPeriod"/>
            </a:pPr>
            <a:r>
              <a:rPr lang="en-US" dirty="0"/>
              <a:t>Response. </a:t>
            </a:r>
          </a:p>
          <a:p>
            <a:pPr marL="971550" lvl="1" indent="-514350">
              <a:buFont typeface="+mj-lt"/>
              <a:buAutoNum type="arabicPeriod"/>
            </a:pPr>
            <a:r>
              <a:rPr lang="en-US" dirty="0"/>
              <a:t>Response measure. 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 </a:t>
            </a:r>
            <a:r>
              <a:rPr lang="en-US" dirty="0"/>
              <a:t>architectural tactic is a design decision that affects a quality attribute response. The focus of a tactic is on a single quality attribute response.  </a:t>
            </a:r>
            <a:endParaRPr lang="en-US" dirty="0" smtClean="0"/>
          </a:p>
          <a:p>
            <a:r>
              <a:rPr lang="en-US" dirty="0" smtClean="0"/>
              <a:t>Architectural </a:t>
            </a:r>
            <a:r>
              <a:rPr lang="en-US" dirty="0"/>
              <a:t>patterns can be seen as “packages” of tactics.</a:t>
            </a:r>
          </a:p>
          <a:p>
            <a:r>
              <a:rPr lang="en-US" dirty="0"/>
              <a:t>The seven categories of architectural design decisions </a:t>
            </a:r>
            <a:r>
              <a:rPr lang="en-US" dirty="0" smtClean="0"/>
              <a:t>are:</a:t>
            </a:r>
            <a:endParaRPr lang="en-US" dirty="0"/>
          </a:p>
          <a:p>
            <a:pPr marL="971550" lvl="1" indent="-514350">
              <a:buFont typeface="+mj-lt"/>
              <a:buAutoNum type="arabicPeriod"/>
            </a:pPr>
            <a:r>
              <a:rPr lang="en-US" dirty="0" smtClean="0"/>
              <a:t>Allocation </a:t>
            </a:r>
            <a:r>
              <a:rPr lang="en-US" dirty="0"/>
              <a:t>of responsibilities</a:t>
            </a:r>
          </a:p>
          <a:p>
            <a:pPr marL="971550" lvl="1" indent="-514350">
              <a:buFont typeface="+mj-lt"/>
              <a:buAutoNum type="arabicPeriod"/>
            </a:pPr>
            <a:r>
              <a:rPr lang="en-US" dirty="0" smtClean="0"/>
              <a:t>Coordination </a:t>
            </a:r>
            <a:r>
              <a:rPr lang="en-US" dirty="0"/>
              <a:t>model</a:t>
            </a:r>
          </a:p>
          <a:p>
            <a:pPr marL="971550" lvl="1" indent="-514350">
              <a:buFont typeface="+mj-lt"/>
              <a:buAutoNum type="arabicPeriod"/>
            </a:pPr>
            <a:r>
              <a:rPr lang="en-US" dirty="0" smtClean="0"/>
              <a:t>Data </a:t>
            </a:r>
            <a:r>
              <a:rPr lang="en-US" dirty="0"/>
              <a:t>model</a:t>
            </a:r>
          </a:p>
          <a:p>
            <a:pPr marL="971550" lvl="1" indent="-514350">
              <a:buFont typeface="+mj-lt"/>
              <a:buAutoNum type="arabicPeriod"/>
            </a:pPr>
            <a:r>
              <a:rPr lang="en-US" dirty="0" smtClean="0"/>
              <a:t>Management </a:t>
            </a:r>
            <a:r>
              <a:rPr lang="en-US" dirty="0"/>
              <a:t>of resources</a:t>
            </a:r>
          </a:p>
          <a:p>
            <a:pPr marL="971550" lvl="1" indent="-514350">
              <a:buFont typeface="+mj-lt"/>
              <a:buAutoNum type="arabicPeriod"/>
            </a:pPr>
            <a:r>
              <a:rPr lang="en-US" dirty="0" smtClean="0"/>
              <a:t>Mapping </a:t>
            </a:r>
            <a:r>
              <a:rPr lang="en-US" dirty="0"/>
              <a:t>among architectural elements</a:t>
            </a:r>
          </a:p>
          <a:p>
            <a:pPr marL="971550" lvl="1" indent="-514350">
              <a:buFont typeface="+mj-lt"/>
              <a:buAutoNum type="arabicPeriod"/>
            </a:pPr>
            <a:r>
              <a:rPr lang="en-US" dirty="0" smtClean="0"/>
              <a:t>Binding </a:t>
            </a:r>
            <a:r>
              <a:rPr lang="en-US" dirty="0"/>
              <a:t>time decisions</a:t>
            </a:r>
          </a:p>
          <a:p>
            <a:pPr marL="971550" lvl="1" indent="-514350">
              <a:buFont typeface="+mj-lt"/>
              <a:buAutoNum type="arabicPeriod"/>
            </a:pPr>
            <a:r>
              <a:rPr lang="en-US" dirty="0" smtClean="0"/>
              <a:t>Choice </a:t>
            </a:r>
            <a:r>
              <a:rPr lang="en-US" dirty="0"/>
              <a:t>of technology</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3975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Requirements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System requirements can be categorized as:</a:t>
            </a:r>
          </a:p>
          <a:p>
            <a:pPr lvl="1"/>
            <a:r>
              <a:rPr lang="en-US" dirty="0"/>
              <a:t>Functional requirements.  These requirements state what the system must do, how it must behave or react to run-time stimuli.  </a:t>
            </a:r>
          </a:p>
          <a:p>
            <a:pPr lvl="1"/>
            <a:r>
              <a:rPr lang="en-US" dirty="0"/>
              <a:t>Quality attribute requirements. These requirements </a:t>
            </a:r>
            <a:r>
              <a:rPr lang="en-US" dirty="0" smtClean="0"/>
              <a:t>annotate (qualify) functional requirements. </a:t>
            </a:r>
            <a:r>
              <a:rPr lang="en-US" dirty="0"/>
              <a:t>Qualification </a:t>
            </a:r>
            <a:r>
              <a:rPr lang="en-US" dirty="0" smtClean="0"/>
              <a:t>might be how </a:t>
            </a:r>
            <a:r>
              <a:rPr lang="en-US" dirty="0"/>
              <a:t>fast the function must be performed, </a:t>
            </a:r>
            <a:r>
              <a:rPr lang="en-US" dirty="0" smtClean="0"/>
              <a:t>how </a:t>
            </a:r>
            <a:r>
              <a:rPr lang="en-US" dirty="0"/>
              <a:t>resilient it must be to erroneous </a:t>
            </a:r>
            <a:r>
              <a:rPr lang="en-US" dirty="0" smtClean="0"/>
              <a:t>input, how easy the function is to learn, etc. </a:t>
            </a:r>
          </a:p>
          <a:p>
            <a:pPr lvl="1"/>
            <a:r>
              <a:rPr lang="en-US" dirty="0" smtClean="0"/>
              <a:t>Constraints</a:t>
            </a:r>
            <a:r>
              <a:rPr lang="en-US" dirty="0"/>
              <a:t>. A constraint is a design decision with zero degrees of freedom.  That is, it’s a design decision </a:t>
            </a:r>
            <a:r>
              <a:rPr lang="en-US" dirty="0" smtClean="0"/>
              <a:t>that has </a:t>
            </a:r>
            <a:r>
              <a:rPr lang="en-US" dirty="0"/>
              <a:t>already been </a:t>
            </a:r>
            <a:r>
              <a:rPr lang="en-US" dirty="0" smtClean="0"/>
              <a:t>made for you.  </a:t>
            </a:r>
            <a:endParaRPr lang="en-US" dirty="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381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a:t>
            </a:r>
            <a:endParaRPr lang="en-US" dirty="0"/>
          </a:p>
        </p:txBody>
      </p:sp>
      <p:sp>
        <p:nvSpPr>
          <p:cNvPr id="3" name="Content Placeholder 2"/>
          <p:cNvSpPr>
            <a:spLocks noGrp="1"/>
          </p:cNvSpPr>
          <p:nvPr>
            <p:ph idx="1"/>
          </p:nvPr>
        </p:nvSpPr>
        <p:spPr/>
        <p:txBody>
          <a:bodyPr/>
          <a:lstStyle/>
          <a:p>
            <a:r>
              <a:rPr lang="en-US" dirty="0"/>
              <a:t>Functionality is the ability of the system to do the work for which it was intended.  </a:t>
            </a:r>
            <a:endParaRPr lang="en-US" dirty="0" smtClean="0"/>
          </a:p>
          <a:p>
            <a:r>
              <a:rPr lang="en-US" dirty="0" smtClean="0"/>
              <a:t>Functionality </a:t>
            </a:r>
            <a:r>
              <a:rPr lang="en-US" dirty="0"/>
              <a:t>has </a:t>
            </a:r>
            <a:r>
              <a:rPr lang="en-US" dirty="0" smtClean="0"/>
              <a:t>a strange </a:t>
            </a:r>
            <a:r>
              <a:rPr lang="en-US" dirty="0"/>
              <a:t>relationship to </a:t>
            </a:r>
            <a:r>
              <a:rPr lang="en-US" dirty="0" smtClean="0"/>
              <a:t>architecture:</a:t>
            </a:r>
            <a:endParaRPr lang="en-US" dirty="0"/>
          </a:p>
          <a:p>
            <a:pPr lvl="1"/>
            <a:r>
              <a:rPr lang="en-US" dirty="0"/>
              <a:t>functionality does not determine </a:t>
            </a:r>
            <a:r>
              <a:rPr lang="en-US" dirty="0" smtClean="0"/>
              <a:t>architecture; given </a:t>
            </a:r>
            <a:r>
              <a:rPr lang="en-US" dirty="0"/>
              <a:t>a set of required functionality, there is no end to the architectures you could create to satisfy that </a:t>
            </a:r>
            <a:r>
              <a:rPr lang="en-US" dirty="0" smtClean="0"/>
              <a:t>functionality</a:t>
            </a:r>
          </a:p>
          <a:p>
            <a:pPr lvl="1"/>
            <a:r>
              <a:rPr lang="en-US" smtClean="0"/>
              <a:t>functionality </a:t>
            </a:r>
            <a:r>
              <a:rPr lang="en-US" dirty="0" smtClean="0"/>
              <a:t>and quality attributes are orthogonal</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2641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 Considerations</a:t>
            </a:r>
            <a:endParaRPr lang="en-US" dirty="0"/>
          </a:p>
        </p:txBody>
      </p:sp>
      <p:sp>
        <p:nvSpPr>
          <p:cNvPr id="3" name="Content Placeholder 2"/>
          <p:cNvSpPr>
            <a:spLocks noGrp="1"/>
          </p:cNvSpPr>
          <p:nvPr>
            <p:ph idx="1"/>
          </p:nvPr>
        </p:nvSpPr>
        <p:spPr/>
        <p:txBody>
          <a:bodyPr>
            <a:normAutofit/>
          </a:bodyPr>
          <a:lstStyle/>
          <a:p>
            <a:pPr marL="0" indent="0">
              <a:buNone/>
            </a:pPr>
            <a:r>
              <a:rPr lang="en-US" dirty="0"/>
              <a:t>If a functional requirement is "when the user presses the green button the Options dialog </a:t>
            </a:r>
            <a:r>
              <a:rPr lang="en-US" dirty="0" smtClean="0"/>
              <a:t>appears”:</a:t>
            </a:r>
          </a:p>
          <a:p>
            <a:pPr lvl="1"/>
            <a:r>
              <a:rPr lang="en-US" dirty="0" smtClean="0"/>
              <a:t>a </a:t>
            </a:r>
            <a:r>
              <a:rPr lang="en-US" dirty="0"/>
              <a:t>performance QA annotation might describe how quickly the dialog will appear; </a:t>
            </a:r>
            <a:endParaRPr lang="en-US" dirty="0" smtClean="0"/>
          </a:p>
          <a:p>
            <a:pPr lvl="1"/>
            <a:r>
              <a:rPr lang="en-US" dirty="0" smtClean="0"/>
              <a:t>an </a:t>
            </a:r>
            <a:r>
              <a:rPr lang="en-US" dirty="0"/>
              <a:t>availability QA annotation might describe how often this function will fail, and how quickly it will be repaired; </a:t>
            </a:r>
            <a:endParaRPr lang="en-US" dirty="0" smtClean="0"/>
          </a:p>
          <a:p>
            <a:pPr lvl="1"/>
            <a:r>
              <a:rPr lang="en-US" dirty="0" smtClean="0"/>
              <a:t>a </a:t>
            </a:r>
            <a:r>
              <a:rPr lang="en-US" dirty="0"/>
              <a:t>usability QA annotation might describe how easy it is to learn this function.</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4527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 Considerations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There </a:t>
            </a:r>
            <a:r>
              <a:rPr lang="en-US" dirty="0"/>
              <a:t>are three problems with previous discussions of </a:t>
            </a:r>
            <a:r>
              <a:rPr lang="en-US" dirty="0" smtClean="0"/>
              <a:t>quality </a:t>
            </a:r>
            <a:r>
              <a:rPr lang="en-US" dirty="0"/>
              <a:t>attributes: </a:t>
            </a:r>
            <a:endParaRPr lang="en-US" dirty="0" smtClean="0"/>
          </a:p>
          <a:p>
            <a:pPr marL="514350" lvl="0" indent="-514350">
              <a:buFont typeface="+mj-lt"/>
              <a:buAutoNum type="arabicPeriod"/>
            </a:pPr>
            <a:r>
              <a:rPr lang="en-US" sz="2800" dirty="0"/>
              <a:t>The definitions provided for an attribute are not testable. It is meaningless to say that a system will be “modifiable”. </a:t>
            </a:r>
            <a:endParaRPr lang="en-US" sz="2800" dirty="0" smtClean="0"/>
          </a:p>
          <a:p>
            <a:pPr marL="514350" lvl="0" indent="-514350">
              <a:buFont typeface="+mj-lt"/>
              <a:buAutoNum type="arabicPeriod"/>
            </a:pPr>
            <a:r>
              <a:rPr lang="en-US" sz="2800" dirty="0" smtClean="0"/>
              <a:t>Endless time is wasted on arguing over </a:t>
            </a:r>
            <a:r>
              <a:rPr lang="en-US" sz="2800" dirty="0"/>
              <a:t>which quality a </a:t>
            </a:r>
            <a:r>
              <a:rPr lang="en-US" sz="2800" dirty="0" smtClean="0"/>
              <a:t>concern </a:t>
            </a:r>
            <a:r>
              <a:rPr lang="en-US" sz="2800" dirty="0"/>
              <a:t>belongs to. Is a system failure due to a denial of service attack an aspect of availability, </a:t>
            </a:r>
            <a:r>
              <a:rPr lang="en-US" sz="2800" dirty="0" smtClean="0"/>
              <a:t>performance, security, </a:t>
            </a:r>
            <a:r>
              <a:rPr lang="en-US" sz="2800" dirty="0"/>
              <a:t>or </a:t>
            </a:r>
            <a:r>
              <a:rPr lang="en-US" sz="2800" dirty="0" smtClean="0"/>
              <a:t>usability</a:t>
            </a:r>
            <a:r>
              <a:rPr lang="en-US" sz="2800" dirty="0"/>
              <a:t>? </a:t>
            </a:r>
            <a:endParaRPr lang="en-US" sz="2800" dirty="0" smtClean="0"/>
          </a:p>
          <a:p>
            <a:pPr marL="514350" lvl="0" indent="-514350">
              <a:buFont typeface="+mj-lt"/>
              <a:buAutoNum type="arabicPeriod"/>
            </a:pPr>
            <a:r>
              <a:rPr lang="en-US" sz="2800" dirty="0"/>
              <a:t>Each attribute community has developed its own </a:t>
            </a:r>
            <a:r>
              <a:rPr lang="en-US" sz="2800" dirty="0" smtClean="0"/>
              <a:t>vocabulary.</a:t>
            </a:r>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95976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 Considerations</a:t>
            </a:r>
            <a:endParaRPr lang="en-US" dirty="0"/>
          </a:p>
        </p:txBody>
      </p:sp>
      <p:sp>
        <p:nvSpPr>
          <p:cNvPr id="3" name="Content Placeholder 2"/>
          <p:cNvSpPr>
            <a:spLocks noGrp="1"/>
          </p:cNvSpPr>
          <p:nvPr>
            <p:ph idx="1"/>
          </p:nvPr>
        </p:nvSpPr>
        <p:spPr/>
        <p:txBody>
          <a:bodyPr>
            <a:normAutofit/>
          </a:bodyPr>
          <a:lstStyle/>
          <a:p>
            <a:r>
              <a:rPr lang="en-US" sz="2800" dirty="0"/>
              <a:t>A solution to the first two of these problems (untestable definitions and overlapping concerns) is to use </a:t>
            </a:r>
            <a:r>
              <a:rPr lang="en-US" sz="2800" i="1" dirty="0"/>
              <a:t>quality attribute scenarios</a:t>
            </a:r>
            <a:r>
              <a:rPr lang="en-US" sz="2800" dirty="0"/>
              <a:t> as a means of characterizing quality </a:t>
            </a:r>
            <a:r>
              <a:rPr lang="en-US" sz="2800" dirty="0" smtClean="0"/>
              <a:t>attributes.</a:t>
            </a:r>
          </a:p>
          <a:p>
            <a:r>
              <a:rPr lang="en-US" sz="2800" dirty="0" smtClean="0"/>
              <a:t>A </a:t>
            </a:r>
            <a:r>
              <a:rPr lang="en-US" sz="2800" dirty="0"/>
              <a:t>solution to the third problem is to provide a discussion of each attribute—concentrating on its underlying concerns—to illustrate the concepts that are fundamental to that attribute community.</a:t>
            </a:r>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68774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Quality Attribute Requirements</a:t>
            </a:r>
            <a:endParaRPr lang="en-US" dirty="0"/>
          </a:p>
        </p:txBody>
      </p:sp>
      <p:sp>
        <p:nvSpPr>
          <p:cNvPr id="3" name="Content Placeholder 2"/>
          <p:cNvSpPr>
            <a:spLocks noGrp="1"/>
          </p:cNvSpPr>
          <p:nvPr>
            <p:ph idx="1"/>
          </p:nvPr>
        </p:nvSpPr>
        <p:spPr/>
        <p:txBody>
          <a:bodyPr>
            <a:normAutofit/>
          </a:bodyPr>
          <a:lstStyle/>
          <a:p>
            <a:r>
              <a:rPr lang="en-US" sz="2800" dirty="0"/>
              <a:t>We use a common form to specify all quality attribute </a:t>
            </a:r>
            <a:r>
              <a:rPr lang="en-US" sz="2800" dirty="0" smtClean="0"/>
              <a:t>requirements as scenarios.</a:t>
            </a:r>
          </a:p>
          <a:p>
            <a:r>
              <a:rPr lang="en-US" sz="2800" dirty="0"/>
              <a:t>Our </a:t>
            </a:r>
            <a:r>
              <a:rPr lang="en-US" sz="2800" dirty="0" smtClean="0"/>
              <a:t>representation of quality attribute scenarios has </a:t>
            </a:r>
            <a:r>
              <a:rPr lang="en-US" sz="2800" dirty="0"/>
              <a:t>these parts:</a:t>
            </a:r>
          </a:p>
          <a:p>
            <a:pPr marL="914400" lvl="1" indent="-457200">
              <a:buFont typeface="+mj-lt"/>
              <a:buAutoNum type="arabicPeriod"/>
            </a:pPr>
            <a:r>
              <a:rPr lang="en-US" sz="2400" b="1" dirty="0" smtClean="0"/>
              <a:t>Stimulus</a:t>
            </a:r>
            <a:endParaRPr lang="en-US" sz="2400" dirty="0" smtClean="0"/>
          </a:p>
          <a:p>
            <a:pPr marL="914400" lvl="1" indent="-457200">
              <a:buFont typeface="+mj-lt"/>
              <a:buAutoNum type="arabicPeriod"/>
            </a:pPr>
            <a:r>
              <a:rPr lang="en-US" sz="2400" b="1" dirty="0" smtClean="0"/>
              <a:t>Stimulus source</a:t>
            </a:r>
            <a:endParaRPr lang="en-US" sz="2400" dirty="0" smtClean="0"/>
          </a:p>
          <a:p>
            <a:pPr marL="914400" lvl="1" indent="-457200">
              <a:buFont typeface="+mj-lt"/>
              <a:buAutoNum type="arabicPeriod"/>
            </a:pPr>
            <a:r>
              <a:rPr lang="en-US" sz="2400" b="1" dirty="0" smtClean="0"/>
              <a:t>Response</a:t>
            </a:r>
            <a:endParaRPr lang="en-US" sz="2400" dirty="0" smtClean="0"/>
          </a:p>
          <a:p>
            <a:pPr marL="914400" lvl="1" indent="-457200">
              <a:buFont typeface="+mj-lt"/>
              <a:buAutoNum type="arabicPeriod"/>
            </a:pPr>
            <a:r>
              <a:rPr lang="en-US" sz="2400" b="1" dirty="0" smtClean="0"/>
              <a:t>Response measure</a:t>
            </a:r>
            <a:endParaRPr lang="en-US" sz="2400" dirty="0" smtClean="0"/>
          </a:p>
          <a:p>
            <a:pPr marL="914400" lvl="1" indent="-457200">
              <a:buFont typeface="+mj-lt"/>
              <a:buAutoNum type="arabicPeriod"/>
            </a:pPr>
            <a:r>
              <a:rPr lang="en-US" sz="2400" b="1" dirty="0" smtClean="0"/>
              <a:t>Environment</a:t>
            </a:r>
            <a:endParaRPr lang="en-US" sz="2400" dirty="0" smtClean="0"/>
          </a:p>
          <a:p>
            <a:pPr marL="914400" lvl="1" indent="-457200">
              <a:buFont typeface="+mj-lt"/>
              <a:buAutoNum type="arabicPeriod"/>
            </a:pPr>
            <a:r>
              <a:rPr lang="en-US" sz="2400" b="1" dirty="0" smtClean="0"/>
              <a:t>Artifact</a:t>
            </a:r>
            <a:endParaRPr lang="en-US" sz="2400" dirty="0" smtClean="0"/>
          </a:p>
          <a:p>
            <a:pPr lvl="1"/>
            <a:endParaRPr lang="en-US" sz="2400" dirty="0"/>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6074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Quality Attribute Requirements</a:t>
            </a:r>
            <a:endParaRPr lang="en-US" dirty="0"/>
          </a:p>
        </p:txBody>
      </p:sp>
      <p:sp>
        <p:nvSpPr>
          <p:cNvPr id="3" name="Content Placeholder 2"/>
          <p:cNvSpPr>
            <a:spLocks noGrp="1"/>
          </p:cNvSpPr>
          <p:nvPr>
            <p:ph idx="1"/>
          </p:nvPr>
        </p:nvSpPr>
        <p:spPr/>
        <p:txBody>
          <a:bodyPr>
            <a:normAutofit fontScale="70000" lnSpcReduction="20000"/>
          </a:bodyPr>
          <a:lstStyle/>
          <a:p>
            <a:pPr marL="514350" lvl="0" indent="-514350">
              <a:buFont typeface="+mj-lt"/>
              <a:buAutoNum type="arabicPeriod"/>
            </a:pPr>
            <a:r>
              <a:rPr lang="en-US" b="1" dirty="0"/>
              <a:t>Source of stimulus</a:t>
            </a:r>
            <a:r>
              <a:rPr lang="en-US" dirty="0"/>
              <a:t>. This is some entity (a human, a computer system, or any other actuator) that generated the stimulus.</a:t>
            </a:r>
          </a:p>
          <a:p>
            <a:pPr marL="514350" lvl="0" indent="-514350">
              <a:buFont typeface="+mj-lt"/>
              <a:buAutoNum type="arabicPeriod"/>
            </a:pPr>
            <a:r>
              <a:rPr lang="en-US" b="1" dirty="0"/>
              <a:t>Stimulus</a:t>
            </a:r>
            <a:r>
              <a:rPr lang="en-US" dirty="0"/>
              <a:t>. The stimulus is a condition that requires a response when it arrives at a system.</a:t>
            </a:r>
          </a:p>
          <a:p>
            <a:pPr marL="514350" lvl="0" indent="-514350">
              <a:buFont typeface="+mj-lt"/>
              <a:buAutoNum type="arabicPeriod"/>
            </a:pPr>
            <a:r>
              <a:rPr lang="en-US" b="1" dirty="0"/>
              <a:t>Environment</a:t>
            </a:r>
            <a:r>
              <a:rPr lang="en-US" dirty="0"/>
              <a:t>. The stimulus occurs under certain conditions. The system may be in an overload condition or in normal operation, or some other relevant state.  For many systems, “normal” operation can refer to one of a number of modes. </a:t>
            </a:r>
            <a:endParaRPr lang="en-US" dirty="0" smtClean="0"/>
          </a:p>
          <a:p>
            <a:pPr marL="514350" lvl="0" indent="-514350">
              <a:buFont typeface="+mj-lt"/>
              <a:buAutoNum type="arabicPeriod"/>
            </a:pPr>
            <a:r>
              <a:rPr lang="en-US" b="1" dirty="0" smtClean="0"/>
              <a:t>Artifact</a:t>
            </a:r>
            <a:r>
              <a:rPr lang="en-US" dirty="0"/>
              <a:t>. Some artifact is stimulated. This may be a collection of systems, the whole system, or some piece or pieces of it.</a:t>
            </a:r>
          </a:p>
          <a:p>
            <a:pPr marL="514350" lvl="0" indent="-514350">
              <a:buFont typeface="+mj-lt"/>
              <a:buAutoNum type="arabicPeriod"/>
            </a:pPr>
            <a:r>
              <a:rPr lang="en-US" b="1" dirty="0"/>
              <a:t>Response</a:t>
            </a:r>
            <a:r>
              <a:rPr lang="en-US" dirty="0"/>
              <a:t>. The response is the activity undertaken as the result of the arrival of the stimulus. </a:t>
            </a:r>
          </a:p>
          <a:p>
            <a:pPr marL="514350" lvl="0" indent="-514350">
              <a:buFont typeface="+mj-lt"/>
              <a:buAutoNum type="arabicPeriod"/>
            </a:pPr>
            <a:r>
              <a:rPr lang="en-US" b="1" dirty="0"/>
              <a:t>Response measure</a:t>
            </a:r>
            <a:r>
              <a:rPr lang="en-US" dirty="0"/>
              <a:t>. When the response occurs, it should be measurable in some fashion so that the requirement can be tested. </a:t>
            </a:r>
          </a:p>
          <a:p>
            <a:endParaRPr lang="en-US" dirty="0"/>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205537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2769</TotalTime>
  <Words>1845</Words>
  <Application>Microsoft Macintosh PowerPoint</Application>
  <PresentationFormat>On-screen Show (4:3)</PresentationFormat>
  <Paragraphs>158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Chapter 4: Understanding Quality Attributes</vt:lpstr>
      <vt:lpstr>Chapter Outline</vt:lpstr>
      <vt:lpstr>Architecture and Requirements</vt:lpstr>
      <vt:lpstr>Functionality </vt:lpstr>
      <vt:lpstr>Quality Attribute Considerations</vt:lpstr>
      <vt:lpstr>Quality Attribute Considerations</vt:lpstr>
      <vt:lpstr>Quality Attribute Considerations</vt:lpstr>
      <vt:lpstr>Specifying Quality Attribute Requirements</vt:lpstr>
      <vt:lpstr>Specifying Quality Attribute Requirements</vt:lpstr>
      <vt:lpstr>Specifying Quality Attribute Requirements</vt:lpstr>
      <vt:lpstr>Specifying Quality Attribute Requirements</vt:lpstr>
      <vt:lpstr>Achieving Quality Attributes Through Tactics</vt:lpstr>
      <vt:lpstr>Achieving Quality Attributes Through Tactics</vt:lpstr>
      <vt:lpstr>Guiding Quality Design Decisions</vt:lpstr>
      <vt:lpstr>Allocation of Responsibilities</vt:lpstr>
      <vt:lpstr>Coordination Model</vt:lpstr>
      <vt:lpstr>Data Model</vt:lpstr>
      <vt:lpstr>Management of Resources</vt:lpstr>
      <vt:lpstr>Mapping Among Architectural Elements</vt:lpstr>
      <vt:lpstr>Binding Time</vt:lpstr>
      <vt:lpstr>Choice of Technology</vt:lpstr>
      <vt:lpstr>Summary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41</cp:revision>
  <dcterms:created xsi:type="dcterms:W3CDTF">2012-04-18T22:57:58Z</dcterms:created>
  <dcterms:modified xsi:type="dcterms:W3CDTF">2013-02-21T14:14:32Z</dcterms:modified>
</cp:coreProperties>
</file>