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74" r:id="rId3"/>
    <p:sldId id="260" r:id="rId4"/>
    <p:sldId id="290" r:id="rId5"/>
    <p:sldId id="262" r:id="rId6"/>
    <p:sldId id="263" r:id="rId7"/>
    <p:sldId id="266" r:id="rId8"/>
    <p:sldId id="291" r:id="rId9"/>
    <p:sldId id="267" r:id="rId10"/>
    <p:sldId id="281" r:id="rId11"/>
    <p:sldId id="268" r:id="rId12"/>
    <p:sldId id="282" r:id="rId13"/>
    <p:sldId id="283" r:id="rId14"/>
    <p:sldId id="284" r:id="rId15"/>
    <p:sldId id="285" r:id="rId16"/>
    <p:sldId id="286" r:id="rId17"/>
    <p:sldId id="287" r:id="rId18"/>
    <p:sldId id="288" r:id="rId19"/>
    <p:sldId id="289"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18" autoAdjust="0"/>
    <p:restoredTop sz="93068" autoAdjust="0"/>
  </p:normalViewPr>
  <p:slideViewPr>
    <p:cSldViewPr>
      <p:cViewPr varScale="1">
        <p:scale>
          <a:sx n="95" d="100"/>
          <a:sy n="95" d="100"/>
        </p:scale>
        <p:origin x="-45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12/1/13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12/1/13</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12/1/13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12/1/13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12/1/13</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12/1/13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12/1/13</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12/1/13</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12/1/13</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12/1/13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12/1/13</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12/1/13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8: Performance</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Resource Demand</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Reduce Overhead: </a:t>
            </a:r>
            <a:r>
              <a:rPr lang="en-US" dirty="0"/>
              <a:t>The use of intermediaries </a:t>
            </a:r>
            <a:r>
              <a:rPr lang="en-US" dirty="0" smtClean="0"/>
              <a:t>(important </a:t>
            </a:r>
            <a:r>
              <a:rPr lang="en-US" dirty="0"/>
              <a:t>for </a:t>
            </a:r>
            <a:r>
              <a:rPr lang="en-US" dirty="0" smtClean="0"/>
              <a:t>modifiability) </a:t>
            </a:r>
            <a:r>
              <a:rPr lang="en-US" dirty="0"/>
              <a:t>increases the resources consumed in processing an event </a:t>
            </a:r>
            <a:r>
              <a:rPr lang="en-US" dirty="0" smtClean="0"/>
              <a:t>stream; removing </a:t>
            </a:r>
            <a:r>
              <a:rPr lang="en-US" dirty="0"/>
              <a:t>them improves latency. </a:t>
            </a:r>
            <a:endParaRPr lang="en-US" dirty="0" smtClean="0"/>
          </a:p>
          <a:p>
            <a:pPr lvl="0"/>
            <a:r>
              <a:rPr lang="en-US" dirty="0" smtClean="0"/>
              <a:t>Bound Execution Times: </a:t>
            </a:r>
            <a:r>
              <a:rPr lang="en-US" dirty="0"/>
              <a:t>Place a limit on how much execution time is used to respond to an event. </a:t>
            </a:r>
            <a:endParaRPr lang="en-US" dirty="0" smtClean="0"/>
          </a:p>
          <a:p>
            <a:pPr lvl="0"/>
            <a:r>
              <a:rPr lang="en-US" dirty="0" smtClean="0"/>
              <a:t>Increase Resource Efficiency:</a:t>
            </a:r>
            <a:r>
              <a:rPr lang="en-US" dirty="0"/>
              <a:t> Improving the algorithms used in critical areas will decrease latency.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8015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Resources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Increase Resources: </a:t>
            </a:r>
            <a:r>
              <a:rPr lang="en-US" dirty="0"/>
              <a:t>Faster processors, additional processors, additional memory, and faster networks all have the potential for reducing latency</a:t>
            </a:r>
            <a:r>
              <a:rPr lang="en-US" dirty="0" smtClean="0"/>
              <a:t>. </a:t>
            </a:r>
          </a:p>
          <a:p>
            <a:r>
              <a:rPr lang="en-US" dirty="0" smtClean="0"/>
              <a:t>Increase Concurrency: </a:t>
            </a:r>
            <a:r>
              <a:rPr lang="en-US" dirty="0"/>
              <a:t>If requests can be processed in parallel, the blocked time can be reduced. Concurrency can be introduced by processing different streams of events on different threads or by creating additional threads to process different sets of activities. </a:t>
            </a:r>
            <a:endParaRPr lang="en-US" dirty="0" smtClean="0"/>
          </a:p>
          <a:p>
            <a:r>
              <a:rPr lang="en-US" dirty="0" smtClean="0"/>
              <a:t>Maintain Multiple Copies of Computations: </a:t>
            </a:r>
            <a:r>
              <a:rPr lang="en-US" dirty="0"/>
              <a:t>The purpose of replicas is to reduce the contention that would occur if all computations took place on a single </a:t>
            </a:r>
            <a:r>
              <a:rPr lang="en-US" dirty="0" smtClean="0"/>
              <a:t>server.</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8726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Maintain </a:t>
            </a:r>
            <a:r>
              <a:rPr lang="en-US" dirty="0"/>
              <a:t>Multiple Copies of </a:t>
            </a:r>
            <a:r>
              <a:rPr lang="en-US" dirty="0" smtClean="0"/>
              <a:t>Data: </a:t>
            </a:r>
            <a:r>
              <a:rPr lang="en-US" dirty="0"/>
              <a:t>keeping copies of data (possibly one a subset of the other) on storage with different access speeds. </a:t>
            </a:r>
            <a:r>
              <a:rPr lang="en-US" dirty="0" smtClean="0"/>
              <a:t> </a:t>
            </a:r>
            <a:endParaRPr lang="en-US" dirty="0"/>
          </a:p>
          <a:p>
            <a:r>
              <a:rPr lang="en-US" dirty="0" smtClean="0"/>
              <a:t>Bound Queue Sizes: control </a:t>
            </a:r>
            <a:r>
              <a:rPr lang="en-US" dirty="0"/>
              <a:t>the maximum number of queued arrivals and consequently the resources used to process the </a:t>
            </a:r>
            <a:r>
              <a:rPr lang="en-US" dirty="0" smtClean="0"/>
              <a:t>arrivals.</a:t>
            </a:r>
          </a:p>
          <a:p>
            <a:r>
              <a:rPr lang="en-US" dirty="0" smtClean="0"/>
              <a:t>Schedule Resources: When </a:t>
            </a:r>
            <a:r>
              <a:rPr lang="en-US" dirty="0"/>
              <a:t>there is contention for a resource, the resource must be scheduled.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4292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75300565"/>
              </p:ext>
            </p:extLst>
          </p:nvPr>
        </p:nvGraphicFramePr>
        <p:xfrm>
          <a:off x="467544" y="1335361"/>
          <a:ext cx="8208912" cy="5406008"/>
        </p:xfrm>
        <a:graphic>
          <a:graphicData uri="http://schemas.openxmlformats.org/drawingml/2006/table">
            <a:tbl>
              <a:tblPr firstRow="1" firstCol="1" bandRow="1">
                <a:tableStyleId>{5C22544A-7EE6-4342-B048-85BDC9FD1C3A}</a:tableStyleId>
              </a:tblPr>
              <a:tblGrid>
                <a:gridCol w="1362339"/>
                <a:gridCol w="6846573"/>
              </a:tblGrid>
              <a:tr h="5406008">
                <a:tc>
                  <a:txBody>
                    <a:bodyPr/>
                    <a:lstStyle/>
                    <a:p>
                      <a:pPr marL="0" marR="0">
                        <a:lnSpc>
                          <a:spcPct val="80000"/>
                        </a:lnSpc>
                        <a:spcBef>
                          <a:spcPts val="400"/>
                        </a:spcBef>
                        <a:spcAft>
                          <a:spcPts val="400"/>
                        </a:spcAft>
                      </a:pPr>
                      <a:r>
                        <a:rPr lang="en-US" sz="2000" dirty="0">
                          <a:effectLst/>
                        </a:rPr>
                        <a:t>Allocation of </a:t>
                      </a:r>
                      <a:r>
                        <a:rPr lang="en-US" sz="2000" dirty="0" err="1" smtClean="0">
                          <a:effectLst/>
                        </a:rPr>
                        <a:t>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system’s responsibilities that will involve heavy loading, </a:t>
                      </a:r>
                      <a:r>
                        <a:rPr lang="en-US" sz="2000" dirty="0" smtClean="0">
                          <a:effectLst/>
                        </a:rPr>
                        <a:t>have time</a:t>
                      </a:r>
                      <a:r>
                        <a:rPr lang="en-US" sz="2000" dirty="0">
                          <a:effectLst/>
                        </a:rPr>
                        <a:t>-critical response requirements, are heavily used, or impact portions of the system where heavy loads or time critical events occur.  </a:t>
                      </a:r>
                      <a:endParaRPr lang="en-US" sz="2000" dirty="0" smtClean="0">
                        <a:effectLst/>
                      </a:endParaRPr>
                    </a:p>
                    <a:p>
                      <a:pPr marL="0" marR="0">
                        <a:lnSpc>
                          <a:spcPct val="80000"/>
                        </a:lnSpc>
                        <a:spcBef>
                          <a:spcPts val="400"/>
                        </a:spcBef>
                        <a:spcAft>
                          <a:spcPts val="400"/>
                        </a:spcAft>
                      </a:pPr>
                      <a:r>
                        <a:rPr lang="en-US" sz="2000" dirty="0" smtClean="0">
                          <a:effectLst/>
                        </a:rPr>
                        <a:t>For </a:t>
                      </a:r>
                      <a:r>
                        <a:rPr lang="en-US" sz="2000" dirty="0">
                          <a:effectLst/>
                        </a:rPr>
                        <a:t>those responsibilities, identify </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processing requirements of each responsibility and determine whether they may cause bottlenecks</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additional responsibilities to recognize and process requests appropriately including</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smtClean="0">
                          <a:effectLst/>
                        </a:rPr>
                        <a:t>responsibilities </a:t>
                      </a:r>
                      <a:r>
                        <a:rPr lang="en-US" sz="2000" kern="1100" dirty="0">
                          <a:effectLst/>
                        </a:rPr>
                        <a:t>that result from a thread of control crossing process or processor boundaries.</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smtClean="0">
                          <a:effectLst/>
                        </a:rPr>
                        <a:t>responsibilities </a:t>
                      </a:r>
                      <a:r>
                        <a:rPr lang="en-US" sz="2000" kern="1100" dirty="0">
                          <a:effectLst/>
                        </a:rPr>
                        <a:t>to manage the threads of control —allocation and de-allocation of threads, maintaining thread pools, and so forth.</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smtClean="0">
                          <a:effectLst/>
                        </a:rPr>
                        <a:t>responsibilities </a:t>
                      </a:r>
                      <a:r>
                        <a:rPr lang="en-US" sz="2000" kern="1100" dirty="0">
                          <a:effectLst/>
                        </a:rPr>
                        <a:t>for scheduling shared resources or managing performance-related artifacts such as queues, buffers, and caches.</a:t>
                      </a:r>
                    </a:p>
                    <a:p>
                      <a:pPr marL="0" marR="0">
                        <a:lnSpc>
                          <a:spcPct val="80000"/>
                        </a:lnSpc>
                        <a:spcBef>
                          <a:spcPts val="400"/>
                        </a:spcBef>
                        <a:spcAft>
                          <a:spcPts val="400"/>
                        </a:spcAft>
                      </a:pPr>
                      <a:r>
                        <a:rPr lang="en-US" sz="2000" dirty="0">
                          <a:effectLst/>
                        </a:rPr>
                        <a:t>For the responsibilities and resources you identified, ensure that the required performance response can be met (perhaps by building a performance model to help in the evaluation).</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1469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184996737"/>
              </p:ext>
            </p:extLst>
          </p:nvPr>
        </p:nvGraphicFramePr>
        <p:xfrm>
          <a:off x="467544" y="2255838"/>
          <a:ext cx="8136904" cy="3765450"/>
        </p:xfrm>
        <a:graphic>
          <a:graphicData uri="http://schemas.openxmlformats.org/drawingml/2006/table">
            <a:tbl>
              <a:tblPr firstRow="1" firstCol="1" bandRow="1">
                <a:tableStyleId>{5C22544A-7EE6-4342-B048-85BDC9FD1C3A}</a:tableStyleId>
              </a:tblPr>
              <a:tblGrid>
                <a:gridCol w="1584176"/>
                <a:gridCol w="6552728"/>
              </a:tblGrid>
              <a:tr h="3765450">
                <a:tc>
                  <a:txBody>
                    <a:bodyPr/>
                    <a:lstStyle/>
                    <a:p>
                      <a:pPr marL="0" marR="0">
                        <a:lnSpc>
                          <a:spcPct val="80000"/>
                        </a:lnSpc>
                        <a:spcBef>
                          <a:spcPts val="400"/>
                        </a:spcBef>
                        <a:spcAft>
                          <a:spcPts val="400"/>
                        </a:spcAft>
                      </a:pPr>
                      <a:r>
                        <a:rPr lang="en-US" sz="2000" dirty="0" smtClean="0">
                          <a:effectLst/>
                        </a:rPr>
                        <a:t>Coordination </a:t>
                      </a:r>
                      <a:r>
                        <a:rPr lang="en-US" sz="2000" dirty="0">
                          <a:effectLst/>
                        </a:rPr>
                        <a:t>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elements of the system that must coordinate with each other—directly or indirectly—and choose communication and coordination mechanisms that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supports any introduced concurrency (for example, is it thread-safe?), event </a:t>
                      </a:r>
                      <a:r>
                        <a:rPr lang="en-US" sz="2000" kern="1100" dirty="0" smtClean="0">
                          <a:effectLst/>
                        </a:rPr>
                        <a:t>prioritization</a:t>
                      </a:r>
                      <a:r>
                        <a:rPr lang="en-US" sz="2000" kern="1100" dirty="0">
                          <a:effectLst/>
                        </a:rPr>
                        <a:t>, or scheduling strategy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ensures that the required </a:t>
                      </a:r>
                      <a:r>
                        <a:rPr lang="en-US" sz="2000" kern="1100" dirty="0" smtClean="0">
                          <a:effectLst/>
                        </a:rPr>
                        <a:t>response times can </a:t>
                      </a:r>
                      <a:r>
                        <a:rPr lang="en-US" sz="2000" kern="1100" dirty="0">
                          <a:effectLst/>
                        </a:rPr>
                        <a:t>be </a:t>
                      </a:r>
                      <a:r>
                        <a:rPr lang="en-US" sz="2000" kern="1100" dirty="0" smtClean="0">
                          <a:effectLst/>
                        </a:rPr>
                        <a:t>met</a:t>
                      </a:r>
                      <a:endParaRPr lang="en-US" sz="2000" kern="1100" dirty="0">
                        <a:effectLst/>
                      </a:endParaRP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c</a:t>
                      </a:r>
                      <a:r>
                        <a:rPr lang="en-US" sz="2000" kern="1100" dirty="0" smtClean="0">
                          <a:effectLst/>
                        </a:rPr>
                        <a:t>an </a:t>
                      </a:r>
                      <a:r>
                        <a:rPr lang="en-US" sz="2000" kern="1100" dirty="0">
                          <a:effectLst/>
                        </a:rPr>
                        <a:t>capture periodic, stochastic, or sporadic event arrivals, as needed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have the appropriate properties of the communication mechanisms, for example, </a:t>
                      </a:r>
                      <a:r>
                        <a:rPr lang="en-US" sz="2000" kern="1100" dirty="0" err="1">
                          <a:effectLst/>
                        </a:rPr>
                        <a:t>stateful</a:t>
                      </a:r>
                      <a:r>
                        <a:rPr lang="en-US" sz="2000" kern="1100" dirty="0">
                          <a:effectLst/>
                        </a:rPr>
                        <a:t>, stateless, synchronous, asynchronous, guaranteed delivery, throughput, or latency.</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90047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899213200"/>
              </p:ext>
            </p:extLst>
          </p:nvPr>
        </p:nvGraphicFramePr>
        <p:xfrm>
          <a:off x="467544" y="1700808"/>
          <a:ext cx="8136904" cy="4532670"/>
        </p:xfrm>
        <a:graphic>
          <a:graphicData uri="http://schemas.openxmlformats.org/drawingml/2006/table">
            <a:tbl>
              <a:tblPr firstRow="1" firstCol="1" bandRow="1">
                <a:tableStyleId>{5C22544A-7EE6-4342-B048-85BDC9FD1C3A}</a:tableStyleId>
              </a:tblPr>
              <a:tblGrid>
                <a:gridCol w="1224136"/>
                <a:gridCol w="6912768"/>
              </a:tblGrid>
              <a:tr h="4532670">
                <a:tc>
                  <a:txBody>
                    <a:bodyPr/>
                    <a:lstStyle/>
                    <a:p>
                      <a:pPr marL="0" marR="0">
                        <a:lnSpc>
                          <a:spcPct val="80000"/>
                        </a:lnSpc>
                        <a:spcBef>
                          <a:spcPts val="400"/>
                        </a:spcBef>
                        <a:spcAft>
                          <a:spcPts val="400"/>
                        </a:spcAft>
                      </a:pPr>
                      <a:r>
                        <a:rPr lang="en-US" sz="2000" dirty="0">
                          <a:effectLst/>
                        </a:rPr>
                        <a:t>Data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those portions of the data model that will be heavily loaded, have time critical response requirements, are heavily used, or impact portions of the system where heavy loads or time critical events occur.  </a:t>
                      </a:r>
                    </a:p>
                    <a:p>
                      <a:pPr marL="0" marR="0">
                        <a:lnSpc>
                          <a:spcPct val="80000"/>
                        </a:lnSpc>
                        <a:spcBef>
                          <a:spcPts val="400"/>
                        </a:spcBef>
                        <a:spcAft>
                          <a:spcPts val="400"/>
                        </a:spcAft>
                      </a:pPr>
                      <a:r>
                        <a:rPr lang="en-US" sz="2000" dirty="0">
                          <a:effectLst/>
                        </a:rPr>
                        <a:t>For those data abstractions, determine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maintaining multiple copies of key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partitioning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reducing the processing requirements for the creation, initialization, persistence, manipulation, translation, or destruction of the enumerated data abstractions is possible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adding resources to reduce bottlenecks for the creation, initialization, persistence, manipulation, translation, or destruction of the enumerated data abstractions is feasible.</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02161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803099518"/>
              </p:ext>
            </p:extLst>
          </p:nvPr>
        </p:nvGraphicFramePr>
        <p:xfrm>
          <a:off x="539552" y="1988840"/>
          <a:ext cx="8064896" cy="3672408"/>
        </p:xfrm>
        <a:graphic>
          <a:graphicData uri="http://schemas.openxmlformats.org/drawingml/2006/table">
            <a:tbl>
              <a:tblPr firstRow="1" firstCol="1" bandRow="1">
                <a:tableStyleId>{5C22544A-7EE6-4342-B048-85BDC9FD1C3A}</a:tableStyleId>
              </a:tblPr>
              <a:tblGrid>
                <a:gridCol w="1512168"/>
                <a:gridCol w="6552728"/>
              </a:tblGrid>
              <a:tr h="3672408">
                <a:tc>
                  <a:txBody>
                    <a:bodyPr/>
                    <a:lstStyle/>
                    <a:p>
                      <a:pPr marL="0" marR="0">
                        <a:lnSpc>
                          <a:spcPct val="80000"/>
                        </a:lnSpc>
                        <a:spcBef>
                          <a:spcPts val="400"/>
                        </a:spcBef>
                        <a:spcAft>
                          <a:spcPts val="400"/>
                        </a:spcAft>
                      </a:pPr>
                      <a:r>
                        <a:rPr lang="en-US" sz="2000" dirty="0">
                          <a:effectLst/>
                        </a:rPr>
                        <a:t>Mapping Among Architectural Elements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smtClean="0">
                          <a:effectLst/>
                        </a:rPr>
                        <a:t>Where </a:t>
                      </a:r>
                      <a:r>
                        <a:rPr lang="en-US" sz="2000" dirty="0">
                          <a:effectLst/>
                        </a:rPr>
                        <a:t>heavy network loading will occur, determine whether co-locating some components will reduce loading and improve overall efficiency.</a:t>
                      </a:r>
                    </a:p>
                    <a:p>
                      <a:pPr marL="0" marR="0">
                        <a:lnSpc>
                          <a:spcPct val="80000"/>
                        </a:lnSpc>
                        <a:spcBef>
                          <a:spcPts val="600"/>
                        </a:spcBef>
                        <a:spcAft>
                          <a:spcPts val="400"/>
                        </a:spcAft>
                      </a:pPr>
                      <a:r>
                        <a:rPr lang="en-US" sz="2000" dirty="0">
                          <a:effectLst/>
                        </a:rPr>
                        <a:t>Ensure that components with heavy computation requirements are assigned to processors with the most processing </a:t>
                      </a:r>
                      <a:r>
                        <a:rPr lang="en-US" sz="2000" dirty="0" smtClean="0">
                          <a:effectLst/>
                        </a:rPr>
                        <a:t>capacity. </a:t>
                      </a:r>
                      <a:endParaRPr lang="en-US" sz="2000" dirty="0">
                        <a:effectLst/>
                      </a:endParaRPr>
                    </a:p>
                    <a:p>
                      <a:pPr marL="0" marR="0" indent="0">
                        <a:lnSpc>
                          <a:spcPct val="80000"/>
                        </a:lnSpc>
                        <a:spcBef>
                          <a:spcPts val="600"/>
                        </a:spcBef>
                        <a:spcAft>
                          <a:spcPts val="300"/>
                        </a:spcAft>
                        <a:tabLst>
                          <a:tab pos="274320" algn="l"/>
                        </a:tabLst>
                      </a:pPr>
                      <a:r>
                        <a:rPr lang="en-US" sz="2000" kern="1100" dirty="0">
                          <a:effectLst/>
                        </a:rPr>
                        <a:t>Determine where introducing concurrency (that is, allocating a piece of functionality to two or more copies of a component running simultaneously) is feasible and has a significant positive effect on </a:t>
                      </a:r>
                      <a:r>
                        <a:rPr lang="en-US" sz="2000" kern="1100" dirty="0" smtClean="0">
                          <a:effectLst/>
                        </a:rPr>
                        <a:t>performance.</a:t>
                      </a:r>
                      <a:endParaRPr lang="en-US" sz="2000" kern="1100" dirty="0">
                        <a:effectLst/>
                      </a:endParaRPr>
                    </a:p>
                    <a:p>
                      <a:pPr marL="0" marR="0" indent="0">
                        <a:lnSpc>
                          <a:spcPct val="80000"/>
                        </a:lnSpc>
                        <a:spcBef>
                          <a:spcPts val="600"/>
                        </a:spcBef>
                        <a:spcAft>
                          <a:spcPts val="300"/>
                        </a:spcAft>
                        <a:tabLst>
                          <a:tab pos="274320" algn="l"/>
                        </a:tabLst>
                      </a:pPr>
                      <a:r>
                        <a:rPr lang="en-US" sz="2000" kern="1100" dirty="0">
                          <a:effectLst/>
                        </a:rPr>
                        <a:t>Determine whether the choice of threads of control and their associated responsibilities introduces bottlenecks. </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77903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583245944"/>
              </p:ext>
            </p:extLst>
          </p:nvPr>
        </p:nvGraphicFramePr>
        <p:xfrm>
          <a:off x="539552" y="2204864"/>
          <a:ext cx="7992888" cy="3600350"/>
        </p:xfrm>
        <a:graphic>
          <a:graphicData uri="http://schemas.openxmlformats.org/drawingml/2006/table">
            <a:tbl>
              <a:tblPr firstRow="1" firstCol="1" bandRow="1">
                <a:tableStyleId>{5C22544A-7EE6-4342-B048-85BDC9FD1C3A}</a:tableStyleId>
              </a:tblPr>
              <a:tblGrid>
                <a:gridCol w="1584176"/>
                <a:gridCol w="6408712"/>
              </a:tblGrid>
              <a:tr h="3600350">
                <a:tc>
                  <a:txBody>
                    <a:bodyPr/>
                    <a:lstStyle/>
                    <a:p>
                      <a:pPr marL="0" marR="0">
                        <a:lnSpc>
                          <a:spcPct val="80000"/>
                        </a:lnSpc>
                        <a:spcBef>
                          <a:spcPts val="400"/>
                        </a:spcBef>
                        <a:spcAft>
                          <a:spcPts val="400"/>
                        </a:spcAft>
                      </a:pPr>
                      <a:r>
                        <a:rPr lang="en-US" sz="2000" dirty="0">
                          <a:effectLst/>
                        </a:rPr>
                        <a:t>Resource Management</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resources in your system are critical for performance. For these resources ensure they will be monitored and managed under normal and overloaded system operation. </a:t>
                      </a:r>
                      <a:endParaRPr lang="en-US" sz="2000" dirty="0" smtClean="0">
                        <a:effectLst/>
                      </a:endParaRPr>
                    </a:p>
                    <a:p>
                      <a:pPr marL="0" marR="0">
                        <a:lnSpc>
                          <a:spcPct val="80000"/>
                        </a:lnSpc>
                        <a:spcBef>
                          <a:spcPts val="400"/>
                        </a:spcBef>
                        <a:spcAft>
                          <a:spcPts val="400"/>
                        </a:spcAft>
                      </a:pPr>
                      <a:r>
                        <a:rPr lang="en-US" sz="2000" dirty="0" smtClean="0">
                          <a:effectLst/>
                        </a:rPr>
                        <a:t>For example </a:t>
                      </a:r>
                      <a:endParaRPr lang="en-US" sz="2000" dirty="0">
                        <a:effectLst/>
                      </a:endParaRP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system elements that need to be aware of, and manage, time and other performance-critical resources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process/thread models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prioritization of  resources and access to resources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scheduling and locking strategies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deploying additional resources on demand to meet increased loads</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95734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905445259"/>
              </p:ext>
            </p:extLst>
          </p:nvPr>
        </p:nvGraphicFramePr>
        <p:xfrm>
          <a:off x="683569" y="2636912"/>
          <a:ext cx="7560840" cy="2376264"/>
        </p:xfrm>
        <a:graphic>
          <a:graphicData uri="http://schemas.openxmlformats.org/drawingml/2006/table">
            <a:tbl>
              <a:tblPr firstRow="1" firstCol="1" bandRow="1">
                <a:tableStyleId>{5C22544A-7EE6-4342-B048-85BDC9FD1C3A}</a:tableStyleId>
              </a:tblPr>
              <a:tblGrid>
                <a:gridCol w="1440160"/>
                <a:gridCol w="6120680"/>
              </a:tblGrid>
              <a:tr h="2376264">
                <a:tc>
                  <a:txBody>
                    <a:bodyPr/>
                    <a:lstStyle/>
                    <a:p>
                      <a:pPr marL="0" marR="0">
                        <a:lnSpc>
                          <a:spcPct val="80000"/>
                        </a:lnSpc>
                        <a:spcBef>
                          <a:spcPts val="400"/>
                        </a:spcBef>
                        <a:spcAft>
                          <a:spcPts val="400"/>
                        </a:spcAft>
                      </a:pPr>
                      <a:r>
                        <a:rPr lang="en-US" sz="2000" dirty="0">
                          <a:effectLst/>
                        </a:rPr>
                        <a:t>Binding Time</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element that will be bound after compile time, determine the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time necessary to complete the binding</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additional overhead introduced by using the late binding mechanism</a:t>
                      </a:r>
                    </a:p>
                    <a:p>
                      <a:pPr marL="0" marR="0">
                        <a:lnSpc>
                          <a:spcPct val="80000"/>
                        </a:lnSpc>
                        <a:spcBef>
                          <a:spcPts val="400"/>
                        </a:spcBef>
                        <a:spcAft>
                          <a:spcPts val="400"/>
                        </a:spcAft>
                      </a:pPr>
                      <a:r>
                        <a:rPr lang="en-US" sz="2000" dirty="0">
                          <a:effectLst/>
                        </a:rPr>
                        <a:t>Ensure that these values do not pose unacceptable performance penalties on the system.</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04446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024746154"/>
              </p:ext>
            </p:extLst>
          </p:nvPr>
        </p:nvGraphicFramePr>
        <p:xfrm>
          <a:off x="611560" y="2204864"/>
          <a:ext cx="7992888" cy="3528392"/>
        </p:xfrm>
        <a:graphic>
          <a:graphicData uri="http://schemas.openxmlformats.org/drawingml/2006/table">
            <a:tbl>
              <a:tblPr firstRow="1" firstCol="1" bandRow="1">
                <a:tableStyleId>{5C22544A-7EE6-4342-B048-85BDC9FD1C3A}</a:tableStyleId>
              </a:tblPr>
              <a:tblGrid>
                <a:gridCol w="1440160"/>
                <a:gridCol w="6552728"/>
              </a:tblGrid>
              <a:tr h="3528392">
                <a:tc>
                  <a:txBody>
                    <a:bodyPr/>
                    <a:lstStyle/>
                    <a:p>
                      <a:pPr marL="0" marR="0">
                        <a:lnSpc>
                          <a:spcPct val="80000"/>
                        </a:lnSpc>
                        <a:spcBef>
                          <a:spcPts val="400"/>
                        </a:spcBef>
                        <a:spcAft>
                          <a:spcPts val="400"/>
                        </a:spcAft>
                      </a:pPr>
                      <a:r>
                        <a:rPr lang="en-US" sz="2000" dirty="0">
                          <a:effectLst/>
                        </a:rPr>
                        <a:t>Choice of Technology</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smtClean="0">
                          <a:effectLst/>
                        </a:rPr>
                        <a:t>Will </a:t>
                      </a:r>
                      <a:r>
                        <a:rPr lang="en-US" sz="2000" dirty="0">
                          <a:effectLst/>
                        </a:rPr>
                        <a:t>your choice of technology let you set and meet hard real time deadlines? Do you know its characteristics under load and its limits?</a:t>
                      </a:r>
                    </a:p>
                    <a:p>
                      <a:pPr marL="0" marR="0">
                        <a:lnSpc>
                          <a:spcPct val="80000"/>
                        </a:lnSpc>
                        <a:spcBef>
                          <a:spcPts val="400"/>
                        </a:spcBef>
                        <a:spcAft>
                          <a:spcPts val="400"/>
                        </a:spcAft>
                      </a:pPr>
                      <a:r>
                        <a:rPr lang="en-US" sz="2000" dirty="0">
                          <a:effectLst/>
                        </a:rPr>
                        <a:t>Does your choice of technology give you the ability to set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smtClean="0">
                          <a:effectLst/>
                        </a:rPr>
                        <a:t>scheduling </a:t>
                      </a:r>
                      <a:r>
                        <a:rPr lang="en-US" sz="2000" kern="1100" dirty="0">
                          <a:effectLst/>
                        </a:rPr>
                        <a:t>policy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smtClean="0">
                          <a:effectLst/>
                        </a:rPr>
                        <a:t>priorities</a:t>
                      </a:r>
                      <a:endParaRPr lang="en-US" sz="2000" kern="1100" dirty="0">
                        <a:effectLst/>
                      </a:endParaRPr>
                    </a:p>
                    <a:p>
                      <a:pPr marL="342900" marR="0" lvl="0" indent="-342900">
                        <a:lnSpc>
                          <a:spcPct val="80000"/>
                        </a:lnSpc>
                        <a:spcBef>
                          <a:spcPts val="100"/>
                        </a:spcBef>
                        <a:spcAft>
                          <a:spcPts val="300"/>
                        </a:spcAft>
                        <a:buSzPts val="800"/>
                        <a:buFont typeface="Symbol"/>
                        <a:buChar char=""/>
                        <a:tabLst>
                          <a:tab pos="274320" algn="l"/>
                        </a:tabLst>
                      </a:pPr>
                      <a:r>
                        <a:rPr lang="en-US" sz="2000" kern="1100" dirty="0" smtClean="0">
                          <a:effectLst/>
                        </a:rPr>
                        <a:t>policies </a:t>
                      </a:r>
                      <a:r>
                        <a:rPr lang="en-US" sz="2000" kern="1100" dirty="0">
                          <a:effectLst/>
                        </a:rPr>
                        <a:t>for reducing demand</a:t>
                      </a:r>
                    </a:p>
                    <a:p>
                      <a:pPr marL="342900" marR="0" lvl="0" indent="-342900">
                        <a:lnSpc>
                          <a:spcPct val="80000"/>
                        </a:lnSpc>
                        <a:spcBef>
                          <a:spcPts val="100"/>
                        </a:spcBef>
                        <a:spcAft>
                          <a:spcPts val="300"/>
                        </a:spcAft>
                        <a:buSzPts val="800"/>
                        <a:buFont typeface="Symbol"/>
                        <a:buChar char=""/>
                        <a:tabLst>
                          <a:tab pos="274320" algn="l"/>
                        </a:tabLst>
                      </a:pPr>
                      <a:r>
                        <a:rPr lang="en-US" sz="2000" kern="1100" dirty="0" smtClean="0">
                          <a:effectLst/>
                        </a:rPr>
                        <a:t>allocation </a:t>
                      </a:r>
                      <a:r>
                        <a:rPr lang="en-US" sz="2000" kern="1100" dirty="0">
                          <a:effectLst/>
                        </a:rPr>
                        <a:t>of portions of the technology to processors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other performance related parameters</a:t>
                      </a:r>
                    </a:p>
                    <a:p>
                      <a:pPr marL="25400" marR="0" indent="0">
                        <a:lnSpc>
                          <a:spcPct val="80000"/>
                        </a:lnSpc>
                        <a:spcBef>
                          <a:spcPts val="500"/>
                        </a:spcBef>
                        <a:spcAft>
                          <a:spcPts val="300"/>
                        </a:spcAft>
                        <a:tabLst>
                          <a:tab pos="274320" algn="l"/>
                        </a:tabLst>
                      </a:pPr>
                      <a:r>
                        <a:rPr lang="en-US" sz="2000" kern="1100" dirty="0">
                          <a:effectLst/>
                        </a:rPr>
                        <a:t>Does your choice of technology introduce excessive overhead for heavily used operations?</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18495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Performance?</a:t>
            </a:r>
          </a:p>
          <a:p>
            <a:r>
              <a:rPr lang="en-US" dirty="0" smtClean="0"/>
              <a:t>Performance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Performance</a:t>
            </a:r>
            <a:endParaRPr lang="en-US" sz="3200" b="0" i="0" u="none" strike="noStrike" kern="1200" baseline="0" dirty="0" smtClean="0">
              <a:solidFill>
                <a:schemeClr val="tx1"/>
              </a:solidFill>
              <a:latin typeface="+mn-lt"/>
              <a:ea typeface="+mn-ea"/>
              <a:cs typeface="+mn-cs"/>
            </a:endParaRPr>
          </a:p>
          <a:p>
            <a:r>
              <a:rPr lang="en-US" dirty="0" smtClean="0"/>
              <a:t>A Design Checklist for Performance</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a:t>Performance is about the management of system resources in the face of particular types of </a:t>
            </a:r>
            <a:r>
              <a:rPr lang="en-US"/>
              <a:t>demand </a:t>
            </a:r>
            <a:r>
              <a:rPr lang="en-US" smtClean="0"/>
              <a:t>to </a:t>
            </a:r>
            <a:r>
              <a:rPr lang="en-US" dirty="0"/>
              <a:t>achieve acceptable timing behavior. </a:t>
            </a:r>
            <a:endParaRPr lang="en-US" dirty="0" smtClean="0"/>
          </a:p>
          <a:p>
            <a:r>
              <a:rPr lang="en-US" dirty="0" smtClean="0"/>
              <a:t>Performance </a:t>
            </a:r>
            <a:r>
              <a:rPr lang="en-US" dirty="0"/>
              <a:t>can be measured in terms of throughput and latency for both interactive and embedded real time </a:t>
            </a:r>
            <a:r>
              <a:rPr lang="en-US" dirty="0" smtClean="0"/>
              <a:t>systems.</a:t>
            </a:r>
            <a:endParaRPr lang="en-US" dirty="0"/>
          </a:p>
          <a:p>
            <a:r>
              <a:rPr lang="en-US" dirty="0"/>
              <a:t>Performance can be improved by reducing demand or by managing resources more appropriately.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t>
            </a:r>
            <a:r>
              <a:rPr lang="en-US" dirty="0"/>
              <a:t>is about time and the software system’s ability to meet timing requirements.  </a:t>
            </a:r>
            <a:endParaRPr lang="en-US" dirty="0" smtClean="0"/>
          </a:p>
          <a:p>
            <a:r>
              <a:rPr lang="en-US" dirty="0" smtClean="0"/>
              <a:t>When </a:t>
            </a:r>
            <a:r>
              <a:rPr lang="en-US" dirty="0"/>
              <a:t>events occur – interrupts, messages, requests from users or other systems, or clock events marking the passage of time – the system, or some element of the system, must respond to them in time.   </a:t>
            </a:r>
            <a:endParaRPr lang="en-US" dirty="0" smtClean="0"/>
          </a:p>
          <a:p>
            <a:r>
              <a:rPr lang="en-US" dirty="0" smtClean="0"/>
              <a:t>Characterizing </a:t>
            </a:r>
            <a:r>
              <a:rPr lang="en-US" dirty="0"/>
              <a:t>the events that can occur (and when they can occur) and the system or element’s time-based response to those events is the essence is discussing performance.</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760077066"/>
              </p:ext>
            </p:extLst>
          </p:nvPr>
        </p:nvGraphicFramePr>
        <p:xfrm>
          <a:off x="755576" y="2348879"/>
          <a:ext cx="7704856" cy="3275761"/>
        </p:xfrm>
        <a:graphic>
          <a:graphicData uri="http://schemas.openxmlformats.org/drawingml/2006/table">
            <a:tbl>
              <a:tblPr>
                <a:tableStyleId>{5C22544A-7EE6-4342-B048-85BDC9FD1C3A}</a:tableStyleId>
              </a:tblPr>
              <a:tblGrid>
                <a:gridCol w="1584176"/>
                <a:gridCol w="6120680"/>
              </a:tblGrid>
              <a:tr h="585216">
                <a:tc>
                  <a:txBody>
                    <a:bodyPr/>
                    <a:lstStyle/>
                    <a:p>
                      <a:pPr marL="0" marR="0">
                        <a:lnSpc>
                          <a:spcPct val="80000"/>
                        </a:lnSpc>
                        <a:spcBef>
                          <a:spcPts val="400"/>
                        </a:spcBef>
                        <a:spcAft>
                          <a:spcPts val="400"/>
                        </a:spcAft>
                      </a:pPr>
                      <a:r>
                        <a:rPr lang="en-US" sz="2000" b="1" dirty="0">
                          <a:effectLst/>
                        </a:rPr>
                        <a:t>Portion of Scenario</a:t>
                      </a:r>
                      <a:endParaRPr lang="en-US" sz="2000" b="1"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nchor="ctr"/>
                </a:tc>
              </a:tr>
              <a:tr h="292608">
                <a:tc>
                  <a:txBody>
                    <a:bodyPr/>
                    <a:lstStyle/>
                    <a:p>
                      <a:pPr marL="0" marR="0">
                        <a:lnSpc>
                          <a:spcPct val="11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Internal or external to the system </a:t>
                      </a:r>
                      <a:endParaRPr lang="en-US" sz="2000" dirty="0">
                        <a:effectLst/>
                        <a:latin typeface="Times"/>
                        <a:ea typeface="Times New Roman"/>
                        <a:cs typeface="Times New Roman"/>
                      </a:endParaRPr>
                    </a:p>
                  </a:txBody>
                  <a:tcPr marL="68580" marR="68580" marT="0" marB="0"/>
                </a:tc>
              </a:tr>
              <a:tr h="292608">
                <a:tc>
                  <a:txBody>
                    <a:bodyPr/>
                    <a:lstStyle/>
                    <a:p>
                      <a:pPr marL="0" marR="0">
                        <a:lnSpc>
                          <a:spcPct val="110000"/>
                        </a:lnSpc>
                        <a:spcBef>
                          <a:spcPts val="400"/>
                        </a:spcBef>
                        <a:spcAft>
                          <a:spcPts val="400"/>
                        </a:spcAft>
                      </a:pPr>
                      <a:r>
                        <a:rPr lang="en-US" sz="2000" dirty="0">
                          <a:effectLst/>
                        </a:rPr>
                        <a:t>Stimulus</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Arrival of a periodic, sporadic, or stochastic event</a:t>
                      </a:r>
                      <a:endParaRPr lang="en-US" sz="2000" dirty="0">
                        <a:effectLst/>
                        <a:latin typeface="Times"/>
                        <a:ea typeface="Times New Roman"/>
                        <a:cs typeface="Times New Roman"/>
                      </a:endParaRPr>
                    </a:p>
                  </a:txBody>
                  <a:tcPr marL="68580" marR="68580" marT="0" marB="0"/>
                </a:tc>
              </a:tr>
              <a:tr h="292608">
                <a:tc>
                  <a:txBody>
                    <a:bodyPr/>
                    <a:lstStyle/>
                    <a:p>
                      <a:pPr marL="0" marR="0">
                        <a:lnSpc>
                          <a:spcPct val="110000"/>
                        </a:lnSpc>
                        <a:spcBef>
                          <a:spcPts val="400"/>
                        </a:spcBef>
                        <a:spcAft>
                          <a:spcPts val="400"/>
                        </a:spcAft>
                      </a:pPr>
                      <a:r>
                        <a:rPr lang="en-US" sz="2000" dirty="0">
                          <a:effectLst/>
                        </a:rPr>
                        <a:t>Artifact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System or one or more components in the system.</a:t>
                      </a:r>
                      <a:endParaRPr lang="en-US" sz="2000" dirty="0">
                        <a:effectLst/>
                        <a:latin typeface="Times"/>
                        <a:ea typeface="Times New Roman"/>
                        <a:cs typeface="Times New Roman"/>
                      </a:endParaRPr>
                    </a:p>
                  </a:txBody>
                  <a:tcPr marL="68580" marR="68580" marT="0" marB="0"/>
                </a:tc>
              </a:tr>
              <a:tr h="585216">
                <a:tc>
                  <a:txBody>
                    <a:bodyPr/>
                    <a:lstStyle/>
                    <a:p>
                      <a:pPr marL="0" marR="0">
                        <a:lnSpc>
                          <a:spcPct val="110000"/>
                        </a:lnSpc>
                        <a:spcBef>
                          <a:spcPts val="400"/>
                        </a:spcBef>
                        <a:spcAft>
                          <a:spcPts val="400"/>
                        </a:spcAft>
                      </a:pPr>
                      <a:r>
                        <a:rPr lang="en-US" sz="2000" dirty="0">
                          <a:effectLst/>
                        </a:rPr>
                        <a:t>Environment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Operational mode:  normal, emergency, peak load, overload.</a:t>
                      </a:r>
                      <a:endParaRPr lang="en-US" sz="2000" dirty="0">
                        <a:effectLst/>
                        <a:latin typeface="Times"/>
                        <a:ea typeface="Times New Roman"/>
                        <a:cs typeface="Times New Roman"/>
                      </a:endParaRPr>
                    </a:p>
                  </a:txBody>
                  <a:tcPr marL="68580" marR="68580" marT="0" marB="0"/>
                </a:tc>
              </a:tr>
              <a:tr h="391633">
                <a:tc>
                  <a:txBody>
                    <a:bodyPr/>
                    <a:lstStyle/>
                    <a:p>
                      <a:pPr marL="0" marR="0">
                        <a:lnSpc>
                          <a:spcPct val="110000"/>
                        </a:lnSpc>
                        <a:spcBef>
                          <a:spcPts val="400"/>
                        </a:spcBef>
                        <a:spcAft>
                          <a:spcPts val="400"/>
                        </a:spcAft>
                      </a:pPr>
                      <a:r>
                        <a:rPr lang="en-US" sz="2000" dirty="0">
                          <a:effectLst/>
                        </a:rPr>
                        <a:t>Response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Process events, change level of service</a:t>
                      </a:r>
                      <a:endParaRPr lang="en-US" sz="2000" dirty="0">
                        <a:effectLst/>
                        <a:latin typeface="Times"/>
                        <a:ea typeface="Times New Roman"/>
                        <a:cs typeface="Times New Roman"/>
                      </a:endParaRPr>
                    </a:p>
                  </a:txBody>
                  <a:tcPr marL="68580" marR="68580" marT="0" marB="0"/>
                </a:tc>
              </a:tr>
              <a:tr h="683472">
                <a:tc>
                  <a:txBody>
                    <a:bodyPr/>
                    <a:lstStyle/>
                    <a:p>
                      <a:pPr marL="0" marR="0">
                        <a:lnSpc>
                          <a:spcPct val="80000"/>
                        </a:lnSpc>
                        <a:spcBef>
                          <a:spcPts val="400"/>
                        </a:spcBef>
                        <a:spcAft>
                          <a:spcPts val="400"/>
                        </a:spcAft>
                      </a:pPr>
                      <a:r>
                        <a:rPr lang="en-US" sz="2000">
                          <a:effectLst/>
                        </a:rPr>
                        <a:t>Response Measure</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Latency, deadline, throughput, jitter, miss rate</a:t>
                      </a:r>
                      <a:endParaRPr lang="en-US" sz="2000" dirty="0">
                        <a:effectLst/>
                        <a:latin typeface="Times"/>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59729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Performance Scenario</a:t>
            </a:r>
            <a:endParaRPr lang="en-US" dirty="0"/>
          </a:p>
        </p:txBody>
      </p:sp>
      <p:sp>
        <p:nvSpPr>
          <p:cNvPr id="3" name="Content Placeholder 2"/>
          <p:cNvSpPr>
            <a:spLocks noGrp="1"/>
          </p:cNvSpPr>
          <p:nvPr>
            <p:ph idx="1"/>
          </p:nvPr>
        </p:nvSpPr>
        <p:spPr/>
        <p:txBody>
          <a:bodyPr/>
          <a:lstStyle/>
          <a:p>
            <a:r>
              <a:rPr lang="en-US" dirty="0"/>
              <a:t>Users initiate transactions under normal operations. The system processes the transactions with an average latency of two seconds.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Performance Tactics</a:t>
            </a:r>
            <a:endParaRPr lang="en-US" dirty="0"/>
          </a:p>
        </p:txBody>
      </p:sp>
      <p:sp>
        <p:nvSpPr>
          <p:cNvPr id="3" name="Content Placeholder 2"/>
          <p:cNvSpPr>
            <a:spLocks noGrp="1"/>
          </p:cNvSpPr>
          <p:nvPr>
            <p:ph idx="1"/>
          </p:nvPr>
        </p:nvSpPr>
        <p:spPr/>
        <p:txBody>
          <a:bodyPr>
            <a:normAutofit/>
          </a:bodyPr>
          <a:lstStyle/>
          <a:p>
            <a:r>
              <a:rPr lang="en-US" dirty="0"/>
              <a:t>Tactics to control </a:t>
            </a:r>
            <a:r>
              <a:rPr lang="en-US" dirty="0" smtClean="0"/>
              <a:t>Performance </a:t>
            </a:r>
            <a:r>
              <a:rPr lang="en-US" dirty="0"/>
              <a:t>have as their goal to generate a response to an event arriving at the system within some time-based constraint</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Performance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p:cNvPicPr/>
          <p:nvPr/>
        </p:nvPicPr>
        <p:blipFill>
          <a:blip r:embed="rId2" cstate="print"/>
          <a:srcRect/>
          <a:stretch>
            <a:fillRect/>
          </a:stretch>
        </p:blipFill>
        <p:spPr bwMode="auto">
          <a:xfrm>
            <a:off x="827584" y="2420888"/>
            <a:ext cx="7632848" cy="2304256"/>
          </a:xfrm>
          <a:prstGeom prst="rect">
            <a:avLst/>
          </a:prstGeom>
          <a:noFill/>
          <a:ln w="9525">
            <a:noFill/>
            <a:miter lim="800000"/>
            <a:headEnd/>
            <a:tailEnd/>
          </a:ln>
        </p:spPr>
      </p:pic>
    </p:spTree>
    <p:extLst>
      <p:ext uri="{BB962C8B-B14F-4D97-AF65-F5344CB8AC3E}">
        <p14:creationId xmlns:p14="http://schemas.microsoft.com/office/powerpoint/2010/main" val="204298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srcRect/>
          <a:stretch>
            <a:fillRect/>
          </a:stretch>
        </p:blipFill>
        <p:spPr bwMode="auto">
          <a:xfrm>
            <a:off x="827584" y="1484784"/>
            <a:ext cx="7488832" cy="4608512"/>
          </a:xfrm>
          <a:prstGeom prst="rect">
            <a:avLst/>
          </a:prstGeom>
          <a:noFill/>
          <a:ln w="9525">
            <a:noFill/>
            <a:miter lim="800000"/>
            <a:headEnd/>
            <a:tailEnd/>
          </a:ln>
        </p:spPr>
      </p:pic>
    </p:spTree>
    <p:extLst>
      <p:ext uri="{BB962C8B-B14F-4D97-AF65-F5344CB8AC3E}">
        <p14:creationId xmlns:p14="http://schemas.microsoft.com/office/powerpoint/2010/main" val="66191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Resource Demand</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Manage Sampling Rate: </a:t>
            </a:r>
            <a:r>
              <a:rPr lang="en-US" dirty="0"/>
              <a:t>If it is possible to reduce the sampling frequency at which a stream of </a:t>
            </a:r>
            <a:r>
              <a:rPr lang="en-US" dirty="0" smtClean="0"/>
              <a:t>data </a:t>
            </a:r>
            <a:r>
              <a:rPr lang="en-US" dirty="0"/>
              <a:t>is captured, then demand can be reduced, typically with some </a:t>
            </a:r>
            <a:r>
              <a:rPr lang="en-US" dirty="0" smtClean="0"/>
              <a:t>loss </a:t>
            </a:r>
            <a:r>
              <a:rPr lang="en-US" dirty="0"/>
              <a:t>of fidelity. </a:t>
            </a:r>
            <a:endParaRPr lang="en-US" dirty="0" smtClean="0"/>
          </a:p>
          <a:p>
            <a:pPr lvl="0"/>
            <a:r>
              <a:rPr lang="en-US" dirty="0" smtClean="0"/>
              <a:t>Limit Event Response: process </a:t>
            </a:r>
            <a:r>
              <a:rPr lang="en-US" dirty="0"/>
              <a:t>events only up to a set maximum rate, thereby ensuring more predictable processing when the events are actually </a:t>
            </a:r>
            <a:r>
              <a:rPr lang="en-US" dirty="0" smtClean="0"/>
              <a:t>processed.</a:t>
            </a:r>
          </a:p>
          <a:p>
            <a:pPr lvl="0"/>
            <a:r>
              <a:rPr lang="en-US" dirty="0" smtClean="0"/>
              <a:t>Prioritize Events: </a:t>
            </a:r>
            <a:r>
              <a:rPr lang="en-US" dirty="0"/>
              <a:t>If not all events are equally important, you can impose a priority scheme that ranks events according to how important it is to service them.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2317</TotalTime>
  <Words>1621</Words>
  <Application>Microsoft Macintosh PowerPoint</Application>
  <PresentationFormat>On-screen Show (4:3)</PresentationFormat>
  <Paragraphs>128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Chapter 8: Performance</vt:lpstr>
      <vt:lpstr>Chapter Outline</vt:lpstr>
      <vt:lpstr>What is Performance?</vt:lpstr>
      <vt:lpstr>Performance General Scenario</vt:lpstr>
      <vt:lpstr>Sample Concrete Performance Scenario</vt:lpstr>
      <vt:lpstr>Goal of Performance Tactics</vt:lpstr>
      <vt:lpstr>Goal of Performance Tactics</vt:lpstr>
      <vt:lpstr>Performance Tactics</vt:lpstr>
      <vt:lpstr>Control Resource Demand</vt:lpstr>
      <vt:lpstr>Control Resource Demand</vt:lpstr>
      <vt:lpstr>Manage Resources</vt:lpstr>
      <vt:lpstr>Manage Resources</vt:lpstr>
      <vt:lpstr>Design Checklist for Performance</vt:lpstr>
      <vt:lpstr>Design Checklist for Performance</vt:lpstr>
      <vt:lpstr>Design Checklist for Performance</vt:lpstr>
      <vt:lpstr>Design Checklist for Performance</vt:lpstr>
      <vt:lpstr>Design Checklist for Performance</vt:lpstr>
      <vt:lpstr>Design Checklist for Performance</vt:lpstr>
      <vt:lpstr>Design Checklist for Performance</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40</cp:revision>
  <dcterms:created xsi:type="dcterms:W3CDTF">2012-04-18T22:57:58Z</dcterms:created>
  <dcterms:modified xsi:type="dcterms:W3CDTF">2013-12-02T01:52:23Z</dcterms:modified>
</cp:coreProperties>
</file>