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258" r:id="rId2"/>
    <p:sldId id="285" r:id="rId3"/>
    <p:sldId id="263" r:id="rId4"/>
    <p:sldId id="264" r:id="rId5"/>
    <p:sldId id="265" r:id="rId6"/>
    <p:sldId id="267" r:id="rId7"/>
    <p:sldId id="266" r:id="rId8"/>
    <p:sldId id="268" r:id="rId9"/>
    <p:sldId id="269" r:id="rId10"/>
    <p:sldId id="273" r:id="rId11"/>
    <p:sldId id="270" r:id="rId12"/>
    <p:sldId id="271" r:id="rId13"/>
    <p:sldId id="272" r:id="rId14"/>
    <p:sldId id="274" r:id="rId15"/>
    <p:sldId id="275" r:id="rId16"/>
    <p:sldId id="276" r:id="rId17"/>
    <p:sldId id="277" r:id="rId18"/>
    <p:sldId id="278" r:id="rId19"/>
    <p:sldId id="279" r:id="rId20"/>
    <p:sldId id="280" r:id="rId21"/>
    <p:sldId id="284" r:id="rId22"/>
    <p:sldId id="281" r:id="rId23"/>
    <p:sldId id="282" r:id="rId24"/>
    <p:sldId id="283" r:id="rId25"/>
    <p:sldId id="286" r:id="rId26"/>
  </p:sldIdLst>
  <p:sldSz cx="9906000" cy="6858000" type="A4"/>
  <p:notesSz cx="6807200" cy="99393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Introduction" id="{F89B30D5-6DDE-441E-BB38-9CFB209CCDFA}">
          <p14:sldIdLst>
            <p14:sldId id="258"/>
            <p14:sldId id="285"/>
            <p14:sldId id="263"/>
            <p14:sldId id="264"/>
            <p14:sldId id="265"/>
            <p14:sldId id="267"/>
            <p14:sldId id="266"/>
            <p14:sldId id="268"/>
            <p14:sldId id="269"/>
            <p14:sldId id="273"/>
            <p14:sldId id="270"/>
            <p14:sldId id="271"/>
            <p14:sldId id="272"/>
            <p14:sldId id="274"/>
            <p14:sldId id="275"/>
            <p14:sldId id="276"/>
            <p14:sldId id="277"/>
            <p14:sldId id="278"/>
            <p14:sldId id="279"/>
            <p14:sldId id="280"/>
            <p14:sldId id="284"/>
            <p14:sldId id="281"/>
            <p14:sldId id="282"/>
            <p14:sldId id="283"/>
            <p14:sldId id="286"/>
          </p14:sldIdLst>
        </p14:section>
      </p14:sectionLst>
    </p:ext>
    <p:ext uri="{EFAFB233-063F-42B5-8137-9DF3F51BA10A}">
      <p15:sldGuideLst xmlns:p15="http://schemas.microsoft.com/office/powerpoint/2012/main">
        <p15:guide id="1" orient="horz" pos="754" userDrawn="1">
          <p15:clr>
            <a:srgbClr val="A4A3A4"/>
          </p15:clr>
        </p15:guide>
        <p15:guide id="2" pos="404" userDrawn="1">
          <p15:clr>
            <a:srgbClr val="A4A3A4"/>
          </p15:clr>
        </p15:guide>
        <p15:guide id="3" pos="5796" userDrawn="1">
          <p15:clr>
            <a:srgbClr val="A4A3A4"/>
          </p15:clr>
        </p15:guide>
        <p15:guide id="4" orient="horz" pos="1026"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A9072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81" autoAdjust="0"/>
    <p:restoredTop sz="93496" autoAdjust="0"/>
  </p:normalViewPr>
  <p:slideViewPr>
    <p:cSldViewPr>
      <p:cViewPr varScale="1">
        <p:scale>
          <a:sx n="120" d="100"/>
          <a:sy n="120" d="100"/>
        </p:scale>
        <p:origin x="2008" y="184"/>
      </p:cViewPr>
      <p:guideLst>
        <p:guide orient="horz" pos="754"/>
        <p:guide pos="404"/>
        <p:guide pos="5796"/>
        <p:guide orient="horz" pos="1026"/>
      </p:guideLst>
    </p:cSldViewPr>
  </p:slideViewPr>
  <p:outlineViewPr>
    <p:cViewPr>
      <p:scale>
        <a:sx n="33" d="100"/>
        <a:sy n="33" d="100"/>
      </p:scale>
      <p:origin x="0" y="58272"/>
    </p:cViewPr>
  </p:outlineViewPr>
  <p:notesTextViewPr>
    <p:cViewPr>
      <p:scale>
        <a:sx n="100" d="100"/>
        <a:sy n="100" d="100"/>
      </p:scale>
      <p:origin x="0" y="0"/>
    </p:cViewPr>
  </p:notesTextViewPr>
  <p:sorterViewPr>
    <p:cViewPr>
      <p:scale>
        <a:sx n="50" d="100"/>
        <a:sy n="50" d="100"/>
      </p:scale>
      <p:origin x="0" y="3048"/>
    </p:cViewPr>
  </p:sorterViewPr>
  <p:notesViewPr>
    <p:cSldViewPr>
      <p:cViewPr varScale="1">
        <p:scale>
          <a:sx n="84" d="100"/>
          <a:sy n="84" d="100"/>
        </p:scale>
        <p:origin x="-390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562AA09-B2C7-43E9-ABA0-23318402D21E}" type="datetimeFigureOut">
              <a:rPr lang="ko-KR" altLang="en-US"/>
              <a:pPr>
                <a:defRPr/>
              </a:pPr>
              <a:t>2016. 5. 25.</a:t>
            </a:fld>
            <a:endParaRPr lang="ko-KR" altLang="en-US"/>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B64F63CA-8E40-4678-804A-E0C797DB7539}" type="slidenum">
              <a:rPr lang="ko-KR" altLang="en-US"/>
              <a:pPr>
                <a:defRPr/>
              </a:pPr>
              <a:t>‹#›</a:t>
            </a:fld>
            <a:endParaRPr lang="ko-KR" altLang="en-US"/>
          </a:p>
        </p:txBody>
      </p:sp>
    </p:spTree>
    <p:extLst>
      <p:ext uri="{BB962C8B-B14F-4D97-AF65-F5344CB8AC3E}">
        <p14:creationId xmlns:p14="http://schemas.microsoft.com/office/powerpoint/2010/main" val="1240225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11146CE4-AE66-46F9-A116-923225BB6DDB}" type="datetimeFigureOut">
              <a:rPr lang="ko-KR" altLang="en-US"/>
              <a:pPr>
                <a:defRPr/>
              </a:pPr>
              <a:t>2016. 5. 25.</a:t>
            </a:fld>
            <a:endParaRPr lang="ko-KR" altLang="en-US"/>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1038" y="4721225"/>
            <a:ext cx="5445125" cy="4471988"/>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9247A307-6D28-42D4-97C7-3EC4C726598D}" type="slidenum">
              <a:rPr lang="ko-KR" altLang="en-US"/>
              <a:pPr>
                <a:defRPr/>
              </a:pPr>
              <a:t>‹#›</a:t>
            </a:fld>
            <a:endParaRPr lang="ko-KR" altLang="en-US"/>
          </a:p>
        </p:txBody>
      </p:sp>
    </p:spTree>
    <p:extLst>
      <p:ext uri="{BB962C8B-B14F-4D97-AF65-F5344CB8AC3E}">
        <p14:creationId xmlns:p14="http://schemas.microsoft.com/office/powerpoint/2010/main" val="412029166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a:t>
            </a:fld>
            <a:endParaRPr lang="ko-KR" altLang="en-US" smtClean="0"/>
          </a:p>
        </p:txBody>
      </p:sp>
    </p:spTree>
    <p:extLst>
      <p:ext uri="{BB962C8B-B14F-4D97-AF65-F5344CB8AC3E}">
        <p14:creationId xmlns:p14="http://schemas.microsoft.com/office/powerpoint/2010/main" val="1227741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11</a:t>
            </a:fld>
            <a:endParaRPr lang="ko-KR" altLang="en-US" smtClean="0"/>
          </a:p>
        </p:txBody>
      </p:sp>
    </p:spTree>
    <p:extLst>
      <p:ext uri="{BB962C8B-B14F-4D97-AF65-F5344CB8AC3E}">
        <p14:creationId xmlns:p14="http://schemas.microsoft.com/office/powerpoint/2010/main" val="135447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12</a:t>
            </a:fld>
            <a:endParaRPr lang="ko-KR" altLang="en-US" smtClean="0"/>
          </a:p>
        </p:txBody>
      </p:sp>
    </p:spTree>
    <p:extLst>
      <p:ext uri="{BB962C8B-B14F-4D97-AF65-F5344CB8AC3E}">
        <p14:creationId xmlns:p14="http://schemas.microsoft.com/office/powerpoint/2010/main" val="137349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13</a:t>
            </a:fld>
            <a:endParaRPr lang="ko-KR" altLang="en-US" smtClean="0"/>
          </a:p>
        </p:txBody>
      </p:sp>
    </p:spTree>
    <p:extLst>
      <p:ext uri="{BB962C8B-B14F-4D97-AF65-F5344CB8AC3E}">
        <p14:creationId xmlns:p14="http://schemas.microsoft.com/office/powerpoint/2010/main" val="1593960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14</a:t>
            </a:fld>
            <a:endParaRPr lang="ko-KR" altLang="en-US" smtClean="0"/>
          </a:p>
        </p:txBody>
      </p:sp>
    </p:spTree>
    <p:extLst>
      <p:ext uri="{BB962C8B-B14F-4D97-AF65-F5344CB8AC3E}">
        <p14:creationId xmlns:p14="http://schemas.microsoft.com/office/powerpoint/2010/main" val="1356303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15</a:t>
            </a:fld>
            <a:endParaRPr lang="ko-KR" altLang="en-US" smtClean="0"/>
          </a:p>
        </p:txBody>
      </p:sp>
    </p:spTree>
    <p:extLst>
      <p:ext uri="{BB962C8B-B14F-4D97-AF65-F5344CB8AC3E}">
        <p14:creationId xmlns:p14="http://schemas.microsoft.com/office/powerpoint/2010/main" val="1244281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16</a:t>
            </a:fld>
            <a:endParaRPr lang="ko-KR" altLang="en-US" smtClean="0"/>
          </a:p>
        </p:txBody>
      </p:sp>
    </p:spTree>
    <p:extLst>
      <p:ext uri="{BB962C8B-B14F-4D97-AF65-F5344CB8AC3E}">
        <p14:creationId xmlns:p14="http://schemas.microsoft.com/office/powerpoint/2010/main" val="758595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17</a:t>
            </a:fld>
            <a:endParaRPr lang="ko-KR" altLang="en-US" smtClean="0"/>
          </a:p>
        </p:txBody>
      </p:sp>
    </p:spTree>
    <p:extLst>
      <p:ext uri="{BB962C8B-B14F-4D97-AF65-F5344CB8AC3E}">
        <p14:creationId xmlns:p14="http://schemas.microsoft.com/office/powerpoint/2010/main" val="4278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18</a:t>
            </a:fld>
            <a:endParaRPr lang="ko-KR" altLang="en-US" smtClean="0"/>
          </a:p>
        </p:txBody>
      </p:sp>
    </p:spTree>
    <p:extLst>
      <p:ext uri="{BB962C8B-B14F-4D97-AF65-F5344CB8AC3E}">
        <p14:creationId xmlns:p14="http://schemas.microsoft.com/office/powerpoint/2010/main" val="404341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19</a:t>
            </a:fld>
            <a:endParaRPr lang="ko-KR" altLang="en-US" smtClean="0"/>
          </a:p>
        </p:txBody>
      </p:sp>
    </p:spTree>
    <p:extLst>
      <p:ext uri="{BB962C8B-B14F-4D97-AF65-F5344CB8AC3E}">
        <p14:creationId xmlns:p14="http://schemas.microsoft.com/office/powerpoint/2010/main" val="156138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Insert</a:t>
            </a:r>
            <a:r>
              <a:rPr lang="en-US" altLang="ko-KR" baseline="0" dirty="0" smtClean="0"/>
              <a:t> “we are here”</a:t>
            </a: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20</a:t>
            </a:fld>
            <a:endParaRPr lang="ko-KR" altLang="en-US" smtClean="0"/>
          </a:p>
        </p:txBody>
      </p:sp>
    </p:spTree>
    <p:extLst>
      <p:ext uri="{BB962C8B-B14F-4D97-AF65-F5344CB8AC3E}">
        <p14:creationId xmlns:p14="http://schemas.microsoft.com/office/powerpoint/2010/main" val="54843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a:t>
            </a:fld>
            <a:endParaRPr lang="ko-KR" altLang="en-US" smtClean="0"/>
          </a:p>
        </p:txBody>
      </p:sp>
    </p:spTree>
    <p:extLst>
      <p:ext uri="{BB962C8B-B14F-4D97-AF65-F5344CB8AC3E}">
        <p14:creationId xmlns:p14="http://schemas.microsoft.com/office/powerpoint/2010/main" val="154867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Insert</a:t>
            </a:r>
            <a:r>
              <a:rPr lang="en-US" altLang="ko-KR" baseline="0" dirty="0" smtClean="0"/>
              <a:t> “we are here”</a:t>
            </a: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21</a:t>
            </a:fld>
            <a:endParaRPr lang="ko-KR" altLang="en-US" smtClean="0"/>
          </a:p>
        </p:txBody>
      </p:sp>
    </p:spTree>
    <p:extLst>
      <p:ext uri="{BB962C8B-B14F-4D97-AF65-F5344CB8AC3E}">
        <p14:creationId xmlns:p14="http://schemas.microsoft.com/office/powerpoint/2010/main" val="902383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22</a:t>
            </a:fld>
            <a:endParaRPr lang="ko-KR" altLang="en-US" smtClean="0"/>
          </a:p>
        </p:txBody>
      </p:sp>
    </p:spTree>
    <p:extLst>
      <p:ext uri="{BB962C8B-B14F-4D97-AF65-F5344CB8AC3E}">
        <p14:creationId xmlns:p14="http://schemas.microsoft.com/office/powerpoint/2010/main" val="541160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23</a:t>
            </a:fld>
            <a:endParaRPr lang="ko-KR" altLang="en-US" smtClean="0"/>
          </a:p>
        </p:txBody>
      </p:sp>
    </p:spTree>
    <p:extLst>
      <p:ext uri="{BB962C8B-B14F-4D97-AF65-F5344CB8AC3E}">
        <p14:creationId xmlns:p14="http://schemas.microsoft.com/office/powerpoint/2010/main" val="34153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24</a:t>
            </a:fld>
            <a:endParaRPr lang="ko-KR" altLang="en-US" smtClean="0"/>
          </a:p>
        </p:txBody>
      </p:sp>
    </p:spTree>
    <p:extLst>
      <p:ext uri="{BB962C8B-B14F-4D97-AF65-F5344CB8AC3E}">
        <p14:creationId xmlns:p14="http://schemas.microsoft.com/office/powerpoint/2010/main" val="209907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3</a:t>
            </a:fld>
            <a:endParaRPr lang="ko-KR" altLang="en-US" smtClean="0"/>
          </a:p>
        </p:txBody>
      </p:sp>
    </p:spTree>
    <p:extLst>
      <p:ext uri="{BB962C8B-B14F-4D97-AF65-F5344CB8AC3E}">
        <p14:creationId xmlns:p14="http://schemas.microsoft.com/office/powerpoint/2010/main" val="76627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4</a:t>
            </a:fld>
            <a:endParaRPr lang="ko-KR" altLang="en-US" smtClean="0"/>
          </a:p>
        </p:txBody>
      </p:sp>
    </p:spTree>
    <p:extLst>
      <p:ext uri="{BB962C8B-B14F-4D97-AF65-F5344CB8AC3E}">
        <p14:creationId xmlns:p14="http://schemas.microsoft.com/office/powerpoint/2010/main" val="167219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5</a:t>
            </a:fld>
            <a:endParaRPr lang="ko-KR" altLang="en-US" smtClean="0"/>
          </a:p>
        </p:txBody>
      </p:sp>
    </p:spTree>
    <p:extLst>
      <p:ext uri="{BB962C8B-B14F-4D97-AF65-F5344CB8AC3E}">
        <p14:creationId xmlns:p14="http://schemas.microsoft.com/office/powerpoint/2010/main" val="55673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6</a:t>
            </a:fld>
            <a:endParaRPr lang="ko-KR" altLang="en-US" smtClean="0"/>
          </a:p>
        </p:txBody>
      </p:sp>
    </p:spTree>
    <p:extLst>
      <p:ext uri="{BB962C8B-B14F-4D97-AF65-F5344CB8AC3E}">
        <p14:creationId xmlns:p14="http://schemas.microsoft.com/office/powerpoint/2010/main" val="1247494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7</a:t>
            </a:fld>
            <a:endParaRPr lang="ko-KR" altLang="en-US" smtClean="0"/>
          </a:p>
        </p:txBody>
      </p:sp>
    </p:spTree>
    <p:extLst>
      <p:ext uri="{BB962C8B-B14F-4D97-AF65-F5344CB8AC3E}">
        <p14:creationId xmlns:p14="http://schemas.microsoft.com/office/powerpoint/2010/main" val="156586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8</a:t>
            </a:fld>
            <a:endParaRPr lang="ko-KR" altLang="en-US" smtClean="0"/>
          </a:p>
        </p:txBody>
      </p:sp>
    </p:spTree>
    <p:extLst>
      <p:ext uri="{BB962C8B-B14F-4D97-AF65-F5344CB8AC3E}">
        <p14:creationId xmlns:p14="http://schemas.microsoft.com/office/powerpoint/2010/main" val="66774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10</a:t>
            </a:fld>
            <a:endParaRPr lang="ko-KR" altLang="en-US" smtClean="0"/>
          </a:p>
        </p:txBody>
      </p:sp>
    </p:spTree>
    <p:extLst>
      <p:ext uri="{BB962C8B-B14F-4D97-AF65-F5344CB8AC3E}">
        <p14:creationId xmlns:p14="http://schemas.microsoft.com/office/powerpoint/2010/main" val="911262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본문 슬라이드">
    <p:spTree>
      <p:nvGrpSpPr>
        <p:cNvPr id="1" name=""/>
        <p:cNvGrpSpPr/>
        <p:nvPr/>
      </p:nvGrpSpPr>
      <p:grpSpPr>
        <a:xfrm>
          <a:off x="0" y="0"/>
          <a:ext cx="0" cy="0"/>
          <a:chOff x="0" y="0"/>
          <a:chExt cx="0" cy="0"/>
        </a:xfrm>
      </p:grpSpPr>
      <p:pic>
        <p:nvPicPr>
          <p:cNvPr id="2" name="그림 5" descr="백색바탕.png"/>
          <p:cNvPicPr>
            <a:picLocks noChangeAspect="1"/>
          </p:cNvPicPr>
          <p:nvPr userDrawn="1"/>
        </p:nvPicPr>
        <p:blipFill>
          <a:blip r:embed="rId2" cstate="print"/>
          <a:srcRect/>
          <a:stretch>
            <a:fillRect/>
          </a:stretch>
        </p:blipFill>
        <p:spPr bwMode="auto">
          <a:xfrm>
            <a:off x="136525" y="6453189"/>
            <a:ext cx="682626" cy="315912"/>
          </a:xfrm>
          <a:prstGeom prst="rect">
            <a:avLst/>
          </a:prstGeom>
          <a:noFill/>
          <a:ln w="9525">
            <a:noFill/>
            <a:miter lim="800000"/>
            <a:headEnd/>
            <a:tailEnd/>
          </a:ln>
        </p:spPr>
      </p:pic>
      <p:sp>
        <p:nvSpPr>
          <p:cNvPr id="3" name="슬라이드 번호 개체 틀 5"/>
          <p:cNvSpPr>
            <a:spLocks noGrp="1"/>
          </p:cNvSpPr>
          <p:nvPr>
            <p:ph type="sldNum" sz="quarter" idx="10"/>
          </p:nvPr>
        </p:nvSpPr>
        <p:spPr>
          <a:xfrm>
            <a:off x="4625975" y="6309890"/>
            <a:ext cx="654050" cy="459211"/>
          </a:xfrm>
        </p:spPr>
        <p:txBody>
          <a:bodyPr/>
          <a:lstStyle>
            <a:lvl1pPr algn="ctr">
              <a:defRPr sz="1000">
                <a:solidFill>
                  <a:schemeClr val="tx1"/>
                </a:solidFill>
              </a:defRPr>
            </a:lvl1pPr>
          </a:lstStyle>
          <a:p>
            <a:pPr>
              <a:defRPr/>
            </a:pPr>
            <a:fld id="{43E8CC54-DFE0-4636-8F08-1CBBBE732C98}" type="slidenum">
              <a:rPr lang="ko-KR" altLang="en-US" smtClean="0"/>
              <a:pPr>
                <a:defRPr/>
              </a:pPr>
              <a:t>‹#›</a:t>
            </a:fld>
            <a:endParaRPr lang="ko-KR" altLang="en-US" dirty="0"/>
          </a:p>
        </p:txBody>
      </p:sp>
      <p:pic>
        <p:nvPicPr>
          <p:cNvPr id="6" name="그림 5"/>
          <p:cNvPicPr>
            <a:picLocks noChangeAspect="1"/>
          </p:cNvPicPr>
          <p:nvPr userDrawn="1"/>
        </p:nvPicPr>
        <p:blipFill rotWithShape="1">
          <a:blip r:embed="rId3">
            <a:extLst>
              <a:ext uri="{28A0092B-C50C-407E-A947-70E740481C1C}">
                <a14:useLocalDpi xmlns:a14="http://schemas.microsoft.com/office/drawing/2010/main" val="0"/>
              </a:ext>
            </a:extLst>
          </a:blip>
          <a:srcRect l="8749" t="13125" r="12507" b="8132"/>
          <a:stretch/>
        </p:blipFill>
        <p:spPr>
          <a:xfrm>
            <a:off x="9086849" y="6381539"/>
            <a:ext cx="688818" cy="45921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 name="제목 1"/>
          <p:cNvSpPr txBox="1">
            <a:spLocks/>
          </p:cNvSpPr>
          <p:nvPr userDrawn="1"/>
        </p:nvSpPr>
        <p:spPr>
          <a:xfrm>
            <a:off x="195263" y="171451"/>
            <a:ext cx="7410451" cy="346075"/>
          </a:xfrm>
          <a:prstGeom prst="rect">
            <a:avLst/>
          </a:prstGeom>
        </p:spPr>
        <p:txBody>
          <a:bodyPr/>
          <a:lstStyle>
            <a:lvl1pPr algn="l">
              <a:defRPr sz="1800" b="1">
                <a:solidFill>
                  <a:srgbClr val="A9072E"/>
                </a:solidFill>
              </a:defRPr>
            </a:lvl1pPr>
          </a:lstStyle>
          <a:p>
            <a:pPr fontAlgn="auto">
              <a:spcAft>
                <a:spcPts val="0"/>
              </a:spcAft>
              <a:defRPr/>
            </a:pPr>
            <a:endParaRPr kumimoji="0" lang="ko-KR" altLang="en-US" dirty="0" smtClean="0">
              <a:latin typeface="+mj-lt"/>
              <a:ea typeface="+mj-ea"/>
              <a:cs typeface="+mj-cs"/>
            </a:endParaRPr>
          </a:p>
        </p:txBody>
      </p:sp>
      <p:cxnSp>
        <p:nvCxnSpPr>
          <p:cNvPr id="13" name="직선 연결선 12"/>
          <p:cNvCxnSpPr/>
          <p:nvPr userDrawn="1"/>
        </p:nvCxnSpPr>
        <p:spPr>
          <a:xfrm>
            <a:off x="0" y="733425"/>
            <a:ext cx="9906000" cy="0"/>
          </a:xfrm>
          <a:prstGeom prst="line">
            <a:avLst/>
          </a:prstGeom>
          <a:ln w="19050">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5"/>
          <p:cNvSpPr>
            <a:spLocks noGrp="1"/>
          </p:cNvSpPr>
          <p:nvPr>
            <p:ph type="sldNum" sz="quarter" idx="4"/>
          </p:nvPr>
        </p:nvSpPr>
        <p:spPr>
          <a:xfrm>
            <a:off x="9166225" y="6475414"/>
            <a:ext cx="654050"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solidFill>
                <a:latin typeface="+mn-lt"/>
                <a:ea typeface="+mn-ea"/>
              </a:defRPr>
            </a:lvl1pPr>
          </a:lstStyle>
          <a:p>
            <a:pPr>
              <a:defRPr/>
            </a:pPr>
            <a:fld id="{993A6FB7-CA42-471B-9E03-E845BA8A1567}" type="slidenum">
              <a:rPr lang="ko-KR" altLang="en-US"/>
              <a:pPr>
                <a:defRPr/>
              </a:pPr>
              <a:t>‹#›</a:t>
            </a:fld>
            <a:endParaRPr lang="ko-KR" altLang="en-US" dirty="0"/>
          </a:p>
        </p:txBody>
      </p:sp>
      <p:pic>
        <p:nvPicPr>
          <p:cNvPr id="1029" name="그림 5" descr="백색바탕.png"/>
          <p:cNvPicPr>
            <a:picLocks noChangeAspect="1"/>
          </p:cNvPicPr>
          <p:nvPr userDrawn="1"/>
        </p:nvPicPr>
        <p:blipFill>
          <a:blip r:embed="rId3" cstate="print"/>
          <a:srcRect/>
          <a:stretch>
            <a:fillRect/>
          </a:stretch>
        </p:blipFill>
        <p:spPr bwMode="auto">
          <a:xfrm>
            <a:off x="136525" y="6453189"/>
            <a:ext cx="682626" cy="3159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그림 14" descr="BK.png"/>
          <p:cNvPicPr>
            <a:picLocks noChangeAspect="1"/>
          </p:cNvPicPr>
          <p:nvPr/>
        </p:nvPicPr>
        <p:blipFill>
          <a:blip r:embed="rId2" cstate="print"/>
          <a:srcRect l="4326" r="10626"/>
          <a:stretch>
            <a:fillRect/>
          </a:stretch>
        </p:blipFill>
        <p:spPr bwMode="auto">
          <a:xfrm>
            <a:off x="0" y="0"/>
            <a:ext cx="9906000" cy="6858000"/>
          </a:xfrm>
          <a:prstGeom prst="rect">
            <a:avLst/>
          </a:prstGeom>
          <a:noFill/>
          <a:ln w="9525">
            <a:noFill/>
            <a:miter lim="800000"/>
            <a:headEnd/>
            <a:tailEnd/>
          </a:ln>
        </p:spPr>
      </p:pic>
      <p:sp>
        <p:nvSpPr>
          <p:cNvPr id="4100" name="제목 2"/>
          <p:cNvSpPr>
            <a:spLocks noGrp="1"/>
          </p:cNvSpPr>
          <p:nvPr>
            <p:ph type="title" idx="4294967295"/>
          </p:nvPr>
        </p:nvSpPr>
        <p:spPr bwMode="auto">
          <a:xfrm>
            <a:off x="428624" y="2133601"/>
            <a:ext cx="8915400" cy="719138"/>
          </a:xfrm>
          <a:prstGeom prst="rect">
            <a:avLst/>
          </a:prstGeom>
          <a:noFill/>
          <a:ln>
            <a:miter lim="800000"/>
            <a:headEnd/>
            <a:tailEnd/>
          </a:ln>
        </p:spPr>
        <p:txBody>
          <a:bodyPr/>
          <a:lstStyle/>
          <a:p>
            <a:pPr eaLnBrk="1" hangingPunct="1"/>
            <a:r>
              <a:rPr lang="en-US" altLang="ko-KR" sz="4000" b="1" dirty="0" smtClean="0">
                <a:solidFill>
                  <a:srgbClr val="C5003D"/>
                </a:solidFill>
                <a:latin typeface="Arial" charset="0"/>
                <a:ea typeface="Arial" charset="0"/>
                <a:cs typeface="Arial" charset="0"/>
              </a:rPr>
              <a:t>Sure-Park System</a:t>
            </a:r>
            <a:br>
              <a:rPr lang="en-US" altLang="ko-KR" sz="4000" b="1" dirty="0" smtClean="0">
                <a:solidFill>
                  <a:srgbClr val="C5003D"/>
                </a:solidFill>
                <a:latin typeface="Arial" charset="0"/>
                <a:ea typeface="Arial" charset="0"/>
                <a:cs typeface="Arial" charset="0"/>
              </a:rPr>
            </a:br>
            <a:r>
              <a:rPr lang="en-US" altLang="ko-KR" sz="4000" b="1" dirty="0" smtClean="0">
                <a:solidFill>
                  <a:srgbClr val="C5003D"/>
                </a:solidFill>
                <a:latin typeface="Arial" charset="0"/>
                <a:ea typeface="Arial" charset="0"/>
                <a:cs typeface="Arial" charset="0"/>
              </a:rPr>
              <a:t>Initial Presentation</a:t>
            </a:r>
            <a:endParaRPr lang="ko-KR" altLang="en-US" sz="4000" b="1" dirty="0" smtClean="0">
              <a:solidFill>
                <a:srgbClr val="C5003D"/>
              </a:solidFill>
              <a:latin typeface="Arial" charset="0"/>
              <a:ea typeface="Arial" charset="0"/>
              <a:cs typeface="Arial" charset="0"/>
            </a:endParaRPr>
          </a:p>
        </p:txBody>
      </p:sp>
      <p:pic>
        <p:nvPicPr>
          <p:cNvPr id="4108" name="그림 5" descr="백색바탕.png"/>
          <p:cNvPicPr>
            <a:picLocks noChangeAspect="1"/>
          </p:cNvPicPr>
          <p:nvPr/>
        </p:nvPicPr>
        <p:blipFill>
          <a:blip r:embed="rId3" cstate="print"/>
          <a:srcRect/>
          <a:stretch>
            <a:fillRect/>
          </a:stretch>
        </p:blipFill>
        <p:spPr bwMode="auto">
          <a:xfrm>
            <a:off x="8174038" y="6057900"/>
            <a:ext cx="1662112" cy="768350"/>
          </a:xfrm>
          <a:prstGeom prst="rect">
            <a:avLst/>
          </a:prstGeom>
          <a:noFill/>
          <a:ln w="9525">
            <a:noFill/>
            <a:miter lim="800000"/>
            <a:headEnd/>
            <a:tailEnd/>
          </a:ln>
        </p:spPr>
      </p:pic>
      <p:graphicFrame>
        <p:nvGraphicFramePr>
          <p:cNvPr id="26" name="표 25"/>
          <p:cNvGraphicFramePr>
            <a:graphicFrameLocks noGrp="1"/>
          </p:cNvGraphicFramePr>
          <p:nvPr>
            <p:extLst>
              <p:ext uri="{D42A27DB-BD31-4B8C-83A1-F6EECF244321}">
                <p14:modId xmlns:p14="http://schemas.microsoft.com/office/powerpoint/2010/main" val="626617911"/>
              </p:ext>
            </p:extLst>
          </p:nvPr>
        </p:nvGraphicFramePr>
        <p:xfrm>
          <a:off x="2828764" y="5373216"/>
          <a:ext cx="4248472" cy="899142"/>
        </p:xfrm>
        <a:graphic>
          <a:graphicData uri="http://schemas.openxmlformats.org/drawingml/2006/table">
            <a:tbl>
              <a:tblPr/>
              <a:tblGrid>
                <a:gridCol w="4248472"/>
              </a:tblGrid>
              <a:tr h="38098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baseline="0" dirty="0" smtClean="0">
                          <a:solidFill>
                            <a:schemeClr val="tx1">
                              <a:lumMod val="85000"/>
                              <a:lumOff val="15000"/>
                            </a:schemeClr>
                          </a:solidFill>
                          <a:latin typeface="Arial" charset="0"/>
                          <a:ea typeface="Arial" charset="0"/>
                          <a:cs typeface="Arial" charset="0"/>
                        </a:rPr>
                        <a:t>Team </a:t>
                      </a:r>
                      <a:r>
                        <a:rPr kumimoji="0" lang="en-US" altLang="ko-KR" sz="1600" b="1" baseline="0" dirty="0" smtClean="0">
                          <a:solidFill>
                            <a:schemeClr val="tx1">
                              <a:lumMod val="85000"/>
                              <a:lumOff val="15000"/>
                            </a:schemeClr>
                          </a:solidFill>
                          <a:latin typeface="Arial" charset="0"/>
                          <a:ea typeface="Arial" charset="0"/>
                          <a:cs typeface="Arial" charset="0"/>
                        </a:rPr>
                        <a:t>3(Infinite Challenge)</a:t>
                      </a:r>
                      <a:endParaRPr lang="ko-KR" altLang="en-US" sz="1600" dirty="0">
                        <a:latin typeface="Arial" charset="0"/>
                        <a:ea typeface="Arial" charset="0"/>
                        <a:cs typeface="Arial"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57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err="1" smtClean="0">
                          <a:latin typeface="Arial" charset="0"/>
                          <a:ea typeface="Arial" charset="0"/>
                          <a:cs typeface="Arial" charset="0"/>
                        </a:rPr>
                        <a:t>Namjin</a:t>
                      </a:r>
                      <a:r>
                        <a:rPr lang="en-US" altLang="ko-KR" sz="1400" b="1" baseline="0" dirty="0" smtClean="0">
                          <a:latin typeface="Arial" charset="0"/>
                          <a:ea typeface="Arial" charset="0"/>
                          <a:cs typeface="Arial" charset="0"/>
                        </a:rPr>
                        <a:t> Lee(Team Leader)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baseline="0" dirty="0" smtClean="0">
                          <a:latin typeface="Arial" charset="0"/>
                          <a:ea typeface="Arial" charset="0"/>
                          <a:cs typeface="Arial" charset="0"/>
                        </a:rPr>
                        <a:t>Jack Oh, Charles Park, Joan Kim, </a:t>
                      </a:r>
                      <a:r>
                        <a:rPr lang="en-US" altLang="ko-KR" sz="1400" b="1" baseline="0" dirty="0" err="1" smtClean="0">
                          <a:latin typeface="Arial" charset="0"/>
                          <a:ea typeface="Arial" charset="0"/>
                          <a:cs typeface="Arial" charset="0"/>
                        </a:rPr>
                        <a:t>Jaeheon</a:t>
                      </a:r>
                      <a:r>
                        <a:rPr lang="en-US" altLang="ko-KR" sz="1400" b="1" baseline="0" dirty="0" smtClean="0">
                          <a:latin typeface="Arial" charset="0"/>
                          <a:ea typeface="Arial" charset="0"/>
                          <a:cs typeface="Arial" charset="0"/>
                        </a:rPr>
                        <a:t> Kim</a:t>
                      </a:r>
                      <a:endParaRPr lang="ko-KR" altLang="en-US" sz="1400" b="1" dirty="0">
                        <a:latin typeface="Arial" charset="0"/>
                        <a:ea typeface="Arial" charset="0"/>
                        <a:cs typeface="Arial" charset="0"/>
                      </a:endParaRPr>
                    </a:p>
                  </a:txBody>
                  <a:tcPr marL="91441" marR="914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 name="그림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64" y="6068100"/>
            <a:ext cx="2187414" cy="789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9</a:t>
            </a:fld>
            <a:endParaRPr lang="ko-KR" altLang="en-US" dirty="0">
              <a:latin typeface="Arial" charset="0"/>
              <a:ea typeface="Arial" charset="0"/>
              <a:cs typeface="Arial" charset="0"/>
            </a:endParaRPr>
          </a:p>
        </p:txBody>
      </p:sp>
      <p:sp>
        <p:nvSpPr>
          <p:cNvPr id="3"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4</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a:t>
            </a:r>
            <a:r>
              <a:rPr lang="en-US" altLang="ko-KR" sz="2000" b="1" dirty="0" smtClean="0">
                <a:latin typeface="Arial" charset="0"/>
                <a:ea typeface="Arial" charset="0"/>
                <a:cs typeface="Arial" charset="0"/>
              </a:rPr>
              <a:t>Case</a:t>
            </a:r>
            <a:r>
              <a:rPr kumimoji="0" lang="en-US" altLang="ko-KR" sz="2000" b="1" dirty="0" smtClean="0">
                <a:latin typeface="Arial" charset="0"/>
                <a:ea typeface="Arial" charset="0"/>
                <a:cs typeface="Arial" charset="0"/>
              </a:rPr>
              <a:t> </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905144234"/>
              </p:ext>
            </p:extLst>
          </p:nvPr>
        </p:nvGraphicFramePr>
        <p:xfrm>
          <a:off x="641349" y="1230168"/>
          <a:ext cx="8524875" cy="2639064"/>
        </p:xfrm>
        <a:graphic>
          <a:graphicData uri="http://schemas.openxmlformats.org/drawingml/2006/table">
            <a:tbl>
              <a:tblPr firstRow="1" firstCol="1" bandRow="1"/>
              <a:tblGrid>
                <a:gridCol w="2248836"/>
                <a:gridCol w="6276039"/>
              </a:tblGrid>
              <a:tr h="0">
                <a:tc>
                  <a:txBody>
                    <a:bodyPr/>
                    <a:lstStyle/>
                    <a:p>
                      <a:pPr algn="ctr" latinLnBrk="0">
                        <a:lnSpc>
                          <a:spcPct val="107000"/>
                        </a:lnSpc>
                        <a:spcAft>
                          <a:spcPts val="0"/>
                        </a:spcAft>
                      </a:pPr>
                      <a:r>
                        <a:rPr lang="en-US" altLang="ko-KR" sz="1400" b="1" kern="0" dirty="0" smtClean="0">
                          <a:effectLst/>
                          <a:latin typeface="Arial" charset="0"/>
                          <a:ea typeface="Arial" charset="0"/>
                          <a:cs typeface="Arial" charset="0"/>
                        </a:rPr>
                        <a:t>ID</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dirty="0" smtClean="0">
                          <a:effectLst/>
                          <a:latin typeface="Arial" charset="0"/>
                          <a:ea typeface="Arial" charset="0"/>
                          <a:cs typeface="Arial" charset="0"/>
                        </a:rPr>
                        <a:t>Title</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UC01</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charset="0"/>
                          <a:ea typeface="Arial" charset="0"/>
                          <a:cs typeface="Arial" charset="0"/>
                        </a:rPr>
                        <a:t>(FR05</a:t>
                      </a:r>
                      <a:r>
                        <a:rPr lang="en-US" sz="1400" kern="0" baseline="0" dirty="0" smtClean="0">
                          <a:effectLst/>
                          <a:latin typeface="Arial" charset="0"/>
                          <a:ea typeface="Arial" charset="0"/>
                          <a:cs typeface="Arial" charset="0"/>
                        </a:rPr>
                        <a:t> ~ </a:t>
                      </a:r>
                      <a:r>
                        <a:rPr lang="en-US" sz="1400" kern="0" dirty="0" smtClean="0">
                          <a:effectLst/>
                          <a:latin typeface="Arial" charset="0"/>
                          <a:ea typeface="Arial" charset="0"/>
                          <a:cs typeface="Arial" charset="0"/>
                        </a:rPr>
                        <a:t>FR09) Reserve parking spaces</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UC02</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de-DE" altLang="ko-KR" sz="1400" kern="100" dirty="0" smtClean="0">
                          <a:effectLst/>
                          <a:latin typeface="Arial" charset="0"/>
                          <a:ea typeface="Arial" charset="0"/>
                          <a:cs typeface="Arial" charset="0"/>
                        </a:rPr>
                        <a:t>(FR02 ~</a:t>
                      </a:r>
                      <a:r>
                        <a:rPr lang="de-DE" altLang="ko-KR" sz="1400" kern="100" baseline="0" dirty="0" smtClean="0">
                          <a:effectLst/>
                          <a:latin typeface="Arial" charset="0"/>
                          <a:ea typeface="Arial" charset="0"/>
                          <a:cs typeface="Arial" charset="0"/>
                        </a:rPr>
                        <a:t> </a:t>
                      </a:r>
                      <a:r>
                        <a:rPr lang="de-DE" altLang="ko-KR" sz="1400" kern="100" dirty="0" smtClean="0">
                          <a:effectLst/>
                          <a:latin typeface="Arial" charset="0"/>
                          <a:ea typeface="Arial" charset="0"/>
                          <a:cs typeface="Arial" charset="0"/>
                        </a:rPr>
                        <a:t>FR04, FR10) </a:t>
                      </a:r>
                      <a:r>
                        <a:rPr lang="en-US" altLang="ko-KR" sz="1400" kern="100" dirty="0" smtClean="0">
                          <a:effectLst/>
                          <a:latin typeface="Arial" charset="0"/>
                          <a:ea typeface="Arial" charset="0"/>
                          <a:cs typeface="Arial" charset="0"/>
                        </a:rPr>
                        <a:t> </a:t>
                      </a:r>
                      <a:r>
                        <a:rPr lang="en-US" altLang="ko-KR" sz="1400" kern="100" dirty="0" smtClean="0">
                          <a:effectLst/>
                          <a:latin typeface="Arial" charset="0"/>
                          <a:ea typeface="Arial" charset="0"/>
                          <a:cs typeface="Arial" charset="0"/>
                        </a:rPr>
                        <a:t>Show up scenario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UC03</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(FR11</a:t>
                      </a:r>
                      <a:r>
                        <a:rPr lang="en-US" altLang="ko-KR" sz="1400" kern="1200" baseline="0" dirty="0" smtClean="0">
                          <a:solidFill>
                            <a:schemeClr val="tx1"/>
                          </a:solidFill>
                          <a:effectLst/>
                          <a:latin typeface="Arial" charset="0"/>
                          <a:ea typeface="Arial" charset="0"/>
                          <a:cs typeface="Arial" charset="0"/>
                        </a:rPr>
                        <a:t> ~ </a:t>
                      </a:r>
                      <a:r>
                        <a:rPr lang="en-US" altLang="ko-KR" sz="1400" kern="1200" dirty="0" smtClean="0">
                          <a:solidFill>
                            <a:schemeClr val="tx1"/>
                          </a:solidFill>
                          <a:effectLst/>
                          <a:latin typeface="Arial" charset="0"/>
                          <a:ea typeface="Arial" charset="0"/>
                          <a:cs typeface="Arial" charset="0"/>
                        </a:rPr>
                        <a:t>FR13) No show scenario and grace period</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UC04</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a:t>
                      </a:r>
                      <a:r>
                        <a:rPr lang="en-US" altLang="ko-KR" sz="1400" kern="1200" dirty="0" smtClean="0">
                          <a:solidFill>
                            <a:schemeClr val="tx1"/>
                          </a:solidFill>
                          <a:effectLst/>
                          <a:latin typeface="Arial" charset="0"/>
                          <a:ea typeface="Arial" charset="0"/>
                          <a:cs typeface="Arial" charset="0"/>
                        </a:rPr>
                        <a:t>FR01 ~ FR04, </a:t>
                      </a:r>
                      <a:r>
                        <a:rPr lang="en-US" altLang="ko-KR" sz="1400" kern="1200" dirty="0" smtClean="0">
                          <a:solidFill>
                            <a:schemeClr val="tx1"/>
                          </a:solidFill>
                          <a:effectLst/>
                          <a:latin typeface="Arial" charset="0"/>
                          <a:ea typeface="Arial" charset="0"/>
                          <a:cs typeface="Arial" charset="0"/>
                        </a:rPr>
                        <a:t>FR14) Get out the garage and charge scenario</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UC05</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(FR01, </a:t>
                      </a:r>
                      <a:r>
                        <a:rPr lang="en-US" altLang="ko-KR" sz="1400" kern="1200" dirty="0" smtClean="0">
                          <a:solidFill>
                            <a:schemeClr val="tx1"/>
                          </a:solidFill>
                          <a:effectLst/>
                          <a:latin typeface="Arial" charset="0"/>
                          <a:ea typeface="Arial" charset="0"/>
                          <a:cs typeface="Arial" charset="0"/>
                        </a:rPr>
                        <a:t>FR03, </a:t>
                      </a:r>
                      <a:r>
                        <a:rPr lang="en-US" altLang="ko-KR" sz="1400" kern="1200" dirty="0" smtClean="0">
                          <a:solidFill>
                            <a:schemeClr val="tx1"/>
                          </a:solidFill>
                          <a:effectLst/>
                          <a:latin typeface="Arial" charset="0"/>
                          <a:ea typeface="Arial" charset="0"/>
                          <a:cs typeface="Arial" charset="0"/>
                        </a:rPr>
                        <a:t>FR17) Parking scenario</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UC06</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(FR15, FR16) Monitoring scenario for attendants.</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UC07</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(FR18) Management scenario for owner</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8086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10</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5</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UC01’ </a:t>
            </a:r>
            <a:r>
              <a:rPr kumimoji="0" lang="en-US" altLang="ko-KR" sz="2000" b="1" dirty="0">
                <a:latin typeface="Arial" charset="0"/>
                <a:ea typeface="Arial" charset="0"/>
                <a:cs typeface="Arial" charset="0"/>
              </a:rPr>
              <a:t>Reserve parking spaces </a:t>
            </a:r>
            <a:endParaRPr lang="ko-KR" altLang="ko-KR" sz="2000"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477831712"/>
              </p:ext>
            </p:extLst>
          </p:nvPr>
        </p:nvGraphicFramePr>
        <p:xfrm>
          <a:off x="641350" y="1196975"/>
          <a:ext cx="8559800" cy="4592006"/>
        </p:xfrm>
        <a:graphic>
          <a:graphicData uri="http://schemas.openxmlformats.org/drawingml/2006/table">
            <a:tbl>
              <a:tblPr firstRow="1" firstCol="1" bandRow="1"/>
              <a:tblGrid>
                <a:gridCol w="2258049"/>
                <a:gridCol w="6301751"/>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 UC01</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(FR05 ~ FR09) Reserve parking spaces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 driver who would like to reserve a parking space.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driver must satisfy with FR06</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Main success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1) The Sure-Park system allows an authorized driver to reserve a parking slot (FR05).</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2) The system shows available number of parking slots to the driver (FR07).</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3) If a parking slot is available, the driver needs to input the day and time they would like to park, and credit card information (FR08).</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4) If all information is ok, the system provides confirmation information to drivers (FR09).</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Post 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reservation was confirmed.</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Alternate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3a) No available parking spaces</a:t>
                      </a:r>
                      <a:endParaRPr lang="ko-KR" sz="1400" kern="100" dirty="0">
                        <a:effectLst/>
                        <a:latin typeface="맑은 고딕" charset="-127"/>
                        <a:ea typeface="맑은 고딕" charset="-127"/>
                        <a:cs typeface="Times New Roman" charset="0"/>
                      </a:endParaRPr>
                    </a:p>
                    <a:p>
                      <a:pPr indent="304800" algn="l" latinLnBrk="0">
                        <a:lnSpc>
                          <a:spcPct val="107000"/>
                        </a:lnSpc>
                        <a:spcAft>
                          <a:spcPts val="0"/>
                        </a:spcAft>
                      </a:pPr>
                      <a:r>
                        <a:rPr lang="en-US" sz="1400" kern="0" dirty="0">
                          <a:effectLst/>
                          <a:latin typeface="Arial" charset="0"/>
                          <a:ea typeface="맑은 고딕" charset="-127"/>
                          <a:cs typeface="Times New Roman" charset="0"/>
                        </a:rPr>
                        <a:t>1) The system closes the reservation.</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4a) Some information is invalid</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   1) The system displays which information is failed.</a:t>
                      </a:r>
                      <a:endParaRPr lang="ko-KR" sz="1400" kern="100" dirty="0">
                        <a:effectLst/>
                        <a:latin typeface="맑은 고딕" charset="-127"/>
                        <a:ea typeface="맑은 고딕" charset="-127"/>
                        <a:cs typeface="Times New Roman" charset="0"/>
                      </a:endParaRPr>
                    </a:p>
                    <a:p>
                      <a:pPr algn="just" latinLnBrk="1">
                        <a:lnSpc>
                          <a:spcPct val="107000"/>
                        </a:lnSpc>
                        <a:spcAft>
                          <a:spcPts val="800"/>
                        </a:spcAft>
                      </a:pPr>
                      <a:r>
                        <a:rPr lang="en-US" sz="1400" kern="100" dirty="0">
                          <a:effectLst/>
                          <a:latin typeface="Arial" charset="0"/>
                          <a:ea typeface="맑은 고딕" charset="-127"/>
                          <a:cs typeface="Times New Roman" charset="0"/>
                        </a:rPr>
                        <a:t>   2) Repeat steps 3-4 until all information is valid.</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0184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11</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5</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UC02’ </a:t>
            </a:r>
            <a:r>
              <a:rPr kumimoji="0" lang="en-US" altLang="ko-KR" sz="2000" b="1" dirty="0">
                <a:latin typeface="Arial" charset="0"/>
                <a:ea typeface="Arial" charset="0"/>
                <a:cs typeface="Arial" charset="0"/>
              </a:rPr>
              <a:t>Show up scenario </a:t>
            </a:r>
            <a:endParaRPr lang="ko-KR" altLang="ko-KR" sz="2000" dirty="0">
              <a:latin typeface="Arial" charset="0"/>
              <a:ea typeface="Arial" charset="0"/>
              <a:cs typeface="Arial" charset="0"/>
            </a:endParaRPr>
          </a:p>
        </p:txBody>
      </p:sp>
      <p:graphicFrame>
        <p:nvGraphicFramePr>
          <p:cNvPr id="8" name="표 7"/>
          <p:cNvGraphicFramePr>
            <a:graphicFrameLocks noGrp="1"/>
          </p:cNvGraphicFramePr>
          <p:nvPr>
            <p:extLst>
              <p:ext uri="{D42A27DB-BD31-4B8C-83A1-F6EECF244321}">
                <p14:modId xmlns:p14="http://schemas.microsoft.com/office/powerpoint/2010/main" val="1734749148"/>
              </p:ext>
            </p:extLst>
          </p:nvPr>
        </p:nvGraphicFramePr>
        <p:xfrm>
          <a:off x="677492" y="1196975"/>
          <a:ext cx="8523658" cy="5006444"/>
        </p:xfrm>
        <a:graphic>
          <a:graphicData uri="http://schemas.openxmlformats.org/drawingml/2006/table">
            <a:tbl>
              <a:tblPr firstRow="1" firstCol="1" bandRow="1"/>
              <a:tblGrid>
                <a:gridCol w="2248515"/>
                <a:gridCol w="6275143"/>
              </a:tblGrid>
              <a:tr h="279695">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 UC02</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279695">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(FR02 ~ FR04, FR10) Show up scenario</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63808">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 driver who has made a reservation, An attendant who confirms the reservation</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9695">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UC01, The entry gate LED is red.</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304943">
                <a:tc>
                  <a:txBody>
                    <a:bodyPr/>
                    <a:lstStyle/>
                    <a:p>
                      <a:pPr algn="l" latinLnBrk="0">
                        <a:lnSpc>
                          <a:spcPct val="107000"/>
                        </a:lnSpc>
                        <a:spcAft>
                          <a:spcPts val="0"/>
                        </a:spcAft>
                      </a:pPr>
                      <a:r>
                        <a:rPr lang="en-US" sz="1400" b="1" kern="0">
                          <a:effectLst/>
                          <a:latin typeface="Arial" charset="0"/>
                          <a:ea typeface="맑은 고딕" charset="-127"/>
                          <a:cs typeface="Times New Roman" charset="0"/>
                        </a:rPr>
                        <a:t>Main success scenario</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342900" lvl="0" indent="-342900" algn="l" latinLnBrk="0">
                        <a:lnSpc>
                          <a:spcPct val="107000"/>
                        </a:lnSpc>
                        <a:spcAft>
                          <a:spcPts val="0"/>
                        </a:spcAft>
                        <a:buFont typeface="+mj-lt"/>
                        <a:buAutoNum type="arabicParenR"/>
                      </a:pPr>
                      <a:r>
                        <a:rPr lang="en-US" sz="1400" kern="0">
                          <a:effectLst/>
                          <a:latin typeface="Arial" charset="0"/>
                          <a:ea typeface="맑은 고딕" charset="-127"/>
                          <a:cs typeface="Times New Roman" charset="0"/>
                        </a:rPr>
                        <a:t>A driver comes to the gate.</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a:effectLst/>
                          <a:latin typeface="Arial" charset="0"/>
                          <a:ea typeface="맑은 고딕" charset="-127"/>
                          <a:cs typeface="Times New Roman" charset="0"/>
                        </a:rPr>
                        <a:t>The system detects the presence of a car at the gate (FR04).</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a:effectLst/>
                          <a:latin typeface="Arial" charset="0"/>
                          <a:ea typeface="맑은 고딕" charset="-127"/>
                          <a:cs typeface="Times New Roman" charset="0"/>
                        </a:rPr>
                        <a:t>A driver provides confirmation information to attendant.</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a:effectLst/>
                          <a:latin typeface="Arial" charset="0"/>
                          <a:ea typeface="맑은 고딕" charset="-127"/>
                          <a:cs typeface="Times New Roman" charset="0"/>
                        </a:rPr>
                        <a:t>The attendant inputs confirmation information to the system.</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a:effectLst/>
                          <a:latin typeface="Arial" charset="0"/>
                          <a:ea typeface="맑은 고딕" charset="-127"/>
                          <a:cs typeface="Times New Roman" charset="0"/>
                        </a:rPr>
                        <a:t>The system verifies the driver’s information and confirms the </a:t>
                      </a:r>
                      <a:r>
                        <a:rPr lang="en-US" sz="1400" kern="0">
                          <a:solidFill>
                            <a:srgbClr val="000000"/>
                          </a:solidFill>
                          <a:effectLst/>
                          <a:latin typeface="Arial" charset="0"/>
                          <a:ea typeface="맑은 고딕" charset="-127"/>
                          <a:cs typeface="Times New Roman" charset="0"/>
                        </a:rPr>
                        <a:t>reservation (FR10).</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a:effectLst/>
                          <a:latin typeface="Arial" charset="0"/>
                          <a:ea typeface="맑은 고딕" charset="-127"/>
                          <a:cs typeface="Times New Roman" charset="0"/>
                        </a:rPr>
                        <a:t>The system lifts the entry gate and allows the driver to enter the facility (FR02).</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a:solidFill>
                            <a:srgbClr val="000000"/>
                          </a:solidFill>
                          <a:effectLst/>
                          <a:latin typeface="Arial" charset="0"/>
                          <a:ea typeface="맑은 고딕" charset="-127"/>
                          <a:cs typeface="Times New Roman" charset="0"/>
                        </a:rPr>
                        <a:t>The system changes the entry gate LED from red to green (FR03).</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a:effectLst/>
                          <a:latin typeface="Arial" charset="0"/>
                          <a:ea typeface="맑은 고딕" charset="-127"/>
                          <a:cs typeface="Times New Roman" charset="0"/>
                        </a:rPr>
                        <a:t>After the driver passed the gate, the system close the entry gate (FR02) and the entry LED turns red (FR03).</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9695">
                <a:tc>
                  <a:txBody>
                    <a:bodyPr/>
                    <a:lstStyle/>
                    <a:p>
                      <a:pPr algn="l" latinLnBrk="0">
                        <a:lnSpc>
                          <a:spcPct val="107000"/>
                        </a:lnSpc>
                        <a:spcAft>
                          <a:spcPts val="0"/>
                        </a:spcAft>
                      </a:pPr>
                      <a:r>
                        <a:rPr lang="en-US" sz="1400" b="1" kern="0">
                          <a:effectLst/>
                          <a:latin typeface="Arial" charset="0"/>
                          <a:ea typeface="맑은 고딕" charset="-127"/>
                          <a:cs typeface="Times New Roman" charset="0"/>
                        </a:rPr>
                        <a:t>Post conditions</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The car entered into the garage.</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63808">
                <a:tc>
                  <a:txBody>
                    <a:bodyPr/>
                    <a:lstStyle/>
                    <a:p>
                      <a:pPr algn="l" latinLnBrk="0">
                        <a:lnSpc>
                          <a:spcPct val="107000"/>
                        </a:lnSpc>
                        <a:spcAft>
                          <a:spcPts val="0"/>
                        </a:spcAft>
                      </a:pPr>
                      <a:r>
                        <a:rPr lang="en-US" sz="1400" b="1" kern="0">
                          <a:effectLst/>
                          <a:latin typeface="Arial" charset="0"/>
                          <a:ea typeface="맑은 고딕" charset="-127"/>
                          <a:cs typeface="Times New Roman" charset="0"/>
                        </a:rPr>
                        <a:t>Alternate scenario</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5a) </a:t>
                      </a:r>
                      <a:r>
                        <a:rPr lang="en-US" sz="1400" kern="0" dirty="0">
                          <a:solidFill>
                            <a:srgbClr val="000000"/>
                          </a:solidFill>
                          <a:effectLst/>
                          <a:latin typeface="Arial" charset="0"/>
                          <a:ea typeface="맑은 고딕" charset="-127"/>
                          <a:cs typeface="Times New Roman" charset="0"/>
                        </a:rPr>
                        <a:t>Invalid confirmation information</a:t>
                      </a:r>
                      <a:r>
                        <a:rPr lang="en-US" sz="1400" kern="0" dirty="0">
                          <a:effectLst/>
                          <a:latin typeface="Arial" charset="0"/>
                          <a:ea typeface="맑은 고딕" charset="-127"/>
                          <a:cs typeface="Times New Roman" charset="0"/>
                        </a:rPr>
                        <a:t>,</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100" dirty="0">
                          <a:solidFill>
                            <a:srgbClr val="000000"/>
                          </a:solidFill>
                          <a:effectLst/>
                          <a:latin typeface="Arial" charset="0"/>
                          <a:ea typeface="맑은 고딕" charset="-127"/>
                          <a:cs typeface="Times New Roman" charset="0"/>
                        </a:rPr>
                        <a:t>The system does not allow the driver to enter the garage.</a:t>
                      </a: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2212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5</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UC05‘ Parking scenario </a:t>
            </a:r>
            <a:endParaRPr lang="ko-KR" altLang="ko-KR" sz="2000"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1636333235"/>
              </p:ext>
            </p:extLst>
          </p:nvPr>
        </p:nvGraphicFramePr>
        <p:xfrm>
          <a:off x="669852" y="1196975"/>
          <a:ext cx="8531298" cy="3222311"/>
        </p:xfrm>
        <a:graphic>
          <a:graphicData uri="http://schemas.openxmlformats.org/drawingml/2006/table">
            <a:tbl>
              <a:tblPr firstRow="1" firstCol="1" bandRow="1"/>
              <a:tblGrid>
                <a:gridCol w="2253098"/>
                <a:gridCol w="6278200"/>
              </a:tblGrid>
              <a:tr h="0">
                <a:tc>
                  <a:txBody>
                    <a:bodyPr/>
                    <a:lstStyle/>
                    <a:p>
                      <a:pPr algn="l" latinLnBrk="0">
                        <a:lnSpc>
                          <a:spcPct val="107000"/>
                        </a:lnSpc>
                        <a:spcAft>
                          <a:spcPts val="0"/>
                        </a:spcAft>
                      </a:pPr>
                      <a:r>
                        <a:rPr lang="en-US" sz="1400" b="1" kern="0">
                          <a:effectLst/>
                          <a:latin typeface="Arial" charset="0"/>
                          <a:ea typeface="Arial" charset="0"/>
                          <a:cs typeface="Arial" charset="0"/>
                        </a:rPr>
                        <a:t>ID: UC05</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a:effectLst/>
                          <a:latin typeface="Arial" charset="0"/>
                          <a:ea typeface="Arial" charset="0"/>
                          <a:cs typeface="Arial" charset="0"/>
                        </a:rPr>
                        <a:t>Title</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Arial" charset="0"/>
                          <a:cs typeface="Arial" charset="0"/>
                        </a:rPr>
                        <a:t>(FR01, FR03, FR17) Parking scenario</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Arial" charset="0"/>
                          <a:cs typeface="Arial" charset="0"/>
                        </a:rPr>
                        <a:t>Stakeholders</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Arial" charset="0"/>
                          <a:cs typeface="Arial" charset="0"/>
                        </a:rPr>
                        <a:t>Attendant, A driver who is parking his/her car.</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Arial" charset="0"/>
                          <a:cs typeface="Arial" charset="0"/>
                        </a:rPr>
                        <a:t>Preconditions</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Arial" charset="0"/>
                          <a:cs typeface="Arial" charset="0"/>
                        </a:rPr>
                        <a:t>UC02</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Arial" charset="0"/>
                          <a:cs typeface="Arial" charset="0"/>
                        </a:rPr>
                        <a:t>Main success scenario</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1) The system is illuminating the stall LED at assigned parking space (FR03).</a:t>
                      </a:r>
                      <a:endParaRPr lang="ko-KR" sz="1400" kern="100" dirty="0">
                        <a:effectLst/>
                        <a:latin typeface="Arial" charset="0"/>
                        <a:ea typeface="Arial" charset="0"/>
                        <a:cs typeface="Arial" charset="0"/>
                      </a:endParaRPr>
                    </a:p>
                    <a:p>
                      <a:pPr algn="l" latinLnBrk="0">
                        <a:lnSpc>
                          <a:spcPct val="107000"/>
                        </a:lnSpc>
                        <a:spcAft>
                          <a:spcPts val="0"/>
                        </a:spcAft>
                      </a:pPr>
                      <a:r>
                        <a:rPr lang="en-US" sz="1400" kern="0" dirty="0">
                          <a:effectLst/>
                          <a:latin typeface="Arial" charset="0"/>
                          <a:ea typeface="Arial" charset="0"/>
                          <a:cs typeface="Arial" charset="0"/>
                        </a:rPr>
                        <a:t>2) A car parked at the designated parking spot (FR01).</a:t>
                      </a:r>
                      <a:endParaRPr lang="ko-KR" sz="1400" kern="100" dirty="0">
                        <a:effectLst/>
                        <a:latin typeface="Arial" charset="0"/>
                        <a:ea typeface="Arial" charset="0"/>
                        <a:cs typeface="Arial" charset="0"/>
                      </a:endParaRPr>
                    </a:p>
                    <a:p>
                      <a:pPr algn="l" latinLnBrk="0">
                        <a:lnSpc>
                          <a:spcPct val="107000"/>
                        </a:lnSpc>
                        <a:spcAft>
                          <a:spcPts val="0"/>
                        </a:spcAft>
                      </a:pPr>
                      <a:r>
                        <a:rPr lang="en-US" sz="1400" kern="0" dirty="0">
                          <a:effectLst/>
                          <a:latin typeface="Arial" charset="0"/>
                          <a:ea typeface="Arial" charset="0"/>
                          <a:cs typeface="Arial" charset="0"/>
                        </a:rPr>
                        <a:t>3) The stall LED at the parking space will be turned off (FR03).</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Arial" charset="0"/>
                          <a:cs typeface="Arial" charset="0"/>
                        </a:rPr>
                        <a:t>Post conditions</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Arial" charset="0"/>
                          <a:cs typeface="Arial" charset="0"/>
                        </a:rPr>
                        <a:t>The car is parked correctly. </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48920">
                <a:tc>
                  <a:txBody>
                    <a:bodyPr/>
                    <a:lstStyle/>
                    <a:p>
                      <a:pPr algn="l" latinLnBrk="0">
                        <a:lnSpc>
                          <a:spcPct val="107000"/>
                        </a:lnSpc>
                        <a:spcAft>
                          <a:spcPts val="0"/>
                        </a:spcAft>
                      </a:pPr>
                      <a:r>
                        <a:rPr lang="en-US" sz="1400" b="1" kern="0">
                          <a:effectLst/>
                          <a:latin typeface="Arial" charset="0"/>
                          <a:ea typeface="Arial" charset="0"/>
                          <a:cs typeface="Arial" charset="0"/>
                        </a:rPr>
                        <a:t>Alternate scenario</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2a) If a car parked at other spot,</a:t>
                      </a:r>
                      <a:endParaRPr lang="ko-KR" sz="1400" kern="100" dirty="0">
                        <a:effectLst/>
                        <a:latin typeface="Arial" charset="0"/>
                        <a:ea typeface="Arial" charset="0"/>
                        <a:cs typeface="Arial"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Arial" charset="0"/>
                          <a:cs typeface="Arial" charset="0"/>
                        </a:rPr>
                        <a:t>The system will automatically reassign parking spaces and correlate associated reservations (FR17).</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710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6</a:t>
            </a:r>
            <a:r>
              <a:rPr kumimoji="0" lang="en-US" altLang="ko-KR" sz="2000" b="1" dirty="0" smtClean="0">
                <a:latin typeface="Arial" charset="0"/>
                <a:ea typeface="Arial" charset="0"/>
                <a:cs typeface="Arial" charset="0"/>
              </a:rPr>
              <a:t>. </a:t>
            </a:r>
            <a:r>
              <a:rPr kumimoji="0" lang="en-US" altLang="ko-KR" sz="2000" b="1" dirty="0" smtClean="0">
                <a:latin typeface="Arial" charset="0"/>
                <a:ea typeface="Arial" charset="0"/>
                <a:cs typeface="Arial" charset="0"/>
              </a:rPr>
              <a:t>Quality Attribute</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716485496"/>
              </p:ext>
            </p:extLst>
          </p:nvPr>
        </p:nvGraphicFramePr>
        <p:xfrm>
          <a:off x="641350" y="836712"/>
          <a:ext cx="8524875" cy="5605963"/>
        </p:xfrm>
        <a:graphic>
          <a:graphicData uri="http://schemas.openxmlformats.org/drawingml/2006/table">
            <a:tbl>
              <a:tblPr firstRow="1" firstCol="1" bandRow="1"/>
              <a:tblGrid>
                <a:gridCol w="644481"/>
                <a:gridCol w="1421096"/>
                <a:gridCol w="810715"/>
                <a:gridCol w="5648583"/>
              </a:tblGrid>
              <a:tr h="330255">
                <a:tc>
                  <a:txBody>
                    <a:bodyPr/>
                    <a:lstStyle/>
                    <a:p>
                      <a:pPr algn="ctr" latinLnBrk="0">
                        <a:lnSpc>
                          <a:spcPct val="107000"/>
                        </a:lnSpc>
                        <a:spcAft>
                          <a:spcPts val="0"/>
                        </a:spcAft>
                      </a:pPr>
                      <a:r>
                        <a:rPr lang="en-US" sz="1300" b="1" kern="0">
                          <a:effectLst/>
                          <a:latin typeface="Arial" charset="0"/>
                          <a:ea typeface="맑은 고딕" charset="-127"/>
                          <a:cs typeface="Times New Roman" charset="0"/>
                        </a:rPr>
                        <a:t>ID</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300" b="1" kern="0">
                          <a:effectLst/>
                          <a:latin typeface="Arial" charset="0"/>
                          <a:ea typeface="맑은 고딕" charset="-127"/>
                          <a:cs typeface="Times New Roman" charset="0"/>
                        </a:rPr>
                        <a:t>Quality Attribute</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300" b="1" kern="0">
                          <a:effectLst/>
                          <a:latin typeface="Arial" charset="0"/>
                          <a:ea typeface="맑은 고딕" charset="-127"/>
                          <a:cs typeface="Times New Roman" charset="0"/>
                        </a:rPr>
                        <a:t>Priority</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300" b="1" kern="0">
                          <a:effectLst/>
                          <a:latin typeface="Arial" charset="0"/>
                          <a:ea typeface="맑은 고딕" charset="-127"/>
                          <a:cs typeface="Times New Roman" charset="0"/>
                        </a:rPr>
                        <a:t>Description</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30255">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QA01</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solidFill>
                            <a:srgbClr val="000000"/>
                          </a:solidFill>
                          <a:effectLst/>
                          <a:latin typeface="Arial" charset="0"/>
                          <a:ea typeface="맑은 고딕" charset="-127"/>
                          <a:cs typeface="Times New Roman" charset="0"/>
                        </a:rPr>
                        <a:t>Scalability</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a:effectLst/>
                          <a:latin typeface="Arial" charset="0"/>
                          <a:ea typeface="맑은 고딕" charset="-127"/>
                          <a:cs typeface="Times New Roman" charset="0"/>
                        </a:rPr>
                        <a:t>HIGH</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solidFill>
                            <a:srgbClr val="000000"/>
                          </a:solidFill>
                          <a:effectLst/>
                          <a:latin typeface="Arial" charset="0"/>
                          <a:ea typeface="맑은 고딕" charset="-127"/>
                          <a:cs typeface="Times New Roman" charset="0"/>
                        </a:rPr>
                        <a:t>Installers should complete setup and tests for a new facility controller in an hour.</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61353">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QA02</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Availability</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a:effectLst/>
                          <a:latin typeface="Arial" charset="0"/>
                          <a:ea typeface="맑은 고딕" charset="-127"/>
                          <a:cs typeface="Times New Roman" charset="0"/>
                        </a:rPr>
                        <a:t>HIGH </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Facility controller experiences a catastrophic hardware failure. In this case, Sure Park system’s software detects the fault and notify attendants in 30 seconds.</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23550">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QA03</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Security</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a:effectLst/>
                          <a:latin typeface="Arial" charset="0"/>
                          <a:ea typeface="맑은 고딕" charset="-127"/>
                          <a:cs typeface="Times New Roman" charset="0"/>
                        </a:rPr>
                        <a:t>MID</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2452">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QA04</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Extensibility</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a:effectLst/>
                          <a:latin typeface="Arial" charset="0"/>
                          <a:ea typeface="맑은 고딕" charset="-127"/>
                          <a:cs typeface="Times New Roman" charset="0"/>
                        </a:rPr>
                        <a:t>MID</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Developer wants to add new algorithm application to Sure Park software. The system needs to be updated without disrupting operations. New algorithm can be implemented and tested within 1 week.</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0255">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QA05</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Performance</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a:effectLst/>
                          <a:latin typeface="Arial" charset="0"/>
                          <a:ea typeface="맑은 고딕" charset="-127"/>
                          <a:cs typeface="Times New Roman" charset="0"/>
                        </a:rPr>
                        <a:t>MID</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When driver wants to get an empty parking slot, system must provide it in 5 sec.</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0255">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QA06</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Usability</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LOW</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The owner wants to check basic statistics on facility usages. The owner can show statistic report in 3 step after login.</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61353">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QA07</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Interoperability</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MID</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When a driver enters and goes out the parking garage, facility controller and Sure park system must communicate without communication loss.</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0255">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QA08</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solidFill>
                            <a:srgbClr val="000000"/>
                          </a:solidFill>
                          <a:effectLst/>
                          <a:latin typeface="Arial" charset="0"/>
                          <a:ea typeface="맑은 고딕" charset="-127"/>
                          <a:cs typeface="Times New Roman" charset="0"/>
                        </a:rPr>
                        <a:t>Modifiability</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MID</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solidFill>
                            <a:srgbClr val="000000"/>
                          </a:solidFill>
                          <a:effectLst/>
                          <a:latin typeface="Arial" charset="0"/>
                          <a:ea typeface="맑은 고딕" charset="-127"/>
                          <a:cs typeface="Times New Roman" charset="0"/>
                        </a:rPr>
                        <a:t>The developers want to design scale up/out the system. The new system is implemented and tested in a week.</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61353">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QA09</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Availability</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MID</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Sure park system’s software detects software failure. In this case, Sure Park system’s software notify attendants in 30 seconds and restart in 1mins.</a:t>
                      </a:r>
                      <a:endParaRPr lang="ko-KR" sz="1300" kern="100" dirty="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51993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7</a:t>
            </a:r>
            <a:r>
              <a:rPr kumimoji="0" lang="en-US" altLang="ko-KR" sz="2000" b="1" dirty="0" smtClean="0">
                <a:latin typeface="Arial" charset="0"/>
                <a:ea typeface="Arial" charset="0"/>
                <a:cs typeface="Arial" charset="0"/>
              </a:rPr>
              <a:t>. </a:t>
            </a:r>
            <a:r>
              <a:rPr kumimoji="0" lang="en-US" altLang="ko-KR" sz="2000" b="1" dirty="0" smtClean="0">
                <a:latin typeface="Arial" charset="0"/>
                <a:ea typeface="Arial" charset="0"/>
                <a:cs typeface="Arial" charset="0"/>
              </a:rPr>
              <a:t>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 </a:t>
            </a:r>
            <a:r>
              <a:rPr kumimoji="0" lang="en-US" altLang="ko-KR" sz="2000" b="1" dirty="0">
                <a:latin typeface="Arial" charset="0"/>
                <a:ea typeface="Arial" charset="0"/>
                <a:cs typeface="Arial" charset="0"/>
              </a:rPr>
              <a:t>QA01 Scalability</a:t>
            </a:r>
          </a:p>
        </p:txBody>
      </p:sp>
      <p:graphicFrame>
        <p:nvGraphicFramePr>
          <p:cNvPr id="5" name="표 4"/>
          <p:cNvGraphicFramePr>
            <a:graphicFrameLocks noGrp="1"/>
          </p:cNvGraphicFramePr>
          <p:nvPr>
            <p:extLst>
              <p:ext uri="{D42A27DB-BD31-4B8C-83A1-F6EECF244321}">
                <p14:modId xmlns:p14="http://schemas.microsoft.com/office/powerpoint/2010/main" val="820824279"/>
              </p:ext>
            </p:extLst>
          </p:nvPr>
        </p:nvGraphicFramePr>
        <p:xfrm>
          <a:off x="663601" y="1196975"/>
          <a:ext cx="8537549" cy="3983676"/>
        </p:xfrm>
        <a:graphic>
          <a:graphicData uri="http://schemas.openxmlformats.org/drawingml/2006/table">
            <a:tbl>
              <a:tblPr firstRow="1" firstCol="1" bandRow="1"/>
              <a:tblGrid>
                <a:gridCol w="1662800"/>
                <a:gridCol w="6874749"/>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Title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Scale out to other parking facilities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QA01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Scalability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Installers should complete setup for a new facility controller in an hour.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Installer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Installer wants a new facility controller in the parking garage.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The System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New owner wants to install a new system or existing owner wants to extend the current system.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New facility controller will be installed completely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tabLst>
                          <a:tab pos="3486150" algn="l"/>
                        </a:tabLst>
                      </a:pPr>
                      <a:r>
                        <a:rPr lang="en-US" sz="1400" kern="0" dirty="0">
                          <a:solidFill>
                            <a:srgbClr val="000000"/>
                          </a:solidFill>
                          <a:effectLst/>
                          <a:latin typeface="Arial" charset="0"/>
                          <a:ea typeface="맑은 고딕" charset="-127"/>
                          <a:cs typeface="Times New Roman" charset="0"/>
                        </a:rPr>
                        <a:t>1 hour for installing</a:t>
                      </a:r>
                      <a:endParaRPr lang="ko-KR" sz="1400" kern="100" dirty="0">
                        <a:effectLst/>
                        <a:latin typeface="맑은 고딕" charset="-127"/>
                        <a:ea typeface="맑은 고딕" charset="-127"/>
                        <a:cs typeface="Times New Roman" charset="0"/>
                      </a:endParaRPr>
                    </a:p>
                    <a:p>
                      <a:pPr algn="just" latinLnBrk="1">
                        <a:lnSpc>
                          <a:spcPct val="107000"/>
                        </a:lnSpc>
                        <a:spcAft>
                          <a:spcPts val="800"/>
                        </a:spcAft>
                        <a:tabLst>
                          <a:tab pos="3396615" algn="l"/>
                        </a:tabLst>
                      </a:pPr>
                      <a:r>
                        <a:rPr lang="en-US" sz="1400" kern="10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420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15</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7</a:t>
            </a:r>
            <a:r>
              <a:rPr kumimoji="0" lang="en-US" altLang="ko-KR" sz="2000" b="1" dirty="0" smtClean="0">
                <a:latin typeface="Arial" charset="0"/>
                <a:ea typeface="Arial" charset="0"/>
                <a:cs typeface="Arial" charset="0"/>
              </a:rPr>
              <a:t>. </a:t>
            </a:r>
            <a:r>
              <a:rPr kumimoji="0" lang="en-US" altLang="ko-KR" sz="2000" b="1" dirty="0" smtClean="0">
                <a:latin typeface="Arial" charset="0"/>
                <a:ea typeface="Arial" charset="0"/>
                <a:cs typeface="Arial" charset="0"/>
              </a:rPr>
              <a:t>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a:t>
            </a:r>
            <a:r>
              <a:rPr kumimoji="0" lang="en-US" altLang="ko-KR" sz="2000" b="1" dirty="0">
                <a:latin typeface="Arial" charset="0"/>
                <a:ea typeface="Arial" charset="0"/>
                <a:cs typeface="Arial" charset="0"/>
              </a:rPr>
              <a:t>: </a:t>
            </a:r>
            <a:r>
              <a:rPr kumimoji="0" lang="en-US" altLang="ko-KR" sz="2000" b="1" dirty="0" smtClean="0">
                <a:latin typeface="Arial" charset="0"/>
                <a:ea typeface="Arial" charset="0"/>
                <a:cs typeface="Arial" charset="0"/>
              </a:rPr>
              <a:t>QA02 Availability </a:t>
            </a:r>
            <a:endParaRPr kumimoji="0" lang="en-US" altLang="ko-KR" sz="2000" b="1"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456476992"/>
              </p:ext>
            </p:extLst>
          </p:nvPr>
        </p:nvGraphicFramePr>
        <p:xfrm>
          <a:off x="641350" y="1196975"/>
          <a:ext cx="8559800" cy="3983676"/>
        </p:xfrm>
        <a:graphic>
          <a:graphicData uri="http://schemas.openxmlformats.org/drawingml/2006/table">
            <a:tbl>
              <a:tblPr firstRow="1" firstCol="1" bandRow="1"/>
              <a:tblGrid>
                <a:gridCol w="1667133"/>
                <a:gridCol w="6892667"/>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Title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Detect malfunction of the facility controller</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QA02</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Availability</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Facility controller experiences a catastrophic hardware failure. In this case, Sure Park system’s software detects the fault and notify attendants in 30 seconds.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Facility controller (Arduino)</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Malfunction of facility controller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Facility controller software and Sure Park system’s software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During normal operation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hardware fault is detected, the system logs the fault and notifies attendants.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should notify attendants of the fault in 30 seconds.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0469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16</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7</a:t>
            </a:r>
            <a:r>
              <a:rPr kumimoji="0" lang="en-US" altLang="ko-KR" sz="2000" b="1" dirty="0" smtClean="0">
                <a:latin typeface="Arial" charset="0"/>
                <a:ea typeface="Arial" charset="0"/>
                <a:cs typeface="Arial" charset="0"/>
              </a:rPr>
              <a:t>. </a:t>
            </a:r>
            <a:r>
              <a:rPr kumimoji="0" lang="en-US" altLang="ko-KR" sz="2000" b="1" dirty="0" smtClean="0">
                <a:latin typeface="Arial" charset="0"/>
                <a:ea typeface="Arial" charset="0"/>
                <a:cs typeface="Arial" charset="0"/>
              </a:rPr>
              <a:t>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a:t>
            </a:r>
            <a:r>
              <a:rPr kumimoji="0" lang="en-US" altLang="ko-KR" sz="2000" b="1" dirty="0">
                <a:latin typeface="Arial" charset="0"/>
                <a:ea typeface="Arial" charset="0"/>
                <a:cs typeface="Arial" charset="0"/>
              </a:rPr>
              <a:t>: QA07 Interoperability </a:t>
            </a:r>
          </a:p>
        </p:txBody>
      </p:sp>
      <p:graphicFrame>
        <p:nvGraphicFramePr>
          <p:cNvPr id="4" name="표 3"/>
          <p:cNvGraphicFramePr>
            <a:graphicFrameLocks noGrp="1"/>
          </p:cNvGraphicFramePr>
          <p:nvPr>
            <p:extLst>
              <p:ext uri="{D42A27DB-BD31-4B8C-83A1-F6EECF244321}">
                <p14:modId xmlns:p14="http://schemas.microsoft.com/office/powerpoint/2010/main" val="1317839309"/>
              </p:ext>
            </p:extLst>
          </p:nvPr>
        </p:nvGraphicFramePr>
        <p:xfrm>
          <a:off x="641350" y="1196975"/>
          <a:ext cx="8559800" cy="4211958"/>
        </p:xfrm>
        <a:graphic>
          <a:graphicData uri="http://schemas.openxmlformats.org/drawingml/2006/table">
            <a:tbl>
              <a:tblPr firstRow="1" firstCol="1" bandRow="1"/>
              <a:tblGrid>
                <a:gridCol w="1667133"/>
                <a:gridCol w="6892667"/>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Title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Detect malfunction of the Sure park system’s software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QA09</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Availability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Sure park system’s software detects software failure. In this case, Sure Park system’s software notify attendants in 30 seconds and restart in 1mins.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Sure park system’s software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Malfunction of Sure park system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Sure Park system’s software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During normal operation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software fault is detected, the system logs the fault and notifies attendants.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should notify attendants of the fault in 30 seconds and restart in 1 mins.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72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17</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8</a:t>
            </a:r>
            <a:r>
              <a:rPr kumimoji="0" lang="en-US" altLang="ko-KR" sz="2000" b="1" dirty="0" smtClean="0">
                <a:latin typeface="Arial" charset="0"/>
                <a:ea typeface="Arial" charset="0"/>
                <a:cs typeface="Arial" charset="0"/>
              </a:rPr>
              <a:t>. </a:t>
            </a:r>
            <a:r>
              <a:rPr kumimoji="0" lang="en-US" altLang="ko-KR" sz="2000" b="1" dirty="0" smtClean="0">
                <a:latin typeface="Arial" charset="0"/>
                <a:ea typeface="Arial" charset="0"/>
                <a:cs typeface="Arial" charset="0"/>
              </a:rPr>
              <a:t>Quality </a:t>
            </a:r>
            <a:r>
              <a:rPr kumimoji="0" lang="en-US" altLang="ko-KR" sz="2000" b="1" dirty="0">
                <a:latin typeface="Arial" charset="0"/>
                <a:ea typeface="Arial" charset="0"/>
                <a:cs typeface="Arial" charset="0"/>
              </a:rPr>
              <a:t>Attribute Utility</a:t>
            </a:r>
          </a:p>
        </p:txBody>
      </p:sp>
      <p:graphicFrame>
        <p:nvGraphicFramePr>
          <p:cNvPr id="5" name="표 4"/>
          <p:cNvGraphicFramePr>
            <a:graphicFrameLocks noGrp="1"/>
          </p:cNvGraphicFramePr>
          <p:nvPr>
            <p:extLst>
              <p:ext uri="{D42A27DB-BD31-4B8C-83A1-F6EECF244321}">
                <p14:modId xmlns:p14="http://schemas.microsoft.com/office/powerpoint/2010/main" val="1635461762"/>
              </p:ext>
            </p:extLst>
          </p:nvPr>
        </p:nvGraphicFramePr>
        <p:xfrm>
          <a:off x="693559" y="1227989"/>
          <a:ext cx="8472666" cy="5174326"/>
        </p:xfrm>
        <a:graphic>
          <a:graphicData uri="http://schemas.openxmlformats.org/drawingml/2006/table">
            <a:tbl>
              <a:tblPr firstRow="1" firstCol="1" bandRow="1"/>
              <a:tblGrid>
                <a:gridCol w="663884"/>
                <a:gridCol w="1701046"/>
                <a:gridCol w="3049692"/>
                <a:gridCol w="861043"/>
                <a:gridCol w="792088"/>
                <a:gridCol w="1404913"/>
              </a:tblGrid>
              <a:tr h="453121">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Difficulty(D)</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Priority</a:t>
                      </a:r>
                    </a:p>
                    <a:p>
                      <a:pPr algn="ctr" latinLnBrk="0">
                        <a:lnSpc>
                          <a:spcPct val="107000"/>
                        </a:lnSpc>
                        <a:spcAft>
                          <a:spcPts val="0"/>
                        </a:spcAft>
                      </a:pPr>
                      <a:r>
                        <a:rPr lang="en-US" sz="1400" b="1" kern="0" dirty="0" smtClean="0">
                          <a:effectLst/>
                          <a:latin typeface="Arial" charset="0"/>
                          <a:ea typeface="맑은 고딕" charset="-127"/>
                          <a:cs typeface="Times New Roman" charset="0"/>
                        </a:rPr>
                        <a:t>(P)</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Total </a:t>
                      </a:r>
                      <a:r>
                        <a:rPr lang="en-US" sz="1400" b="1" kern="0" dirty="0" smtClean="0">
                          <a:effectLst/>
                          <a:latin typeface="Arial" charset="0"/>
                          <a:ea typeface="맑은 고딕" charset="-127"/>
                          <a:cs typeface="Times New Roman" charset="0"/>
                        </a:rPr>
                        <a:t>Score</a:t>
                      </a:r>
                    </a:p>
                    <a:p>
                      <a:pPr algn="ctr" latinLnBrk="0">
                        <a:lnSpc>
                          <a:spcPct val="107000"/>
                        </a:lnSpc>
                        <a:spcAft>
                          <a:spcPts val="0"/>
                        </a:spcAft>
                      </a:pPr>
                      <a:r>
                        <a:rPr lang="en-US" sz="1400" b="1" kern="0" dirty="0" smtClean="0">
                          <a:effectLst/>
                          <a:latin typeface="Arial" charset="0"/>
                          <a:ea typeface="맑은 고딕" charset="-127"/>
                          <a:cs typeface="Times New Roman" charset="0"/>
                        </a:rPr>
                        <a:t>(D x P)</a:t>
                      </a: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453121">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QA01</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Scalability</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Scale out to other parking facilities</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solidFill>
                            <a:srgbClr val="FF0000"/>
                          </a:solidFill>
                          <a:effectLst/>
                          <a:latin typeface="Arial" charset="0"/>
                          <a:ea typeface="맑은 고딕" charset="-127"/>
                          <a:cs typeface="Times New Roman" charset="0"/>
                        </a:rPr>
                        <a:t>81</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QA02</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 Availability</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 Detect malfunction of the facility controller</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solidFill>
                            <a:srgbClr val="FF0000"/>
                          </a:solidFill>
                          <a:effectLst/>
                          <a:latin typeface="Arial" charset="0"/>
                          <a:ea typeface="맑은 고딕" charset="-127"/>
                          <a:cs typeface="Times New Roman" charset="0"/>
                        </a:rPr>
                        <a:t>27</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charset="0"/>
                          <a:ea typeface="맑은 고딕" charset="-127"/>
                          <a:cs typeface="Times New Roman" charset="0"/>
                        </a:rPr>
                        <a:t>QA03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Security</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Protect data and information from unauthorized access</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charset="0"/>
                          <a:ea typeface="맑은 고딕" charset="-127"/>
                          <a:cs typeface="Times New Roman" charset="0"/>
                        </a:rPr>
                        <a:t>QA04</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Extensibility</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Add more analysis algorithms or analysis applications</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charset="0"/>
                          <a:ea typeface="맑은 고딕" charset="-127"/>
                          <a:cs typeface="Times New Roman" charset="0"/>
                        </a:rPr>
                        <a:t>QA05</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Performance</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Retrieve an available parking slot ASAP.</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charset="0"/>
                          <a:ea typeface="맑은 고딕" charset="-127"/>
                          <a:cs typeface="Times New Roman" charset="0"/>
                        </a:rPr>
                        <a:t>QA06</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Usability</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Obtain basic statistics on facility usage.</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charset="0"/>
                          <a:ea typeface="맑은 고딕" charset="-127"/>
                          <a:cs typeface="Times New Roman" charset="0"/>
                        </a:rPr>
                        <a:t>QA07</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Interoperability</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Communicate between facility controller and Sure Park system.</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3250">
                <a:tc>
                  <a:txBody>
                    <a:bodyPr/>
                    <a:lstStyle/>
                    <a:p>
                      <a:pPr algn="l" latinLnBrk="0">
                        <a:lnSpc>
                          <a:spcPct val="107000"/>
                        </a:lnSpc>
                        <a:spcAft>
                          <a:spcPts val="0"/>
                        </a:spcAft>
                      </a:pPr>
                      <a:r>
                        <a:rPr lang="en-US" sz="1400" kern="0">
                          <a:effectLst/>
                          <a:latin typeface="Arial" charset="0"/>
                          <a:ea typeface="맑은 고딕" charset="-127"/>
                          <a:cs typeface="Times New Roman" charset="0"/>
                        </a:rPr>
                        <a:t>QA08</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Modifiability</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Scale up/out to parking facilities</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27</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charset="0"/>
                          <a:ea typeface="맑은 고딕" charset="-127"/>
                          <a:cs typeface="Times New Roman" charset="0"/>
                        </a:rPr>
                        <a:t>QA09</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Availability</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Detect malfunction of the Sure park system’s software</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27</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62738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18</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9</a:t>
            </a:r>
            <a:r>
              <a:rPr kumimoji="0" lang="en-US" altLang="ko-KR" sz="2000" b="1" dirty="0" smtClean="0">
                <a:latin typeface="Arial" charset="0"/>
                <a:ea typeface="Arial" charset="0"/>
                <a:cs typeface="Arial" charset="0"/>
              </a:rPr>
              <a:t>. </a:t>
            </a:r>
            <a:r>
              <a:rPr kumimoji="0" lang="en-US" altLang="ko-KR" sz="2000" b="1" dirty="0" smtClean="0">
                <a:latin typeface="Arial" charset="0"/>
                <a:ea typeface="Arial" charset="0"/>
                <a:cs typeface="Arial" charset="0"/>
              </a:rPr>
              <a:t>Business </a:t>
            </a:r>
            <a:r>
              <a:rPr kumimoji="0" lang="en-US" altLang="ko-KR" sz="2000" b="1" dirty="0">
                <a:latin typeface="Arial" charset="0"/>
                <a:ea typeface="Arial" charset="0"/>
                <a:cs typeface="Arial" charset="0"/>
              </a:rPr>
              <a:t>Constraint</a:t>
            </a:r>
          </a:p>
        </p:txBody>
      </p:sp>
      <p:graphicFrame>
        <p:nvGraphicFramePr>
          <p:cNvPr id="5" name="표 4"/>
          <p:cNvGraphicFramePr>
            <a:graphicFrameLocks noGrp="1"/>
          </p:cNvGraphicFramePr>
          <p:nvPr>
            <p:extLst>
              <p:ext uri="{D42A27DB-BD31-4B8C-83A1-F6EECF244321}">
                <p14:modId xmlns:p14="http://schemas.microsoft.com/office/powerpoint/2010/main" val="1345145098"/>
              </p:ext>
            </p:extLst>
          </p:nvPr>
        </p:nvGraphicFramePr>
        <p:xfrm>
          <a:off x="632520" y="1196752"/>
          <a:ext cx="8533705" cy="3552192"/>
        </p:xfrm>
        <a:graphic>
          <a:graphicData uri="http://schemas.openxmlformats.org/drawingml/2006/table">
            <a:tbl>
              <a:tblPr firstRow="1" firstCol="1" bandRow="1"/>
              <a:tblGrid>
                <a:gridCol w="713959"/>
                <a:gridCol w="2266043"/>
                <a:gridCol w="5553703"/>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Business Constraint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complain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GTPS wants to reduce driver frustration when customers find available parking slots and reserve them.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BC02</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Increasing profits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More efficient space utilization is needed.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liabilities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It is needed to reduce traffic congestion and the chance for accidents inside the parking facilities.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BC04</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operating costs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It is required to utilize personnel efficiently and reduce the number of employee.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BC05</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Applying other garage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GTPS would like to market the system to other garage owners around the world.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BC06</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Delivery</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system should be delivered in 5 weeks.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 BC07</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Availability of workforce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team is consists of 5 members. Java expert is only 1 person.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16737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0. Contents</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a:t>
            </a:fld>
            <a:endParaRPr lang="ko-KR" altLang="en-US" dirty="0">
              <a:latin typeface="Arial" charset="0"/>
              <a:ea typeface="Arial" charset="0"/>
              <a:cs typeface="Arial" charset="0"/>
            </a:endParaRPr>
          </a:p>
        </p:txBody>
      </p:sp>
      <p:sp>
        <p:nvSpPr>
          <p:cNvPr id="4" name="직사각형 3"/>
          <p:cNvSpPr/>
          <p:nvPr/>
        </p:nvSpPr>
        <p:spPr>
          <a:xfrm>
            <a:off x="641350" y="907841"/>
            <a:ext cx="8559800" cy="5401479"/>
          </a:xfrm>
          <a:prstGeom prst="rect">
            <a:avLst/>
          </a:prstGeom>
        </p:spPr>
        <p:txBody>
          <a:bodyPr wrap="square">
            <a:spAutoFit/>
          </a:bodyPr>
          <a:lstStyle/>
          <a:p>
            <a:pPr marL="342900" indent="-342900">
              <a:spcBef>
                <a:spcPts val="600"/>
              </a:spcBef>
              <a:buAutoNum type="arabicPeriod"/>
            </a:pPr>
            <a:r>
              <a:rPr lang="en-US" altLang="ko-KR" sz="2000" dirty="0" smtClean="0">
                <a:latin typeface="Arial" charset="0"/>
                <a:ea typeface="Arial" charset="0"/>
                <a:cs typeface="Arial" charset="0"/>
              </a:rPr>
              <a:t>Introduction</a:t>
            </a:r>
          </a:p>
          <a:p>
            <a:pPr marL="342900" indent="-342900">
              <a:spcBef>
                <a:spcPts val="600"/>
              </a:spcBef>
              <a:buAutoNum type="arabicPeriod"/>
            </a:pPr>
            <a:r>
              <a:rPr lang="en-US" altLang="ko-KR" sz="2000" dirty="0" smtClean="0">
                <a:latin typeface="Arial" charset="0"/>
                <a:ea typeface="Arial" charset="0"/>
                <a:cs typeface="Arial" charset="0"/>
              </a:rPr>
              <a:t>Product Context</a:t>
            </a:r>
          </a:p>
          <a:p>
            <a:pPr marL="342900" indent="-342900">
              <a:spcBef>
                <a:spcPts val="600"/>
              </a:spcBef>
              <a:buAutoNum type="arabicPeriod"/>
            </a:pPr>
            <a:r>
              <a:rPr lang="en-US" altLang="ko-KR" sz="2000" dirty="0" smtClean="0">
                <a:latin typeface="Arial" charset="0"/>
                <a:ea typeface="Arial" charset="0"/>
                <a:cs typeface="Arial" charset="0"/>
              </a:rPr>
              <a:t>Functional Requirement</a:t>
            </a:r>
          </a:p>
          <a:p>
            <a:pPr marL="342900" indent="-342900">
              <a:spcBef>
                <a:spcPts val="600"/>
              </a:spcBef>
              <a:buAutoNum type="arabicPeriod"/>
            </a:pPr>
            <a:r>
              <a:rPr lang="en-US" altLang="ko-KR" sz="2000" dirty="0" smtClean="0">
                <a:latin typeface="Arial" charset="0"/>
                <a:ea typeface="Arial" charset="0"/>
                <a:cs typeface="Arial" charset="0"/>
              </a:rPr>
              <a:t>Use Cases</a:t>
            </a:r>
          </a:p>
          <a:p>
            <a:pPr marL="342900" indent="-342900">
              <a:spcBef>
                <a:spcPts val="600"/>
              </a:spcBef>
              <a:buAutoNum type="arabicPeriod"/>
            </a:pPr>
            <a:r>
              <a:rPr lang="en-US" altLang="ko-KR" sz="2000" dirty="0" smtClean="0">
                <a:latin typeface="Arial" charset="0"/>
                <a:ea typeface="Arial" charset="0"/>
                <a:cs typeface="Arial" charset="0"/>
              </a:rPr>
              <a:t>Use Case Scenario</a:t>
            </a:r>
          </a:p>
          <a:p>
            <a:pPr marL="342900" indent="-342900">
              <a:spcBef>
                <a:spcPts val="600"/>
              </a:spcBef>
              <a:buAutoNum type="arabicPeriod"/>
            </a:pPr>
            <a:r>
              <a:rPr lang="en-US" altLang="ko-KR" sz="2000" dirty="0" smtClean="0">
                <a:latin typeface="Arial" charset="0"/>
                <a:ea typeface="Arial" charset="0"/>
                <a:cs typeface="Arial" charset="0"/>
              </a:rPr>
              <a:t>Quality Attribute</a:t>
            </a:r>
          </a:p>
          <a:p>
            <a:pPr marL="342900" indent="-342900">
              <a:spcBef>
                <a:spcPts val="600"/>
              </a:spcBef>
              <a:buAutoNum type="arabicPeriod"/>
            </a:pPr>
            <a:r>
              <a:rPr lang="en-US" altLang="ko-KR" sz="2000" dirty="0" smtClean="0">
                <a:latin typeface="Arial" charset="0"/>
                <a:ea typeface="Arial" charset="0"/>
                <a:cs typeface="Arial" charset="0"/>
              </a:rPr>
              <a:t>Quality Attribute Scenario</a:t>
            </a:r>
          </a:p>
          <a:p>
            <a:pPr marL="342900" indent="-342900">
              <a:spcBef>
                <a:spcPts val="600"/>
              </a:spcBef>
              <a:buAutoNum type="arabicPeriod"/>
            </a:pPr>
            <a:r>
              <a:rPr lang="en-US" altLang="ko-KR" sz="2000" dirty="0" smtClean="0">
                <a:latin typeface="Arial" charset="0"/>
                <a:ea typeface="Arial" charset="0"/>
                <a:cs typeface="Arial" charset="0"/>
              </a:rPr>
              <a:t>Quality Attribute Utility</a:t>
            </a:r>
          </a:p>
          <a:p>
            <a:pPr marL="342900" indent="-342900">
              <a:spcBef>
                <a:spcPts val="600"/>
              </a:spcBef>
              <a:buAutoNum type="arabicPeriod"/>
            </a:pPr>
            <a:r>
              <a:rPr lang="en-US" altLang="ko-KR" sz="2000" dirty="0" smtClean="0">
                <a:latin typeface="Arial" charset="0"/>
                <a:ea typeface="Arial" charset="0"/>
                <a:cs typeface="Arial" charset="0"/>
              </a:rPr>
              <a:t>Business Constraint</a:t>
            </a:r>
          </a:p>
          <a:p>
            <a:pPr marL="342900" indent="-342900">
              <a:spcBef>
                <a:spcPts val="600"/>
              </a:spcBef>
              <a:buAutoNum type="arabicPeriod"/>
            </a:pPr>
            <a:r>
              <a:rPr lang="en-US" altLang="ko-KR" sz="2000" dirty="0" smtClean="0">
                <a:latin typeface="Arial" charset="0"/>
                <a:ea typeface="Arial" charset="0"/>
                <a:cs typeface="Arial" charset="0"/>
              </a:rPr>
              <a:t>Technical Constraint</a:t>
            </a:r>
          </a:p>
          <a:p>
            <a:pPr marL="342900" indent="-342900">
              <a:spcBef>
                <a:spcPts val="600"/>
              </a:spcBef>
              <a:buAutoNum type="arabicPeriod"/>
            </a:pPr>
            <a:r>
              <a:rPr lang="en-US" altLang="ko-KR" sz="2000" dirty="0" smtClean="0">
                <a:latin typeface="Arial" charset="0"/>
                <a:ea typeface="Arial" charset="0"/>
                <a:cs typeface="Arial" charset="0"/>
              </a:rPr>
              <a:t>Overall Project Schedule</a:t>
            </a:r>
          </a:p>
          <a:p>
            <a:pPr marL="342900" indent="-342900">
              <a:spcBef>
                <a:spcPts val="600"/>
              </a:spcBef>
              <a:buAutoNum type="arabicPeriod"/>
            </a:pPr>
            <a:r>
              <a:rPr lang="en-US" altLang="ko-KR" sz="2000" dirty="0" smtClean="0">
                <a:latin typeface="Arial" charset="0"/>
                <a:ea typeface="Arial" charset="0"/>
                <a:cs typeface="Arial" charset="0"/>
              </a:rPr>
              <a:t>Project Risk and Mitigation Plan</a:t>
            </a:r>
          </a:p>
          <a:p>
            <a:pPr marL="342900" indent="-342900">
              <a:spcBef>
                <a:spcPts val="600"/>
              </a:spcBef>
              <a:buAutoNum type="arabicPeriod"/>
            </a:pPr>
            <a:r>
              <a:rPr lang="en-US" altLang="ko-KR" sz="2000" dirty="0" smtClean="0">
                <a:latin typeface="Arial" charset="0"/>
                <a:ea typeface="Arial" charset="0"/>
                <a:cs typeface="Arial" charset="0"/>
              </a:rPr>
              <a:t>Role &amp; Responsibility</a:t>
            </a:r>
          </a:p>
          <a:p>
            <a:pPr marL="342900" indent="-342900">
              <a:spcBef>
                <a:spcPts val="600"/>
              </a:spcBef>
              <a:buAutoNum type="arabicPeriod"/>
            </a:pPr>
            <a:r>
              <a:rPr lang="en-US" altLang="ko-KR" sz="2000" dirty="0" smtClean="0">
                <a:latin typeface="Arial" charset="0"/>
                <a:ea typeface="Arial" charset="0"/>
                <a:cs typeface="Arial" charset="0"/>
              </a:rPr>
              <a:t>Q&amp;A</a:t>
            </a:r>
          </a:p>
        </p:txBody>
      </p:sp>
    </p:spTree>
    <p:extLst>
      <p:ext uri="{BB962C8B-B14F-4D97-AF65-F5344CB8AC3E}">
        <p14:creationId xmlns:p14="http://schemas.microsoft.com/office/powerpoint/2010/main" val="284496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19</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10</a:t>
            </a:r>
            <a:r>
              <a:rPr kumimoji="0" lang="en-US" altLang="ko-KR" sz="2000" b="1" dirty="0" smtClean="0">
                <a:latin typeface="Arial" charset="0"/>
                <a:ea typeface="Arial" charset="0"/>
                <a:cs typeface="Arial" charset="0"/>
              </a:rPr>
              <a:t>. </a:t>
            </a:r>
            <a:r>
              <a:rPr kumimoji="0" lang="en-US" altLang="ko-KR" sz="2000" b="1" dirty="0" smtClean="0">
                <a:latin typeface="Arial" charset="0"/>
                <a:ea typeface="Arial" charset="0"/>
                <a:cs typeface="Arial" charset="0"/>
              </a:rPr>
              <a:t>Technical </a:t>
            </a:r>
            <a:r>
              <a:rPr kumimoji="0" lang="en-US" altLang="ko-KR" sz="2000" b="1" dirty="0">
                <a:latin typeface="Arial" charset="0"/>
                <a:ea typeface="Arial" charset="0"/>
                <a:cs typeface="Arial" charset="0"/>
              </a:rPr>
              <a:t>Constraint</a:t>
            </a:r>
          </a:p>
        </p:txBody>
      </p:sp>
      <p:graphicFrame>
        <p:nvGraphicFramePr>
          <p:cNvPr id="4" name="표 3"/>
          <p:cNvGraphicFramePr>
            <a:graphicFrameLocks noGrp="1"/>
          </p:cNvGraphicFramePr>
          <p:nvPr>
            <p:extLst>
              <p:ext uri="{D42A27DB-BD31-4B8C-83A1-F6EECF244321}">
                <p14:modId xmlns:p14="http://schemas.microsoft.com/office/powerpoint/2010/main" val="887269574"/>
              </p:ext>
            </p:extLst>
          </p:nvPr>
        </p:nvGraphicFramePr>
        <p:xfrm>
          <a:off x="641350" y="1196975"/>
          <a:ext cx="8524875" cy="2689226"/>
        </p:xfrm>
        <a:graphic>
          <a:graphicData uri="http://schemas.openxmlformats.org/drawingml/2006/table">
            <a:tbl>
              <a:tblPr firstRow="1" firstCol="1" bandRow="1"/>
              <a:tblGrid>
                <a:gridCol w="815192"/>
                <a:gridCol w="2407939"/>
                <a:gridCol w="5301744"/>
              </a:tblGrid>
              <a:tr h="0">
                <a:tc>
                  <a:txBody>
                    <a:bodyPr/>
                    <a:lstStyle/>
                    <a:p>
                      <a:pPr algn="ctr" latinLnBrk="0">
                        <a:lnSpc>
                          <a:spcPct val="107000"/>
                        </a:lnSpc>
                        <a:spcAft>
                          <a:spcPts val="0"/>
                        </a:spcAft>
                      </a:pPr>
                      <a:r>
                        <a:rPr lang="en-US" sz="1400" b="1" kern="0">
                          <a:effectLst/>
                          <a:latin typeface="Arial" charset="0"/>
                          <a:ea typeface="Arial" charset="0"/>
                          <a:cs typeface="Arial" charset="0"/>
                        </a:rPr>
                        <a:t>ID</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Arial" charset="0"/>
                          <a:cs typeface="Arial" charset="0"/>
                        </a:rPr>
                        <a:t>Technical Constraint</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TC01</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H/W System</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Wi-Fi enabled Arduino(mega 2560)</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Flash Memory: 256KB of which 8KB used by bootloader</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SRAM: 8KB</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EEPROM: 4KB</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Clock Speed: 16MHz</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TC02</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Programming language</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For development Arduino: C/C++</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For server and application: Java</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TC03</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Network</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Wi-Fi</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Wi-Fi configuration</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51222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20</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11.</a:t>
            </a:r>
            <a:r>
              <a:rPr kumimoji="0" lang="en-US" altLang="ko-KR" sz="2000" b="1" dirty="0">
                <a:latin typeface="Arial" charset="0"/>
                <a:ea typeface="Arial" charset="0"/>
                <a:cs typeface="Arial" charset="0"/>
              </a:rPr>
              <a:t> Overall Project Schedule</a:t>
            </a:r>
          </a:p>
        </p:txBody>
      </p:sp>
      <p:graphicFrame>
        <p:nvGraphicFramePr>
          <p:cNvPr id="37" name="표 36"/>
          <p:cNvGraphicFramePr>
            <a:graphicFrameLocks noGrp="1"/>
          </p:cNvGraphicFramePr>
          <p:nvPr>
            <p:extLst/>
          </p:nvPr>
        </p:nvGraphicFramePr>
        <p:xfrm>
          <a:off x="641350" y="1196975"/>
          <a:ext cx="8524878" cy="4084006"/>
        </p:xfrm>
        <a:graphic>
          <a:graphicData uri="http://schemas.openxmlformats.org/drawingml/2006/table">
            <a:tbl>
              <a:tblPr firstRow="1" firstCol="1" bandRow="1"/>
              <a:tblGrid>
                <a:gridCol w="1503338"/>
                <a:gridCol w="730367"/>
                <a:gridCol w="802375"/>
                <a:gridCol w="802375"/>
                <a:gridCol w="802375"/>
                <a:gridCol w="802375"/>
                <a:gridCol w="802375"/>
                <a:gridCol w="802375"/>
                <a:gridCol w="1476923"/>
              </a:tblGrid>
              <a:tr h="0">
                <a:tc row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Activity</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-2W</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-1W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1W</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2W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3W</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4W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5W</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row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Output</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vMerge="1">
                  <a:txBody>
                    <a:bodyPr/>
                    <a:lstStyle/>
                    <a:p>
                      <a:pPr latinLnBrk="1"/>
                      <a:endParaRPr lang="ko-KR" altLang="en-US"/>
                    </a:p>
                  </a:txBody>
                  <a:tcPr/>
                </a:tc>
                <a:tc gridSpan="3">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0</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latinLnBrk="0">
                        <a:lnSpc>
                          <a:spcPct val="107000"/>
                        </a:lnSpc>
                        <a:spcAft>
                          <a:spcPts val="0"/>
                        </a:spcAft>
                      </a:pPr>
                      <a:r>
                        <a:rPr lang="en-US" sz="1400" b="1" kern="0">
                          <a:effectLst/>
                          <a:latin typeface="Arial" charset="0"/>
                          <a:ea typeface="맑은 고딕" charset="-127"/>
                          <a:cs typeface="Times New Roman" charset="0"/>
                        </a:rPr>
                        <a:t>Phase 1</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latinLnBrk="1"/>
                      <a:endParaRPr lang="ko-KR" altLang="en-US"/>
                    </a:p>
                  </a:txBody>
                  <a:tcPr/>
                </a:tc>
                <a:tc grid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2</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algn="ctr" latinLnBrk="0">
                        <a:lnSpc>
                          <a:spcPct val="107000"/>
                        </a:lnSpc>
                        <a:spcAft>
                          <a:spcPts val="0"/>
                        </a:spcAft>
                      </a:pP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vMerge="1">
                  <a:txBody>
                    <a:bodyPr/>
                    <a:lstStyle/>
                    <a:p>
                      <a:pPr latinLnBrk="1"/>
                      <a:endParaRPr lang="ko-KR" altLang="en-US"/>
                    </a:p>
                  </a:txBody>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Planning</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Project Planning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Requirement</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Architecture Driver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Design</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Architecture Specification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 Implementation</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Product</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 Testing</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Test Result</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29" name="오른쪽 화살표 3"/>
          <p:cNvSpPr/>
          <p:nvPr/>
        </p:nvSpPr>
        <p:spPr>
          <a:xfrm>
            <a:off x="2144688" y="1995461"/>
            <a:ext cx="2304256"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0" name="오른쪽 화살표 4"/>
          <p:cNvSpPr/>
          <p:nvPr/>
        </p:nvSpPr>
        <p:spPr>
          <a:xfrm>
            <a:off x="2144688" y="2679356"/>
            <a:ext cx="2307431"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1" name="오른쪽 화살표 5"/>
          <p:cNvSpPr/>
          <p:nvPr/>
        </p:nvSpPr>
        <p:spPr>
          <a:xfrm>
            <a:off x="4375884" y="3376598"/>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2" name="오른쪽 화살표 5"/>
          <p:cNvSpPr/>
          <p:nvPr/>
        </p:nvSpPr>
        <p:spPr>
          <a:xfrm>
            <a:off x="4528284" y="4072585"/>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3" name="오른쪽 화살표 5"/>
          <p:cNvSpPr/>
          <p:nvPr/>
        </p:nvSpPr>
        <p:spPr>
          <a:xfrm>
            <a:off x="4680684" y="4768572"/>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4" name="오른쪽 화살표 5"/>
          <p:cNvSpPr/>
          <p:nvPr/>
        </p:nvSpPr>
        <p:spPr>
          <a:xfrm>
            <a:off x="5928774" y="3393025"/>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5" name="오른쪽 화살표 5"/>
          <p:cNvSpPr/>
          <p:nvPr/>
        </p:nvSpPr>
        <p:spPr>
          <a:xfrm>
            <a:off x="6233574" y="4784999"/>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6" name="오른쪽 화살표 5"/>
          <p:cNvSpPr/>
          <p:nvPr/>
        </p:nvSpPr>
        <p:spPr>
          <a:xfrm>
            <a:off x="6033120" y="4089012"/>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Tree>
    <p:extLst>
      <p:ext uri="{BB962C8B-B14F-4D97-AF65-F5344CB8AC3E}">
        <p14:creationId xmlns:p14="http://schemas.microsoft.com/office/powerpoint/2010/main" val="303366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21</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11.</a:t>
            </a:r>
            <a:r>
              <a:rPr kumimoji="0" lang="en-US" altLang="ko-KR" sz="2000" b="1" dirty="0">
                <a:latin typeface="Arial" charset="0"/>
                <a:ea typeface="Arial" charset="0"/>
                <a:cs typeface="Arial" charset="0"/>
              </a:rPr>
              <a:t> Overall Project </a:t>
            </a:r>
            <a:r>
              <a:rPr kumimoji="0" lang="en-US" altLang="ko-KR" sz="2000" b="1" dirty="0" smtClean="0">
                <a:latin typeface="Arial" charset="0"/>
                <a:ea typeface="Arial" charset="0"/>
                <a:cs typeface="Arial" charset="0"/>
              </a:rPr>
              <a:t>Schedule</a:t>
            </a:r>
            <a:endParaRPr kumimoji="0" lang="en-US" altLang="ko-KR" sz="2000" b="1" dirty="0">
              <a:latin typeface="Arial" charset="0"/>
              <a:ea typeface="Arial" charset="0"/>
              <a:cs typeface="Arial" charset="0"/>
            </a:endParaRPr>
          </a:p>
        </p:txBody>
      </p:sp>
      <p:graphicFrame>
        <p:nvGraphicFramePr>
          <p:cNvPr id="37" name="표 36"/>
          <p:cNvGraphicFramePr>
            <a:graphicFrameLocks noGrp="1"/>
          </p:cNvGraphicFramePr>
          <p:nvPr>
            <p:extLst>
              <p:ext uri="{D42A27DB-BD31-4B8C-83A1-F6EECF244321}">
                <p14:modId xmlns:p14="http://schemas.microsoft.com/office/powerpoint/2010/main" val="1286448244"/>
              </p:ext>
            </p:extLst>
          </p:nvPr>
        </p:nvGraphicFramePr>
        <p:xfrm>
          <a:off x="641351" y="1196975"/>
          <a:ext cx="8524872" cy="3432349"/>
        </p:xfrm>
        <a:graphic>
          <a:graphicData uri="http://schemas.openxmlformats.org/drawingml/2006/table">
            <a:tbl>
              <a:tblPr firstRow="1" firstCol="1" bandRow="1"/>
              <a:tblGrid>
                <a:gridCol w="2727473"/>
                <a:gridCol w="3096344"/>
                <a:gridCol w="2701055"/>
              </a:tblGrid>
              <a:tr h="0">
                <a:tc gridSpan="3">
                  <a:txBody>
                    <a:bodyPr/>
                    <a:lstStyle/>
                    <a:p>
                      <a:pPr algn="ctr" latinLnBrk="0">
                        <a:lnSpc>
                          <a:spcPct val="107000"/>
                        </a:lnSpc>
                        <a:spcAft>
                          <a:spcPts val="0"/>
                        </a:spcAft>
                      </a:pPr>
                      <a:r>
                        <a:rPr lang="en-US" altLang="ko-KR" sz="1400" b="1" kern="100" dirty="0" smtClean="0">
                          <a:effectLst/>
                          <a:latin typeface="맑은 고딕" charset="-127"/>
                          <a:ea typeface="맑은 고딕" charset="-127"/>
                          <a:cs typeface="Times New Roman" charset="0"/>
                        </a:rPr>
                        <a:t>Output</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algn="ctr" latinLnBrk="0">
                        <a:lnSpc>
                          <a:spcPct val="107000"/>
                        </a:lnSpc>
                        <a:spcAft>
                          <a:spcPts val="0"/>
                        </a:spcAft>
                      </a:pP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algn="ctr" latinLnBrk="0">
                        <a:lnSpc>
                          <a:spcPct val="107000"/>
                        </a:lnSpc>
                        <a:spcAft>
                          <a:spcPts val="0"/>
                        </a:spcAft>
                      </a:pP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r>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0</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Phase 1</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2</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r>
              <a:tr h="684848">
                <a:tc>
                  <a:txBody>
                    <a:bodyPr/>
                    <a:lstStyle/>
                    <a:p>
                      <a:pPr marL="72000" latinLnBrk="0">
                        <a:spcBef>
                          <a:spcPts val="300"/>
                        </a:spcBef>
                      </a:pPr>
                      <a:r>
                        <a:rPr lang="en-US" sz="1400" kern="0" dirty="0">
                          <a:solidFill>
                            <a:srgbClr val="FFFFFF"/>
                          </a:solidFill>
                          <a:effectLst/>
                          <a:latin typeface="Arial" charset="0"/>
                          <a:ea typeface="Arial" charset="0"/>
                          <a:cs typeface="Arial" charset="0"/>
                        </a:rPr>
                        <a:t> </a:t>
                      </a:r>
                      <a:r>
                        <a:rPr lang="en-US" altLang="ko-KR" sz="1400" kern="1200" dirty="0" smtClean="0">
                          <a:solidFill>
                            <a:schemeClr val="tx1"/>
                          </a:solidFill>
                          <a:effectLst/>
                          <a:latin typeface="Arial" charset="0"/>
                          <a:ea typeface="Arial" charset="0"/>
                          <a:cs typeface="Arial" charset="0"/>
                        </a:rPr>
                        <a:t>Project planning document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 Architecture driver document</a:t>
                      </a:r>
                      <a:endParaRPr lang="ko-KR" sz="1400" kern="100" dirty="0">
                        <a:effectLst/>
                        <a:latin typeface="Arial" charset="0"/>
                        <a:ea typeface="Arial" charset="0"/>
                        <a:cs typeface="Arial" charset="0"/>
                      </a:endParaRPr>
                    </a:p>
                    <a:p>
                      <a:pPr marL="72000" algn="l" latinLnBrk="0">
                        <a:lnSpc>
                          <a:spcPct val="107000"/>
                        </a:lnSpc>
                        <a:spcBef>
                          <a:spcPts val="300"/>
                        </a:spcBef>
                        <a:spcAft>
                          <a:spcPts val="0"/>
                        </a:spcAft>
                      </a:pPr>
                      <a:r>
                        <a:rPr lang="en-US" sz="1400" kern="0" dirty="0">
                          <a:solidFill>
                            <a:srgbClr val="FFFFFF"/>
                          </a:solidFill>
                          <a:effectLst/>
                          <a:latin typeface="Arial" charset="0"/>
                          <a:ea typeface="Arial" charset="0"/>
                          <a:cs typeface="Arial" charset="0"/>
                        </a:rPr>
                        <a:t> </a:t>
                      </a:r>
                      <a:endParaRPr lang="ko-KR" sz="1400" kern="100" dirty="0">
                        <a:effectLst/>
                        <a:latin typeface="Arial" charset="0"/>
                        <a:ea typeface="Arial" charset="0"/>
                        <a:cs typeface="Arial" charset="0"/>
                      </a:endParaRPr>
                    </a:p>
                    <a:p>
                      <a:pPr marL="72000" algn="l" latinLnBrk="0">
                        <a:lnSpc>
                          <a:spcPct val="107000"/>
                        </a:lnSpc>
                        <a:spcBef>
                          <a:spcPts val="300"/>
                        </a:spcBef>
                        <a:spcAft>
                          <a:spcPts val="0"/>
                        </a:spcAft>
                      </a:pPr>
                      <a:r>
                        <a:rPr lang="en-US" sz="1400" kern="0" dirty="0">
                          <a:solidFill>
                            <a:srgbClr val="FFFFFF"/>
                          </a:solidFill>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72000" marR="72000" marT="72000" marB="720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Bef>
                          <a:spcPts val="300"/>
                        </a:spcBef>
                        <a:spcAft>
                          <a:spcPts val="0"/>
                        </a:spcAft>
                      </a:pPr>
                      <a:r>
                        <a:rPr lang="en-US" altLang="ko-KR" sz="1400" kern="1200" dirty="0" smtClean="0">
                          <a:solidFill>
                            <a:schemeClr val="tx1"/>
                          </a:solidFill>
                          <a:effectLst/>
                          <a:latin typeface="Arial" charset="0"/>
                          <a:ea typeface="Arial" charset="0"/>
                          <a:cs typeface="Arial" charset="0"/>
                        </a:rPr>
                        <a:t>Architecture design document(draft)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Arduino design &amp; prototype implementation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Controller design &amp; prototype implementation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UI design &amp; prototype implementation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Protocol design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DB design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Unit test result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Time log</a:t>
                      </a:r>
                      <a:endParaRPr lang="ko-KR" altLang="ko-KR" sz="1400" kern="1200" dirty="0" smtClean="0">
                        <a:solidFill>
                          <a:schemeClr val="tx1"/>
                        </a:solidFill>
                        <a:effectLst/>
                        <a:latin typeface="Arial" charset="0"/>
                        <a:ea typeface="Arial" charset="0"/>
                        <a:cs typeface="Arial" charset="0"/>
                      </a:endParaRPr>
                    </a:p>
                  </a:txBody>
                  <a:tcPr marL="72000" marR="72000" marT="72000" marB="720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Bef>
                          <a:spcPts val="300"/>
                        </a:spcBef>
                        <a:spcAft>
                          <a:spcPts val="0"/>
                        </a:spcAft>
                      </a:pPr>
                      <a:r>
                        <a:rPr lang="en-US" altLang="ko-KR" sz="1400" kern="1200" dirty="0" smtClean="0">
                          <a:solidFill>
                            <a:schemeClr val="tx1"/>
                          </a:solidFill>
                          <a:effectLst/>
                          <a:latin typeface="Arial" charset="0"/>
                          <a:ea typeface="Arial" charset="0"/>
                          <a:cs typeface="Arial" charset="0"/>
                        </a:rPr>
                        <a:t>Architecture design document(final)</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Sure park system (final product)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Integration Test result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Time log</a:t>
                      </a:r>
                      <a:endParaRPr lang="ko-KR" altLang="ko-KR" sz="1400" kern="1200" dirty="0" smtClean="0">
                        <a:solidFill>
                          <a:schemeClr val="tx1"/>
                        </a:solidFill>
                        <a:effectLst/>
                        <a:latin typeface="Arial" charset="0"/>
                        <a:ea typeface="Arial" charset="0"/>
                        <a:cs typeface="Arial" charset="0"/>
                      </a:endParaRPr>
                    </a:p>
                    <a:p>
                      <a:pPr marL="72000" algn="l" latinLnBrk="0">
                        <a:lnSpc>
                          <a:spcPct val="107000"/>
                        </a:lnSpc>
                        <a:spcBef>
                          <a:spcPts val="300"/>
                        </a:spcBef>
                        <a:spcAft>
                          <a:spcPts val="0"/>
                        </a:spcAft>
                      </a:pPr>
                      <a:endParaRPr lang="ko-KR" sz="1400" kern="100" dirty="0">
                        <a:effectLst/>
                        <a:latin typeface="Arial" charset="0"/>
                        <a:ea typeface="Arial" charset="0"/>
                        <a:cs typeface="Arial" charset="0"/>
                      </a:endParaRPr>
                    </a:p>
                  </a:txBody>
                  <a:tcPr marL="72000" marR="72000" marT="72000" marB="720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6549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12. </a:t>
            </a:r>
            <a:r>
              <a:rPr kumimoji="0" lang="en-US" altLang="ko-KR" sz="2000" b="1" dirty="0" smtClean="0">
                <a:latin typeface="Arial" charset="0"/>
                <a:ea typeface="Arial" charset="0"/>
                <a:cs typeface="Arial" charset="0"/>
              </a:rPr>
              <a:t>Project </a:t>
            </a:r>
            <a:r>
              <a:rPr kumimoji="0" lang="en-US" altLang="ko-KR" sz="2000" b="1" dirty="0">
                <a:latin typeface="Arial" charset="0"/>
                <a:ea typeface="Arial" charset="0"/>
                <a:cs typeface="Arial" charset="0"/>
              </a:rPr>
              <a:t>Risk and Mitigation Plan</a:t>
            </a:r>
          </a:p>
        </p:txBody>
      </p:sp>
      <p:graphicFrame>
        <p:nvGraphicFramePr>
          <p:cNvPr id="4" name="표 3"/>
          <p:cNvGraphicFramePr>
            <a:graphicFrameLocks noGrp="1"/>
          </p:cNvGraphicFramePr>
          <p:nvPr>
            <p:extLst>
              <p:ext uri="{D42A27DB-BD31-4B8C-83A1-F6EECF244321}">
                <p14:modId xmlns:p14="http://schemas.microsoft.com/office/powerpoint/2010/main" val="664816054"/>
              </p:ext>
            </p:extLst>
          </p:nvPr>
        </p:nvGraphicFramePr>
        <p:xfrm>
          <a:off x="641349" y="1196975"/>
          <a:ext cx="8524875" cy="3120708"/>
        </p:xfrm>
        <a:graphic>
          <a:graphicData uri="http://schemas.openxmlformats.org/drawingml/2006/table">
            <a:tbl>
              <a:tblPr firstRow="1" firstCol="1" bandRow="1"/>
              <a:tblGrid>
                <a:gridCol w="1878882"/>
                <a:gridCol w="1653826"/>
                <a:gridCol w="4992167"/>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RISK</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Priority</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Mitigation Plan</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 experience of JAVA development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be familiar with JAVA before arrived at CMU.</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No experience of Arduino development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be familiar with Arduino before arrived at CMU.</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Not familiar with architectural patterns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High</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discuss various architectural patterns with mentor.</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Short term for development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High</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make a plan well and manage it perfectly.</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Difficult to test big scaled system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Mid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design architecture considering testability.</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65671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13. </a:t>
            </a:r>
            <a:r>
              <a:rPr kumimoji="0" lang="en-US" altLang="ko-KR" sz="2000" b="1" dirty="0" smtClean="0">
                <a:latin typeface="Arial" charset="0"/>
                <a:ea typeface="Arial" charset="0"/>
                <a:cs typeface="Arial" charset="0"/>
              </a:rPr>
              <a:t>Role </a:t>
            </a:r>
            <a:r>
              <a:rPr kumimoji="0" lang="en-US" altLang="ko-KR" sz="2000" b="1" dirty="0">
                <a:latin typeface="Arial" charset="0"/>
                <a:ea typeface="Arial" charset="0"/>
                <a:cs typeface="Arial" charset="0"/>
              </a:rPr>
              <a:t>&amp; Responsibility</a:t>
            </a:r>
          </a:p>
        </p:txBody>
      </p:sp>
      <p:graphicFrame>
        <p:nvGraphicFramePr>
          <p:cNvPr id="4" name="표 3"/>
          <p:cNvGraphicFramePr>
            <a:graphicFrameLocks noGrp="1"/>
          </p:cNvGraphicFramePr>
          <p:nvPr>
            <p:extLst>
              <p:ext uri="{D42A27DB-BD31-4B8C-83A1-F6EECF244321}">
                <p14:modId xmlns:p14="http://schemas.microsoft.com/office/powerpoint/2010/main" val="222384105"/>
              </p:ext>
            </p:extLst>
          </p:nvPr>
        </p:nvGraphicFramePr>
        <p:xfrm>
          <a:off x="641349" y="1209975"/>
          <a:ext cx="8524875" cy="2309181"/>
        </p:xfrm>
        <a:graphic>
          <a:graphicData uri="http://schemas.openxmlformats.org/drawingml/2006/table">
            <a:tbl>
              <a:tblPr firstRow="1" firstCol="1" bandRow="1"/>
              <a:tblGrid>
                <a:gridCol w="1878882"/>
                <a:gridCol w="1653826"/>
                <a:gridCol w="4992167"/>
              </a:tblGrid>
              <a:tr h="0">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Role</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Assign</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Responsibility</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Team leader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Namjin Lee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Check time log and risk management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Architect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Jaeheon Kim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Design system architecture</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Integration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Jack Oh</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Integrate all artifacts(source code, documents …etc).</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Test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Charles Park</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Test and delivery.</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Documentation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Joan Kim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Create document artifacts.</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Development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All</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all develop the parking system.</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184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14. Q &amp; A</a:t>
            </a:r>
            <a:endParaRPr kumimoji="0" lang="en-US" altLang="ko-KR" sz="2000" b="1" dirty="0">
              <a:latin typeface="Arial" charset="0"/>
              <a:ea typeface="Arial" charset="0"/>
              <a:cs typeface="Arial" charset="0"/>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 y="1196974"/>
            <a:ext cx="8632130" cy="4359809"/>
          </a:xfrm>
          <a:prstGeom prst="rect">
            <a:avLst/>
          </a:prstGeom>
        </p:spPr>
      </p:pic>
    </p:spTree>
    <p:extLst>
      <p:ext uri="{BB962C8B-B14F-4D97-AF65-F5344CB8AC3E}">
        <p14:creationId xmlns:p14="http://schemas.microsoft.com/office/powerpoint/2010/main" val="911147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1. Introduction</a:t>
            </a:r>
            <a:endParaRPr lang="ko-KR" altLang="en-US" sz="2000" b="1"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a:t>
            </a:fld>
            <a:endParaRPr lang="ko-KR" altLang="en-US" dirty="0">
              <a:latin typeface="Arial" charset="0"/>
              <a:ea typeface="Arial" charset="0"/>
              <a:cs typeface="Arial" charset="0"/>
            </a:endParaRPr>
          </a:p>
        </p:txBody>
      </p:sp>
      <p:sp>
        <p:nvSpPr>
          <p:cNvPr id="4" name="직사각형 3"/>
          <p:cNvSpPr/>
          <p:nvPr/>
        </p:nvSpPr>
        <p:spPr>
          <a:xfrm>
            <a:off x="198300" y="836712"/>
            <a:ext cx="9363212" cy="1600438"/>
          </a:xfrm>
          <a:prstGeom prst="rect">
            <a:avLst/>
          </a:prstGeom>
        </p:spPr>
        <p:txBody>
          <a:bodyPr wrap="square">
            <a:spAutoFit/>
          </a:bodyPr>
          <a:lstStyle/>
          <a:p>
            <a:r>
              <a:rPr lang="ko-KR" altLang="en-US" sz="1400" dirty="0">
                <a:latin typeface="Arial" charset="0"/>
                <a:ea typeface="Arial" charset="0"/>
                <a:cs typeface="Arial" charset="0"/>
              </a:rPr>
              <a:t>The key requisites of the project are functions that:</a:t>
            </a:r>
          </a:p>
          <a:p>
            <a:pPr marL="285750" indent="-285750">
              <a:buFont typeface="Arial" charset="0"/>
              <a:buChar char="•"/>
            </a:pPr>
            <a:r>
              <a:rPr lang="ko-KR" altLang="en-US" sz="1400" dirty="0" smtClean="0">
                <a:latin typeface="Arial" charset="0"/>
                <a:ea typeface="Arial" charset="0"/>
                <a:cs typeface="Arial" charset="0"/>
              </a:rPr>
              <a:t>drivers </a:t>
            </a:r>
            <a:r>
              <a:rPr lang="ko-KR" altLang="en-US" sz="1400" u="sng" dirty="0">
                <a:latin typeface="Arial" charset="0"/>
                <a:ea typeface="Arial" charset="0"/>
                <a:cs typeface="Arial" charset="0"/>
              </a:rPr>
              <a:t>can reserve a parking space</a:t>
            </a:r>
            <a:r>
              <a:rPr lang="ko-KR" altLang="en-US" sz="1400" dirty="0">
                <a:latin typeface="Arial" charset="0"/>
                <a:ea typeface="Arial" charset="0"/>
                <a:cs typeface="Arial" charset="0"/>
              </a:rPr>
              <a:t> by using a laptop or a phone.</a:t>
            </a:r>
          </a:p>
          <a:p>
            <a:pPr marL="285750" indent="-285750">
              <a:buFont typeface="Arial" charset="0"/>
              <a:buChar char="•"/>
            </a:pPr>
            <a:r>
              <a:rPr lang="ko-KR" altLang="en-US" sz="1400" u="sng" dirty="0" smtClean="0">
                <a:latin typeface="Arial" charset="0"/>
                <a:ea typeface="Arial" charset="0"/>
                <a:cs typeface="Arial" charset="0"/>
              </a:rPr>
              <a:t>parking </a:t>
            </a:r>
            <a:r>
              <a:rPr lang="ko-KR" altLang="en-US" sz="1400" u="sng" dirty="0">
                <a:latin typeface="Arial" charset="0"/>
                <a:ea typeface="Arial" charset="0"/>
                <a:cs typeface="Arial" charset="0"/>
              </a:rPr>
              <a:t>attendants can monitor</a:t>
            </a:r>
            <a:r>
              <a:rPr lang="ko-KR" altLang="en-US" sz="1400" dirty="0">
                <a:latin typeface="Arial" charset="0"/>
                <a:ea typeface="Arial" charset="0"/>
                <a:cs typeface="Arial" charset="0"/>
              </a:rPr>
              <a:t> parking facilities</a:t>
            </a:r>
          </a:p>
          <a:p>
            <a:pPr marL="285750" indent="-285750">
              <a:buFont typeface="Arial" charset="0"/>
              <a:buChar char="•"/>
            </a:pPr>
            <a:r>
              <a:rPr lang="ko-KR" altLang="en-US" sz="1400" dirty="0" smtClean="0">
                <a:latin typeface="Arial" charset="0"/>
                <a:ea typeface="Arial" charset="0"/>
                <a:cs typeface="Arial" charset="0"/>
              </a:rPr>
              <a:t>the </a:t>
            </a:r>
            <a:r>
              <a:rPr lang="ko-KR" altLang="en-US" sz="1400" dirty="0">
                <a:latin typeface="Arial" charset="0"/>
                <a:ea typeface="Arial" charset="0"/>
                <a:cs typeface="Arial" charset="0"/>
              </a:rPr>
              <a:t>system is initially built for a small parking facility and should </a:t>
            </a:r>
            <a:r>
              <a:rPr lang="ko-KR" altLang="en-US" sz="1400" u="sng" dirty="0">
                <a:latin typeface="Arial" charset="0"/>
                <a:ea typeface="Arial" charset="0"/>
                <a:cs typeface="Arial" charset="0"/>
              </a:rPr>
              <a:t>be able to be applied to various sized</a:t>
            </a:r>
            <a:r>
              <a:rPr lang="ko-KR" altLang="en-US" sz="1400" dirty="0">
                <a:latin typeface="Arial" charset="0"/>
                <a:ea typeface="Arial" charset="0"/>
                <a:cs typeface="Arial" charset="0"/>
              </a:rPr>
              <a:t> parking facilities </a:t>
            </a:r>
          </a:p>
          <a:p>
            <a:pPr marL="285750" indent="-285750">
              <a:buFont typeface="Arial" charset="0"/>
              <a:buChar char="•"/>
            </a:pPr>
            <a:r>
              <a:rPr lang="ko-KR" altLang="en-US" sz="1400" u="sng" dirty="0">
                <a:latin typeface="Arial" charset="0"/>
                <a:ea typeface="Arial" charset="0"/>
                <a:cs typeface="Arial" charset="0"/>
              </a:rPr>
              <a:t>the system can provide basic statistics</a:t>
            </a:r>
            <a:r>
              <a:rPr lang="ko-KR" altLang="en-US" sz="1400" dirty="0">
                <a:latin typeface="Arial" charset="0"/>
                <a:ea typeface="Arial" charset="0"/>
                <a:cs typeface="Arial" charset="0"/>
              </a:rPr>
              <a:t> including average occupancy, peak usage hours, parking slot statistics, and revenue, which should be extensible in order to help developers to add more analysis algorithms </a:t>
            </a:r>
          </a:p>
        </p:txBody>
      </p:sp>
      <p:sp>
        <p:nvSpPr>
          <p:cNvPr id="8" name="직사각형 7"/>
          <p:cNvSpPr/>
          <p:nvPr/>
        </p:nvSpPr>
        <p:spPr>
          <a:xfrm>
            <a:off x="3230255" y="6381328"/>
            <a:ext cx="3118161" cy="307777"/>
          </a:xfrm>
          <a:prstGeom prst="rect">
            <a:avLst/>
          </a:prstGeom>
          <a:solidFill>
            <a:schemeClr val="bg1"/>
          </a:solidFill>
        </p:spPr>
        <p:txBody>
          <a:bodyPr wrap="none">
            <a:spAutoFit/>
          </a:bodyPr>
          <a:lstStyle/>
          <a:p>
            <a:r>
              <a:rPr lang="ko-KR" altLang="en-US" sz="1400">
                <a:latin typeface="Arial" charset="0"/>
                <a:ea typeface="Arial" charset="0"/>
                <a:cs typeface="Arial" charset="0"/>
              </a:rPr>
              <a:t>&lt; Figure1. </a:t>
            </a:r>
            <a:r>
              <a:rPr lang="ko-KR" altLang="en-US" sz="1400" dirty="0">
                <a:latin typeface="Arial" charset="0"/>
                <a:ea typeface="Arial" charset="0"/>
                <a:cs typeface="Arial" charset="0"/>
              </a:rPr>
              <a:t>System context diagram &gt;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461" y="2492896"/>
            <a:ext cx="5380041" cy="384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3</a:t>
            </a:fld>
            <a:endParaRPr lang="ko-KR" altLang="en-US" dirty="0">
              <a:latin typeface="Arial" charset="0"/>
              <a:ea typeface="Arial" charset="0"/>
              <a:cs typeface="Arial" charset="0"/>
            </a:endParaRPr>
          </a:p>
        </p:txBody>
      </p:sp>
      <p:graphicFrame>
        <p:nvGraphicFramePr>
          <p:cNvPr id="6" name="표 5"/>
          <p:cNvGraphicFramePr>
            <a:graphicFrameLocks noGrp="1"/>
          </p:cNvGraphicFramePr>
          <p:nvPr>
            <p:extLst>
              <p:ext uri="{D42A27DB-BD31-4B8C-83A1-F6EECF244321}">
                <p14:modId xmlns:p14="http://schemas.microsoft.com/office/powerpoint/2010/main" val="74091993"/>
              </p:ext>
            </p:extLst>
          </p:nvPr>
        </p:nvGraphicFramePr>
        <p:xfrm>
          <a:off x="651504" y="1632168"/>
          <a:ext cx="8514721" cy="4032449"/>
        </p:xfrm>
        <a:graphic>
          <a:graphicData uri="http://schemas.openxmlformats.org/drawingml/2006/table">
            <a:tbl>
              <a:tblPr firstRow="1" firstCol="1" bandRow="1"/>
              <a:tblGrid>
                <a:gridCol w="2621940"/>
                <a:gridCol w="5892781"/>
              </a:tblGrid>
              <a:tr h="1098067">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Who the customer/stakeholders are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Garage owner, GTPS, Attendant, drivers, team members, team mentor, Smart phone company, App market, Credit card company, System installer, Project Manager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55086">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Notions of quality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Reduce driver frustration, more efficiently utilize the space, reducing liabilities, reducing operating costs for owner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12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Functional expectations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control and reservation parking space, monitoring and managing parking facility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12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Product packaging</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devices, Server, Network device, DB, user manual and S/W.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55086">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How quickly you must design and deliver new products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We have various competitors, so we need to develop parking system in five weeks for preoccupying market.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8" name="직사각형 7"/>
          <p:cNvSpPr/>
          <p:nvPr/>
        </p:nvSpPr>
        <p:spPr>
          <a:xfrm>
            <a:off x="416496" y="908720"/>
            <a:ext cx="2210862" cy="369332"/>
          </a:xfrm>
          <a:prstGeom prst="rect">
            <a:avLst/>
          </a:prstGeom>
        </p:spPr>
        <p:txBody>
          <a:bodyPr wrap="none">
            <a:spAutoFit/>
          </a:bodyPr>
          <a:lstStyle/>
          <a:p>
            <a:r>
              <a:rPr lang="ko-KR" altLang="en-US" dirty="0" smtClean="0">
                <a:latin typeface="Arial" charset="0"/>
                <a:ea typeface="Arial" charset="0"/>
                <a:cs typeface="Arial" charset="0"/>
              </a:rPr>
              <a:t>2.1) Market </a:t>
            </a:r>
            <a:r>
              <a:rPr lang="ko-KR" altLang="en-US" dirty="0">
                <a:latin typeface="Arial" charset="0"/>
                <a:ea typeface="Arial" charset="0"/>
                <a:cs typeface="Arial" charset="0"/>
              </a:rPr>
              <a:t>Context</a:t>
            </a:r>
          </a:p>
        </p:txBody>
      </p:sp>
    </p:spTree>
    <p:extLst>
      <p:ext uri="{BB962C8B-B14F-4D97-AF65-F5344CB8AC3E}">
        <p14:creationId xmlns:p14="http://schemas.microsoft.com/office/powerpoint/2010/main" val="1552909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4</a:t>
            </a:fld>
            <a:endParaRPr lang="ko-KR" altLang="en-US" dirty="0">
              <a:latin typeface="Arial" charset="0"/>
              <a:ea typeface="Arial" charset="0"/>
              <a:cs typeface="Arial" charset="0"/>
            </a:endParaRPr>
          </a:p>
        </p:txBody>
      </p:sp>
      <p:sp>
        <p:nvSpPr>
          <p:cNvPr id="8" name="직사각형 7"/>
          <p:cNvSpPr/>
          <p:nvPr/>
        </p:nvSpPr>
        <p:spPr>
          <a:xfrm>
            <a:off x="416496" y="908720"/>
            <a:ext cx="2993127" cy="369332"/>
          </a:xfrm>
          <a:prstGeom prst="rect">
            <a:avLst/>
          </a:prstGeom>
        </p:spPr>
        <p:txBody>
          <a:bodyPr wrap="none">
            <a:spAutoFit/>
          </a:bodyPr>
          <a:lstStyle/>
          <a:p>
            <a:r>
              <a:rPr lang="en-US" altLang="ko-KR" dirty="0">
                <a:latin typeface="Arial" charset="0"/>
                <a:ea typeface="Arial" charset="0"/>
                <a:cs typeface="Arial" charset="0"/>
              </a:rPr>
              <a:t>2.2) Organizational Context</a:t>
            </a:r>
          </a:p>
        </p:txBody>
      </p:sp>
      <p:graphicFrame>
        <p:nvGraphicFramePr>
          <p:cNvPr id="4" name="표 3"/>
          <p:cNvGraphicFramePr>
            <a:graphicFrameLocks noGrp="1"/>
          </p:cNvGraphicFramePr>
          <p:nvPr>
            <p:extLst>
              <p:ext uri="{D42A27DB-BD31-4B8C-83A1-F6EECF244321}">
                <p14:modId xmlns:p14="http://schemas.microsoft.com/office/powerpoint/2010/main" val="1431328850"/>
              </p:ext>
            </p:extLst>
          </p:nvPr>
        </p:nvGraphicFramePr>
        <p:xfrm>
          <a:off x="669206" y="1628775"/>
          <a:ext cx="8531944" cy="2672327"/>
        </p:xfrm>
        <a:graphic>
          <a:graphicData uri="http://schemas.openxmlformats.org/drawingml/2006/table">
            <a:tbl>
              <a:tblPr firstRow="1" firstCol="1" bandRow="1"/>
              <a:tblGrid>
                <a:gridCol w="1836113"/>
                <a:gridCol w="6695831"/>
              </a:tblGrid>
              <a:tr h="2016249">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Structure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100" dirty="0">
                          <a:effectLst/>
                          <a:latin typeface="Arial" charset="0"/>
                          <a:ea typeface="맑은 고딕" charset="-127"/>
                          <a:cs typeface="Times New Roman" charset="0"/>
                        </a:rPr>
                        <a:t>T</a:t>
                      </a:r>
                      <a:r>
                        <a:rPr lang="en-US" sz="1400" kern="100" dirty="0">
                          <a:solidFill>
                            <a:srgbClr val="000000"/>
                          </a:solidFill>
                          <a:effectLst/>
                          <a:latin typeface="Arial" charset="0"/>
                          <a:ea typeface="맑은 고딕" charset="-127"/>
                          <a:cs typeface="Times New Roman" charset="0"/>
                        </a:rPr>
                        <a:t>he development team has 5 members.</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err="1">
                          <a:solidFill>
                            <a:srgbClr val="000000"/>
                          </a:solidFill>
                          <a:effectLst/>
                          <a:latin typeface="Arial" charset="0"/>
                          <a:ea typeface="맑은 고딕" charset="-127"/>
                          <a:cs typeface="Times New Roman" charset="0"/>
                        </a:rPr>
                        <a:t>Namjin</a:t>
                      </a:r>
                      <a:r>
                        <a:rPr lang="en-US" sz="1400" kern="100" dirty="0">
                          <a:solidFill>
                            <a:srgbClr val="000000"/>
                          </a:solidFill>
                          <a:effectLst/>
                          <a:latin typeface="Arial" charset="0"/>
                          <a:ea typeface="맑은 고딕" charset="-127"/>
                          <a:cs typeface="Times New Roman" charset="0"/>
                        </a:rPr>
                        <a:t> Lee, he is a team leader.</a:t>
                      </a:r>
                      <a:endParaRPr lang="ko-KR" sz="1400" kern="100" dirty="0">
                        <a:effectLst/>
                        <a:latin typeface="맑은 고딕" charset="-127"/>
                        <a:ea typeface="맑은 고딕" charset="-127"/>
                        <a:cs typeface="Times New Roman" charset="0"/>
                      </a:endParaRPr>
                    </a:p>
                    <a:p>
                      <a:pPr marL="18000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smtClean="0">
                          <a:solidFill>
                            <a:srgbClr val="000000"/>
                          </a:solidFill>
                          <a:effectLst/>
                          <a:latin typeface="Arial" charset="0"/>
                          <a:ea typeface="+mn-ea"/>
                          <a:cs typeface="Times New Roman" charset="0"/>
                        </a:rPr>
                        <a:t>Joan Kim, she is a documentation manager.</a:t>
                      </a:r>
                      <a:endParaRPr lang="ko-KR" altLang="ko-KR" sz="1400" kern="100" dirty="0" smtClean="0">
                        <a:effectLst/>
                        <a:latin typeface="맑은 고딕" charset="-127"/>
                        <a:ea typeface="+mn-ea"/>
                        <a:cs typeface="Times New Roman" charset="0"/>
                      </a:endParaRPr>
                    </a:p>
                    <a:p>
                      <a:pPr marL="18000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err="1" smtClean="0">
                          <a:solidFill>
                            <a:srgbClr val="000000"/>
                          </a:solidFill>
                          <a:effectLst/>
                          <a:latin typeface="Arial" charset="0"/>
                          <a:ea typeface="+mn-ea"/>
                          <a:cs typeface="Times New Roman" charset="0"/>
                        </a:rPr>
                        <a:t>Jaeheon</a:t>
                      </a:r>
                      <a:r>
                        <a:rPr lang="en-US" altLang="ko-KR" sz="1400" kern="100" dirty="0" smtClean="0">
                          <a:solidFill>
                            <a:srgbClr val="000000"/>
                          </a:solidFill>
                          <a:effectLst/>
                          <a:latin typeface="Arial" charset="0"/>
                          <a:ea typeface="+mn-ea"/>
                          <a:cs typeface="Times New Roman" charset="0"/>
                        </a:rPr>
                        <a:t> Kim, he is an architect.</a:t>
                      </a:r>
                      <a:endParaRPr lang="ko-KR" altLang="ko-KR" sz="1400" kern="100" dirty="0" smtClean="0">
                        <a:effectLst/>
                        <a:latin typeface="맑은 고딕" charset="-127"/>
                        <a:ea typeface="+mn-ea"/>
                        <a:cs typeface="Times New Roman" charset="0"/>
                      </a:endParaRPr>
                    </a:p>
                    <a:p>
                      <a:pPr marL="18000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smtClean="0">
                          <a:solidFill>
                            <a:srgbClr val="000000"/>
                          </a:solidFill>
                          <a:effectLst/>
                          <a:latin typeface="Arial" charset="0"/>
                          <a:ea typeface="+mn-ea"/>
                          <a:cs typeface="Times New Roman" charset="0"/>
                        </a:rPr>
                        <a:t>Jack Oh, he is a software integration engineer.</a:t>
                      </a:r>
                      <a:endParaRPr lang="ko-KR" altLang="ko-KR" sz="1400" kern="100" dirty="0" smtClean="0">
                        <a:effectLst/>
                        <a:latin typeface="맑은 고딕" charset="-127"/>
                        <a:ea typeface="+mn-ea"/>
                        <a:cs typeface="Times New Roman" charset="0"/>
                      </a:endParaRPr>
                    </a:p>
                    <a:p>
                      <a:pPr marL="18000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smtClean="0">
                          <a:solidFill>
                            <a:srgbClr val="000000"/>
                          </a:solidFill>
                          <a:effectLst/>
                          <a:latin typeface="Arial" charset="0"/>
                          <a:ea typeface="+mn-ea"/>
                          <a:cs typeface="Times New Roman" charset="0"/>
                        </a:rPr>
                        <a:t>Charles Park, he is a test engineer.</a:t>
                      </a:r>
                      <a:endParaRPr lang="ko-KR" altLang="ko-KR" sz="1400" kern="100" dirty="0" smtClean="0">
                        <a:effectLst/>
                        <a:latin typeface="맑은 고딕" charset="-127"/>
                        <a:ea typeface="+mn-ea"/>
                        <a:cs typeface="Times New Roman" charset="0"/>
                      </a:endParaRPr>
                    </a:p>
                    <a:p>
                      <a:pPr marL="180000" algn="l" latinLnBrk="0">
                        <a:lnSpc>
                          <a:spcPct val="107000"/>
                        </a:lnSpc>
                        <a:spcAft>
                          <a:spcPts val="0"/>
                        </a:spcAft>
                      </a:pPr>
                      <a:r>
                        <a:rPr lang="en-US" sz="1400" kern="100" dirty="0" smtClean="0">
                          <a:solidFill>
                            <a:srgbClr val="000000"/>
                          </a:solidFill>
                          <a:effectLst/>
                          <a:latin typeface="Arial" charset="0"/>
                          <a:ea typeface="맑은 고딕" charset="-127"/>
                          <a:cs typeface="Times New Roman" charset="0"/>
                        </a:rPr>
                        <a:t>All </a:t>
                      </a:r>
                      <a:r>
                        <a:rPr lang="en-US" sz="1400" kern="100" dirty="0">
                          <a:solidFill>
                            <a:srgbClr val="000000"/>
                          </a:solidFill>
                          <a:effectLst/>
                          <a:latin typeface="Arial" charset="0"/>
                          <a:ea typeface="맑은 고딕" charset="-127"/>
                          <a:cs typeface="Times New Roman" charset="0"/>
                        </a:rPr>
                        <a:t>members are involved software development.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56078">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Culture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Our team name is “Infinite Challenge”. It means that we have an “Infinite” passion and we love “Challenges”.</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87693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5</a:t>
            </a:fld>
            <a:endParaRPr lang="ko-KR" altLang="en-US" dirty="0">
              <a:latin typeface="Arial" charset="0"/>
              <a:ea typeface="Arial" charset="0"/>
              <a:cs typeface="Arial" charset="0"/>
            </a:endParaRPr>
          </a:p>
        </p:txBody>
      </p:sp>
      <p:sp>
        <p:nvSpPr>
          <p:cNvPr id="8" name="직사각형 7"/>
          <p:cNvSpPr/>
          <p:nvPr/>
        </p:nvSpPr>
        <p:spPr>
          <a:xfrm>
            <a:off x="416496" y="908720"/>
            <a:ext cx="2441694" cy="369332"/>
          </a:xfrm>
          <a:prstGeom prst="rect">
            <a:avLst/>
          </a:prstGeom>
        </p:spPr>
        <p:txBody>
          <a:bodyPr wrap="none">
            <a:spAutoFit/>
          </a:bodyPr>
          <a:lstStyle/>
          <a:p>
            <a:r>
              <a:rPr lang="en-US" altLang="ko-KR" dirty="0">
                <a:latin typeface="Arial" charset="0"/>
                <a:ea typeface="Arial" charset="0"/>
                <a:cs typeface="Arial" charset="0"/>
              </a:rPr>
              <a:t>2.3) Business Context</a:t>
            </a:r>
          </a:p>
        </p:txBody>
      </p:sp>
      <p:graphicFrame>
        <p:nvGraphicFramePr>
          <p:cNvPr id="5" name="표 4"/>
          <p:cNvGraphicFramePr>
            <a:graphicFrameLocks noGrp="1"/>
          </p:cNvGraphicFramePr>
          <p:nvPr>
            <p:extLst>
              <p:ext uri="{D42A27DB-BD31-4B8C-83A1-F6EECF244321}">
                <p14:modId xmlns:p14="http://schemas.microsoft.com/office/powerpoint/2010/main" val="436678527"/>
              </p:ext>
            </p:extLst>
          </p:nvPr>
        </p:nvGraphicFramePr>
        <p:xfrm>
          <a:off x="649992" y="1628775"/>
          <a:ext cx="8551158" cy="3428366"/>
        </p:xfrm>
        <a:graphic>
          <a:graphicData uri="http://schemas.openxmlformats.org/drawingml/2006/table">
            <a:tbl>
              <a:tblPr firstRow="1" firstCol="1" bandRow="1"/>
              <a:tblGrid>
                <a:gridCol w="2348877"/>
                <a:gridCol w="6202281"/>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Strategies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We will focus on a successful deployment of the initial system and then we will extend markets into the global.</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Internal and external providers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parts company, Server provider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Cost obligations and assets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PC, Server, Development expense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Profit model</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Maintenance fee/every month, Installation fee.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Competition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Other development team.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094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Future direction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100" dirty="0">
                          <a:effectLst/>
                          <a:latin typeface="Arial" charset="0"/>
                          <a:ea typeface="맑은 고딕" charset="-127"/>
                          <a:cs typeface="Times New Roman" charset="0"/>
                        </a:rPr>
                        <a:t>GTPS would like to scale out the system to include larger parking lots and garages, and sell the system to other garage owners around the world if the solution is successful for them.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93388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6</a:t>
            </a:fld>
            <a:endParaRPr lang="ko-KR" altLang="en-US" dirty="0">
              <a:latin typeface="Arial" charset="0"/>
              <a:ea typeface="Arial" charset="0"/>
              <a:cs typeface="Arial" charset="0"/>
            </a:endParaRPr>
          </a:p>
        </p:txBody>
      </p:sp>
      <p:sp>
        <p:nvSpPr>
          <p:cNvPr id="8" name="직사각형 7"/>
          <p:cNvSpPr/>
          <p:nvPr/>
        </p:nvSpPr>
        <p:spPr>
          <a:xfrm>
            <a:off x="416496" y="908720"/>
            <a:ext cx="2463431" cy="369332"/>
          </a:xfrm>
          <a:prstGeom prst="rect">
            <a:avLst/>
          </a:prstGeom>
        </p:spPr>
        <p:txBody>
          <a:bodyPr wrap="none">
            <a:spAutoFit/>
          </a:bodyPr>
          <a:lstStyle/>
          <a:p>
            <a:r>
              <a:rPr lang="en-US" altLang="ko-KR" dirty="0">
                <a:latin typeface="Arial" charset="0"/>
                <a:ea typeface="Arial" charset="0"/>
                <a:cs typeface="Arial" charset="0"/>
              </a:rPr>
              <a:t>2.4) Technical Context</a:t>
            </a:r>
          </a:p>
        </p:txBody>
      </p:sp>
      <p:graphicFrame>
        <p:nvGraphicFramePr>
          <p:cNvPr id="5" name="표 4"/>
          <p:cNvGraphicFramePr>
            <a:graphicFrameLocks noGrp="1"/>
          </p:cNvGraphicFramePr>
          <p:nvPr>
            <p:extLst>
              <p:ext uri="{D42A27DB-BD31-4B8C-83A1-F6EECF244321}">
                <p14:modId xmlns:p14="http://schemas.microsoft.com/office/powerpoint/2010/main" val="862770009"/>
              </p:ext>
            </p:extLst>
          </p:nvPr>
        </p:nvGraphicFramePr>
        <p:xfrm>
          <a:off x="641349" y="1628775"/>
          <a:ext cx="8524875" cy="2448296"/>
        </p:xfrm>
        <a:graphic>
          <a:graphicData uri="http://schemas.openxmlformats.org/drawingml/2006/table">
            <a:tbl>
              <a:tblPr firstRow="1" firstCol="1" bandRow="1"/>
              <a:tblGrid>
                <a:gridCol w="2341657"/>
                <a:gridCol w="6183218"/>
              </a:tblGrid>
              <a:tr h="45473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Languages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JAVA, C, C</a:t>
                      </a:r>
                      <a:r>
                        <a:rPr lang="en-US" sz="1400" kern="0" dirty="0" smtClean="0">
                          <a:effectLst/>
                          <a:latin typeface="Arial" charset="0"/>
                          <a:ea typeface="맑은 고딕" charset="-127"/>
                          <a:cs typeface="Times New Roman" charset="0"/>
                        </a:rPr>
                        <a: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473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Tools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a:effectLst/>
                          <a:latin typeface="Arial" charset="0"/>
                          <a:ea typeface="맑은 고딕" charset="-127"/>
                          <a:cs typeface="Times New Roman" charset="0"/>
                        </a:rPr>
                        <a:t>Eclipse, Arduino IDE, JDK</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69414">
                <a:tc>
                  <a:txBody>
                    <a:bodyPr/>
                    <a:lstStyle/>
                    <a:p>
                      <a:pPr algn="l" latinLnBrk="0">
                        <a:lnSpc>
                          <a:spcPct val="107000"/>
                        </a:lnSpc>
                        <a:spcAft>
                          <a:spcPts val="0"/>
                        </a:spcAft>
                      </a:pPr>
                      <a:r>
                        <a:rPr lang="en-US" sz="1400" b="1" kern="0">
                          <a:effectLst/>
                          <a:latin typeface="Arial" charset="0"/>
                          <a:ea typeface="맑은 고딕" charset="-127"/>
                          <a:cs typeface="Times New Roman" charset="0"/>
                        </a:rPr>
                        <a:t>Operating system and hardware platform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Arduino, Windows, Mac OSX</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6941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Implementation frameworks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Arduino</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9167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6917976" cy="417512"/>
          </a:xfrm>
          <a:prstGeom prst="rect">
            <a:avLst/>
          </a:prstGeom>
          <a:noFill/>
          <a:ln>
            <a:miter lim="800000"/>
            <a:headEnd/>
            <a:tailEnd/>
          </a:ln>
        </p:spPr>
        <p:txBody>
          <a:bodyPr/>
          <a:lstStyle/>
          <a:p>
            <a:pPr algn="l" eaLnBrk="1" hangingPunct="1"/>
            <a:r>
              <a:rPr lang="en-US" altLang="ko-KR" sz="2000" b="1" dirty="0">
                <a:latin typeface="Arial" charset="0"/>
                <a:ea typeface="Arial" charset="0"/>
                <a:cs typeface="Arial" charset="0"/>
              </a:rPr>
              <a:t>3</a:t>
            </a:r>
            <a:r>
              <a:rPr lang="en-US" altLang="ko-KR" sz="2000" b="1" dirty="0" smtClean="0">
                <a:latin typeface="Arial" charset="0"/>
                <a:ea typeface="Arial" charset="0"/>
                <a:cs typeface="Arial" charset="0"/>
              </a:rPr>
              <a:t>. </a:t>
            </a:r>
            <a:r>
              <a:rPr lang="en-US" altLang="ko-KR" sz="2000" b="1" dirty="0" smtClean="0">
                <a:latin typeface="Arial" charset="0"/>
                <a:ea typeface="Arial" charset="0"/>
                <a:cs typeface="Arial" charset="0"/>
              </a:rPr>
              <a:t>Functional </a:t>
            </a:r>
            <a:r>
              <a:rPr lang="en-US" altLang="ko-KR" sz="2000" b="1" dirty="0" smtClean="0">
                <a:latin typeface="Arial" charset="0"/>
                <a:ea typeface="Arial" charset="0"/>
                <a:cs typeface="Arial" charset="0"/>
              </a:rPr>
              <a:t>Requirement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7</a:t>
            </a:fld>
            <a:endParaRPr lang="ko-KR" altLang="en-US"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542878958"/>
              </p:ext>
            </p:extLst>
          </p:nvPr>
        </p:nvGraphicFramePr>
        <p:xfrm>
          <a:off x="641350" y="908720"/>
          <a:ext cx="8559800" cy="5212111"/>
        </p:xfrm>
        <a:graphic>
          <a:graphicData uri="http://schemas.openxmlformats.org/drawingml/2006/table">
            <a:tbl>
              <a:tblPr firstRow="1" firstCol="1" bandRow="1"/>
              <a:tblGrid>
                <a:gridCol w="856318"/>
                <a:gridCol w="5179287"/>
                <a:gridCol w="2524195"/>
              </a:tblGrid>
              <a:tr h="111245">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Functional Requirement</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cars in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4">
                  <a:txBody>
                    <a:bodyPr/>
                    <a:lstStyle/>
                    <a:p>
                      <a:pPr algn="l" latinLnBrk="0">
                        <a:lnSpc>
                          <a:spcPct val="107000"/>
                        </a:lnSpc>
                        <a:spcAft>
                          <a:spcPts val="0"/>
                        </a:spcAft>
                      </a:pPr>
                      <a:r>
                        <a:rPr lang="en-US" sz="1400" kern="0">
                          <a:effectLst/>
                          <a:latin typeface="Arial" charset="0"/>
                          <a:ea typeface="맑은 고딕" charset="-127"/>
                          <a:cs typeface="Times New Roman" charset="0"/>
                        </a:rPr>
                        <a:t>Arduino H/W control</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open and close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change the entry/exit LED color and turn on/off stall LEDs.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presence of a car when cars arrive at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allow drivers to reserve parking spaces.</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Reservations will be made via a mobile app, a laptop, or a desktop app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5">
                  <a:txBody>
                    <a:bodyPr/>
                    <a:lstStyle/>
                    <a:p>
                      <a:pPr algn="l" latinLnBrk="0">
                        <a:lnSpc>
                          <a:spcPct val="107000"/>
                        </a:lnSpc>
                        <a:spcAft>
                          <a:spcPts val="0"/>
                        </a:spcAft>
                      </a:pPr>
                      <a:r>
                        <a:rPr lang="en-US" sz="1400" kern="0">
                          <a:effectLst/>
                          <a:latin typeface="Arial" charset="0"/>
                          <a:ea typeface="맑은 고딕" charset="-127"/>
                          <a:cs typeface="Times New Roman" charset="0"/>
                        </a:rPr>
                        <a:t>Reservation system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For reservation, drivers must sign up the system so that the system can prevent from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available number of parking slots to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FR09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return a confirmation information to the driver if reservation is succeed.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dirty="0">
                          <a:solidFill>
                            <a:srgbClr val="000000"/>
                          </a:solidFill>
                          <a:effectLst/>
                          <a:latin typeface="Arial" charset="0"/>
                          <a:ea typeface="맑은 고딕" charset="-127"/>
                          <a:cs typeface="Times New Roman" charset="0"/>
                        </a:rPr>
                        <a:t>FR10</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check the confirmation information to verify the deriver's information and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When drivers come up an entry gate</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0377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8</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3. </a:t>
            </a:r>
            <a:r>
              <a:rPr kumimoji="0" lang="en-US" altLang="ko-KR" sz="2000" b="1" dirty="0" smtClean="0">
                <a:latin typeface="Arial" charset="0"/>
                <a:ea typeface="Arial" charset="0"/>
                <a:cs typeface="Arial" charset="0"/>
              </a:rPr>
              <a:t>Functional </a:t>
            </a:r>
            <a:r>
              <a:rPr kumimoji="0" lang="en-US" altLang="ko-KR" sz="2000" b="1" dirty="0" smtClean="0">
                <a:latin typeface="Arial" charset="0"/>
                <a:ea typeface="Arial" charset="0"/>
                <a:cs typeface="Arial" charset="0"/>
              </a:rPr>
              <a:t>Requirement</a:t>
            </a:r>
            <a:endParaRPr kumimoji="0" lang="ko-KR" altLang="en-US" sz="2000" b="1" dirty="0"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866686256"/>
              </p:ext>
            </p:extLst>
          </p:nvPr>
        </p:nvGraphicFramePr>
        <p:xfrm>
          <a:off x="671967" y="908720"/>
          <a:ext cx="8529183" cy="5934974"/>
        </p:xfrm>
        <a:graphic>
          <a:graphicData uri="http://schemas.openxmlformats.org/drawingml/2006/table">
            <a:tbl>
              <a:tblPr firstRow="1" firstCol="1" bandRow="1"/>
              <a:tblGrid>
                <a:gridCol w="853255"/>
                <a:gridCol w="5160761"/>
                <a:gridCol w="2515167"/>
              </a:tblGrid>
              <a:tr h="111245">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FR11</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“Grace period” must be configurable.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1">
                        <a:lnSpc>
                          <a:spcPct val="107000"/>
                        </a:lnSpc>
                        <a:spcAft>
                          <a:spcPts val="0"/>
                        </a:spcAft>
                      </a:pPr>
                      <a:r>
                        <a:rPr lang="en-US" sz="1400" kern="0" dirty="0">
                          <a:effectLst/>
                          <a:latin typeface="Arial" charset="0"/>
                          <a:ea typeface="맑은 고딕" charset="-127"/>
                          <a:cs typeface="Times New Roman" charset="0"/>
                        </a:rPr>
                        <a:t>No-show process</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 not show up at the start of their reservation time, the system must operate the "grace period".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doesn't show up within the grace period, the system must cancel the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calculate the total parking fee by hour and it shall charge on their credit card.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Charge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which parking spots are occupied and which are opened.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0">
                        <a:lnSpc>
                          <a:spcPct val="107000"/>
                        </a:lnSpc>
                        <a:spcAft>
                          <a:spcPts val="0"/>
                        </a:spcAft>
                      </a:pPr>
                      <a:r>
                        <a:rPr lang="en-US" sz="1400" kern="0">
                          <a:effectLst/>
                          <a:latin typeface="Arial" charset="0"/>
                          <a:ea typeface="맑은 고딕" charset="-127"/>
                          <a:cs typeface="Times New Roman" charset="0"/>
                        </a:rPr>
                        <a:t>Monitoring system for attendants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how long the car has occupied the particular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the status when a driver parks in the wrong parking space and must automatically reassign parking spaces and correlate associated reservations.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the facility usage and revenue.</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The facility usage must include average occupancy, peak usage hours, parking slot statistics.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extend analysis algorithms or applications without disrupting operations.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Extend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FR20</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login system for preventing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System security</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not allow anyone to view facility data (reservations, credit cards, etc.) except owner. </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904929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제목 슬라이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66700" indent="-266700">
          <a:lnSpc>
            <a:spcPct val="130000"/>
          </a:lnSpc>
          <a:buClr>
            <a:srgbClr val="C5003D"/>
          </a:buClr>
          <a:buFont typeface="Wingdings" pitchFamily="2" charset="2"/>
          <a:buChar char="u"/>
          <a:defRPr sz="1600" b="1"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12721</TotalTime>
  <Words>2621</Words>
  <Application>Microsoft Macintosh PowerPoint</Application>
  <PresentationFormat>A4 용지(210x297mm)</PresentationFormat>
  <Paragraphs>602</Paragraphs>
  <Slides>25</Slides>
  <Notes>23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25</vt:i4>
      </vt:variant>
    </vt:vector>
  </HeadingPairs>
  <TitlesOfParts>
    <vt:vector size="30" baseType="lpstr">
      <vt:lpstr>굴림</vt:lpstr>
      <vt:lpstr>맑은 고딕</vt:lpstr>
      <vt:lpstr>Times New Roman</vt:lpstr>
      <vt:lpstr>Arial</vt:lpstr>
      <vt:lpstr>제목 슬라이드</vt:lpstr>
      <vt:lpstr>Sure-Park System Initial Presentation</vt:lpstr>
      <vt:lpstr>0. Contents</vt:lpstr>
      <vt:lpstr>1. Introduction</vt:lpstr>
      <vt:lpstr>2. Product Context</vt:lpstr>
      <vt:lpstr>2. Product Context</vt:lpstr>
      <vt:lpstr>2. Product Context</vt:lpstr>
      <vt:lpstr>2. Product Context</vt:lpstr>
      <vt:lpstr>3. Functional Requirement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Administrator</dc:creator>
  <cp:lastModifiedBy>김재헌</cp:lastModifiedBy>
  <cp:revision>742</cp:revision>
  <dcterms:created xsi:type="dcterms:W3CDTF">2012-01-20T03:23:33Z</dcterms:created>
  <dcterms:modified xsi:type="dcterms:W3CDTF">2016-05-26T00:26:43Z</dcterms:modified>
</cp:coreProperties>
</file>