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5" r:id="rId3"/>
    <p:sldId id="263" r:id="rId4"/>
    <p:sldId id="264" r:id="rId5"/>
    <p:sldId id="282" r:id="rId6"/>
    <p:sldId id="283" r:id="rId7"/>
    <p:sldId id="286" r:id="rId8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9B30D5-6DDE-441E-BB38-9CFB209CCDFA}">
          <p14:sldIdLst>
            <p14:sldId id="258"/>
            <p14:sldId id="285"/>
            <p14:sldId id="263"/>
            <p14:sldId id="264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04" userDrawn="1">
          <p15:clr>
            <a:srgbClr val="A4A3A4"/>
          </p15:clr>
        </p15:guide>
        <p15:guide id="3" pos="5796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6" autoAdjust="0"/>
    <p:restoredTop sz="93496" autoAdjust="0"/>
  </p:normalViewPr>
  <p:slideViewPr>
    <p:cSldViewPr>
      <p:cViewPr varScale="1">
        <p:scale>
          <a:sx n="106" d="100"/>
          <a:sy n="106" d="100"/>
        </p:scale>
        <p:origin x="408" y="84"/>
      </p:cViewPr>
      <p:guideLst>
        <p:guide orient="horz" pos="754"/>
        <p:guide pos="404"/>
        <p:guide pos="5796"/>
        <p:guide orient="horz" pos="1026"/>
      </p:guideLst>
    </p:cSldViewPr>
  </p:slideViewPr>
  <p:outlineViewPr>
    <p:cViewPr>
      <p:scale>
        <a:sx n="33" d="100"/>
        <a:sy n="33" d="100"/>
      </p:scale>
      <p:origin x="0" y="58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048"/>
    </p:cViewPr>
  </p:sorterViewPr>
  <p:notesViewPr>
    <p:cSldViewPr>
      <p:cViewPr varScale="1">
        <p:scale>
          <a:sx n="84" d="100"/>
          <a:sy n="84" d="100"/>
        </p:scale>
        <p:origin x="-390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62AA09-B2C7-43E9-ABA0-23318402D21E}" type="datetimeFigureOut">
              <a:rPr lang="ko-KR" altLang="en-US"/>
              <a:pPr>
                <a:defRPr/>
              </a:pPr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4F63CA-8E40-4678-804A-E0C797DB7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2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46CE4-AE66-46F9-A116-923225BB6DDB}" type="datetimeFigureOut">
              <a:rPr lang="ko-KR" altLang="en-US"/>
              <a:pPr>
                <a:defRPr/>
              </a:pPr>
              <a:t>2016-06-22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47A307-6D28-42D4-97C7-3EC4C72659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774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486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6627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4116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153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81625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27D2B-8236-46A4-853C-5332FEA7EC0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9907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백색바탕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25975" y="6309890"/>
            <a:ext cx="654050" cy="45921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E8CC54-DFE0-4636-8F08-1CBBBE732C9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3125" r="12507" b="8132"/>
          <a:stretch/>
        </p:blipFill>
        <p:spPr>
          <a:xfrm>
            <a:off x="9086849" y="6381539"/>
            <a:ext cx="688818" cy="4592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1"/>
            <a:ext cx="7410451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66225" y="6475414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3A6FB7-CA42-471B-9E03-E845BA8A15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29" name="그림 5" descr="백색바탕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6453189"/>
            <a:ext cx="682626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그림 14" descr="BK.png"/>
          <p:cNvPicPr>
            <a:picLocks noChangeAspect="1"/>
          </p:cNvPicPr>
          <p:nvPr/>
        </p:nvPicPr>
        <p:blipFill>
          <a:blip r:embed="rId2" cstate="print"/>
          <a:srcRect l="4326" r="10626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제목 2"/>
          <p:cNvSpPr>
            <a:spLocks noGrp="1"/>
          </p:cNvSpPr>
          <p:nvPr>
            <p:ph type="title" idx="4294967295"/>
          </p:nvPr>
        </p:nvSpPr>
        <p:spPr bwMode="auto">
          <a:xfrm>
            <a:off x="428624" y="2133601"/>
            <a:ext cx="8915400" cy="719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  <a:t>Sure-Park System</a:t>
            </a:r>
            <a:b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ko-KR" sz="4000" b="1" dirty="0" smtClean="0">
                <a:solidFill>
                  <a:srgbClr val="C5003D"/>
                </a:solidFill>
                <a:latin typeface="Arial" charset="0"/>
                <a:ea typeface="Arial" charset="0"/>
                <a:cs typeface="Arial" charset="0"/>
              </a:rPr>
              <a:t>Final Presentation</a:t>
            </a:r>
            <a:endParaRPr lang="ko-KR" altLang="en-US" sz="4000" b="1" dirty="0" smtClean="0">
              <a:solidFill>
                <a:srgbClr val="C5003D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8" name="그림 5" descr="백색바탕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038" y="6057900"/>
            <a:ext cx="16621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17911"/>
              </p:ext>
            </p:extLst>
          </p:nvPr>
        </p:nvGraphicFramePr>
        <p:xfrm>
          <a:off x="2828764" y="5373216"/>
          <a:ext cx="4248472" cy="899142"/>
        </p:xfrm>
        <a:graphic>
          <a:graphicData uri="http://schemas.openxmlformats.org/drawingml/2006/table">
            <a:tbl>
              <a:tblPr/>
              <a:tblGrid>
                <a:gridCol w="4248472"/>
              </a:tblGrid>
              <a:tr h="380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Team 3(Infinite Challenge)</a:t>
                      </a:r>
                      <a:endParaRPr lang="ko-KR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1" marR="914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Namjin</a:t>
                      </a: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Lee(Team Leader)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Jack Oh, Charles Park, Joan Kim, </a:t>
                      </a:r>
                      <a:r>
                        <a:rPr lang="en-US" altLang="ko-KR" sz="1400" b="1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Jaeheon</a:t>
                      </a:r>
                      <a:r>
                        <a:rPr lang="en-US" altLang="ko-KR" sz="14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Kim</a:t>
                      </a:r>
                      <a:endParaRPr lang="ko-KR" altLang="en-US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4" y="6068100"/>
            <a:ext cx="2187414" cy="78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0. Contents</a:t>
            </a:r>
            <a:endParaRPr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1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1350" y="907841"/>
            <a:ext cx="85598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Product Context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Functional Requirement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Use Cases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Use Case Scenario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Quality Attribute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Quality Attribute Scenario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Quality Attribute Utility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Business Constraint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Technical Constraint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Overall Project Schedule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Project Risk and Mitigation Plan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Role &amp; Responsibility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2000" dirty="0" smtClean="0">
                <a:latin typeface="Arial" charset="0"/>
                <a:ea typeface="Arial" charset="0"/>
                <a:cs typeface="Arial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1. System Context</a:t>
            </a:r>
            <a:endParaRPr lang="ko-KR" altLang="en-US" sz="2000" b="1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2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3919" y="6461324"/>
            <a:ext cx="311816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Arial" charset="0"/>
                <a:ea typeface="Arial" charset="0"/>
                <a:cs typeface="Arial" charset="0"/>
              </a:rPr>
              <a:t>&lt; Figure1. System context diagram &gt;</a:t>
            </a:r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319137"/>
            <a:ext cx="5770245" cy="41611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496" y="836712"/>
            <a:ext cx="9361040" cy="13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key requisites of the project are functions that:</a:t>
            </a:r>
            <a:endParaRPr lang="ko-KR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drivers</a:t>
            </a:r>
            <a:r>
              <a:rPr lang="en-US" altLang="ko-KR" sz="1200" u="sng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can reserve a parking space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by using a laptop or a phone.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200" u="sng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parking attendants can monitor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parking facilities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system is initially built for a small parking facility and should </a:t>
            </a:r>
            <a:r>
              <a:rPr lang="en-US" altLang="ko-KR" sz="1200" u="sng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be able to be applied to various sized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parking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facilities</a:t>
            </a:r>
          </a:p>
          <a:p>
            <a:pPr marL="342900" lvl="0" indent="-342900" fontAlgn="ctr" latinLnBrk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ko-KR" sz="1200" u="sng" kern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the </a:t>
            </a:r>
            <a:r>
              <a:rPr lang="en-US" altLang="ko-KR" sz="1200" u="sng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system can provide basic statistics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including average occupancy, peak usage hours, parking slot statistics, and revenue, which should be extensible in order to help developers to add more analysis algorithms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1"/>
          <p:cNvSpPr>
            <a:spLocks noGrp="1"/>
          </p:cNvSpPr>
          <p:nvPr>
            <p:ph type="title" idx="4294967295"/>
          </p:nvPr>
        </p:nvSpPr>
        <p:spPr bwMode="auto">
          <a:xfrm>
            <a:off x="195264" y="188913"/>
            <a:ext cx="5333800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2. 1</a:t>
            </a:r>
            <a:r>
              <a:rPr lang="en-US" altLang="ko-KR" sz="2000" b="1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ko-KR" sz="2000" b="1" dirty="0" smtClean="0">
                <a:latin typeface="Arial" charset="0"/>
                <a:ea typeface="Arial" charset="0"/>
                <a:cs typeface="Arial" charset="0"/>
              </a:rPr>
              <a:t> Decomposition</a:t>
            </a:r>
            <a:endParaRPr lang="ko-KR" alt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3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496" y="90872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2.1) Market </a:t>
            </a:r>
            <a:r>
              <a:rPr lang="ko-KR" altLang="en-US" dirty="0">
                <a:latin typeface="Arial" charset="0"/>
                <a:ea typeface="Arial" charset="0"/>
                <a:cs typeface="Arial" charset="0"/>
              </a:rPr>
              <a:t>Context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00151"/>
              </p:ext>
            </p:extLst>
          </p:nvPr>
        </p:nvGraphicFramePr>
        <p:xfrm>
          <a:off x="1136576" y="3196622"/>
          <a:ext cx="6977454" cy="2536633"/>
        </p:xfrm>
        <a:graphic>
          <a:graphicData uri="http://schemas.openxmlformats.org/drawingml/2006/table">
            <a:tbl>
              <a:tblPr firstRow="1" firstCol="1" bandRow="1"/>
              <a:tblGrid>
                <a:gridCol w="1477348"/>
                <a:gridCol w="5500106"/>
              </a:tblGrid>
              <a:tr h="417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Modifiability(QA08)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Perspective: Static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4171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Architectural Tactic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Increase Cohesion, Reduce Coupling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29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Rationale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000" kern="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SurePark</a:t>
                      </a: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Manager, we’ve divided three parts, Common, Control Service and Management Service. Control Service have a responsibility of communication with the Facility Controller. And it also have managed Facilities. The Management Service have a responsibility of communication with the Web Service and also manage DB.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Common is common source between Control Service and Management Service. Control service and Management service call each interface class for reducing coupling.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4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12. Project </a:t>
            </a:r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Risk and Mitigation Plan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16054"/>
              </p:ext>
            </p:extLst>
          </p:nvPr>
        </p:nvGraphicFramePr>
        <p:xfrm>
          <a:off x="641349" y="1196975"/>
          <a:ext cx="8524875" cy="3120708"/>
        </p:xfrm>
        <a:graphic>
          <a:graphicData uri="http://schemas.openxmlformats.org/drawingml/2006/table">
            <a:tbl>
              <a:tblPr firstRow="1" firstCol="1" bandRow="1"/>
              <a:tblGrid>
                <a:gridCol w="1878882"/>
                <a:gridCol w="1653826"/>
                <a:gridCol w="4992167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RISK</a:t>
                      </a:r>
                      <a:endParaRPr lang="ko-KR" sz="1400" b="1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Priority</a:t>
                      </a:r>
                      <a:endParaRPr lang="ko-KR" sz="1400" b="1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Mitigation Plan</a:t>
                      </a:r>
                      <a:endParaRPr lang="ko-KR" sz="1400" b="1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Low experience of JAVA development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Low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will be familiar with JAVA before arrived at CMU.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No experience of Arduino development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Low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will be familiar with Arduino before arrived at CMU.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Not familiar with architectural patterns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High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discuss various architectural patterns with mentor.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Short term for development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High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will make a plan well and manage it perfectly.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Difficult to test big scaled system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 Mid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will design architecture considering testability.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5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13. Role </a:t>
            </a:r>
            <a:r>
              <a:rPr kumimoji="0" lang="en-US" altLang="ko-KR" sz="2000" b="1" dirty="0">
                <a:latin typeface="Arial" charset="0"/>
                <a:ea typeface="Arial" charset="0"/>
                <a:cs typeface="Arial" charset="0"/>
              </a:rPr>
              <a:t>&amp; Responsibility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4105"/>
              </p:ext>
            </p:extLst>
          </p:nvPr>
        </p:nvGraphicFramePr>
        <p:xfrm>
          <a:off x="641349" y="1209975"/>
          <a:ext cx="8524875" cy="2309181"/>
        </p:xfrm>
        <a:graphic>
          <a:graphicData uri="http://schemas.openxmlformats.org/drawingml/2006/table">
            <a:tbl>
              <a:tblPr firstRow="1" firstCol="1" bandRow="1"/>
              <a:tblGrid>
                <a:gridCol w="1878882"/>
                <a:gridCol w="1653826"/>
                <a:gridCol w="4992167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Role</a:t>
                      </a:r>
                      <a:endParaRPr lang="ko-KR" sz="1400" b="1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Assign</a:t>
                      </a:r>
                      <a:endParaRPr lang="ko-KR" sz="1400" b="1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Responsibility</a:t>
                      </a:r>
                      <a:endParaRPr lang="ko-KR" sz="1400" b="1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Team leader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Namjin Lee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Check time log and risk management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Architect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Jaeheon Kim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Design system architecture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Integration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Jack Oh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Integrate all artifacts(source code, documents …etc).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Test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Charles Park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Test and delivery.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Documentation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Joan Kim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Create document artifacts.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Development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All</a:t>
                      </a:r>
                      <a:endParaRPr lang="ko-KR" sz="14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Arial" charset="0"/>
                          <a:ea typeface="맑은 고딕" charset="-127"/>
                          <a:cs typeface="Times New Roman" charset="0"/>
                        </a:rPr>
                        <a:t>We all develop the parking system.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CC54-DFE0-4636-8F08-1CBBBE732C98}" type="slidenum">
              <a:rPr lang="ko-KR" altLang="en-US" smtClean="0">
                <a:latin typeface="Arial" charset="0"/>
                <a:ea typeface="Arial" charset="0"/>
                <a:cs typeface="Arial" charset="0"/>
              </a:rPr>
              <a:pPr>
                <a:defRPr/>
              </a:pPr>
              <a:t>6</a:t>
            </a:fld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제목 21"/>
          <p:cNvSpPr txBox="1">
            <a:spLocks/>
          </p:cNvSpPr>
          <p:nvPr/>
        </p:nvSpPr>
        <p:spPr bwMode="auto">
          <a:xfrm>
            <a:off x="195264" y="188913"/>
            <a:ext cx="6917976" cy="41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dirty="0" smtClean="0">
                <a:latin typeface="Arial" charset="0"/>
                <a:ea typeface="Arial" charset="0"/>
                <a:cs typeface="Arial" charset="0"/>
              </a:rPr>
              <a:t>14. Q &amp; A</a:t>
            </a:r>
            <a:endParaRPr kumimoji="0" lang="en-US" altLang="ko-KR" sz="20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196974"/>
            <a:ext cx="8632130" cy="43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418</Words>
  <Application>Microsoft Office PowerPoint</Application>
  <PresentationFormat>A4 용지(210x297mm)</PresentationFormat>
  <Paragraphs>89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Times New Roman</vt:lpstr>
      <vt:lpstr>Wingdings</vt:lpstr>
      <vt:lpstr>제목 슬라이드</vt:lpstr>
      <vt:lpstr>Sure-Park System Final Presentation</vt:lpstr>
      <vt:lpstr>0. Contents</vt:lpstr>
      <vt:lpstr>1. System Context</vt:lpstr>
      <vt:lpstr>2. 1st Decomposition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Joan Kim</cp:lastModifiedBy>
  <cp:revision>746</cp:revision>
  <dcterms:created xsi:type="dcterms:W3CDTF">2012-01-20T03:23:33Z</dcterms:created>
  <dcterms:modified xsi:type="dcterms:W3CDTF">2016-06-22T14:07:48Z</dcterms:modified>
</cp:coreProperties>
</file>