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4"/>
  </p:notesMasterIdLst>
  <p:handoutMasterIdLst>
    <p:handoutMasterId r:id="rId25"/>
  </p:handoutMasterIdLst>
  <p:sldIdLst>
    <p:sldId id="258" r:id="rId2"/>
    <p:sldId id="263" r:id="rId3"/>
    <p:sldId id="264" r:id="rId4"/>
    <p:sldId id="265" r:id="rId5"/>
    <p:sldId id="267" r:id="rId6"/>
    <p:sldId id="266" r:id="rId7"/>
    <p:sldId id="268" r:id="rId8"/>
    <p:sldId id="269" r:id="rId9"/>
    <p:sldId id="273" r:id="rId10"/>
    <p:sldId id="270" r:id="rId11"/>
    <p:sldId id="271" r:id="rId12"/>
    <p:sldId id="272" r:id="rId13"/>
    <p:sldId id="274" r:id="rId14"/>
    <p:sldId id="275" r:id="rId15"/>
    <p:sldId id="276" r:id="rId16"/>
    <p:sldId id="277" r:id="rId17"/>
    <p:sldId id="278" r:id="rId18"/>
    <p:sldId id="279" r:id="rId19"/>
    <p:sldId id="280" r:id="rId20"/>
    <p:sldId id="281" r:id="rId21"/>
    <p:sldId id="282" r:id="rId22"/>
    <p:sldId id="283" r:id="rId23"/>
  </p:sldIdLst>
  <p:sldSz cx="9906000" cy="6858000" type="A4"/>
  <p:notesSz cx="6807200" cy="99393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521415D9-36F7-43E2-AB2F-B90AF26B5E84}">
      <p14:sectionLst xmlns:p14="http://schemas.microsoft.com/office/powerpoint/2010/main">
        <p14:section name="Introduction" id="{F89B30D5-6DDE-441E-BB38-9CFB209CCDFA}">
          <p14:sldIdLst>
            <p14:sldId id="258"/>
            <p14:sldId id="263"/>
            <p14:sldId id="264"/>
            <p14:sldId id="265"/>
            <p14:sldId id="267"/>
            <p14:sldId id="266"/>
            <p14:sldId id="268"/>
            <p14:sldId id="269"/>
            <p14:sldId id="273"/>
            <p14:sldId id="270"/>
            <p14:sldId id="271"/>
            <p14:sldId id="272"/>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15:guide id="1" orient="horz" pos="754" userDrawn="1">
          <p15:clr>
            <a:srgbClr val="A4A3A4"/>
          </p15:clr>
        </p15:guide>
        <p15:guide id="2" pos="404" userDrawn="1">
          <p15:clr>
            <a:srgbClr val="A4A3A4"/>
          </p15:clr>
        </p15:guide>
        <p15:guide id="3" pos="5796" userDrawn="1">
          <p15:clr>
            <a:srgbClr val="A4A3A4"/>
          </p15:clr>
        </p15:guide>
        <p15:guide id="4" orient="horz" pos="1026"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03D"/>
    <a:srgbClr val="A9072E"/>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98" autoAdjust="0"/>
    <p:restoredTop sz="93505" autoAdjust="0"/>
  </p:normalViewPr>
  <p:slideViewPr>
    <p:cSldViewPr>
      <p:cViewPr varScale="1">
        <p:scale>
          <a:sx n="107" d="100"/>
          <a:sy n="107" d="100"/>
        </p:scale>
        <p:origin x="688" y="160"/>
      </p:cViewPr>
      <p:guideLst>
        <p:guide orient="horz" pos="754"/>
        <p:guide pos="404"/>
        <p:guide pos="5796"/>
        <p:guide orient="horz" pos="1026"/>
      </p:guideLst>
    </p:cSldViewPr>
  </p:slideViewPr>
  <p:outlineViewPr>
    <p:cViewPr>
      <p:scale>
        <a:sx n="33" d="100"/>
        <a:sy n="33" d="100"/>
      </p:scale>
      <p:origin x="0" y="58272"/>
    </p:cViewPr>
  </p:outlineViewPr>
  <p:notesTextViewPr>
    <p:cViewPr>
      <p:scale>
        <a:sx n="100" d="100"/>
        <a:sy n="100" d="100"/>
      </p:scale>
      <p:origin x="0" y="0"/>
    </p:cViewPr>
  </p:notesTextViewPr>
  <p:sorterViewPr>
    <p:cViewPr>
      <p:scale>
        <a:sx n="50" d="100"/>
        <a:sy n="50" d="100"/>
      </p:scale>
      <p:origin x="0" y="3048"/>
    </p:cViewPr>
  </p:sorterViewPr>
  <p:notesViewPr>
    <p:cSldViewPr>
      <p:cViewPr varScale="1">
        <p:scale>
          <a:sx n="84" d="100"/>
          <a:sy n="84" d="100"/>
        </p:scale>
        <p:origin x="-390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C562AA09-B2C7-43E9-ABA0-23318402D21E}" type="datetimeFigureOut">
              <a:rPr lang="ko-KR" altLang="en-US"/>
              <a:pPr>
                <a:defRPr/>
              </a:pPr>
              <a:t>2016. 5. 17.</a:t>
            </a:fld>
            <a:endParaRPr lang="ko-KR" altLang="en-US"/>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5" name="슬라이드 번호 개체 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B64F63CA-8E40-4678-804A-E0C797DB7539}" type="slidenum">
              <a:rPr lang="ko-KR" altLang="en-US"/>
              <a:pPr>
                <a:defRPr/>
              </a:pPr>
              <a:t>‹#›</a:t>
            </a:fld>
            <a:endParaRPr lang="ko-KR" altLang="en-US"/>
          </a:p>
        </p:txBody>
      </p:sp>
    </p:spTree>
    <p:extLst>
      <p:ext uri="{BB962C8B-B14F-4D97-AF65-F5344CB8AC3E}">
        <p14:creationId xmlns:p14="http://schemas.microsoft.com/office/powerpoint/2010/main" val="1240225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11146CE4-AE66-46F9-A116-923225BB6DDB}" type="datetimeFigureOut">
              <a:rPr lang="ko-KR" altLang="en-US"/>
              <a:pPr>
                <a:defRPr/>
              </a:pPr>
              <a:t>2016. 5. 17.</a:t>
            </a:fld>
            <a:endParaRPr lang="ko-KR" altLang="en-US"/>
          </a:p>
        </p:txBody>
      </p:sp>
      <p:sp>
        <p:nvSpPr>
          <p:cNvPr id="4" name="슬라이드 이미지 개체 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81038" y="4721225"/>
            <a:ext cx="5445125" cy="4471988"/>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9247A307-6D28-42D4-97C7-3EC4C726598D}" type="slidenum">
              <a:rPr lang="ko-KR" altLang="en-US"/>
              <a:pPr>
                <a:defRPr/>
              </a:pPr>
              <a:t>‹#›</a:t>
            </a:fld>
            <a:endParaRPr lang="ko-KR" altLang="en-US"/>
          </a:p>
        </p:txBody>
      </p:sp>
    </p:spTree>
    <p:extLst>
      <p:ext uri="{BB962C8B-B14F-4D97-AF65-F5344CB8AC3E}">
        <p14:creationId xmlns:p14="http://schemas.microsoft.com/office/powerpoint/2010/main" val="412029166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a:t>
            </a:fld>
            <a:endParaRPr lang="ko-KR" altLang="en-US" smtClean="0"/>
          </a:p>
        </p:txBody>
      </p:sp>
    </p:spTree>
    <p:extLst>
      <p:ext uri="{BB962C8B-B14F-4D97-AF65-F5344CB8AC3E}">
        <p14:creationId xmlns:p14="http://schemas.microsoft.com/office/powerpoint/2010/main" val="154867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11</a:t>
            </a:fld>
            <a:endParaRPr lang="ko-KR" altLang="en-US" smtClean="0"/>
          </a:p>
        </p:txBody>
      </p:sp>
    </p:spTree>
    <p:extLst>
      <p:ext uri="{BB962C8B-B14F-4D97-AF65-F5344CB8AC3E}">
        <p14:creationId xmlns:p14="http://schemas.microsoft.com/office/powerpoint/2010/main" val="1373499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12</a:t>
            </a:fld>
            <a:endParaRPr lang="ko-KR" altLang="en-US" smtClean="0"/>
          </a:p>
        </p:txBody>
      </p:sp>
    </p:spTree>
    <p:extLst>
      <p:ext uri="{BB962C8B-B14F-4D97-AF65-F5344CB8AC3E}">
        <p14:creationId xmlns:p14="http://schemas.microsoft.com/office/powerpoint/2010/main" val="1593960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13</a:t>
            </a:fld>
            <a:endParaRPr lang="ko-KR" altLang="en-US" smtClean="0"/>
          </a:p>
        </p:txBody>
      </p:sp>
    </p:spTree>
    <p:extLst>
      <p:ext uri="{BB962C8B-B14F-4D97-AF65-F5344CB8AC3E}">
        <p14:creationId xmlns:p14="http://schemas.microsoft.com/office/powerpoint/2010/main" val="1356303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14</a:t>
            </a:fld>
            <a:endParaRPr lang="ko-KR" altLang="en-US" smtClean="0"/>
          </a:p>
        </p:txBody>
      </p:sp>
    </p:spTree>
    <p:extLst>
      <p:ext uri="{BB962C8B-B14F-4D97-AF65-F5344CB8AC3E}">
        <p14:creationId xmlns:p14="http://schemas.microsoft.com/office/powerpoint/2010/main" val="1244281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15</a:t>
            </a:fld>
            <a:endParaRPr lang="ko-KR" altLang="en-US" smtClean="0"/>
          </a:p>
        </p:txBody>
      </p:sp>
    </p:spTree>
    <p:extLst>
      <p:ext uri="{BB962C8B-B14F-4D97-AF65-F5344CB8AC3E}">
        <p14:creationId xmlns:p14="http://schemas.microsoft.com/office/powerpoint/2010/main" val="758595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16</a:t>
            </a:fld>
            <a:endParaRPr lang="ko-KR" altLang="en-US" smtClean="0"/>
          </a:p>
        </p:txBody>
      </p:sp>
    </p:spTree>
    <p:extLst>
      <p:ext uri="{BB962C8B-B14F-4D97-AF65-F5344CB8AC3E}">
        <p14:creationId xmlns:p14="http://schemas.microsoft.com/office/powerpoint/2010/main" val="42781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17</a:t>
            </a:fld>
            <a:endParaRPr lang="ko-KR" altLang="en-US" smtClean="0"/>
          </a:p>
        </p:txBody>
      </p:sp>
    </p:spTree>
    <p:extLst>
      <p:ext uri="{BB962C8B-B14F-4D97-AF65-F5344CB8AC3E}">
        <p14:creationId xmlns:p14="http://schemas.microsoft.com/office/powerpoint/2010/main" val="404341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18</a:t>
            </a:fld>
            <a:endParaRPr lang="ko-KR" altLang="en-US" smtClean="0"/>
          </a:p>
        </p:txBody>
      </p:sp>
    </p:spTree>
    <p:extLst>
      <p:ext uri="{BB962C8B-B14F-4D97-AF65-F5344CB8AC3E}">
        <p14:creationId xmlns:p14="http://schemas.microsoft.com/office/powerpoint/2010/main" val="156138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Insert</a:t>
            </a:r>
            <a:r>
              <a:rPr lang="en-US" altLang="ko-KR" baseline="0" dirty="0" smtClean="0"/>
              <a:t> “we are here”</a:t>
            </a: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19</a:t>
            </a:fld>
            <a:endParaRPr lang="ko-KR" altLang="en-US" smtClean="0"/>
          </a:p>
        </p:txBody>
      </p:sp>
    </p:spTree>
    <p:extLst>
      <p:ext uri="{BB962C8B-B14F-4D97-AF65-F5344CB8AC3E}">
        <p14:creationId xmlns:p14="http://schemas.microsoft.com/office/powerpoint/2010/main" val="902383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20</a:t>
            </a:fld>
            <a:endParaRPr lang="ko-KR" altLang="en-US" smtClean="0"/>
          </a:p>
        </p:txBody>
      </p:sp>
    </p:spTree>
    <p:extLst>
      <p:ext uri="{BB962C8B-B14F-4D97-AF65-F5344CB8AC3E}">
        <p14:creationId xmlns:p14="http://schemas.microsoft.com/office/powerpoint/2010/main" val="54116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a:t>
            </a:fld>
            <a:endParaRPr lang="ko-KR" altLang="en-US" smtClean="0"/>
          </a:p>
        </p:txBody>
      </p:sp>
    </p:spTree>
    <p:extLst>
      <p:ext uri="{BB962C8B-B14F-4D97-AF65-F5344CB8AC3E}">
        <p14:creationId xmlns:p14="http://schemas.microsoft.com/office/powerpoint/2010/main" val="766278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21</a:t>
            </a:fld>
            <a:endParaRPr lang="ko-KR" altLang="en-US" smtClean="0"/>
          </a:p>
        </p:txBody>
      </p:sp>
    </p:spTree>
    <p:extLst>
      <p:ext uri="{BB962C8B-B14F-4D97-AF65-F5344CB8AC3E}">
        <p14:creationId xmlns:p14="http://schemas.microsoft.com/office/powerpoint/2010/main" val="34153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3</a:t>
            </a:fld>
            <a:endParaRPr lang="ko-KR" altLang="en-US" smtClean="0"/>
          </a:p>
        </p:txBody>
      </p:sp>
    </p:spTree>
    <p:extLst>
      <p:ext uri="{BB962C8B-B14F-4D97-AF65-F5344CB8AC3E}">
        <p14:creationId xmlns:p14="http://schemas.microsoft.com/office/powerpoint/2010/main" val="1672193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4</a:t>
            </a:fld>
            <a:endParaRPr lang="ko-KR" altLang="en-US" smtClean="0"/>
          </a:p>
        </p:txBody>
      </p:sp>
    </p:spTree>
    <p:extLst>
      <p:ext uri="{BB962C8B-B14F-4D97-AF65-F5344CB8AC3E}">
        <p14:creationId xmlns:p14="http://schemas.microsoft.com/office/powerpoint/2010/main" val="556733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5</a:t>
            </a:fld>
            <a:endParaRPr lang="ko-KR" altLang="en-US" smtClean="0"/>
          </a:p>
        </p:txBody>
      </p:sp>
    </p:spTree>
    <p:extLst>
      <p:ext uri="{BB962C8B-B14F-4D97-AF65-F5344CB8AC3E}">
        <p14:creationId xmlns:p14="http://schemas.microsoft.com/office/powerpoint/2010/main" val="1247494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6</a:t>
            </a:fld>
            <a:endParaRPr lang="ko-KR" altLang="en-US" smtClean="0"/>
          </a:p>
        </p:txBody>
      </p:sp>
    </p:spTree>
    <p:extLst>
      <p:ext uri="{BB962C8B-B14F-4D97-AF65-F5344CB8AC3E}">
        <p14:creationId xmlns:p14="http://schemas.microsoft.com/office/powerpoint/2010/main" val="156586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7</a:t>
            </a:fld>
            <a:endParaRPr lang="ko-KR" altLang="en-US" smtClean="0"/>
          </a:p>
        </p:txBody>
      </p:sp>
    </p:spTree>
    <p:extLst>
      <p:ext uri="{BB962C8B-B14F-4D97-AF65-F5344CB8AC3E}">
        <p14:creationId xmlns:p14="http://schemas.microsoft.com/office/powerpoint/2010/main" val="667741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9</a:t>
            </a:fld>
            <a:endParaRPr lang="ko-KR" altLang="en-US" smtClean="0"/>
          </a:p>
        </p:txBody>
      </p:sp>
    </p:spTree>
    <p:extLst>
      <p:ext uri="{BB962C8B-B14F-4D97-AF65-F5344CB8AC3E}">
        <p14:creationId xmlns:p14="http://schemas.microsoft.com/office/powerpoint/2010/main" val="91126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10</a:t>
            </a:fld>
            <a:endParaRPr lang="ko-KR" altLang="en-US" smtClean="0"/>
          </a:p>
        </p:txBody>
      </p:sp>
    </p:spTree>
    <p:extLst>
      <p:ext uri="{BB962C8B-B14F-4D97-AF65-F5344CB8AC3E}">
        <p14:creationId xmlns:p14="http://schemas.microsoft.com/office/powerpoint/2010/main" val="135447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본문 슬라이드">
    <p:spTree>
      <p:nvGrpSpPr>
        <p:cNvPr id="1" name=""/>
        <p:cNvGrpSpPr/>
        <p:nvPr/>
      </p:nvGrpSpPr>
      <p:grpSpPr>
        <a:xfrm>
          <a:off x="0" y="0"/>
          <a:ext cx="0" cy="0"/>
          <a:chOff x="0" y="0"/>
          <a:chExt cx="0" cy="0"/>
        </a:xfrm>
      </p:grpSpPr>
      <p:pic>
        <p:nvPicPr>
          <p:cNvPr id="2" name="그림 5" descr="백색바탕.png"/>
          <p:cNvPicPr>
            <a:picLocks noChangeAspect="1"/>
          </p:cNvPicPr>
          <p:nvPr userDrawn="1"/>
        </p:nvPicPr>
        <p:blipFill>
          <a:blip r:embed="rId2" cstate="print"/>
          <a:srcRect/>
          <a:stretch>
            <a:fillRect/>
          </a:stretch>
        </p:blipFill>
        <p:spPr bwMode="auto">
          <a:xfrm>
            <a:off x="136525" y="6453189"/>
            <a:ext cx="682626" cy="315912"/>
          </a:xfrm>
          <a:prstGeom prst="rect">
            <a:avLst/>
          </a:prstGeom>
          <a:noFill/>
          <a:ln w="9525">
            <a:noFill/>
            <a:miter lim="800000"/>
            <a:headEnd/>
            <a:tailEnd/>
          </a:ln>
        </p:spPr>
      </p:pic>
      <p:sp>
        <p:nvSpPr>
          <p:cNvPr id="3" name="슬라이드 번호 개체 틀 5"/>
          <p:cNvSpPr>
            <a:spLocks noGrp="1"/>
          </p:cNvSpPr>
          <p:nvPr>
            <p:ph type="sldNum" sz="quarter" idx="10"/>
          </p:nvPr>
        </p:nvSpPr>
        <p:spPr/>
        <p:txBody>
          <a:bodyPr/>
          <a:lstStyle>
            <a:lvl1pPr algn="r">
              <a:defRPr sz="1000">
                <a:solidFill>
                  <a:schemeClr val="tx1"/>
                </a:solidFill>
              </a:defRPr>
            </a:lvl1pPr>
          </a:lstStyle>
          <a:p>
            <a:pPr>
              <a:defRPr/>
            </a:pPr>
            <a:fld id="{43E8CC54-DFE0-4636-8F08-1CBBBE732C98}" type="slidenum">
              <a:rPr lang="ko-KR" altLang="en-US"/>
              <a:pPr>
                <a:defRPr/>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 name="제목 1"/>
          <p:cNvSpPr txBox="1">
            <a:spLocks/>
          </p:cNvSpPr>
          <p:nvPr userDrawn="1"/>
        </p:nvSpPr>
        <p:spPr>
          <a:xfrm>
            <a:off x="195263" y="171451"/>
            <a:ext cx="7410451" cy="346075"/>
          </a:xfrm>
          <a:prstGeom prst="rect">
            <a:avLst/>
          </a:prstGeom>
        </p:spPr>
        <p:txBody>
          <a:bodyPr/>
          <a:lstStyle>
            <a:lvl1pPr algn="l">
              <a:defRPr sz="1800" b="1">
                <a:solidFill>
                  <a:srgbClr val="A9072E"/>
                </a:solidFill>
              </a:defRPr>
            </a:lvl1pPr>
          </a:lstStyle>
          <a:p>
            <a:pPr fontAlgn="auto">
              <a:spcAft>
                <a:spcPts val="0"/>
              </a:spcAft>
              <a:defRPr/>
            </a:pPr>
            <a:endParaRPr kumimoji="0" lang="ko-KR" altLang="en-US" dirty="0" smtClean="0">
              <a:latin typeface="+mj-lt"/>
              <a:ea typeface="+mj-ea"/>
              <a:cs typeface="+mj-cs"/>
            </a:endParaRPr>
          </a:p>
        </p:txBody>
      </p:sp>
      <p:cxnSp>
        <p:nvCxnSpPr>
          <p:cNvPr id="13" name="직선 연결선 12"/>
          <p:cNvCxnSpPr/>
          <p:nvPr userDrawn="1"/>
        </p:nvCxnSpPr>
        <p:spPr>
          <a:xfrm>
            <a:off x="0" y="733425"/>
            <a:ext cx="9906000" cy="0"/>
          </a:xfrm>
          <a:prstGeom prst="line">
            <a:avLst/>
          </a:prstGeom>
          <a:ln w="19050">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슬라이드 번호 개체 틀 5"/>
          <p:cNvSpPr>
            <a:spLocks noGrp="1"/>
          </p:cNvSpPr>
          <p:nvPr>
            <p:ph type="sldNum" sz="quarter" idx="4"/>
          </p:nvPr>
        </p:nvSpPr>
        <p:spPr>
          <a:xfrm>
            <a:off x="9166225" y="6475414"/>
            <a:ext cx="654050" cy="365125"/>
          </a:xfrm>
          <a:prstGeom prst="rect">
            <a:avLst/>
          </a:prstGeom>
        </p:spPr>
        <p:txBody>
          <a:bodyPr vert="horz" lIns="91440" tIns="45720" rIns="91440" bIns="45720" rtlCol="0" anchor="ctr"/>
          <a:lstStyle>
            <a:lvl1pPr algn="r" fontAlgn="auto">
              <a:spcBef>
                <a:spcPts val="0"/>
              </a:spcBef>
              <a:spcAft>
                <a:spcPts val="0"/>
              </a:spcAft>
              <a:defRPr kumimoji="0" sz="1000">
                <a:solidFill>
                  <a:schemeClr val="tx1"/>
                </a:solidFill>
                <a:latin typeface="+mn-lt"/>
                <a:ea typeface="+mn-ea"/>
              </a:defRPr>
            </a:lvl1pPr>
          </a:lstStyle>
          <a:p>
            <a:pPr>
              <a:defRPr/>
            </a:pPr>
            <a:fld id="{993A6FB7-CA42-471B-9E03-E845BA8A1567}" type="slidenum">
              <a:rPr lang="ko-KR" altLang="en-US"/>
              <a:pPr>
                <a:defRPr/>
              </a:pPr>
              <a:t>‹#›</a:t>
            </a:fld>
            <a:endParaRPr lang="ko-KR" altLang="en-US" dirty="0"/>
          </a:p>
        </p:txBody>
      </p:sp>
      <p:pic>
        <p:nvPicPr>
          <p:cNvPr id="1029" name="그림 5" descr="백색바탕.png"/>
          <p:cNvPicPr>
            <a:picLocks noChangeAspect="1"/>
          </p:cNvPicPr>
          <p:nvPr userDrawn="1"/>
        </p:nvPicPr>
        <p:blipFill>
          <a:blip r:embed="rId3" cstate="print"/>
          <a:srcRect/>
          <a:stretch>
            <a:fillRect/>
          </a:stretch>
        </p:blipFill>
        <p:spPr bwMode="auto">
          <a:xfrm>
            <a:off x="136525" y="6453189"/>
            <a:ext cx="682626" cy="3159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그림 14" descr="BK.png"/>
          <p:cNvPicPr>
            <a:picLocks noChangeAspect="1"/>
          </p:cNvPicPr>
          <p:nvPr/>
        </p:nvPicPr>
        <p:blipFill>
          <a:blip r:embed="rId2" cstate="print"/>
          <a:srcRect l="4326" r="10626"/>
          <a:stretch>
            <a:fillRect/>
          </a:stretch>
        </p:blipFill>
        <p:spPr bwMode="auto">
          <a:xfrm>
            <a:off x="0" y="0"/>
            <a:ext cx="9906000" cy="6858000"/>
          </a:xfrm>
          <a:prstGeom prst="rect">
            <a:avLst/>
          </a:prstGeom>
          <a:noFill/>
          <a:ln w="9525">
            <a:noFill/>
            <a:miter lim="800000"/>
            <a:headEnd/>
            <a:tailEnd/>
          </a:ln>
        </p:spPr>
      </p:pic>
      <p:sp>
        <p:nvSpPr>
          <p:cNvPr id="4100" name="제목 2"/>
          <p:cNvSpPr>
            <a:spLocks noGrp="1"/>
          </p:cNvSpPr>
          <p:nvPr>
            <p:ph type="title" idx="4294967295"/>
          </p:nvPr>
        </p:nvSpPr>
        <p:spPr bwMode="auto">
          <a:xfrm>
            <a:off x="428624" y="2133601"/>
            <a:ext cx="8915400" cy="719138"/>
          </a:xfrm>
          <a:prstGeom prst="rect">
            <a:avLst/>
          </a:prstGeom>
          <a:noFill/>
          <a:ln>
            <a:miter lim="800000"/>
            <a:headEnd/>
            <a:tailEnd/>
          </a:ln>
        </p:spPr>
        <p:txBody>
          <a:bodyPr/>
          <a:lstStyle/>
          <a:p>
            <a:pPr eaLnBrk="1" hangingPunct="1"/>
            <a:r>
              <a:rPr lang="en-US" altLang="ko-KR" sz="4000" b="1" dirty="0" smtClean="0">
                <a:solidFill>
                  <a:srgbClr val="C5003D"/>
                </a:solidFill>
                <a:latin typeface="Arial" charset="0"/>
                <a:ea typeface="Arial" charset="0"/>
                <a:cs typeface="Arial" charset="0"/>
              </a:rPr>
              <a:t>Sure-Park System</a:t>
            </a:r>
            <a:br>
              <a:rPr lang="en-US" altLang="ko-KR" sz="4000" b="1" dirty="0" smtClean="0">
                <a:solidFill>
                  <a:srgbClr val="C5003D"/>
                </a:solidFill>
                <a:latin typeface="Arial" charset="0"/>
                <a:ea typeface="Arial" charset="0"/>
                <a:cs typeface="Arial" charset="0"/>
              </a:rPr>
            </a:br>
            <a:r>
              <a:rPr lang="en-US" altLang="ko-KR" sz="4000" b="1" dirty="0" smtClean="0">
                <a:solidFill>
                  <a:srgbClr val="C5003D"/>
                </a:solidFill>
                <a:latin typeface="Arial" charset="0"/>
                <a:ea typeface="Arial" charset="0"/>
                <a:cs typeface="Arial" charset="0"/>
              </a:rPr>
              <a:t>Initial Presentation</a:t>
            </a:r>
            <a:endParaRPr lang="ko-KR" altLang="en-US" sz="4000" b="1" dirty="0" smtClean="0">
              <a:solidFill>
                <a:srgbClr val="C5003D"/>
              </a:solidFill>
              <a:latin typeface="Arial" charset="0"/>
              <a:ea typeface="Arial" charset="0"/>
              <a:cs typeface="Arial" charset="0"/>
            </a:endParaRPr>
          </a:p>
        </p:txBody>
      </p:sp>
      <p:pic>
        <p:nvPicPr>
          <p:cNvPr id="4108" name="그림 5" descr="백색바탕.png"/>
          <p:cNvPicPr>
            <a:picLocks noChangeAspect="1"/>
          </p:cNvPicPr>
          <p:nvPr/>
        </p:nvPicPr>
        <p:blipFill>
          <a:blip r:embed="rId3" cstate="print"/>
          <a:srcRect/>
          <a:stretch>
            <a:fillRect/>
          </a:stretch>
        </p:blipFill>
        <p:spPr bwMode="auto">
          <a:xfrm>
            <a:off x="8174038" y="6057900"/>
            <a:ext cx="1662112" cy="768350"/>
          </a:xfrm>
          <a:prstGeom prst="rect">
            <a:avLst/>
          </a:prstGeom>
          <a:noFill/>
          <a:ln w="9525">
            <a:noFill/>
            <a:miter lim="800000"/>
            <a:headEnd/>
            <a:tailEnd/>
          </a:ln>
        </p:spPr>
      </p:pic>
      <p:graphicFrame>
        <p:nvGraphicFramePr>
          <p:cNvPr id="26" name="표 25"/>
          <p:cNvGraphicFramePr>
            <a:graphicFrameLocks noGrp="1"/>
          </p:cNvGraphicFramePr>
          <p:nvPr>
            <p:extLst>
              <p:ext uri="{D42A27DB-BD31-4B8C-83A1-F6EECF244321}">
                <p14:modId xmlns:p14="http://schemas.microsoft.com/office/powerpoint/2010/main" val="781617773"/>
              </p:ext>
            </p:extLst>
          </p:nvPr>
        </p:nvGraphicFramePr>
        <p:xfrm>
          <a:off x="3008784" y="5373216"/>
          <a:ext cx="3888432" cy="838182"/>
        </p:xfrm>
        <a:graphic>
          <a:graphicData uri="http://schemas.openxmlformats.org/drawingml/2006/table">
            <a:tbl>
              <a:tblPr/>
              <a:tblGrid>
                <a:gridCol w="3888432"/>
              </a:tblGrid>
              <a:tr h="38098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200" b="1" baseline="0" dirty="0" smtClean="0">
                          <a:solidFill>
                            <a:schemeClr val="tx1">
                              <a:lumMod val="85000"/>
                              <a:lumOff val="15000"/>
                            </a:schemeClr>
                          </a:solidFill>
                          <a:latin typeface="+mn-ea"/>
                          <a:ea typeface="+mn-ea"/>
                        </a:rPr>
                        <a:t>Team 3</a:t>
                      </a:r>
                      <a:endParaRPr lang="ko-KR" altLang="en-US" sz="1200" dirty="0">
                        <a:latin typeface="+mn-ea"/>
                        <a:ea typeface="+mn-ea"/>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357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err="1" smtClean="0">
                          <a:latin typeface="+mn-ea"/>
                          <a:ea typeface="+mn-ea"/>
                        </a:rPr>
                        <a:t>Namjin</a:t>
                      </a:r>
                      <a:r>
                        <a:rPr lang="en-US" altLang="ko-KR" sz="1200" b="1" baseline="0" dirty="0" smtClean="0">
                          <a:latin typeface="+mn-ea"/>
                          <a:ea typeface="+mn-ea"/>
                        </a:rPr>
                        <a:t> Lee(Team Leader)</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baseline="0" dirty="0" smtClean="0">
                          <a:latin typeface="+mn-ea"/>
                          <a:ea typeface="+mn-ea"/>
                        </a:rPr>
                        <a:t>Jack Oh, Charles Park, Joan Kim, </a:t>
                      </a:r>
                      <a:r>
                        <a:rPr lang="en-US" altLang="ko-KR" sz="1200" b="1" baseline="0" dirty="0" err="1" smtClean="0">
                          <a:latin typeface="+mn-ea"/>
                          <a:ea typeface="+mn-ea"/>
                        </a:rPr>
                        <a:t>Jaeheon</a:t>
                      </a:r>
                      <a:r>
                        <a:rPr lang="en-US" altLang="ko-KR" sz="1200" b="1" baseline="0" dirty="0" smtClean="0">
                          <a:latin typeface="+mn-ea"/>
                          <a:ea typeface="+mn-ea"/>
                        </a:rPr>
                        <a:t> Kim</a:t>
                      </a:r>
                      <a:endParaRPr lang="ko-KR" altLang="en-US" sz="1200" b="1" dirty="0">
                        <a:latin typeface="+mn-ea"/>
                        <a:ea typeface="+mn-ea"/>
                      </a:endParaRPr>
                    </a:p>
                  </a:txBody>
                  <a:tcPr marL="91441" marR="914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9</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 </a:t>
            </a:r>
            <a:r>
              <a:rPr lang="en-US" altLang="ko-KR" sz="2000" b="1" dirty="0">
                <a:latin typeface="Arial" charset="0"/>
                <a:ea typeface="Arial" charset="0"/>
                <a:cs typeface="Arial" charset="0"/>
              </a:rPr>
              <a:t>Use Case </a:t>
            </a:r>
            <a:r>
              <a:rPr lang="en-US" altLang="ko-KR" sz="2000" b="1" dirty="0" smtClean="0">
                <a:latin typeface="Arial" charset="0"/>
                <a:ea typeface="Arial" charset="0"/>
                <a:cs typeface="Arial" charset="0"/>
              </a:rPr>
              <a:t>Scenario</a:t>
            </a:r>
            <a:r>
              <a:rPr kumimoji="0" lang="en-US" altLang="ko-KR" sz="2000" b="1" dirty="0">
                <a:latin typeface="Arial" charset="0"/>
                <a:ea typeface="Arial" charset="0"/>
                <a:cs typeface="Arial" charset="0"/>
              </a:rPr>
              <a:t> : </a:t>
            </a:r>
            <a:r>
              <a:rPr kumimoji="0" lang="en-US" altLang="ko-KR" sz="2000" b="1" dirty="0" smtClean="0">
                <a:latin typeface="Arial" charset="0"/>
                <a:ea typeface="Arial" charset="0"/>
                <a:cs typeface="Arial" charset="0"/>
              </a:rPr>
              <a:t>UC01’ </a:t>
            </a:r>
            <a:r>
              <a:rPr kumimoji="0" lang="en-US" altLang="ko-KR" sz="2000" b="1" dirty="0">
                <a:latin typeface="Arial" charset="0"/>
                <a:ea typeface="Arial" charset="0"/>
                <a:cs typeface="Arial" charset="0"/>
              </a:rPr>
              <a:t>Reserve parking spaces </a:t>
            </a:r>
            <a:endParaRPr lang="ko-KR" altLang="ko-KR" sz="2000"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1321075156"/>
              </p:ext>
            </p:extLst>
          </p:nvPr>
        </p:nvGraphicFramePr>
        <p:xfrm>
          <a:off x="641350" y="1196975"/>
          <a:ext cx="8559800" cy="4363723"/>
        </p:xfrm>
        <a:graphic>
          <a:graphicData uri="http://schemas.openxmlformats.org/drawingml/2006/table">
            <a:tbl>
              <a:tblPr firstRow="1" firstCol="1" bandRow="1"/>
              <a:tblGrid>
                <a:gridCol w="2258049"/>
                <a:gridCol w="6301751"/>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ID: UC01</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(FR05 ~ FR09) Reserve parking spaces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Stakeholders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 driver who would like to reserve a parking lot.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Preconditions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driver must satisfy with FR06</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Main success 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1) The Sure-Park system allows an authorized driver to reserve a parking lot.</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2) The system shows available parking spaces to the driver.</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3) If a parking space is available, the driver needs to input his/her license plate, the day and time they would like to park, and credit card information.</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4) If all information is ok, the system provides confirmation information to drivers.</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Post conditions</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reservation was confirmed.</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Alternate scenario</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3a) No available parking spaces</a:t>
                      </a:r>
                      <a:endParaRPr lang="ko-KR" sz="1400" kern="100" dirty="0">
                        <a:effectLst/>
                        <a:latin typeface="맑은 고딕" charset="-127"/>
                        <a:ea typeface="맑은 고딕" charset="-127"/>
                        <a:cs typeface="Times New Roman" charset="0"/>
                      </a:endParaRPr>
                    </a:p>
                    <a:p>
                      <a:pPr indent="304800" algn="l" latinLnBrk="0">
                        <a:lnSpc>
                          <a:spcPct val="107000"/>
                        </a:lnSpc>
                        <a:spcAft>
                          <a:spcPts val="0"/>
                        </a:spcAft>
                      </a:pPr>
                      <a:r>
                        <a:rPr lang="en-US" sz="1400" kern="0" dirty="0">
                          <a:effectLst/>
                          <a:latin typeface="Arial" charset="0"/>
                          <a:ea typeface="맑은 고딕" charset="-127"/>
                          <a:cs typeface="Times New Roman" charset="0"/>
                        </a:rPr>
                        <a:t>1) The system closes the reservation. </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4a) Some information is invalid</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   1) The system displays which information is failed.</a:t>
                      </a:r>
                      <a:endParaRPr lang="ko-KR" sz="1400" kern="100" dirty="0">
                        <a:effectLst/>
                        <a:latin typeface="맑은 고딕" charset="-127"/>
                        <a:ea typeface="맑은 고딕" charset="-127"/>
                        <a:cs typeface="Times New Roman" charset="0"/>
                      </a:endParaRPr>
                    </a:p>
                    <a:p>
                      <a:pPr algn="just" latinLnBrk="1">
                        <a:lnSpc>
                          <a:spcPct val="107000"/>
                        </a:lnSpc>
                        <a:spcAft>
                          <a:spcPts val="800"/>
                        </a:spcAft>
                      </a:pPr>
                      <a:r>
                        <a:rPr lang="en-US" sz="1400" kern="100" dirty="0">
                          <a:effectLst/>
                          <a:latin typeface="Arial" charset="0"/>
                          <a:ea typeface="맑은 고딕" charset="-127"/>
                          <a:cs typeface="Times New Roman" charset="0"/>
                        </a:rPr>
                        <a:t>   2) Repeat steps 3-4 until all information is valid.</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30184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10</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4</a:t>
            </a:r>
            <a:r>
              <a:rPr kumimoji="0" lang="en-US" altLang="ko-KR" sz="2000" b="1" dirty="0" smtClean="0">
                <a:latin typeface="Arial" charset="0"/>
                <a:ea typeface="Arial" charset="0"/>
                <a:cs typeface="Arial" charset="0"/>
              </a:rPr>
              <a:t>. </a:t>
            </a:r>
            <a:r>
              <a:rPr lang="en-US" altLang="ko-KR" sz="2000" b="1" dirty="0">
                <a:latin typeface="Arial" charset="0"/>
                <a:ea typeface="Arial" charset="0"/>
                <a:cs typeface="Arial" charset="0"/>
              </a:rPr>
              <a:t>Use Case </a:t>
            </a:r>
            <a:r>
              <a:rPr lang="en-US" altLang="ko-KR" sz="2000" b="1" dirty="0" smtClean="0">
                <a:latin typeface="Arial" charset="0"/>
                <a:ea typeface="Arial" charset="0"/>
                <a:cs typeface="Arial" charset="0"/>
              </a:rPr>
              <a:t>Scenario</a:t>
            </a:r>
            <a:r>
              <a:rPr kumimoji="0" lang="en-US" altLang="ko-KR" sz="2000" b="1" dirty="0">
                <a:latin typeface="Arial" charset="0"/>
                <a:ea typeface="Arial" charset="0"/>
                <a:cs typeface="Arial" charset="0"/>
              </a:rPr>
              <a:t> : </a:t>
            </a:r>
            <a:r>
              <a:rPr kumimoji="0" lang="en-US" altLang="ko-KR" sz="2000" b="1" dirty="0" smtClean="0">
                <a:latin typeface="Arial" charset="0"/>
                <a:ea typeface="Arial" charset="0"/>
                <a:cs typeface="Arial" charset="0"/>
              </a:rPr>
              <a:t>UC02’ </a:t>
            </a:r>
            <a:r>
              <a:rPr kumimoji="0" lang="en-US" altLang="ko-KR" sz="2000" b="1" dirty="0">
                <a:latin typeface="Arial" charset="0"/>
                <a:ea typeface="Arial" charset="0"/>
                <a:cs typeface="Arial" charset="0"/>
              </a:rPr>
              <a:t>Show up scenario </a:t>
            </a:r>
            <a:endParaRPr lang="ko-KR" altLang="ko-KR" sz="2000" dirty="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1963738798"/>
              </p:ext>
            </p:extLst>
          </p:nvPr>
        </p:nvGraphicFramePr>
        <p:xfrm>
          <a:off x="641349" y="1196975"/>
          <a:ext cx="8524875" cy="3907157"/>
        </p:xfrm>
        <a:graphic>
          <a:graphicData uri="http://schemas.openxmlformats.org/drawingml/2006/table">
            <a:tbl>
              <a:tblPr firstRow="1" firstCol="1" bandRow="1"/>
              <a:tblGrid>
                <a:gridCol w="2248835"/>
                <a:gridCol w="6276040"/>
              </a:tblGrid>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ID: UC02</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a:t>
                      </a:r>
                      <a:r>
                        <a:rPr lang="en-US" sz="1400" kern="0" dirty="0" smtClean="0">
                          <a:effectLst/>
                          <a:latin typeface="Arial" charset="0"/>
                          <a:ea typeface="맑은 고딕" charset="-127"/>
                          <a:cs typeface="Times New Roman" charset="0"/>
                        </a:rPr>
                        <a:t>FR03,</a:t>
                      </a:r>
                      <a:r>
                        <a:rPr lang="en-US" sz="1400" kern="0" baseline="0" dirty="0" smtClean="0">
                          <a:effectLst/>
                          <a:latin typeface="Arial" charset="0"/>
                          <a:ea typeface="맑은 고딕" charset="-127"/>
                          <a:cs typeface="Times New Roman" charset="0"/>
                        </a:rPr>
                        <a:t> </a:t>
                      </a:r>
                      <a:r>
                        <a:rPr lang="en-US" sz="1400" kern="0" dirty="0" smtClean="0">
                          <a:effectLst/>
                          <a:latin typeface="Arial" charset="0"/>
                          <a:ea typeface="맑은 고딕" charset="-127"/>
                          <a:cs typeface="Times New Roman" charset="0"/>
                        </a:rPr>
                        <a:t>FR04) </a:t>
                      </a:r>
                      <a:r>
                        <a:rPr lang="en-US" sz="1400" kern="0" dirty="0">
                          <a:effectLst/>
                          <a:latin typeface="Arial" charset="0"/>
                          <a:ea typeface="맑은 고딕" charset="-127"/>
                          <a:cs typeface="Times New Roman" charset="0"/>
                        </a:rPr>
                        <a:t>Show up scenario</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Stakeholders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 driver who has made a reservation, An attendant who confirms the reservation</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Preconditions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UC01</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Main success 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342900" lvl="0" indent="-342900" algn="l" latinLnBrk="0">
                        <a:lnSpc>
                          <a:spcPct val="107000"/>
                        </a:lnSpc>
                        <a:spcAft>
                          <a:spcPts val="0"/>
                        </a:spcAft>
                        <a:buFont typeface="+mj-lt"/>
                        <a:buAutoNum type="arabicParenR"/>
                      </a:pPr>
                      <a:r>
                        <a:rPr lang="en-US" sz="1400" kern="0" dirty="0">
                          <a:effectLst/>
                          <a:latin typeface="Arial" charset="0"/>
                          <a:ea typeface="맑은 고딕" charset="-127"/>
                          <a:cs typeface="Times New Roman" charset="0"/>
                        </a:rPr>
                        <a:t>A driver comes to the gate.</a:t>
                      </a:r>
                      <a:endParaRPr lang="ko-KR" sz="1400" kern="100" dirty="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dirty="0">
                          <a:effectLst/>
                          <a:latin typeface="Arial" charset="0"/>
                          <a:ea typeface="맑은 고딕" charset="-127"/>
                          <a:cs typeface="Times New Roman" charset="0"/>
                        </a:rPr>
                        <a:t>The system detects the presence of a car at the gate.</a:t>
                      </a:r>
                      <a:endParaRPr lang="ko-KR" sz="1400" kern="100" dirty="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dirty="0">
                          <a:effectLst/>
                          <a:latin typeface="Arial" charset="0"/>
                          <a:ea typeface="맑은 고딕" charset="-127"/>
                          <a:cs typeface="Times New Roman" charset="0"/>
                        </a:rPr>
                        <a:t>A driver provides confirmation information to system.</a:t>
                      </a:r>
                      <a:endParaRPr lang="ko-KR" sz="1400" kern="100" dirty="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dirty="0">
                          <a:effectLst/>
                          <a:latin typeface="Arial" charset="0"/>
                          <a:ea typeface="맑은 고딕" charset="-127"/>
                          <a:cs typeface="Times New Roman" charset="0"/>
                        </a:rPr>
                        <a:t>The system verifies the driver’s information and confirms the </a:t>
                      </a:r>
                      <a:r>
                        <a:rPr lang="en-US" sz="1400" kern="0" dirty="0">
                          <a:solidFill>
                            <a:srgbClr val="000000"/>
                          </a:solidFill>
                          <a:effectLst/>
                          <a:latin typeface="Arial" charset="0"/>
                          <a:ea typeface="맑은 고딕" charset="-127"/>
                          <a:cs typeface="Times New Roman" charset="0"/>
                        </a:rPr>
                        <a:t>reservation.</a:t>
                      </a:r>
                      <a:endParaRPr lang="ko-KR" sz="1400" kern="100" dirty="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dirty="0">
                          <a:solidFill>
                            <a:srgbClr val="000000"/>
                          </a:solidFill>
                          <a:effectLst/>
                          <a:latin typeface="Arial" charset="0"/>
                          <a:ea typeface="맑은 고딕" charset="-127"/>
                          <a:cs typeface="Times New Roman" charset="0"/>
                        </a:rPr>
                        <a:t>The system gives a driver </a:t>
                      </a:r>
                      <a:r>
                        <a:rPr lang="en-US" sz="1400" u="sng" kern="0" dirty="0">
                          <a:solidFill>
                            <a:srgbClr val="000000"/>
                          </a:solidFill>
                          <a:effectLst/>
                          <a:latin typeface="Arial" charset="0"/>
                          <a:ea typeface="맑은 고딕" charset="-127"/>
                          <a:cs typeface="Times New Roman" charset="0"/>
                        </a:rPr>
                        <a:t>a unique alpha-numeric identifier</a:t>
                      </a:r>
                      <a:r>
                        <a:rPr lang="en-US" sz="1400" kern="0" dirty="0">
                          <a:solidFill>
                            <a:srgbClr val="000000"/>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startAt="6"/>
                      </a:pPr>
                      <a:r>
                        <a:rPr lang="en-US" sz="1400" kern="0" dirty="0" smtClean="0">
                          <a:effectLst/>
                          <a:latin typeface="Arial" charset="0"/>
                          <a:ea typeface="맑은 고딕" charset="-127"/>
                          <a:cs typeface="Times New Roman" charset="0"/>
                        </a:rPr>
                        <a:t>The system lifts the entry gate and allows the driver to enter the facility.</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Post conditions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The car entered into the garage.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Alternate 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4a) </a:t>
                      </a:r>
                      <a:r>
                        <a:rPr lang="en-US" sz="1400" kern="0" dirty="0">
                          <a:solidFill>
                            <a:srgbClr val="000000"/>
                          </a:solidFill>
                          <a:effectLst/>
                          <a:latin typeface="Arial" charset="0"/>
                          <a:ea typeface="맑은 고딕" charset="-127"/>
                          <a:cs typeface="Times New Roman" charset="0"/>
                        </a:rPr>
                        <a:t>Invalid confirmation information</a:t>
                      </a:r>
                      <a:r>
                        <a:rPr lang="en-US" sz="1400" kern="0" dirty="0">
                          <a:effectLst/>
                          <a:latin typeface="Arial" charset="0"/>
                          <a:ea typeface="맑은 고딕" charset="-127"/>
                          <a:cs typeface="Times New Roman" charset="0"/>
                        </a:rPr>
                        <a:t>,</a:t>
                      </a:r>
                      <a:endParaRPr lang="ko-KR" sz="1400" kern="100" dirty="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100" dirty="0">
                          <a:solidFill>
                            <a:srgbClr val="000000"/>
                          </a:solidFill>
                          <a:effectLst/>
                          <a:latin typeface="Arial" charset="0"/>
                          <a:ea typeface="맑은 고딕" charset="-127"/>
                          <a:cs typeface="Times New Roman" charset="0"/>
                        </a:rPr>
                        <a:t>The system does not allow the driver to enter the garage.</a:t>
                      </a: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2212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11</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4</a:t>
            </a:r>
            <a:r>
              <a:rPr kumimoji="0" lang="en-US" altLang="ko-KR" sz="2000" b="1" dirty="0" smtClean="0">
                <a:latin typeface="Arial" charset="0"/>
                <a:ea typeface="Arial" charset="0"/>
                <a:cs typeface="Arial" charset="0"/>
              </a:rPr>
              <a:t>. </a:t>
            </a:r>
            <a:r>
              <a:rPr lang="en-US" altLang="ko-KR" sz="2000" b="1" dirty="0">
                <a:latin typeface="Arial" charset="0"/>
                <a:ea typeface="Arial" charset="0"/>
                <a:cs typeface="Arial" charset="0"/>
              </a:rPr>
              <a:t>Use Case </a:t>
            </a:r>
            <a:r>
              <a:rPr lang="en-US" altLang="ko-KR" sz="2000" b="1" dirty="0" smtClean="0">
                <a:latin typeface="Arial" charset="0"/>
                <a:ea typeface="Arial" charset="0"/>
                <a:cs typeface="Arial" charset="0"/>
              </a:rPr>
              <a:t>Scenario</a:t>
            </a:r>
            <a:r>
              <a:rPr kumimoji="0" lang="en-US" altLang="ko-KR" sz="2000" b="1" dirty="0">
                <a:latin typeface="Arial" charset="0"/>
                <a:ea typeface="Arial" charset="0"/>
                <a:cs typeface="Arial" charset="0"/>
              </a:rPr>
              <a:t> : </a:t>
            </a:r>
            <a:r>
              <a:rPr kumimoji="0" lang="en-US" altLang="ko-KR" sz="2000" b="1" dirty="0" smtClean="0">
                <a:latin typeface="Arial" charset="0"/>
                <a:ea typeface="Arial" charset="0"/>
                <a:cs typeface="Arial" charset="0"/>
              </a:rPr>
              <a:t>UC05‘ Parking scenario </a:t>
            </a:r>
            <a:endParaRPr lang="ko-KR" altLang="ko-KR" sz="2000"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333711662"/>
              </p:ext>
            </p:extLst>
          </p:nvPr>
        </p:nvGraphicFramePr>
        <p:xfrm>
          <a:off x="653993" y="1196975"/>
          <a:ext cx="8512232" cy="4237041"/>
        </p:xfrm>
        <a:graphic>
          <a:graphicData uri="http://schemas.openxmlformats.org/drawingml/2006/table">
            <a:tbl>
              <a:tblPr firstRow="1" firstCol="1" bandRow="1"/>
              <a:tblGrid>
                <a:gridCol w="2248063"/>
                <a:gridCol w="6264169"/>
              </a:tblGrid>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ID: UC05</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Description</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Title</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(FR01, FR02, FR10, </a:t>
                      </a:r>
                      <a:r>
                        <a:rPr lang="en-US" sz="1400" kern="0" dirty="0" smtClean="0">
                          <a:effectLst/>
                          <a:latin typeface="Arial" charset="0"/>
                          <a:ea typeface="맑은 고딕" charset="-127"/>
                          <a:cs typeface="Times New Roman" charset="0"/>
                        </a:rPr>
                        <a:t>FR17,FR18</a:t>
                      </a:r>
                      <a:r>
                        <a:rPr lang="en-US" sz="1400" kern="0" dirty="0">
                          <a:effectLst/>
                          <a:latin typeface="Arial" charset="0"/>
                          <a:ea typeface="맑은 고딕" charset="-127"/>
                          <a:cs typeface="Times New Roman" charset="0"/>
                        </a:rPr>
                        <a:t>) Parking scenario</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Stakeholders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Attendant, A driver who is parking his/her car.</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Preconditions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UC02</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Main success 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1) A car parked</a:t>
                      </a:r>
                      <a:r>
                        <a:rPr lang="en-US" sz="1400" u="sng" kern="0">
                          <a:effectLst/>
                          <a:latin typeface="Arial" charset="0"/>
                          <a:ea typeface="맑은 고딕" charset="-127"/>
                          <a:cs typeface="Times New Roman" charset="0"/>
                        </a:rPr>
                        <a:t> at the designated parking spot.</a:t>
                      </a:r>
                      <a:endParaRPr lang="ko-KR" sz="1400" kern="100">
                        <a:effectLst/>
                        <a:latin typeface="맑은 고딕" charset="-127"/>
                        <a:ea typeface="맑은 고딕" charset="-127"/>
                        <a:cs typeface="Times New Roman" charset="0"/>
                      </a:endParaRPr>
                    </a:p>
                    <a:p>
                      <a:pPr algn="just" latinLnBrk="1">
                        <a:lnSpc>
                          <a:spcPct val="107000"/>
                        </a:lnSpc>
                        <a:spcAft>
                          <a:spcPts val="800"/>
                        </a:spcAft>
                      </a:pPr>
                      <a:r>
                        <a:rPr lang="en-US" sz="1400" kern="100">
                          <a:effectLst/>
                          <a:latin typeface="Arial" charset="0"/>
                          <a:ea typeface="맑은 고딕" charset="-127"/>
                          <a:cs typeface="Times New Roman" charset="0"/>
                        </a:rPr>
                        <a:t>2) </a:t>
                      </a:r>
                      <a:r>
                        <a:rPr lang="en-US" sz="1400" kern="0">
                          <a:effectLst/>
                          <a:latin typeface="Arial" charset="0"/>
                          <a:ea typeface="맑은 고딕" charset="-127"/>
                          <a:cs typeface="Times New Roman" charset="0"/>
                        </a:rPr>
                        <a:t>A car breaks the lane keeping systems in the garage for 2 minutes.</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3) The system notifies the parking attendant.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Post conditions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car is parked correctly. </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4892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Alternate scenario</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1a) If a car parked at other spot,</a:t>
                      </a:r>
                      <a:endParaRPr lang="ko-KR" sz="1400" kern="100" dirty="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100" dirty="0">
                          <a:solidFill>
                            <a:srgbClr val="000000"/>
                          </a:solidFill>
                          <a:effectLst/>
                          <a:latin typeface="Arial" charset="0"/>
                          <a:ea typeface="맑은 고딕" charset="-127"/>
                          <a:cs typeface="Times New Roman" charset="0"/>
                        </a:rPr>
                        <a:t>The system will notify the attendant and it will reallocate the parking spaces.</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2b) </a:t>
                      </a:r>
                      <a:r>
                        <a:rPr lang="en-US" sz="1400" kern="100" dirty="0">
                          <a:effectLst/>
                          <a:latin typeface="Arial" charset="0"/>
                          <a:ea typeface="맑은 고딕" charset="-127"/>
                          <a:cs typeface="Times New Roman" charset="0"/>
                        </a:rPr>
                        <a:t>If a car crosses the line or occupied 2 parking spaces,</a:t>
                      </a:r>
                      <a:endParaRPr lang="ko-KR" sz="1400" kern="100" dirty="0">
                        <a:effectLst/>
                        <a:latin typeface="맑은 고딕" charset="-127"/>
                        <a:ea typeface="맑은 고딕" charset="-127"/>
                        <a:cs typeface="Times New Roman" charset="0"/>
                      </a:endParaRPr>
                    </a:p>
                    <a:p>
                      <a:pPr marL="342900" lvl="0" indent="-342900" algn="l" latinLnBrk="0">
                        <a:lnSpc>
                          <a:spcPct val="107000"/>
                        </a:lnSpc>
                        <a:spcAft>
                          <a:spcPts val="0"/>
                        </a:spcAft>
                        <a:buFont typeface="Times New Roman" charset="0"/>
                        <a:buAutoNum type="arabicParenR"/>
                      </a:pPr>
                      <a:r>
                        <a:rPr lang="en-US" sz="1400" kern="100" dirty="0">
                          <a:effectLst/>
                          <a:latin typeface="Arial" charset="0"/>
                          <a:ea typeface="맑은 고딕" charset="-127"/>
                          <a:cs typeface="Times New Roman" charset="0"/>
                        </a:rPr>
                        <a:t>The system blinks a visual indicator(LED) at the parking spot.</a:t>
                      </a:r>
                      <a:endParaRPr lang="ko-KR" sz="1400" kern="100" dirty="0">
                        <a:effectLst/>
                        <a:latin typeface="맑은 고딕" charset="-127"/>
                        <a:ea typeface="맑은 고딕" charset="-127"/>
                        <a:cs typeface="Times New Roman" charset="0"/>
                      </a:endParaRPr>
                    </a:p>
                    <a:p>
                      <a:pPr marL="342900" lvl="0" indent="-342900" algn="l" latinLnBrk="0">
                        <a:lnSpc>
                          <a:spcPct val="107000"/>
                        </a:lnSpc>
                        <a:spcAft>
                          <a:spcPts val="0"/>
                        </a:spcAft>
                        <a:buFont typeface="Times New Roman" charset="0"/>
                        <a:buAutoNum type="arabicParenR"/>
                      </a:pPr>
                      <a:r>
                        <a:rPr lang="en-US" sz="1400" kern="0" dirty="0">
                          <a:effectLst/>
                          <a:latin typeface="Arial" charset="0"/>
                          <a:ea typeface="맑은 고딕" charset="-127"/>
                          <a:cs typeface="Times New Roman" charset="0"/>
                        </a:rPr>
                        <a:t>The system notifies the parking attendant.</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The attendant notify to the driver that car breaks the lane keeping systems.</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2710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12</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5. Quality Attribute</a:t>
            </a:r>
            <a:endParaRPr lang="ko-KR" altLang="ko-KR" sz="2000" dirty="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215987782"/>
              </p:ext>
            </p:extLst>
          </p:nvPr>
        </p:nvGraphicFramePr>
        <p:xfrm>
          <a:off x="641350" y="787646"/>
          <a:ext cx="8524875" cy="5687768"/>
        </p:xfrm>
        <a:graphic>
          <a:graphicData uri="http://schemas.openxmlformats.org/drawingml/2006/table">
            <a:tbl>
              <a:tblPr firstRow="1" firstCol="1" bandRow="1"/>
              <a:tblGrid>
                <a:gridCol w="644481"/>
                <a:gridCol w="1421096"/>
                <a:gridCol w="810716"/>
                <a:gridCol w="5648582"/>
              </a:tblGrid>
              <a:tr h="522151">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Quality Attribute</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Priority</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403697">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QA01</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Modifiability</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Installers should complete setup and tests for a new facility controller in an hour.</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63949">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QA02</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Availability</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1</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Facility controller experiences a catastrophic hardware failure. In this case, Sure Park system’s software detects the fault and notify attendants in 30 seconds.</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884452">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QA03</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Security</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9</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Users log in the system and get the permission to access the authorized data and information. The unauthorized user tries to access the data and information which are permitted only attendants and owner. The system prevents all unauthorized access.</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72420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QA04</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 Extensibility</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3</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Developer wants to add new algorithm application to Sure Park software. The system needs to be updated without disrupting operations. New algorithm can be implemented and tested within 1 week.</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03697">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QA05</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 Performance</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3 </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When driver wants to get an empty parking slot, system must provide it in 5 sec.</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03697">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QA06</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Usability</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1</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The owner wants to check basic statistics on facility usages. The owner can show statistic report in 3 step after login.</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63949">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QA07</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Interoperability</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9</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When a driver enters and goes out the parking garage, facility controller and Sure park system must communicate without communication loss.</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51993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13</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6. Quality </a:t>
            </a:r>
            <a:r>
              <a:rPr kumimoji="0" lang="en-US" altLang="ko-KR" sz="2000" b="1" dirty="0">
                <a:latin typeface="Arial" charset="0"/>
                <a:ea typeface="Arial" charset="0"/>
                <a:cs typeface="Arial" charset="0"/>
              </a:rPr>
              <a:t>Attribute </a:t>
            </a:r>
            <a:r>
              <a:rPr kumimoji="0" lang="en-US" altLang="ko-KR" sz="2000" b="1" dirty="0" smtClean="0">
                <a:latin typeface="Arial" charset="0"/>
                <a:ea typeface="Arial" charset="0"/>
                <a:cs typeface="Arial" charset="0"/>
              </a:rPr>
              <a:t>Scenario : </a:t>
            </a:r>
            <a:r>
              <a:rPr kumimoji="0" lang="en-US" altLang="ko-KR" sz="2000" b="1" dirty="0">
                <a:latin typeface="Arial" charset="0"/>
                <a:ea typeface="Arial" charset="0"/>
                <a:cs typeface="Arial" charset="0"/>
              </a:rPr>
              <a:t>QA01 Scalability</a:t>
            </a:r>
          </a:p>
        </p:txBody>
      </p:sp>
      <p:graphicFrame>
        <p:nvGraphicFramePr>
          <p:cNvPr id="5" name="표 4"/>
          <p:cNvGraphicFramePr>
            <a:graphicFrameLocks noGrp="1"/>
          </p:cNvGraphicFramePr>
          <p:nvPr>
            <p:extLst>
              <p:ext uri="{D42A27DB-BD31-4B8C-83A1-F6EECF244321}">
                <p14:modId xmlns:p14="http://schemas.microsoft.com/office/powerpoint/2010/main" val="1416466875"/>
              </p:ext>
            </p:extLst>
          </p:nvPr>
        </p:nvGraphicFramePr>
        <p:xfrm>
          <a:off x="663601" y="1196975"/>
          <a:ext cx="8537549" cy="3983676"/>
        </p:xfrm>
        <a:graphic>
          <a:graphicData uri="http://schemas.openxmlformats.org/drawingml/2006/table">
            <a:tbl>
              <a:tblPr firstRow="1" firstCol="1" bandRow="1"/>
              <a:tblGrid>
                <a:gridCol w="1662800"/>
                <a:gridCol w="6874749"/>
              </a:tblGrid>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Scale out to other parking facilities</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QA01</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Scalability</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Installers should complete setup for a new facility controller in an hour.</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Source of stimulus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Installer</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Stimulus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Installer wants a new facility controller in the parking garage.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Artifact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The System</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Environment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New owner wants to install a new system or existing owner wants to extend the current system.</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New facility controller will be installed completely</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 measure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tabLst>
                          <a:tab pos="3486150" algn="l"/>
                        </a:tabLst>
                      </a:pPr>
                      <a:r>
                        <a:rPr lang="en-US" sz="1400" kern="0" dirty="0">
                          <a:solidFill>
                            <a:srgbClr val="000000"/>
                          </a:solidFill>
                          <a:effectLst/>
                          <a:latin typeface="Arial" charset="0"/>
                          <a:ea typeface="맑은 고딕" charset="-127"/>
                          <a:cs typeface="Times New Roman" charset="0"/>
                        </a:rPr>
                        <a:t>1 hour for installing</a:t>
                      </a:r>
                      <a:endParaRPr lang="ko-KR" sz="1400" kern="100" dirty="0">
                        <a:effectLst/>
                        <a:latin typeface="맑은 고딕" charset="-127"/>
                        <a:ea typeface="맑은 고딕" charset="-127"/>
                        <a:cs typeface="Times New Roman" charset="0"/>
                      </a:endParaRPr>
                    </a:p>
                    <a:p>
                      <a:pPr algn="just" latinLnBrk="1">
                        <a:lnSpc>
                          <a:spcPct val="107000"/>
                        </a:lnSpc>
                        <a:spcAft>
                          <a:spcPts val="800"/>
                        </a:spcAft>
                        <a:tabLst>
                          <a:tab pos="3396615" algn="l"/>
                        </a:tabLst>
                      </a:pPr>
                      <a:r>
                        <a:rPr lang="en-US" sz="1400" kern="10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420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14</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6. Quality </a:t>
            </a:r>
            <a:r>
              <a:rPr kumimoji="0" lang="en-US" altLang="ko-KR" sz="2000" b="1" dirty="0">
                <a:latin typeface="Arial" charset="0"/>
                <a:ea typeface="Arial" charset="0"/>
                <a:cs typeface="Arial" charset="0"/>
              </a:rPr>
              <a:t>Attribute </a:t>
            </a:r>
            <a:r>
              <a:rPr kumimoji="0" lang="en-US" altLang="ko-KR" sz="2000" b="1" dirty="0" smtClean="0">
                <a:latin typeface="Arial" charset="0"/>
                <a:ea typeface="Arial" charset="0"/>
                <a:cs typeface="Arial" charset="0"/>
              </a:rPr>
              <a:t>Scenario </a:t>
            </a:r>
            <a:r>
              <a:rPr kumimoji="0" lang="en-US" altLang="ko-KR" sz="2000" b="1" dirty="0">
                <a:latin typeface="Arial" charset="0"/>
                <a:ea typeface="Arial" charset="0"/>
                <a:cs typeface="Arial" charset="0"/>
              </a:rPr>
              <a:t>: QA03 Security </a:t>
            </a:r>
          </a:p>
        </p:txBody>
      </p:sp>
      <p:graphicFrame>
        <p:nvGraphicFramePr>
          <p:cNvPr id="4" name="표 3"/>
          <p:cNvGraphicFramePr>
            <a:graphicFrameLocks noGrp="1"/>
          </p:cNvGraphicFramePr>
          <p:nvPr>
            <p:extLst>
              <p:ext uri="{D42A27DB-BD31-4B8C-83A1-F6EECF244321}">
                <p14:modId xmlns:p14="http://schemas.microsoft.com/office/powerpoint/2010/main" val="2104118197"/>
              </p:ext>
            </p:extLst>
          </p:nvPr>
        </p:nvGraphicFramePr>
        <p:xfrm>
          <a:off x="632519" y="1196752"/>
          <a:ext cx="8533705" cy="4211959"/>
        </p:xfrm>
        <a:graphic>
          <a:graphicData uri="http://schemas.openxmlformats.org/drawingml/2006/table">
            <a:tbl>
              <a:tblPr firstRow="1" firstCol="1" bandRow="1"/>
              <a:tblGrid>
                <a:gridCol w="1662051"/>
                <a:gridCol w="6871654"/>
              </a:tblGrid>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Protect data and information from unauthorized access </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QA03</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Security</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Users log in the system and get the permission to access the authorized data and information. The unauthorized user tries to access the data and information which are permitted only attendants and owner. The system prevents all unauthorized access.</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Source of stimulus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Unauthorized user, unauthorized system</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Stimulus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Unauthorized attempts to display data and access system service.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Artifact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Environment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Normal operation (run time)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data and information are protected from unauthorized access.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 measure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How many unauthorized accesses are protected? 100%</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0469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15</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6. Quality </a:t>
            </a:r>
            <a:r>
              <a:rPr kumimoji="0" lang="en-US" altLang="ko-KR" sz="2000" b="1" dirty="0">
                <a:latin typeface="Arial" charset="0"/>
                <a:ea typeface="Arial" charset="0"/>
                <a:cs typeface="Arial" charset="0"/>
              </a:rPr>
              <a:t>Attribute </a:t>
            </a:r>
            <a:r>
              <a:rPr kumimoji="0" lang="en-US" altLang="ko-KR" sz="2000" b="1" dirty="0" smtClean="0">
                <a:latin typeface="Arial" charset="0"/>
                <a:ea typeface="Arial" charset="0"/>
                <a:cs typeface="Arial" charset="0"/>
              </a:rPr>
              <a:t>Scenario </a:t>
            </a:r>
            <a:r>
              <a:rPr kumimoji="0" lang="en-US" altLang="ko-KR" sz="2000" b="1" dirty="0">
                <a:latin typeface="Arial" charset="0"/>
                <a:ea typeface="Arial" charset="0"/>
                <a:cs typeface="Arial" charset="0"/>
              </a:rPr>
              <a:t>: QA07 Interoperability </a:t>
            </a:r>
          </a:p>
        </p:txBody>
      </p:sp>
      <p:graphicFrame>
        <p:nvGraphicFramePr>
          <p:cNvPr id="5" name="표 4"/>
          <p:cNvGraphicFramePr>
            <a:graphicFrameLocks noGrp="1"/>
          </p:cNvGraphicFramePr>
          <p:nvPr>
            <p:extLst>
              <p:ext uri="{D42A27DB-BD31-4B8C-83A1-F6EECF244321}">
                <p14:modId xmlns:p14="http://schemas.microsoft.com/office/powerpoint/2010/main" val="1536659282"/>
              </p:ext>
            </p:extLst>
          </p:nvPr>
        </p:nvGraphicFramePr>
        <p:xfrm>
          <a:off x="649457" y="1196975"/>
          <a:ext cx="8533705" cy="3983676"/>
        </p:xfrm>
        <a:graphic>
          <a:graphicData uri="http://schemas.openxmlformats.org/drawingml/2006/table">
            <a:tbl>
              <a:tblPr firstRow="1" firstCol="1" bandRow="1"/>
              <a:tblGrid>
                <a:gridCol w="1662051"/>
                <a:gridCol w="6871654"/>
              </a:tblGrid>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Communicate between facility controller and Sure Park system.</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QA07</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Interoperability</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When a driver enters and goes out the parking garage, facility controller and Sure park system must communicate without communication loss.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Source of stimulus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Facility controller and Sure park system</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Stimulus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Exchange updated status or commands.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Artifact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Facility controller and Sure park system</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Environment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Normal operation (run time)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Communication success.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 measure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Communication success rate : 100%(100 times communication try and 100 times success.)</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72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16</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7. Quality </a:t>
            </a:r>
            <a:r>
              <a:rPr kumimoji="0" lang="en-US" altLang="ko-KR" sz="2000" b="1" dirty="0">
                <a:latin typeface="Arial" charset="0"/>
                <a:ea typeface="Arial" charset="0"/>
                <a:cs typeface="Arial" charset="0"/>
              </a:rPr>
              <a:t>Attribute Utility</a:t>
            </a:r>
          </a:p>
        </p:txBody>
      </p:sp>
      <p:graphicFrame>
        <p:nvGraphicFramePr>
          <p:cNvPr id="4" name="표 3"/>
          <p:cNvGraphicFramePr>
            <a:graphicFrameLocks noGrp="1"/>
          </p:cNvGraphicFramePr>
          <p:nvPr>
            <p:extLst>
              <p:ext uri="{D42A27DB-BD31-4B8C-83A1-F6EECF244321}">
                <p14:modId xmlns:p14="http://schemas.microsoft.com/office/powerpoint/2010/main" val="1261905624"/>
              </p:ext>
            </p:extLst>
          </p:nvPr>
        </p:nvGraphicFramePr>
        <p:xfrm>
          <a:off x="667445" y="1229189"/>
          <a:ext cx="8533705" cy="3323910"/>
        </p:xfrm>
        <a:graphic>
          <a:graphicData uri="http://schemas.openxmlformats.org/drawingml/2006/table">
            <a:tbl>
              <a:tblPr firstRow="1" firstCol="1" bandRow="1"/>
              <a:tblGrid>
                <a:gridCol w="769748"/>
                <a:gridCol w="1879838"/>
                <a:gridCol w="3535907"/>
                <a:gridCol w="1214874"/>
                <a:gridCol w="1133338"/>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Difficulty</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Priority</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QA01</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Scalability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Scale out to other parking facilities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QA02</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Availability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Detect malfunction of the facility controller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1</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QA03</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Security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Protect data and information from unauthorized access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QA04</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Extensibility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Add more analysis algorithms or analysis applications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3</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3</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QA05</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Performance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Retrieve an available parking slot ASAP.</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1</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QA06</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Usability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Obtain basic statistics on facility usage.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1</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1</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QA07</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Interoperability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Communicate between facility controller and Sure Park system.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9</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9</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62738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17</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8. Business </a:t>
            </a:r>
            <a:r>
              <a:rPr kumimoji="0" lang="en-US" altLang="ko-KR" sz="2000" b="1" dirty="0">
                <a:latin typeface="Arial" charset="0"/>
                <a:ea typeface="Arial" charset="0"/>
                <a:cs typeface="Arial" charset="0"/>
              </a:rPr>
              <a:t>Constraint</a:t>
            </a:r>
          </a:p>
        </p:txBody>
      </p:sp>
      <p:graphicFrame>
        <p:nvGraphicFramePr>
          <p:cNvPr id="5" name="표 4"/>
          <p:cNvGraphicFramePr>
            <a:graphicFrameLocks noGrp="1"/>
          </p:cNvGraphicFramePr>
          <p:nvPr>
            <p:extLst>
              <p:ext uri="{D42A27DB-BD31-4B8C-83A1-F6EECF244321}">
                <p14:modId xmlns:p14="http://schemas.microsoft.com/office/powerpoint/2010/main" val="1345145098"/>
              </p:ext>
            </p:extLst>
          </p:nvPr>
        </p:nvGraphicFramePr>
        <p:xfrm>
          <a:off x="632520" y="1196752"/>
          <a:ext cx="8533705" cy="3552192"/>
        </p:xfrm>
        <a:graphic>
          <a:graphicData uri="http://schemas.openxmlformats.org/drawingml/2006/table">
            <a:tbl>
              <a:tblPr firstRow="1" firstCol="1" bandRow="1"/>
              <a:tblGrid>
                <a:gridCol w="713959"/>
                <a:gridCol w="2266043"/>
                <a:gridCol w="5553703"/>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Business Constraint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BC01</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Reducing complain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GTPS wants to reduce driver frustration when customers find available parking slots and reserve them.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BC02</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Increasing profits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More efficient space utilization is needed.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BC03</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Reducing liabilities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It is needed to reduce traffic congestion and the chance for accidents inside the parking facilities.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BC04</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Reducing operating costs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It is required to utilize personnel efficiently and reduce the number of employee.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BC05</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Applying other garage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GTPS would like to market the system to other garage owners around the world.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BC06</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Delivery</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The system should be delivered in 5 weeks.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 BC07</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Availability of workforce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The team is consists of 5 members. Java expert is only 1 person.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16737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18</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9. Technical </a:t>
            </a:r>
            <a:r>
              <a:rPr kumimoji="0" lang="en-US" altLang="ko-KR" sz="2000" b="1" dirty="0">
                <a:latin typeface="Arial" charset="0"/>
                <a:ea typeface="Arial" charset="0"/>
                <a:cs typeface="Arial" charset="0"/>
              </a:rPr>
              <a:t>Constraint</a:t>
            </a:r>
          </a:p>
        </p:txBody>
      </p:sp>
      <p:graphicFrame>
        <p:nvGraphicFramePr>
          <p:cNvPr id="4" name="표 3"/>
          <p:cNvGraphicFramePr>
            <a:graphicFrameLocks noGrp="1"/>
          </p:cNvGraphicFramePr>
          <p:nvPr>
            <p:extLst>
              <p:ext uri="{D42A27DB-BD31-4B8C-83A1-F6EECF244321}">
                <p14:modId xmlns:p14="http://schemas.microsoft.com/office/powerpoint/2010/main" val="887269574"/>
              </p:ext>
            </p:extLst>
          </p:nvPr>
        </p:nvGraphicFramePr>
        <p:xfrm>
          <a:off x="641350" y="1196975"/>
          <a:ext cx="8524875" cy="2689226"/>
        </p:xfrm>
        <a:graphic>
          <a:graphicData uri="http://schemas.openxmlformats.org/drawingml/2006/table">
            <a:tbl>
              <a:tblPr firstRow="1" firstCol="1" bandRow="1"/>
              <a:tblGrid>
                <a:gridCol w="815192"/>
                <a:gridCol w="2407939"/>
                <a:gridCol w="5301744"/>
              </a:tblGrid>
              <a:tr h="0">
                <a:tc>
                  <a:txBody>
                    <a:bodyPr/>
                    <a:lstStyle/>
                    <a:p>
                      <a:pPr algn="ctr" latinLnBrk="0">
                        <a:lnSpc>
                          <a:spcPct val="107000"/>
                        </a:lnSpc>
                        <a:spcAft>
                          <a:spcPts val="0"/>
                        </a:spcAft>
                      </a:pPr>
                      <a:r>
                        <a:rPr lang="en-US" sz="1400" b="1" kern="0">
                          <a:effectLst/>
                          <a:latin typeface="Arial" charset="0"/>
                          <a:ea typeface="Arial" charset="0"/>
                          <a:cs typeface="Arial" charset="0"/>
                        </a:rPr>
                        <a:t>ID</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Arial" charset="0"/>
                          <a:cs typeface="Arial" charset="0"/>
                        </a:rPr>
                        <a:t>Technical Constraint</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Arial" charset="0"/>
                          <a:cs typeface="Arial" charset="0"/>
                        </a:rPr>
                        <a:t>Description</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a:effectLst/>
                          <a:latin typeface="Arial" charset="0"/>
                          <a:ea typeface="Arial" charset="0"/>
                          <a:cs typeface="Arial" charset="0"/>
                        </a:rPr>
                        <a:t>TC01</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H/W System</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Arial" charset="0"/>
                          <a:cs typeface="Arial" charset="0"/>
                        </a:rPr>
                        <a:t>Wi-Fi enabled Arduino(mega 2560)</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Flash Memory: 256KB of which 8KB used by bootloader</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SRAM: 8KB</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EEPROM: 4KB</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Clock Speed: 16MHz</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Arial" charset="0"/>
                          <a:cs typeface="Arial" charset="0"/>
                        </a:rPr>
                        <a:t>TC02</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Programming language</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Arial" charset="0"/>
                          <a:cs typeface="Arial" charset="0"/>
                        </a:rPr>
                        <a:t>For development Arduino: C/C++</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For server and application: Java</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Arial" charset="0"/>
                          <a:cs typeface="Arial" charset="0"/>
                        </a:rPr>
                        <a:t>TC03</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Network</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Arial" charset="0"/>
                          <a:cs typeface="Arial" charset="0"/>
                        </a:rPr>
                        <a:t>Wi-Fi</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Wi-Fi configuration</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51222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1. Introduction</a:t>
            </a:r>
            <a:endParaRPr lang="ko-KR" altLang="en-US" sz="2000" b="1"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a:t>
            </a:fld>
            <a:endParaRPr lang="ko-KR" altLang="en-US" dirty="0">
              <a:latin typeface="Arial" charset="0"/>
              <a:ea typeface="Arial" charset="0"/>
              <a:cs typeface="Arial" charset="0"/>
            </a:endParaRPr>
          </a:p>
        </p:txBody>
      </p:sp>
      <p:sp>
        <p:nvSpPr>
          <p:cNvPr id="4" name="직사각형 3"/>
          <p:cNvSpPr/>
          <p:nvPr/>
        </p:nvSpPr>
        <p:spPr>
          <a:xfrm>
            <a:off x="198300" y="836712"/>
            <a:ext cx="9363212" cy="1600438"/>
          </a:xfrm>
          <a:prstGeom prst="rect">
            <a:avLst/>
          </a:prstGeom>
        </p:spPr>
        <p:txBody>
          <a:bodyPr wrap="square">
            <a:spAutoFit/>
          </a:bodyPr>
          <a:lstStyle/>
          <a:p>
            <a:r>
              <a:rPr lang="ko-KR" altLang="en-US" sz="1400" dirty="0">
                <a:latin typeface="Arial" charset="0"/>
                <a:ea typeface="Arial" charset="0"/>
                <a:cs typeface="Arial" charset="0"/>
              </a:rPr>
              <a:t>The key requisites of the project are functions that:</a:t>
            </a:r>
          </a:p>
          <a:p>
            <a:pPr marL="285750" indent="-285750">
              <a:buFont typeface="Arial" charset="0"/>
              <a:buChar char="•"/>
            </a:pPr>
            <a:r>
              <a:rPr lang="ko-KR" altLang="en-US" sz="1400" dirty="0" smtClean="0">
                <a:latin typeface="Arial" charset="0"/>
                <a:ea typeface="Arial" charset="0"/>
                <a:cs typeface="Arial" charset="0"/>
              </a:rPr>
              <a:t>drivers </a:t>
            </a:r>
            <a:r>
              <a:rPr lang="ko-KR" altLang="en-US" sz="1400" u="sng" dirty="0">
                <a:latin typeface="Arial" charset="0"/>
                <a:ea typeface="Arial" charset="0"/>
                <a:cs typeface="Arial" charset="0"/>
              </a:rPr>
              <a:t>can reserve a parking space</a:t>
            </a:r>
            <a:r>
              <a:rPr lang="ko-KR" altLang="en-US" sz="1400" dirty="0">
                <a:latin typeface="Arial" charset="0"/>
                <a:ea typeface="Arial" charset="0"/>
                <a:cs typeface="Arial" charset="0"/>
              </a:rPr>
              <a:t> by using a laptop or a phone.</a:t>
            </a:r>
          </a:p>
          <a:p>
            <a:pPr marL="285750" indent="-285750">
              <a:buFont typeface="Arial" charset="0"/>
              <a:buChar char="•"/>
            </a:pPr>
            <a:r>
              <a:rPr lang="ko-KR" altLang="en-US" sz="1400" u="sng" dirty="0" smtClean="0">
                <a:latin typeface="Arial" charset="0"/>
                <a:ea typeface="Arial" charset="0"/>
                <a:cs typeface="Arial" charset="0"/>
              </a:rPr>
              <a:t>parking </a:t>
            </a:r>
            <a:r>
              <a:rPr lang="ko-KR" altLang="en-US" sz="1400" u="sng" dirty="0">
                <a:latin typeface="Arial" charset="0"/>
                <a:ea typeface="Arial" charset="0"/>
                <a:cs typeface="Arial" charset="0"/>
              </a:rPr>
              <a:t>attendants can monitor</a:t>
            </a:r>
            <a:r>
              <a:rPr lang="ko-KR" altLang="en-US" sz="1400" dirty="0">
                <a:latin typeface="Arial" charset="0"/>
                <a:ea typeface="Arial" charset="0"/>
                <a:cs typeface="Arial" charset="0"/>
              </a:rPr>
              <a:t> parking facilities</a:t>
            </a:r>
          </a:p>
          <a:p>
            <a:pPr marL="285750" indent="-285750">
              <a:buFont typeface="Arial" charset="0"/>
              <a:buChar char="•"/>
            </a:pPr>
            <a:r>
              <a:rPr lang="ko-KR" altLang="en-US" sz="1400" dirty="0" smtClean="0">
                <a:latin typeface="Arial" charset="0"/>
                <a:ea typeface="Arial" charset="0"/>
                <a:cs typeface="Arial" charset="0"/>
              </a:rPr>
              <a:t>the </a:t>
            </a:r>
            <a:r>
              <a:rPr lang="ko-KR" altLang="en-US" sz="1400" dirty="0">
                <a:latin typeface="Arial" charset="0"/>
                <a:ea typeface="Arial" charset="0"/>
                <a:cs typeface="Arial" charset="0"/>
              </a:rPr>
              <a:t>system is initially built for a small parking facility and should </a:t>
            </a:r>
            <a:r>
              <a:rPr lang="ko-KR" altLang="en-US" sz="1400" u="sng" dirty="0">
                <a:latin typeface="Arial" charset="0"/>
                <a:ea typeface="Arial" charset="0"/>
                <a:cs typeface="Arial" charset="0"/>
              </a:rPr>
              <a:t>be able to be applied to various sized</a:t>
            </a:r>
            <a:r>
              <a:rPr lang="ko-KR" altLang="en-US" sz="1400" dirty="0">
                <a:latin typeface="Arial" charset="0"/>
                <a:ea typeface="Arial" charset="0"/>
                <a:cs typeface="Arial" charset="0"/>
              </a:rPr>
              <a:t> parking facilities </a:t>
            </a:r>
          </a:p>
          <a:p>
            <a:pPr marL="285750" indent="-285750">
              <a:buFont typeface="Arial" charset="0"/>
              <a:buChar char="•"/>
            </a:pPr>
            <a:r>
              <a:rPr lang="ko-KR" altLang="en-US" sz="1400" u="sng" dirty="0">
                <a:latin typeface="Arial" charset="0"/>
                <a:ea typeface="Arial" charset="0"/>
                <a:cs typeface="Arial" charset="0"/>
              </a:rPr>
              <a:t>the system can provide basic statistics</a:t>
            </a:r>
            <a:r>
              <a:rPr lang="ko-KR" altLang="en-US" sz="1400" dirty="0">
                <a:latin typeface="Arial" charset="0"/>
                <a:ea typeface="Arial" charset="0"/>
                <a:cs typeface="Arial" charset="0"/>
              </a:rPr>
              <a:t> including average occupancy, peak usage hours, parking slot statistics, and revenue, which should be extensible in order to help developers to add more analysis algorithms </a:t>
            </a:r>
          </a:p>
        </p:txBody>
      </p:sp>
      <p:pic>
        <p:nvPicPr>
          <p:cNvPr id="7" name="그림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6696" y="2632144"/>
            <a:ext cx="5544616" cy="3816424"/>
          </a:xfrm>
          <a:prstGeom prst="rect">
            <a:avLst/>
          </a:prstGeom>
          <a:noFill/>
        </p:spPr>
      </p:pic>
      <p:sp>
        <p:nvSpPr>
          <p:cNvPr id="8" name="직사각형 7"/>
          <p:cNvSpPr/>
          <p:nvPr/>
        </p:nvSpPr>
        <p:spPr>
          <a:xfrm>
            <a:off x="3230255" y="6471598"/>
            <a:ext cx="3118161" cy="307777"/>
          </a:xfrm>
          <a:prstGeom prst="rect">
            <a:avLst/>
          </a:prstGeom>
        </p:spPr>
        <p:txBody>
          <a:bodyPr wrap="none">
            <a:spAutoFit/>
          </a:bodyPr>
          <a:lstStyle/>
          <a:p>
            <a:r>
              <a:rPr lang="ko-KR" altLang="en-US" sz="1400">
                <a:latin typeface="Arial" charset="0"/>
                <a:ea typeface="Arial" charset="0"/>
                <a:cs typeface="Arial" charset="0"/>
              </a:rPr>
              <a:t>&lt; Figure1. </a:t>
            </a:r>
            <a:r>
              <a:rPr lang="ko-KR" altLang="en-US" sz="1400" dirty="0">
                <a:latin typeface="Arial" charset="0"/>
                <a:ea typeface="Arial" charset="0"/>
                <a:cs typeface="Arial" charset="0"/>
              </a:rPr>
              <a:t>System context diagram &gt;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19</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10.</a:t>
            </a:r>
            <a:r>
              <a:rPr kumimoji="0" lang="en-US" altLang="ko-KR" sz="2000" b="1" dirty="0">
                <a:latin typeface="Arial" charset="0"/>
                <a:ea typeface="Arial" charset="0"/>
                <a:cs typeface="Arial" charset="0"/>
              </a:rPr>
              <a:t> Overall Project Schedule</a:t>
            </a:r>
          </a:p>
        </p:txBody>
      </p:sp>
      <p:graphicFrame>
        <p:nvGraphicFramePr>
          <p:cNvPr id="37" name="표 36"/>
          <p:cNvGraphicFramePr>
            <a:graphicFrameLocks noGrp="1"/>
          </p:cNvGraphicFramePr>
          <p:nvPr>
            <p:extLst>
              <p:ext uri="{D42A27DB-BD31-4B8C-83A1-F6EECF244321}">
                <p14:modId xmlns:p14="http://schemas.microsoft.com/office/powerpoint/2010/main" val="1024005056"/>
              </p:ext>
            </p:extLst>
          </p:nvPr>
        </p:nvGraphicFramePr>
        <p:xfrm>
          <a:off x="641350" y="1196975"/>
          <a:ext cx="8524878" cy="4084006"/>
        </p:xfrm>
        <a:graphic>
          <a:graphicData uri="http://schemas.openxmlformats.org/drawingml/2006/table">
            <a:tbl>
              <a:tblPr firstRow="1" firstCol="1" bandRow="1"/>
              <a:tblGrid>
                <a:gridCol w="1503338"/>
                <a:gridCol w="730367"/>
                <a:gridCol w="802375"/>
                <a:gridCol w="802375"/>
                <a:gridCol w="802375"/>
                <a:gridCol w="802375"/>
                <a:gridCol w="802375"/>
                <a:gridCol w="802375"/>
                <a:gridCol w="1476923"/>
              </a:tblGrid>
              <a:tr h="0">
                <a:tc rowSpan="2">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Activity</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-2W</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-1W</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1W</a:t>
                      </a:r>
                      <a:endParaRPr lang="ko-KR" sz="1400" b="1"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2W</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3W</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4W</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5W</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rowSpan="2">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Output</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vMerge="1">
                  <a:txBody>
                    <a:bodyPr/>
                    <a:lstStyle/>
                    <a:p>
                      <a:pPr latinLnBrk="1"/>
                      <a:endParaRPr lang="ko-KR" altLang="en-US"/>
                    </a:p>
                  </a:txBody>
                  <a:tcPr/>
                </a:tc>
                <a:tc gridSpan="3">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Phase 0</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latinLnBrk="0">
                        <a:lnSpc>
                          <a:spcPct val="107000"/>
                        </a:lnSpc>
                        <a:spcAft>
                          <a:spcPts val="0"/>
                        </a:spcAft>
                      </a:pPr>
                      <a:r>
                        <a:rPr lang="en-US" sz="1400" b="1" kern="0">
                          <a:effectLst/>
                          <a:latin typeface="Arial" charset="0"/>
                          <a:ea typeface="맑은 고딕" charset="-127"/>
                          <a:cs typeface="Times New Roman" charset="0"/>
                        </a:rPr>
                        <a:t>Phase 1</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latinLnBrk="1"/>
                      <a:endParaRPr lang="ko-KR" altLang="en-US"/>
                    </a:p>
                  </a:txBody>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Phase 2</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Phase 3</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vMerge="1">
                  <a:txBody>
                    <a:bodyPr/>
                    <a:lstStyle/>
                    <a:p>
                      <a:pPr latinLnBrk="1"/>
                      <a:endParaRPr lang="ko-KR" altLang="en-US"/>
                    </a:p>
                  </a:txBody>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Planning</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Project Planning Document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Requirement</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Architecture Driver Document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Design</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Architecture Specification Document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 Implementation</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Product</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 Testing</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Test Result</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29" name="오른쪽 화살표 3"/>
          <p:cNvSpPr/>
          <p:nvPr/>
        </p:nvSpPr>
        <p:spPr>
          <a:xfrm>
            <a:off x="2144688" y="1995461"/>
            <a:ext cx="2304256"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30" name="오른쪽 화살표 4"/>
          <p:cNvSpPr/>
          <p:nvPr/>
        </p:nvSpPr>
        <p:spPr>
          <a:xfrm>
            <a:off x="2144688" y="2679356"/>
            <a:ext cx="2307431"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31" name="오른쪽 화살표 5"/>
          <p:cNvSpPr/>
          <p:nvPr/>
        </p:nvSpPr>
        <p:spPr>
          <a:xfrm>
            <a:off x="4519900" y="3376598"/>
            <a:ext cx="237626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32" name="오른쪽 화살표 6"/>
          <p:cNvSpPr/>
          <p:nvPr/>
        </p:nvSpPr>
        <p:spPr>
          <a:xfrm>
            <a:off x="4903789" y="4053826"/>
            <a:ext cx="27363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33" name="오른쪽 화살표 7"/>
          <p:cNvSpPr/>
          <p:nvPr/>
        </p:nvSpPr>
        <p:spPr>
          <a:xfrm>
            <a:off x="5333728" y="4731054"/>
            <a:ext cx="2306365"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Tree>
    <p:extLst>
      <p:ext uri="{BB962C8B-B14F-4D97-AF65-F5344CB8AC3E}">
        <p14:creationId xmlns:p14="http://schemas.microsoft.com/office/powerpoint/2010/main" val="1265491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20</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11. Project </a:t>
            </a:r>
            <a:r>
              <a:rPr kumimoji="0" lang="en-US" altLang="ko-KR" sz="2000" b="1" dirty="0">
                <a:latin typeface="Arial" charset="0"/>
                <a:ea typeface="Arial" charset="0"/>
                <a:cs typeface="Arial" charset="0"/>
              </a:rPr>
              <a:t>Risk and Mitigation Plan</a:t>
            </a:r>
          </a:p>
        </p:txBody>
      </p:sp>
      <p:graphicFrame>
        <p:nvGraphicFramePr>
          <p:cNvPr id="4" name="표 3"/>
          <p:cNvGraphicFramePr>
            <a:graphicFrameLocks noGrp="1"/>
          </p:cNvGraphicFramePr>
          <p:nvPr>
            <p:extLst>
              <p:ext uri="{D42A27DB-BD31-4B8C-83A1-F6EECF244321}">
                <p14:modId xmlns:p14="http://schemas.microsoft.com/office/powerpoint/2010/main" val="664816054"/>
              </p:ext>
            </p:extLst>
          </p:nvPr>
        </p:nvGraphicFramePr>
        <p:xfrm>
          <a:off x="641349" y="1196975"/>
          <a:ext cx="8524875" cy="3120708"/>
        </p:xfrm>
        <a:graphic>
          <a:graphicData uri="http://schemas.openxmlformats.org/drawingml/2006/table">
            <a:tbl>
              <a:tblPr firstRow="1" firstCol="1" bandRow="1"/>
              <a:tblGrid>
                <a:gridCol w="1878882"/>
                <a:gridCol w="1653826"/>
                <a:gridCol w="4992167"/>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RISK</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Priority</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Mitigation Plan</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Low experience of JAVA development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Low</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be familiar with JAVA before arrived at CMU.</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No experience of Arduino development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Low</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be familiar with Arduino before arrived at CMU.</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Not familiar with architectural patterns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High</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discuss various architectural patterns with mentor.</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Short term for development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High</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make a plan well and manage it perfectly.</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Difficult to test big scaled system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Mid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design architecture considering testability.</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65671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21</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12. Role </a:t>
            </a:r>
            <a:r>
              <a:rPr kumimoji="0" lang="en-US" altLang="ko-KR" sz="2000" b="1" dirty="0">
                <a:latin typeface="Arial" charset="0"/>
                <a:ea typeface="Arial" charset="0"/>
                <a:cs typeface="Arial" charset="0"/>
              </a:rPr>
              <a:t>&amp; Responsibility</a:t>
            </a:r>
          </a:p>
        </p:txBody>
      </p:sp>
      <p:graphicFrame>
        <p:nvGraphicFramePr>
          <p:cNvPr id="4" name="표 3"/>
          <p:cNvGraphicFramePr>
            <a:graphicFrameLocks noGrp="1"/>
          </p:cNvGraphicFramePr>
          <p:nvPr>
            <p:extLst>
              <p:ext uri="{D42A27DB-BD31-4B8C-83A1-F6EECF244321}">
                <p14:modId xmlns:p14="http://schemas.microsoft.com/office/powerpoint/2010/main" val="222384105"/>
              </p:ext>
            </p:extLst>
          </p:nvPr>
        </p:nvGraphicFramePr>
        <p:xfrm>
          <a:off x="641349" y="1209975"/>
          <a:ext cx="8524875" cy="2309181"/>
        </p:xfrm>
        <a:graphic>
          <a:graphicData uri="http://schemas.openxmlformats.org/drawingml/2006/table">
            <a:tbl>
              <a:tblPr firstRow="1" firstCol="1" bandRow="1"/>
              <a:tblGrid>
                <a:gridCol w="1878882"/>
                <a:gridCol w="1653826"/>
                <a:gridCol w="4992167"/>
              </a:tblGrid>
              <a:tr h="0">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Role</a:t>
                      </a:r>
                      <a:endParaRPr lang="ko-KR" sz="1400" b="1"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Assign</a:t>
                      </a:r>
                      <a:endParaRPr lang="ko-KR" sz="1400" b="1"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Responsibility</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Team leader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Namjin Lee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Check time log and risk management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Architect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Jaeheon Kim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Design system architecture</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Integration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Jack Oh</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Integrate all artifacts(source code, documents …etc).</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Test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Charles Park</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Test and delivery.</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Documentation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Joan Kim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Create document artifacts.</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Development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All</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all develop the parking system.</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9184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a:t>
            </a:fld>
            <a:endParaRPr lang="ko-KR" altLang="en-US" dirty="0">
              <a:latin typeface="Arial" charset="0"/>
              <a:ea typeface="Arial" charset="0"/>
              <a:cs typeface="Arial" charset="0"/>
            </a:endParaRPr>
          </a:p>
        </p:txBody>
      </p:sp>
      <p:graphicFrame>
        <p:nvGraphicFramePr>
          <p:cNvPr id="6" name="표 5"/>
          <p:cNvGraphicFramePr>
            <a:graphicFrameLocks noGrp="1"/>
          </p:cNvGraphicFramePr>
          <p:nvPr>
            <p:extLst>
              <p:ext uri="{D42A27DB-BD31-4B8C-83A1-F6EECF244321}">
                <p14:modId xmlns:p14="http://schemas.microsoft.com/office/powerpoint/2010/main" val="74091993"/>
              </p:ext>
            </p:extLst>
          </p:nvPr>
        </p:nvGraphicFramePr>
        <p:xfrm>
          <a:off x="651504" y="1632168"/>
          <a:ext cx="8514721" cy="4032449"/>
        </p:xfrm>
        <a:graphic>
          <a:graphicData uri="http://schemas.openxmlformats.org/drawingml/2006/table">
            <a:tbl>
              <a:tblPr firstRow="1" firstCol="1" bandRow="1"/>
              <a:tblGrid>
                <a:gridCol w="2621940"/>
                <a:gridCol w="5892781"/>
              </a:tblGrid>
              <a:tr h="1098067">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Who the customer/stakeholders are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Garage owner, GTPS, Attendant, drivers, team members, team mentor, Smart phone company, App market, Credit card company, System installer, Project Manager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855086">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Notions of quality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Reduce driver frustration, more efficiently utilize the space, reducing liabilities, reducing operating costs for owner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12105">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Functional expectations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H/W control and reservation parking space, monitoring and managing parking facility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12105">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Product packaging</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H/W devices, Server, Network device, DB, user manual and S/W.</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855086">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How quickly you must design and deliver new products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We have various competitors, so we need to develop parking system in five weeks for preoccupying market.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8" name="직사각형 7"/>
          <p:cNvSpPr/>
          <p:nvPr/>
        </p:nvSpPr>
        <p:spPr>
          <a:xfrm>
            <a:off x="416496" y="908720"/>
            <a:ext cx="2210862" cy="369332"/>
          </a:xfrm>
          <a:prstGeom prst="rect">
            <a:avLst/>
          </a:prstGeom>
        </p:spPr>
        <p:txBody>
          <a:bodyPr wrap="none">
            <a:spAutoFit/>
          </a:bodyPr>
          <a:lstStyle/>
          <a:p>
            <a:r>
              <a:rPr lang="ko-KR" altLang="en-US" dirty="0" smtClean="0">
                <a:latin typeface="Arial" charset="0"/>
                <a:ea typeface="Arial" charset="0"/>
                <a:cs typeface="Arial" charset="0"/>
              </a:rPr>
              <a:t>2.1) Market </a:t>
            </a:r>
            <a:r>
              <a:rPr lang="ko-KR" altLang="en-US" dirty="0">
                <a:latin typeface="Arial" charset="0"/>
                <a:ea typeface="Arial" charset="0"/>
                <a:cs typeface="Arial" charset="0"/>
              </a:rPr>
              <a:t>Context</a:t>
            </a:r>
          </a:p>
        </p:txBody>
      </p:sp>
    </p:spTree>
    <p:extLst>
      <p:ext uri="{BB962C8B-B14F-4D97-AF65-F5344CB8AC3E}">
        <p14:creationId xmlns:p14="http://schemas.microsoft.com/office/powerpoint/2010/main" val="1552909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3</a:t>
            </a:fld>
            <a:endParaRPr lang="ko-KR" altLang="en-US" dirty="0">
              <a:latin typeface="Arial" charset="0"/>
              <a:ea typeface="Arial" charset="0"/>
              <a:cs typeface="Arial" charset="0"/>
            </a:endParaRPr>
          </a:p>
        </p:txBody>
      </p:sp>
      <p:sp>
        <p:nvSpPr>
          <p:cNvPr id="8" name="직사각형 7"/>
          <p:cNvSpPr/>
          <p:nvPr/>
        </p:nvSpPr>
        <p:spPr>
          <a:xfrm>
            <a:off x="416496" y="908720"/>
            <a:ext cx="2993127" cy="369332"/>
          </a:xfrm>
          <a:prstGeom prst="rect">
            <a:avLst/>
          </a:prstGeom>
        </p:spPr>
        <p:txBody>
          <a:bodyPr wrap="none">
            <a:spAutoFit/>
          </a:bodyPr>
          <a:lstStyle/>
          <a:p>
            <a:r>
              <a:rPr lang="en-US" altLang="ko-KR" dirty="0">
                <a:latin typeface="Arial" charset="0"/>
                <a:ea typeface="Arial" charset="0"/>
                <a:cs typeface="Arial" charset="0"/>
              </a:rPr>
              <a:t>2.2) Organizational Context</a:t>
            </a:r>
          </a:p>
        </p:txBody>
      </p:sp>
      <p:graphicFrame>
        <p:nvGraphicFramePr>
          <p:cNvPr id="4" name="표 3"/>
          <p:cNvGraphicFramePr>
            <a:graphicFrameLocks noGrp="1"/>
          </p:cNvGraphicFramePr>
          <p:nvPr>
            <p:extLst>
              <p:ext uri="{D42A27DB-BD31-4B8C-83A1-F6EECF244321}">
                <p14:modId xmlns:p14="http://schemas.microsoft.com/office/powerpoint/2010/main" val="1431328850"/>
              </p:ext>
            </p:extLst>
          </p:nvPr>
        </p:nvGraphicFramePr>
        <p:xfrm>
          <a:off x="669206" y="1628775"/>
          <a:ext cx="8531944" cy="2672327"/>
        </p:xfrm>
        <a:graphic>
          <a:graphicData uri="http://schemas.openxmlformats.org/drawingml/2006/table">
            <a:tbl>
              <a:tblPr firstRow="1" firstCol="1" bandRow="1"/>
              <a:tblGrid>
                <a:gridCol w="1836113"/>
                <a:gridCol w="6695831"/>
              </a:tblGrid>
              <a:tr h="2016249">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Structure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100" dirty="0">
                          <a:effectLst/>
                          <a:latin typeface="Arial" charset="0"/>
                          <a:ea typeface="맑은 고딕" charset="-127"/>
                          <a:cs typeface="Times New Roman" charset="0"/>
                        </a:rPr>
                        <a:t>T</a:t>
                      </a:r>
                      <a:r>
                        <a:rPr lang="en-US" sz="1400" kern="100" dirty="0">
                          <a:solidFill>
                            <a:srgbClr val="000000"/>
                          </a:solidFill>
                          <a:effectLst/>
                          <a:latin typeface="Arial" charset="0"/>
                          <a:ea typeface="맑은 고딕" charset="-127"/>
                          <a:cs typeface="Times New Roman" charset="0"/>
                        </a:rPr>
                        <a:t>he development team has 5 members.</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err="1">
                          <a:solidFill>
                            <a:srgbClr val="000000"/>
                          </a:solidFill>
                          <a:effectLst/>
                          <a:latin typeface="Arial" charset="0"/>
                          <a:ea typeface="맑은 고딕" charset="-127"/>
                          <a:cs typeface="Times New Roman" charset="0"/>
                        </a:rPr>
                        <a:t>Namjin</a:t>
                      </a:r>
                      <a:r>
                        <a:rPr lang="en-US" sz="1400" kern="100" dirty="0">
                          <a:solidFill>
                            <a:srgbClr val="000000"/>
                          </a:solidFill>
                          <a:effectLst/>
                          <a:latin typeface="Arial" charset="0"/>
                          <a:ea typeface="맑은 고딕" charset="-127"/>
                          <a:cs typeface="Times New Roman" charset="0"/>
                        </a:rPr>
                        <a:t> Lee, he is a team leader.</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a:solidFill>
                            <a:srgbClr val="000000"/>
                          </a:solidFill>
                          <a:effectLst/>
                          <a:latin typeface="Arial" charset="0"/>
                          <a:ea typeface="맑은 고딕" charset="-127"/>
                          <a:cs typeface="Times New Roman" charset="0"/>
                        </a:rPr>
                        <a:t>Jack Oh, he is a software integration engineer.</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a:solidFill>
                            <a:srgbClr val="000000"/>
                          </a:solidFill>
                          <a:effectLst/>
                          <a:latin typeface="Arial" charset="0"/>
                          <a:ea typeface="맑은 고딕" charset="-127"/>
                          <a:cs typeface="Times New Roman" charset="0"/>
                        </a:rPr>
                        <a:t>Charles Park, he is a test engineer.</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a:solidFill>
                            <a:srgbClr val="000000"/>
                          </a:solidFill>
                          <a:effectLst/>
                          <a:latin typeface="Arial" charset="0"/>
                          <a:ea typeface="맑은 고딕" charset="-127"/>
                          <a:cs typeface="Times New Roman" charset="0"/>
                        </a:rPr>
                        <a:t>Joan Kim, she is a documentation manager.</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err="1">
                          <a:solidFill>
                            <a:srgbClr val="000000"/>
                          </a:solidFill>
                          <a:effectLst/>
                          <a:latin typeface="Arial" charset="0"/>
                          <a:ea typeface="맑은 고딕" charset="-127"/>
                          <a:cs typeface="Times New Roman" charset="0"/>
                        </a:rPr>
                        <a:t>Jaeheon</a:t>
                      </a:r>
                      <a:r>
                        <a:rPr lang="en-US" sz="1400" kern="100" dirty="0">
                          <a:solidFill>
                            <a:srgbClr val="000000"/>
                          </a:solidFill>
                          <a:effectLst/>
                          <a:latin typeface="Arial" charset="0"/>
                          <a:ea typeface="맑은 고딕" charset="-127"/>
                          <a:cs typeface="Times New Roman" charset="0"/>
                        </a:rPr>
                        <a:t> Kim, he is an architect.</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a:solidFill>
                            <a:srgbClr val="000000"/>
                          </a:solidFill>
                          <a:effectLst/>
                          <a:latin typeface="Arial" charset="0"/>
                          <a:ea typeface="맑은 고딕" charset="-127"/>
                          <a:cs typeface="Times New Roman" charset="0"/>
                        </a:rPr>
                        <a:t>All members are involved software development.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56078">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Culture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Our team name is “Infinite Challenge”. It means that we have an “Infinite” passion and we love “Challenges”.</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87693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4</a:t>
            </a:fld>
            <a:endParaRPr lang="ko-KR" altLang="en-US" dirty="0">
              <a:latin typeface="Arial" charset="0"/>
              <a:ea typeface="Arial" charset="0"/>
              <a:cs typeface="Arial" charset="0"/>
            </a:endParaRPr>
          </a:p>
        </p:txBody>
      </p:sp>
      <p:sp>
        <p:nvSpPr>
          <p:cNvPr id="8" name="직사각형 7"/>
          <p:cNvSpPr/>
          <p:nvPr/>
        </p:nvSpPr>
        <p:spPr>
          <a:xfrm>
            <a:off x="416496" y="908720"/>
            <a:ext cx="2441694" cy="369332"/>
          </a:xfrm>
          <a:prstGeom prst="rect">
            <a:avLst/>
          </a:prstGeom>
        </p:spPr>
        <p:txBody>
          <a:bodyPr wrap="none">
            <a:spAutoFit/>
          </a:bodyPr>
          <a:lstStyle/>
          <a:p>
            <a:r>
              <a:rPr lang="en-US" altLang="ko-KR" dirty="0">
                <a:latin typeface="Arial" charset="0"/>
                <a:ea typeface="Arial" charset="0"/>
                <a:cs typeface="Arial" charset="0"/>
              </a:rPr>
              <a:t>2.3) Business Context</a:t>
            </a:r>
          </a:p>
        </p:txBody>
      </p:sp>
      <p:graphicFrame>
        <p:nvGraphicFramePr>
          <p:cNvPr id="5" name="표 4"/>
          <p:cNvGraphicFramePr>
            <a:graphicFrameLocks noGrp="1"/>
          </p:cNvGraphicFramePr>
          <p:nvPr>
            <p:extLst>
              <p:ext uri="{D42A27DB-BD31-4B8C-83A1-F6EECF244321}">
                <p14:modId xmlns:p14="http://schemas.microsoft.com/office/powerpoint/2010/main" val="436678527"/>
              </p:ext>
            </p:extLst>
          </p:nvPr>
        </p:nvGraphicFramePr>
        <p:xfrm>
          <a:off x="649992" y="1628775"/>
          <a:ext cx="8551158" cy="3428366"/>
        </p:xfrm>
        <a:graphic>
          <a:graphicData uri="http://schemas.openxmlformats.org/drawingml/2006/table">
            <a:tbl>
              <a:tblPr firstRow="1" firstCol="1" bandRow="1"/>
              <a:tblGrid>
                <a:gridCol w="2348877"/>
                <a:gridCol w="6202281"/>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Strategies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We will focus on a successful deployment of the initial system and then we will extend markets into the global.</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Internal and external providers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H/W parts company, Server provider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Cost obligations and assets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PC, Server, Development expense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Profit model</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Maintenance fee/every month, Installation fee.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Competition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Other development team.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094105">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Future direction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100" dirty="0">
                          <a:effectLst/>
                          <a:latin typeface="Arial" charset="0"/>
                          <a:ea typeface="맑은 고딕" charset="-127"/>
                          <a:cs typeface="Times New Roman" charset="0"/>
                        </a:rPr>
                        <a:t>GTPS would like to scale out the system to include larger parking lots and garages, and sell the system to other garage owners around the world if the solution is successful for them.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93388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5</a:t>
            </a:fld>
            <a:endParaRPr lang="ko-KR" altLang="en-US" dirty="0">
              <a:latin typeface="Arial" charset="0"/>
              <a:ea typeface="Arial" charset="0"/>
              <a:cs typeface="Arial" charset="0"/>
            </a:endParaRPr>
          </a:p>
        </p:txBody>
      </p:sp>
      <p:sp>
        <p:nvSpPr>
          <p:cNvPr id="8" name="직사각형 7"/>
          <p:cNvSpPr/>
          <p:nvPr/>
        </p:nvSpPr>
        <p:spPr>
          <a:xfrm>
            <a:off x="416496" y="908720"/>
            <a:ext cx="2463431" cy="369332"/>
          </a:xfrm>
          <a:prstGeom prst="rect">
            <a:avLst/>
          </a:prstGeom>
        </p:spPr>
        <p:txBody>
          <a:bodyPr wrap="none">
            <a:spAutoFit/>
          </a:bodyPr>
          <a:lstStyle/>
          <a:p>
            <a:r>
              <a:rPr lang="en-US" altLang="ko-KR" dirty="0">
                <a:latin typeface="Arial" charset="0"/>
                <a:ea typeface="Arial" charset="0"/>
                <a:cs typeface="Arial" charset="0"/>
              </a:rPr>
              <a:t>2.4) Technical Context</a:t>
            </a:r>
          </a:p>
        </p:txBody>
      </p:sp>
      <p:graphicFrame>
        <p:nvGraphicFramePr>
          <p:cNvPr id="5" name="표 4"/>
          <p:cNvGraphicFramePr>
            <a:graphicFrameLocks noGrp="1"/>
          </p:cNvGraphicFramePr>
          <p:nvPr>
            <p:extLst>
              <p:ext uri="{D42A27DB-BD31-4B8C-83A1-F6EECF244321}">
                <p14:modId xmlns:p14="http://schemas.microsoft.com/office/powerpoint/2010/main" val="1321251279"/>
              </p:ext>
            </p:extLst>
          </p:nvPr>
        </p:nvGraphicFramePr>
        <p:xfrm>
          <a:off x="641349" y="1628775"/>
          <a:ext cx="8524875" cy="2448296"/>
        </p:xfrm>
        <a:graphic>
          <a:graphicData uri="http://schemas.openxmlformats.org/drawingml/2006/table">
            <a:tbl>
              <a:tblPr firstRow="1" firstCol="1" bandRow="1"/>
              <a:tblGrid>
                <a:gridCol w="2341657"/>
                <a:gridCol w="6183218"/>
              </a:tblGrid>
              <a:tr h="454734">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Languages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a:effectLst/>
                          <a:latin typeface="Arial" charset="0"/>
                          <a:ea typeface="맑은 고딕" charset="-127"/>
                          <a:cs typeface="Times New Roman" charset="0"/>
                        </a:rPr>
                        <a:t>JAVA, C, C++, Scratch</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4734">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Tools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a:effectLst/>
                          <a:latin typeface="Arial" charset="0"/>
                          <a:ea typeface="맑은 고딕" charset="-127"/>
                          <a:cs typeface="Times New Roman" charset="0"/>
                        </a:rPr>
                        <a:t>Eclipse, Arduino IDE, JDK</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769414">
                <a:tc>
                  <a:txBody>
                    <a:bodyPr/>
                    <a:lstStyle/>
                    <a:p>
                      <a:pPr algn="l" latinLnBrk="0">
                        <a:lnSpc>
                          <a:spcPct val="107000"/>
                        </a:lnSpc>
                        <a:spcAft>
                          <a:spcPts val="0"/>
                        </a:spcAft>
                      </a:pPr>
                      <a:r>
                        <a:rPr lang="en-US" sz="1400" b="1" kern="0">
                          <a:effectLst/>
                          <a:latin typeface="Arial" charset="0"/>
                          <a:ea typeface="맑은 고딕" charset="-127"/>
                          <a:cs typeface="Times New Roman" charset="0"/>
                        </a:rPr>
                        <a:t>Operating system and hardware platform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Arduino, Windows, Mac OSX</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769414">
                <a:tc>
                  <a:txBody>
                    <a:bodyPr/>
                    <a:lstStyle/>
                    <a:p>
                      <a:pPr algn="l" latinLnBrk="0">
                        <a:lnSpc>
                          <a:spcPct val="107000"/>
                        </a:lnSpc>
                        <a:spcAft>
                          <a:spcPts val="0"/>
                        </a:spcAft>
                      </a:pPr>
                      <a:r>
                        <a:rPr lang="en-US" sz="1400" b="1" kern="0">
                          <a:effectLst/>
                          <a:latin typeface="Arial" charset="0"/>
                          <a:ea typeface="맑은 고딕" charset="-127"/>
                          <a:cs typeface="Times New Roman" charset="0"/>
                        </a:rPr>
                        <a:t>Implementation frameworks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Arduino</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99167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6917976" cy="417512"/>
          </a:xfrm>
          <a:prstGeom prst="rect">
            <a:avLst/>
          </a:prstGeom>
          <a:noFill/>
          <a:ln>
            <a:miter lim="800000"/>
            <a:headEnd/>
            <a:tailEnd/>
          </a:ln>
        </p:spPr>
        <p:txBody>
          <a:bodyPr/>
          <a:lstStyle/>
          <a:p>
            <a:pPr algn="l" eaLnBrk="1" hangingPunct="1"/>
            <a:r>
              <a:rPr lang="en-US" altLang="ko-KR" sz="2000" b="1" dirty="0">
                <a:latin typeface="Arial" charset="0"/>
                <a:ea typeface="Arial" charset="0"/>
                <a:cs typeface="Arial" charset="0"/>
              </a:rPr>
              <a:t>3</a:t>
            </a:r>
            <a:r>
              <a:rPr lang="en-US" altLang="ko-KR" sz="2000" b="1" dirty="0" smtClean="0">
                <a:latin typeface="Arial" charset="0"/>
                <a:ea typeface="Arial" charset="0"/>
                <a:cs typeface="Arial" charset="0"/>
              </a:rPr>
              <a:t>. Architecture Driver : Functional Requirement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6</a:t>
            </a:fld>
            <a:endParaRPr lang="ko-KR" altLang="en-US" dirty="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1611973396"/>
              </p:ext>
            </p:extLst>
          </p:nvPr>
        </p:nvGraphicFramePr>
        <p:xfrm>
          <a:off x="641350" y="836712"/>
          <a:ext cx="8559800" cy="5512137"/>
        </p:xfrm>
        <a:graphic>
          <a:graphicData uri="http://schemas.openxmlformats.org/drawingml/2006/table">
            <a:tbl>
              <a:tblPr firstRow="1" firstCol="1" bandRow="1"/>
              <a:tblGrid>
                <a:gridCol w="724913"/>
                <a:gridCol w="6194259"/>
                <a:gridCol w="1640628"/>
              </a:tblGrid>
              <a:tr h="110282">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Functional Requirement</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0282">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FR01</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must detect cars in parking space.</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4">
                  <a:txBody>
                    <a:bodyPr/>
                    <a:lstStyle/>
                    <a:p>
                      <a:pPr algn="l" latinLnBrk="0">
                        <a:lnSpc>
                          <a:spcPct val="107000"/>
                        </a:lnSpc>
                        <a:spcAft>
                          <a:spcPts val="0"/>
                        </a:spcAft>
                      </a:pPr>
                      <a:r>
                        <a:rPr lang="en-US" sz="1400" kern="0" dirty="0">
                          <a:effectLst/>
                          <a:latin typeface="Arial" charset="0"/>
                          <a:ea typeface="맑은 고딕" charset="-127"/>
                          <a:cs typeface="Times New Roman" charset="0"/>
                        </a:rPr>
                        <a:t>Arduino H/W control</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2806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FR02</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when cars are parked incorrectly. If a car straddle on parking slot lanes, the system shall blink LED and the system shall inform it to attendants in 2 minutes.</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10282">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FR03</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open and close an entry gate.</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10282">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FR04</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when cars arrive at the gate.</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2806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FR05</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shall allow drivers to reserve parking spaces.</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Reservations will be made via a mobile app, a laptop, or a desktop app for drivers.</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5">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Reservation system for drivers</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2876">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FR06</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For reservation, drivers must sign up the system so that the system can prevent from unauthorized users.</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2876">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FR07</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available parking slot information to drivers.</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547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FR08</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Drivers must provide a </a:t>
                      </a:r>
                      <a:r>
                        <a:rPr lang="en-US" sz="1400" u="sng" kern="0">
                          <a:effectLst/>
                          <a:latin typeface="Arial" charset="0"/>
                          <a:ea typeface="맑은 고딕" charset="-127"/>
                          <a:cs typeface="Times New Roman" charset="0"/>
                        </a:rPr>
                        <a:t>license plate</a:t>
                      </a:r>
                      <a:r>
                        <a:rPr lang="en-US" sz="1400" kern="0">
                          <a:effectLst/>
                          <a:latin typeface="Arial" charset="0"/>
                          <a:ea typeface="맑은 고딕" charset="-127"/>
                          <a:cs typeface="Times New Roman" charset="0"/>
                        </a:rPr>
                        <a:t> (identifying information), the day and time they would like to park, and credit card information (payment information).</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2876">
                <a:tc>
                  <a:txBody>
                    <a:bodyPr/>
                    <a:lstStyle/>
                    <a:p>
                      <a:pPr algn="ctr" latinLnBrk="0">
                        <a:lnSpc>
                          <a:spcPct val="107000"/>
                        </a:lnSpc>
                        <a:spcAft>
                          <a:spcPts val="0"/>
                        </a:spcAft>
                      </a:pPr>
                      <a:r>
                        <a:rPr lang="en-US" sz="1400" kern="0">
                          <a:solidFill>
                            <a:srgbClr val="000000"/>
                          </a:solidFill>
                          <a:effectLst/>
                          <a:latin typeface="Arial" charset="0"/>
                          <a:ea typeface="맑은 고딕" charset="-127"/>
                          <a:cs typeface="Times New Roman" charset="0"/>
                        </a:rPr>
                        <a:t>FR09</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The system must return a </a:t>
                      </a:r>
                      <a:r>
                        <a:rPr lang="en-US" sz="1400" u="sng" kern="0">
                          <a:solidFill>
                            <a:srgbClr val="000000"/>
                          </a:solidFill>
                          <a:effectLst/>
                          <a:latin typeface="Arial" charset="0"/>
                          <a:ea typeface="맑은 고딕" charset="-127"/>
                          <a:cs typeface="Times New Roman" charset="0"/>
                        </a:rPr>
                        <a:t>confirmation information</a:t>
                      </a:r>
                      <a:r>
                        <a:rPr lang="en-US" sz="1400" kern="0">
                          <a:solidFill>
                            <a:srgbClr val="000000"/>
                          </a:solidFill>
                          <a:effectLst/>
                          <a:latin typeface="Arial" charset="0"/>
                          <a:ea typeface="맑은 고딕" charset="-127"/>
                          <a:cs typeface="Times New Roman" charset="0"/>
                        </a:rPr>
                        <a:t> to the driver if reservation is succeed.</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2876">
                <a:tc>
                  <a:txBody>
                    <a:bodyPr/>
                    <a:lstStyle/>
                    <a:p>
                      <a:pPr algn="ctr" latinLnBrk="0">
                        <a:lnSpc>
                          <a:spcPct val="107000"/>
                        </a:lnSpc>
                        <a:spcAft>
                          <a:spcPts val="0"/>
                        </a:spcAft>
                      </a:pPr>
                      <a:r>
                        <a:rPr lang="en-US" sz="1400" kern="0">
                          <a:solidFill>
                            <a:srgbClr val="000000"/>
                          </a:solidFill>
                          <a:effectLst/>
                          <a:latin typeface="Arial" charset="0"/>
                          <a:ea typeface="맑은 고딕" charset="-127"/>
                          <a:cs typeface="Times New Roman" charset="0"/>
                        </a:rPr>
                        <a:t>FR10</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The system must check the confirmation information to verify the deriver's information and reservation.</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When drivers come up an entry gate</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10282">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FR11</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“Grace period” must be configurable.</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2">
                  <a:txBody>
                    <a:bodyPr/>
                    <a:lstStyle/>
                    <a:p>
                      <a:pPr algn="l" latinLnBrk="0">
                        <a:lnSpc>
                          <a:spcPct val="107000"/>
                        </a:lnSpc>
                        <a:spcAft>
                          <a:spcPts val="0"/>
                        </a:spcAft>
                      </a:pPr>
                      <a:r>
                        <a:rPr lang="en-US" sz="1400" kern="0">
                          <a:effectLst/>
                          <a:latin typeface="Arial" charset="0"/>
                          <a:ea typeface="맑은 고딕" charset="-127"/>
                          <a:cs typeface="Times New Roman" charset="0"/>
                        </a:rPr>
                        <a:t>Operating a "grace period"</a:t>
                      </a:r>
                      <a:endParaRPr lang="ko-KR" sz="1400" kern="100">
                        <a:effectLst/>
                        <a:latin typeface="맑은 고딕" charset="-127"/>
                        <a:ea typeface="맑은 고딕" charset="-127"/>
                        <a:cs typeface="Times New Roman" charset="0"/>
                      </a:endParaRPr>
                    </a:p>
                    <a:p>
                      <a:pPr algn="l" latinLnBrk="1">
                        <a:lnSpc>
                          <a:spcPct val="107000"/>
                        </a:lnSpc>
                        <a:spcAft>
                          <a:spcPts val="0"/>
                        </a:spcAft>
                      </a:pPr>
                      <a:r>
                        <a:rPr lang="en-US" sz="1400" kern="0">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547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FR12</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If the driver does not show up at the start of their reservation time, the system must operate the "grace period".</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1603774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7</a:t>
            </a:fld>
            <a:endParaRPr lang="ko-KR" altLang="en-US" dirty="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1999447422"/>
              </p:ext>
            </p:extLst>
          </p:nvPr>
        </p:nvGraphicFramePr>
        <p:xfrm>
          <a:off x="641350" y="836712"/>
          <a:ext cx="8559800" cy="5304085"/>
        </p:xfrm>
        <a:graphic>
          <a:graphicData uri="http://schemas.openxmlformats.org/drawingml/2006/table">
            <a:tbl>
              <a:tblPr firstRow="1" firstCol="1" bandRow="1"/>
              <a:tblGrid>
                <a:gridCol w="724006"/>
                <a:gridCol w="6186508"/>
                <a:gridCol w="1649286"/>
              </a:tblGrid>
              <a:tr h="110282">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Functional Requirement</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82876">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FR13</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If the driver doesn't show up within the grace period, the system must cancel the reservation.</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No-show process</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2876">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FR14</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must calculate the total parking fee by hour and it shall charge on their credit card.</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Charge system</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6157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FR15</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available parking lots.</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4">
                  <a:txBody>
                    <a:bodyPr/>
                    <a:lstStyle/>
                    <a:p>
                      <a:pPr algn="l" latinLnBrk="0">
                        <a:lnSpc>
                          <a:spcPct val="107000"/>
                        </a:lnSpc>
                        <a:spcAft>
                          <a:spcPts val="0"/>
                        </a:spcAft>
                      </a:pPr>
                      <a:r>
                        <a:rPr lang="en-US" sz="1400" kern="0">
                          <a:effectLst/>
                          <a:latin typeface="Arial" charset="0"/>
                          <a:ea typeface="맑은 고딕" charset="-127"/>
                          <a:cs typeface="Times New Roman" charset="0"/>
                        </a:rPr>
                        <a:t>Monitoring system for attendants</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2876">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FR16</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how long the car has occupied the particular parking lot.</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2876">
                <a:tc>
                  <a:txBody>
                    <a:bodyPr/>
                    <a:lstStyle/>
                    <a:p>
                      <a:pPr algn="ctr" latinLnBrk="0">
                        <a:lnSpc>
                          <a:spcPct val="107000"/>
                        </a:lnSpc>
                        <a:spcAft>
                          <a:spcPts val="0"/>
                        </a:spcAft>
                      </a:pPr>
                      <a:r>
                        <a:rPr lang="en-US" sz="1400" kern="0">
                          <a:solidFill>
                            <a:srgbClr val="000000"/>
                          </a:solidFill>
                          <a:effectLst/>
                          <a:latin typeface="Arial" charset="0"/>
                          <a:ea typeface="맑은 고딕" charset="-127"/>
                          <a:cs typeface="Times New Roman" charset="0"/>
                        </a:rPr>
                        <a:t>FR17</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The system must notify the attendant if a driver parks other spot, and it will reallocate the parking lot.</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2876">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FR18</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notify the attendant after 2 minutes if a car crosses the lanes and LED is blinking.</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547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FR19</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the facility usage and revenue.</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The facility usage must include average occupancy, peak usage hours, parking slot statistics.</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547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FR20</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shall extend analysis algorithms or applications without disrupting operations.</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Extend system</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2876">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FR21</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login system for preventing unauthorized users.</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2">
                  <a:txBody>
                    <a:bodyPr/>
                    <a:lstStyle/>
                    <a:p>
                      <a:pPr algn="l" latinLnBrk="0">
                        <a:lnSpc>
                          <a:spcPct val="107000"/>
                        </a:lnSpc>
                        <a:spcAft>
                          <a:spcPts val="0"/>
                        </a:spcAft>
                      </a:pPr>
                      <a:r>
                        <a:rPr lang="en-US" sz="1400" kern="0">
                          <a:effectLst/>
                          <a:latin typeface="Arial" charset="0"/>
                          <a:ea typeface="맑은 고딕" charset="-127"/>
                          <a:cs typeface="Times New Roman" charset="0"/>
                        </a:rPr>
                        <a:t>System security</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2876">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FR22</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must not allow anyone to view facility data (reservations, credit cards, etc.) except owner. </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bl>
          </a:graphicData>
        </a:graphic>
      </p:graphicFrame>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smtClean="0">
                <a:latin typeface="Arial" charset="0"/>
                <a:ea typeface="Arial" charset="0"/>
                <a:cs typeface="Arial" charset="0"/>
              </a:rPr>
              <a:t>3. Architecture Driver : Functional Requirement</a:t>
            </a:r>
            <a:endParaRPr kumimoji="0" lang="ko-KR" altLang="en-US" sz="2000" b="1" dirty="0" smtClean="0">
              <a:latin typeface="Arial" charset="0"/>
              <a:ea typeface="Arial" charset="0"/>
              <a:cs typeface="Arial" charset="0"/>
            </a:endParaRPr>
          </a:p>
        </p:txBody>
      </p:sp>
    </p:spTree>
    <p:extLst>
      <p:ext uri="{BB962C8B-B14F-4D97-AF65-F5344CB8AC3E}">
        <p14:creationId xmlns:p14="http://schemas.microsoft.com/office/powerpoint/2010/main" val="904929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8</a:t>
            </a:fld>
            <a:endParaRPr lang="ko-KR" altLang="en-US" dirty="0">
              <a:latin typeface="Arial" charset="0"/>
              <a:ea typeface="Arial" charset="0"/>
              <a:cs typeface="Arial" charset="0"/>
            </a:endParaRPr>
          </a:p>
        </p:txBody>
      </p:sp>
      <p:sp>
        <p:nvSpPr>
          <p:cNvPr id="3"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3. </a:t>
            </a:r>
            <a:r>
              <a:rPr lang="en-US" altLang="ko-KR" sz="2000" b="1" dirty="0">
                <a:latin typeface="Arial" charset="0"/>
                <a:ea typeface="Arial" charset="0"/>
                <a:cs typeface="Arial" charset="0"/>
              </a:rPr>
              <a:t>Use </a:t>
            </a:r>
            <a:r>
              <a:rPr lang="en-US" altLang="ko-KR" sz="2000" b="1" dirty="0" smtClean="0">
                <a:latin typeface="Arial" charset="0"/>
                <a:ea typeface="Arial" charset="0"/>
                <a:cs typeface="Arial" charset="0"/>
              </a:rPr>
              <a:t>Case</a:t>
            </a:r>
            <a:r>
              <a:rPr kumimoji="0" lang="en-US" altLang="ko-KR" sz="2000" b="1" dirty="0" smtClean="0">
                <a:latin typeface="Arial" charset="0"/>
                <a:ea typeface="Arial" charset="0"/>
                <a:cs typeface="Arial" charset="0"/>
              </a:rPr>
              <a:t> </a:t>
            </a:r>
            <a:endParaRPr lang="ko-KR" altLang="ko-KR" sz="2000"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1435072847"/>
              </p:ext>
            </p:extLst>
          </p:nvPr>
        </p:nvGraphicFramePr>
        <p:xfrm>
          <a:off x="641349" y="1230168"/>
          <a:ext cx="8524875" cy="2639064"/>
        </p:xfrm>
        <a:graphic>
          <a:graphicData uri="http://schemas.openxmlformats.org/drawingml/2006/table">
            <a:tbl>
              <a:tblPr firstRow="1" firstCol="1" bandRow="1"/>
              <a:tblGrid>
                <a:gridCol w="2248836"/>
                <a:gridCol w="6276039"/>
              </a:tblGrid>
              <a:tr h="0">
                <a:tc>
                  <a:txBody>
                    <a:bodyPr/>
                    <a:lstStyle/>
                    <a:p>
                      <a:pPr algn="ctr" latinLnBrk="0">
                        <a:lnSpc>
                          <a:spcPct val="107000"/>
                        </a:lnSpc>
                        <a:spcAft>
                          <a:spcPts val="0"/>
                        </a:spcAft>
                      </a:pPr>
                      <a:r>
                        <a:rPr lang="en-US" altLang="ko-KR" sz="1400" b="1" kern="0" dirty="0" smtClean="0">
                          <a:effectLst/>
                          <a:latin typeface="Arial" charset="0"/>
                          <a:ea typeface="Arial" charset="0"/>
                          <a:cs typeface="Arial" charset="0"/>
                        </a:rPr>
                        <a:t>ID</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dirty="0" smtClean="0">
                          <a:effectLst/>
                          <a:latin typeface="Arial" charset="0"/>
                          <a:ea typeface="Arial" charset="0"/>
                          <a:cs typeface="Arial" charset="0"/>
                        </a:rPr>
                        <a:t>Title</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UC01</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effectLst/>
                          <a:latin typeface="Arial" charset="0"/>
                          <a:ea typeface="Arial" charset="0"/>
                          <a:cs typeface="Arial" charset="0"/>
                        </a:rPr>
                        <a:t>(FR05</a:t>
                      </a:r>
                      <a:r>
                        <a:rPr lang="en-US" sz="1400" kern="0" baseline="0" dirty="0" smtClean="0">
                          <a:effectLst/>
                          <a:latin typeface="Arial" charset="0"/>
                          <a:ea typeface="Arial" charset="0"/>
                          <a:cs typeface="Arial" charset="0"/>
                        </a:rPr>
                        <a:t> ~ </a:t>
                      </a:r>
                      <a:r>
                        <a:rPr lang="en-US" sz="1400" kern="0" dirty="0" smtClean="0">
                          <a:effectLst/>
                          <a:latin typeface="Arial" charset="0"/>
                          <a:ea typeface="Arial" charset="0"/>
                          <a:cs typeface="Arial" charset="0"/>
                        </a:rPr>
                        <a:t>FR09) Reserve parking spaces</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UC02</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altLang="ko-KR" sz="1400" kern="100" dirty="0" smtClean="0">
                          <a:effectLst/>
                          <a:latin typeface="Arial" charset="0"/>
                          <a:ea typeface="Arial" charset="0"/>
                          <a:cs typeface="Arial" charset="0"/>
                        </a:rPr>
                        <a:t>(FR03</a:t>
                      </a:r>
                      <a:r>
                        <a:rPr lang="en-US" altLang="ko-KR" sz="1400" kern="100" baseline="0" dirty="0" smtClean="0">
                          <a:effectLst/>
                          <a:latin typeface="Arial" charset="0"/>
                          <a:ea typeface="Arial" charset="0"/>
                          <a:cs typeface="Arial" charset="0"/>
                        </a:rPr>
                        <a:t>, </a:t>
                      </a:r>
                      <a:r>
                        <a:rPr lang="en-US" altLang="ko-KR" sz="1400" kern="100" dirty="0" smtClean="0">
                          <a:effectLst/>
                          <a:latin typeface="Arial" charset="0"/>
                          <a:ea typeface="Arial" charset="0"/>
                          <a:cs typeface="Arial" charset="0"/>
                        </a:rPr>
                        <a:t>FR04) Show up scenario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UC03</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(FR11</a:t>
                      </a:r>
                      <a:r>
                        <a:rPr lang="en-US" altLang="ko-KR" sz="1400" kern="1200" baseline="0" dirty="0" smtClean="0">
                          <a:solidFill>
                            <a:schemeClr val="tx1"/>
                          </a:solidFill>
                          <a:effectLst/>
                          <a:latin typeface="Arial" charset="0"/>
                          <a:ea typeface="Arial" charset="0"/>
                          <a:cs typeface="Arial" charset="0"/>
                        </a:rPr>
                        <a:t> ~ </a:t>
                      </a:r>
                      <a:r>
                        <a:rPr lang="en-US" altLang="ko-KR" sz="1400" kern="1200" dirty="0" smtClean="0">
                          <a:solidFill>
                            <a:schemeClr val="tx1"/>
                          </a:solidFill>
                          <a:effectLst/>
                          <a:latin typeface="Arial" charset="0"/>
                          <a:ea typeface="Arial" charset="0"/>
                          <a:cs typeface="Arial" charset="0"/>
                        </a:rPr>
                        <a:t>FR13) No show scenario and grace period</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UC04</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(FR14) Get out the garage and charge scenario</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UC05</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(FR01, FR02, FR10, FR17,</a:t>
                      </a:r>
                      <a:r>
                        <a:rPr lang="en-US" altLang="ko-KR" sz="1400" kern="1200" baseline="0" dirty="0" smtClean="0">
                          <a:solidFill>
                            <a:schemeClr val="tx1"/>
                          </a:solidFill>
                          <a:effectLst/>
                          <a:latin typeface="Arial" charset="0"/>
                          <a:ea typeface="Arial" charset="0"/>
                          <a:cs typeface="Arial" charset="0"/>
                        </a:rPr>
                        <a:t> </a:t>
                      </a:r>
                      <a:r>
                        <a:rPr lang="en-US" altLang="ko-KR" sz="1400" kern="1200" dirty="0" smtClean="0">
                          <a:solidFill>
                            <a:schemeClr val="tx1"/>
                          </a:solidFill>
                          <a:effectLst/>
                          <a:latin typeface="Arial" charset="0"/>
                          <a:ea typeface="Arial" charset="0"/>
                          <a:cs typeface="Arial" charset="0"/>
                        </a:rPr>
                        <a:t>FR18) Parking scenario</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UC06</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(FR15, FR16) Monitoring scenario for attendants.</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UC07</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(FR19) Management scenario for owner</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80866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제목 슬라이드">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66700" indent="-266700">
          <a:lnSpc>
            <a:spcPct val="130000"/>
          </a:lnSpc>
          <a:buClr>
            <a:srgbClr val="C5003D"/>
          </a:buClr>
          <a:buFont typeface="Wingdings" pitchFamily="2" charset="2"/>
          <a:buChar char="u"/>
          <a:defRPr sz="1600" b="1" dirty="0"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12644</TotalTime>
  <Words>2417</Words>
  <Application>Microsoft Macintosh PowerPoint</Application>
  <PresentationFormat>A4 용지(210x297mm)</PresentationFormat>
  <Paragraphs>535</Paragraphs>
  <Slides>22</Slides>
  <Notes>20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22</vt:i4>
      </vt:variant>
    </vt:vector>
  </HeadingPairs>
  <TitlesOfParts>
    <vt:vector size="27" baseType="lpstr">
      <vt:lpstr>굴림</vt:lpstr>
      <vt:lpstr>맑은 고딕</vt:lpstr>
      <vt:lpstr>Times New Roman</vt:lpstr>
      <vt:lpstr>Arial</vt:lpstr>
      <vt:lpstr>제목 슬라이드</vt:lpstr>
      <vt:lpstr>Sure-Park System Initial Presentation</vt:lpstr>
      <vt:lpstr>1. Introduction</vt:lpstr>
      <vt:lpstr>2. Product Context</vt:lpstr>
      <vt:lpstr>2. Product Context</vt:lpstr>
      <vt:lpstr>2. Product Context</vt:lpstr>
      <vt:lpstr>2. Product Context</vt:lpstr>
      <vt:lpstr>3. Architecture Driver : Functional Requirement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LG</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Administrator</dc:creator>
  <cp:lastModifiedBy>김재헌</cp:lastModifiedBy>
  <cp:revision>724</cp:revision>
  <dcterms:created xsi:type="dcterms:W3CDTF">2012-01-20T03:23:33Z</dcterms:created>
  <dcterms:modified xsi:type="dcterms:W3CDTF">2016-05-17T11:43:16Z</dcterms:modified>
</cp:coreProperties>
</file>