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60" r:id="rId5"/>
    <p:sldId id="261" r:id="rId6"/>
    <p:sldId id="264" r:id="rId7"/>
    <p:sldId id="265" r:id="rId8"/>
    <p:sldId id="267" r:id="rId9"/>
    <p:sldId id="268" r:id="rId10"/>
    <p:sldId id="285" r:id="rId11"/>
    <p:sldId id="284"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22" autoAdjust="0"/>
    <p:restoredTop sz="94660"/>
  </p:normalViewPr>
  <p:slideViewPr>
    <p:cSldViewPr>
      <p:cViewPr varScale="1">
        <p:scale>
          <a:sx n="67" d="100"/>
          <a:sy n="67" d="100"/>
        </p:scale>
        <p:origin x="-68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F4357D-C363-491D-BFD9-CD940AF0F0E8}" type="datetimeFigureOut">
              <a:rPr lang="ko-KR" altLang="en-US" smtClean="0"/>
              <a:t>2015-05-12</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905B17-B431-4451-B45E-F7D1811601BD}" type="slidenum">
              <a:rPr lang="ko-KR" altLang="en-US" smtClean="0"/>
              <a:t>‹#›</a:t>
            </a:fld>
            <a:endParaRPr lang="ko-KR" altLang="en-US"/>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6CA0CAB-945A-4D9A-9EB1-E1C8A52CAEF4}" type="slidenum">
              <a:rPr lang="ko-KR" altLang="en-US" smtClean="0"/>
              <a:pPr/>
              <a:t>3</a:t>
            </a:fld>
            <a:endParaRPr lang="ko-KR" altLang="en-US"/>
          </a:p>
        </p:txBody>
      </p:sp>
    </p:spTree>
    <p:extLst>
      <p:ext uri="{BB962C8B-B14F-4D97-AF65-F5344CB8AC3E}">
        <p14:creationId xmlns="" xmlns:p14="http://schemas.microsoft.com/office/powerpoint/2010/main" val="3335215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Business</a:t>
            </a:r>
            <a:r>
              <a:rPr lang="en-US" altLang="ko-KR" baseline="0" dirty="0" smtClean="0"/>
              <a:t> Context</a:t>
            </a:r>
            <a:r>
              <a:rPr lang="ko-KR" altLang="en-US" baseline="0" dirty="0" smtClean="0"/>
              <a:t>로 부터 우리가 변경할 수 없는 부분을 </a:t>
            </a:r>
            <a:r>
              <a:rPr lang="en-US" altLang="ko-KR" baseline="0" dirty="0" smtClean="0"/>
              <a:t>Business Constraints</a:t>
            </a:r>
            <a:r>
              <a:rPr lang="ko-KR" altLang="en-US" baseline="0" dirty="0" smtClean="0"/>
              <a:t>로 분석 하였다</a:t>
            </a:r>
            <a:r>
              <a:rPr lang="en-US" altLang="ko-KR" baseline="0" dirty="0" smtClean="0"/>
              <a:t>.</a:t>
            </a:r>
            <a:endParaRPr lang="ko-KR" altLang="en-US" dirty="0"/>
          </a:p>
        </p:txBody>
      </p:sp>
      <p:sp>
        <p:nvSpPr>
          <p:cNvPr id="4" name="슬라이드 번호 개체 틀 3"/>
          <p:cNvSpPr>
            <a:spLocks noGrp="1"/>
          </p:cNvSpPr>
          <p:nvPr>
            <p:ph type="sldNum" sz="quarter" idx="10"/>
          </p:nvPr>
        </p:nvSpPr>
        <p:spPr/>
        <p:txBody>
          <a:bodyPr/>
          <a:lstStyle/>
          <a:p>
            <a:fld id="{16CA0CAB-945A-4D9A-9EB1-E1C8A52CAEF4}" type="slidenum">
              <a:rPr lang="ko-KR" altLang="en-US" smtClean="0"/>
              <a:pPr/>
              <a:t>14</a:t>
            </a:fld>
            <a:endParaRPr lang="ko-KR" altLang="en-US"/>
          </a:p>
        </p:txBody>
      </p:sp>
    </p:spTree>
    <p:extLst>
      <p:ext uri="{BB962C8B-B14F-4D97-AF65-F5344CB8AC3E}">
        <p14:creationId xmlns="" xmlns:p14="http://schemas.microsoft.com/office/powerpoint/2010/main" val="3651863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smtClean="0"/>
              <a:t>아두이노를</a:t>
            </a:r>
            <a:r>
              <a:rPr lang="ko-KR" altLang="en-US" baseline="0" dirty="0" smtClean="0"/>
              <a:t> 꼭 </a:t>
            </a:r>
            <a:r>
              <a:rPr lang="ko-KR" altLang="en-US" dirty="0" smtClean="0"/>
              <a:t>사용해야 하므로 </a:t>
            </a:r>
            <a:r>
              <a:rPr lang="ko-KR" altLang="en-US" dirty="0" err="1" smtClean="0"/>
              <a:t>아두이노의</a:t>
            </a:r>
            <a:r>
              <a:rPr lang="ko-KR" altLang="en-US" dirty="0" smtClean="0"/>
              <a:t> 제약사항이 기술적인 제약사항으로 보인다</a:t>
            </a:r>
            <a:r>
              <a:rPr lang="en-US" altLang="ko-KR" dirty="0" smtClean="0"/>
              <a:t>.</a:t>
            </a:r>
            <a:endParaRPr lang="ko-KR" altLang="en-US" dirty="0"/>
          </a:p>
        </p:txBody>
      </p:sp>
      <p:sp>
        <p:nvSpPr>
          <p:cNvPr id="4" name="슬라이드 번호 개체 틀 3"/>
          <p:cNvSpPr>
            <a:spLocks noGrp="1"/>
          </p:cNvSpPr>
          <p:nvPr>
            <p:ph type="sldNum" sz="quarter" idx="10"/>
          </p:nvPr>
        </p:nvSpPr>
        <p:spPr/>
        <p:txBody>
          <a:bodyPr/>
          <a:lstStyle/>
          <a:p>
            <a:fld id="{16CA0CAB-945A-4D9A-9EB1-E1C8A52CAEF4}" type="slidenum">
              <a:rPr lang="ko-KR" altLang="en-US" smtClean="0"/>
              <a:pPr/>
              <a:t>15</a:t>
            </a:fld>
            <a:endParaRPr lang="ko-KR" altLang="en-US"/>
          </a:p>
        </p:txBody>
      </p:sp>
    </p:spTree>
    <p:extLst>
      <p:ext uri="{BB962C8B-B14F-4D97-AF65-F5344CB8AC3E}">
        <p14:creationId xmlns="" xmlns:p14="http://schemas.microsoft.com/office/powerpoint/2010/main" val="3025750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ltLang="en-US" dirty="0" smtClean="0"/>
              <a:t>브레인 </a:t>
            </a:r>
            <a:r>
              <a:rPr lang="ko-KR" altLang="en-US" dirty="0" err="1" smtClean="0"/>
              <a:t>스토밍에</a:t>
            </a:r>
            <a:r>
              <a:rPr lang="ko-KR" altLang="en-US" dirty="0" smtClean="0"/>
              <a:t> 의하여 이렇게 추출하였으며</a:t>
            </a:r>
            <a:r>
              <a:rPr lang="en-US" altLang="ko-KR" dirty="0" smtClean="0"/>
              <a:t>, </a:t>
            </a:r>
            <a:r>
              <a:rPr lang="ko-KR" altLang="en-US" dirty="0" smtClean="0"/>
              <a:t>세부 사항은 고객에게 질문을 하여</a:t>
            </a:r>
            <a:r>
              <a:rPr lang="ko-KR" altLang="en-US" baseline="0" dirty="0" smtClean="0"/>
              <a:t> 확정을 하였다</a:t>
            </a:r>
            <a:r>
              <a:rPr lang="en-US" altLang="ko-KR" baseline="0" dirty="0" smtClean="0"/>
              <a:t>.</a:t>
            </a:r>
          </a:p>
          <a:p>
            <a:r>
              <a:rPr lang="en-US" baseline="0" dirty="0" smtClean="0"/>
              <a:t>QA</a:t>
            </a:r>
            <a:r>
              <a:rPr lang="ko-KR" altLang="en-US" baseline="0" dirty="0" smtClean="0"/>
              <a:t>는 프로젝트가 진행되면서 계속 </a:t>
            </a:r>
            <a:r>
              <a:rPr lang="en-US" altLang="ko-KR" baseline="0" dirty="0" smtClean="0"/>
              <a:t>refine </a:t>
            </a:r>
            <a:r>
              <a:rPr lang="ko-KR" altLang="en-US" baseline="0" dirty="0" smtClean="0"/>
              <a:t>할 것이다</a:t>
            </a:r>
            <a:r>
              <a:rPr lang="en-US" altLang="ko-KR" baseline="0" dirty="0" smtClean="0"/>
              <a:t>.</a:t>
            </a:r>
            <a:endParaRPr lang="en-US" dirty="0" smtClean="0"/>
          </a:p>
        </p:txBody>
      </p:sp>
      <p:sp>
        <p:nvSpPr>
          <p:cNvPr id="4" name="Slide Number Placeholder 3"/>
          <p:cNvSpPr>
            <a:spLocks noGrp="1"/>
          </p:cNvSpPr>
          <p:nvPr>
            <p:ph type="sldNum" sz="quarter" idx="10"/>
          </p:nvPr>
        </p:nvSpPr>
        <p:spPr/>
        <p:txBody>
          <a:bodyPr/>
          <a:lstStyle/>
          <a:p>
            <a:fld id="{16CA0CAB-945A-4D9A-9EB1-E1C8A52CAEF4}" type="slidenum">
              <a:rPr lang="ko-KR" altLang="en-US" smtClean="0"/>
              <a:pPr/>
              <a:t>16</a:t>
            </a:fld>
            <a:endParaRPr lang="ko-KR" altLang="en-US"/>
          </a:p>
        </p:txBody>
      </p:sp>
    </p:spTree>
    <p:extLst>
      <p:ext uri="{BB962C8B-B14F-4D97-AF65-F5344CB8AC3E}">
        <p14:creationId xmlns="" xmlns:p14="http://schemas.microsoft.com/office/powerpoint/2010/main" val="1277205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반복하게 진행한다</a:t>
            </a:r>
            <a:r>
              <a:rPr lang="en-US" altLang="ko-KR" dirty="0" smtClean="0"/>
              <a:t>.</a:t>
            </a:r>
          </a:p>
          <a:p>
            <a:r>
              <a:rPr lang="ko-KR" altLang="en-US" dirty="0" smtClean="0"/>
              <a:t>분석 기간이 너무 짧아 전체 분석이 어렵기 때문에 반복 점진적인 프로세스를 선택하였다</a:t>
            </a:r>
            <a:r>
              <a:rPr lang="en-US" altLang="ko-KR" dirty="0" smtClean="0"/>
              <a:t>.</a:t>
            </a:r>
            <a:endParaRPr lang="ko-KR" altLang="en-US" dirty="0"/>
          </a:p>
        </p:txBody>
      </p:sp>
      <p:sp>
        <p:nvSpPr>
          <p:cNvPr id="4" name="슬라이드 번호 개체 틀 3"/>
          <p:cNvSpPr>
            <a:spLocks noGrp="1"/>
          </p:cNvSpPr>
          <p:nvPr>
            <p:ph type="sldNum" sz="quarter" idx="10"/>
          </p:nvPr>
        </p:nvSpPr>
        <p:spPr/>
        <p:txBody>
          <a:bodyPr/>
          <a:lstStyle/>
          <a:p>
            <a:fld id="{16CA0CAB-945A-4D9A-9EB1-E1C8A52CAEF4}" type="slidenum">
              <a:rPr lang="ko-KR" altLang="en-US" smtClean="0"/>
              <a:pPr/>
              <a:t>19</a:t>
            </a:fld>
            <a:endParaRPr lang="ko-KR" altLang="en-US"/>
          </a:p>
        </p:txBody>
      </p:sp>
    </p:spTree>
    <p:extLst>
      <p:ext uri="{BB962C8B-B14F-4D97-AF65-F5344CB8AC3E}">
        <p14:creationId xmlns="" xmlns:p14="http://schemas.microsoft.com/office/powerpoint/2010/main" val="3672946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6CA0CAB-945A-4D9A-9EB1-E1C8A52CAEF4}" type="slidenum">
              <a:rPr lang="ko-KR" altLang="en-US" smtClean="0"/>
              <a:pPr/>
              <a:t>21</a:t>
            </a:fld>
            <a:endParaRPr lang="ko-KR" altLang="en-US"/>
          </a:p>
        </p:txBody>
      </p:sp>
    </p:spTree>
    <p:extLst>
      <p:ext uri="{BB962C8B-B14F-4D97-AF65-F5344CB8AC3E}">
        <p14:creationId xmlns="" xmlns:p14="http://schemas.microsoft.com/office/powerpoint/2010/main" val="37978649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Role</a:t>
            </a:r>
            <a:r>
              <a:rPr lang="ko-KR" altLang="en-US" dirty="0" smtClean="0"/>
              <a:t>을 개발과 전체적인 관리 요소로 나누었고</a:t>
            </a:r>
            <a:r>
              <a:rPr lang="en-US" altLang="ko-KR" baseline="0" dirty="0" smtClean="0"/>
              <a:t> </a:t>
            </a:r>
          </a:p>
          <a:p>
            <a:r>
              <a:rPr lang="ko-KR" altLang="en-US" baseline="0" dirty="0" smtClean="0"/>
              <a:t>각각의 담당자가 책임을 진다</a:t>
            </a:r>
            <a:r>
              <a:rPr lang="en-US" altLang="ko-KR" baseline="0" dirty="0" smtClean="0"/>
              <a:t>.</a:t>
            </a:r>
            <a:endParaRPr lang="ko-KR" altLang="en-US" dirty="0"/>
          </a:p>
        </p:txBody>
      </p:sp>
      <p:sp>
        <p:nvSpPr>
          <p:cNvPr id="4" name="슬라이드 번호 개체 틀 3"/>
          <p:cNvSpPr>
            <a:spLocks noGrp="1"/>
          </p:cNvSpPr>
          <p:nvPr>
            <p:ph type="sldNum" sz="quarter" idx="10"/>
          </p:nvPr>
        </p:nvSpPr>
        <p:spPr/>
        <p:txBody>
          <a:bodyPr/>
          <a:lstStyle/>
          <a:p>
            <a:fld id="{16CA0CAB-945A-4D9A-9EB1-E1C8A52CAEF4}" type="slidenum">
              <a:rPr lang="ko-KR" altLang="en-US" smtClean="0"/>
              <a:pPr/>
              <a:t>23</a:t>
            </a:fld>
            <a:endParaRPr lang="ko-KR" altLang="en-US"/>
          </a:p>
        </p:txBody>
      </p:sp>
    </p:spTree>
    <p:extLst>
      <p:ext uri="{BB962C8B-B14F-4D97-AF65-F5344CB8AC3E}">
        <p14:creationId xmlns="" xmlns:p14="http://schemas.microsoft.com/office/powerpoint/2010/main" val="1479544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ltLang="en-US" noProof="0" dirty="0" err="1" smtClean="0"/>
              <a:t>첫번째</a:t>
            </a:r>
            <a:r>
              <a:rPr lang="ko-KR" altLang="en-US" noProof="0" dirty="0" smtClean="0"/>
              <a:t> 분석으로 </a:t>
            </a:r>
            <a:r>
              <a:rPr lang="en-US" altLang="ko-KR" noProof="0" dirty="0" smtClean="0"/>
              <a:t>Context</a:t>
            </a:r>
            <a:r>
              <a:rPr lang="ko-KR" altLang="en-US" noProof="0" dirty="0" smtClean="0"/>
              <a:t>를 </a:t>
            </a:r>
            <a:r>
              <a:rPr lang="en-US" altLang="ko-KR" noProof="0" dirty="0" smtClean="0"/>
              <a:t>4</a:t>
            </a:r>
            <a:r>
              <a:rPr lang="ko-KR" altLang="en-US" noProof="0" dirty="0" smtClean="0"/>
              <a:t>가지 관점에서 분석 하였다</a:t>
            </a:r>
            <a:r>
              <a:rPr lang="en-US" altLang="ko-KR" noProof="0" dirty="0" smtClean="0"/>
              <a:t>.</a:t>
            </a:r>
          </a:p>
          <a:p>
            <a:r>
              <a:rPr lang="en-US" altLang="ko-KR" noProof="0" dirty="0" smtClean="0"/>
              <a:t>Market, Organizational Context</a:t>
            </a:r>
            <a:r>
              <a:rPr lang="ko-KR" altLang="en-US" noProof="0" dirty="0" smtClean="0"/>
              <a:t>는 다음과 같다</a:t>
            </a:r>
            <a:r>
              <a:rPr lang="en-US" altLang="ko-KR" noProof="0" dirty="0" smtClean="0"/>
              <a:t>.</a:t>
            </a:r>
          </a:p>
          <a:p>
            <a:endParaRPr lang="en-US" altLang="ko-KR" noProof="0" dirty="0" smtClean="0"/>
          </a:p>
          <a:p>
            <a:r>
              <a:rPr lang="en-US" altLang="ko-KR" noProof="0" dirty="0" smtClean="0"/>
              <a:t>Market</a:t>
            </a:r>
            <a:r>
              <a:rPr lang="ko-KR" altLang="en-US" noProof="0" dirty="0" smtClean="0"/>
              <a:t>을 분석을 통하여 </a:t>
            </a:r>
            <a:r>
              <a:rPr lang="en-US" altLang="ko-KR" noProof="0" dirty="0" smtClean="0"/>
              <a:t>stakeholder</a:t>
            </a:r>
            <a:r>
              <a:rPr lang="ko-KR" altLang="en-US" noProof="0" dirty="0" smtClean="0"/>
              <a:t>를 분석하였다</a:t>
            </a:r>
            <a:r>
              <a:rPr lang="en-US" altLang="ko-KR" noProof="0" dirty="0" smtClean="0"/>
              <a:t>.</a:t>
            </a:r>
            <a:endParaRPr lang="ko-KR" altLang="en-US" noProof="0" dirty="0"/>
          </a:p>
        </p:txBody>
      </p:sp>
      <p:sp>
        <p:nvSpPr>
          <p:cNvPr id="4" name="Slide Number Placeholder 3"/>
          <p:cNvSpPr>
            <a:spLocks noGrp="1"/>
          </p:cNvSpPr>
          <p:nvPr>
            <p:ph type="sldNum" sz="quarter" idx="10"/>
          </p:nvPr>
        </p:nvSpPr>
        <p:spPr/>
        <p:txBody>
          <a:bodyPr/>
          <a:lstStyle/>
          <a:p>
            <a:fld id="{16CA0CAB-945A-4D9A-9EB1-E1C8A52CAEF4}" type="slidenum">
              <a:rPr lang="ko-KR" altLang="en-US" smtClean="0"/>
              <a:pPr/>
              <a:t>4</a:t>
            </a:fld>
            <a:endParaRPr lang="ko-KR" altLang="en-US"/>
          </a:p>
        </p:txBody>
      </p:sp>
    </p:spTree>
    <p:extLst>
      <p:ext uri="{BB962C8B-B14F-4D97-AF65-F5344CB8AC3E}">
        <p14:creationId xmlns="" xmlns:p14="http://schemas.microsoft.com/office/powerpoint/2010/main" val="1921454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Date</a:t>
            </a:r>
            <a:r>
              <a:rPr lang="en-US" altLang="ko-KR" baseline="0" dirty="0" smtClean="0"/>
              <a:t> of Delivery, </a:t>
            </a:r>
            <a:endParaRPr lang="ko-KR" altLang="en-US" dirty="0"/>
          </a:p>
        </p:txBody>
      </p:sp>
      <p:sp>
        <p:nvSpPr>
          <p:cNvPr id="4" name="슬라이드 번호 개체 틀 3"/>
          <p:cNvSpPr>
            <a:spLocks noGrp="1"/>
          </p:cNvSpPr>
          <p:nvPr>
            <p:ph type="sldNum" sz="quarter" idx="10"/>
          </p:nvPr>
        </p:nvSpPr>
        <p:spPr/>
        <p:txBody>
          <a:bodyPr/>
          <a:lstStyle/>
          <a:p>
            <a:fld id="{16CA0CAB-945A-4D9A-9EB1-E1C8A52CAEF4}" type="slidenum">
              <a:rPr lang="ko-KR" altLang="en-US" smtClean="0"/>
              <a:pPr/>
              <a:t>5</a:t>
            </a:fld>
            <a:endParaRPr lang="ko-KR" altLang="en-US"/>
          </a:p>
        </p:txBody>
      </p:sp>
    </p:spTree>
    <p:extLst>
      <p:ext uri="{BB962C8B-B14F-4D97-AF65-F5344CB8AC3E}">
        <p14:creationId xmlns="" xmlns:p14="http://schemas.microsoft.com/office/powerpoint/2010/main" val="2309422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ko-KR" altLang="en-US" dirty="0" smtClean="0"/>
              <a:t>번 </a:t>
            </a:r>
            <a:r>
              <a:rPr lang="en-US" altLang="ko-KR" dirty="0" smtClean="0"/>
              <a:t>REQ</a:t>
            </a:r>
            <a:r>
              <a:rPr lang="en-US" altLang="ko-KR" baseline="0" dirty="0" smtClean="0"/>
              <a:t> </a:t>
            </a:r>
            <a:r>
              <a:rPr lang="ko-KR" altLang="en-US" baseline="0" dirty="0" smtClean="0"/>
              <a:t>만 설명</a:t>
            </a:r>
            <a:endParaRPr lang="en-US" dirty="0"/>
          </a:p>
        </p:txBody>
      </p:sp>
      <p:sp>
        <p:nvSpPr>
          <p:cNvPr id="4" name="Slide Number Placeholder 3"/>
          <p:cNvSpPr>
            <a:spLocks noGrp="1"/>
          </p:cNvSpPr>
          <p:nvPr>
            <p:ph type="sldNum" sz="quarter" idx="10"/>
          </p:nvPr>
        </p:nvSpPr>
        <p:spPr/>
        <p:txBody>
          <a:bodyPr/>
          <a:lstStyle/>
          <a:p>
            <a:fld id="{16CA0CAB-945A-4D9A-9EB1-E1C8A52CAEF4}" type="slidenum">
              <a:rPr lang="ko-KR" altLang="en-US" smtClean="0"/>
              <a:pPr/>
              <a:t>7</a:t>
            </a:fld>
            <a:endParaRPr lang="ko-KR" altLang="en-US"/>
          </a:p>
        </p:txBody>
      </p:sp>
    </p:spTree>
    <p:extLst>
      <p:ext uri="{BB962C8B-B14F-4D97-AF65-F5344CB8AC3E}">
        <p14:creationId xmlns="" xmlns:p14="http://schemas.microsoft.com/office/powerpoint/2010/main" val="3031402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6CA0CAB-945A-4D9A-9EB1-E1C8A52CAEF4}" type="slidenum">
              <a:rPr lang="ko-KR" altLang="en-US" smtClean="0"/>
              <a:pPr/>
              <a:t>9</a:t>
            </a:fld>
            <a:endParaRPr lang="ko-KR" altLang="en-US"/>
          </a:p>
        </p:txBody>
      </p:sp>
    </p:spTree>
    <p:extLst>
      <p:ext uri="{BB962C8B-B14F-4D97-AF65-F5344CB8AC3E}">
        <p14:creationId xmlns="" xmlns:p14="http://schemas.microsoft.com/office/powerpoint/2010/main" val="3322712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6CA0CAB-945A-4D9A-9EB1-E1C8A52CAEF4}" type="slidenum">
              <a:rPr lang="ko-KR" altLang="en-US" smtClean="0"/>
              <a:pPr/>
              <a:t>10</a:t>
            </a:fld>
            <a:endParaRPr lang="ko-KR" altLang="en-US"/>
          </a:p>
        </p:txBody>
      </p:sp>
    </p:spTree>
    <p:extLst>
      <p:ext uri="{BB962C8B-B14F-4D97-AF65-F5344CB8AC3E}">
        <p14:creationId xmlns="" xmlns:p14="http://schemas.microsoft.com/office/powerpoint/2010/main" val="3322712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FR</a:t>
            </a:r>
            <a:r>
              <a:rPr lang="ko-KR" altLang="en-US" dirty="0" smtClean="0"/>
              <a:t>을 기반으로 </a:t>
            </a:r>
            <a:r>
              <a:rPr lang="en-US" altLang="ko-KR" dirty="0" smtClean="0"/>
              <a:t>Use Case</a:t>
            </a:r>
            <a:r>
              <a:rPr lang="ko-KR" altLang="en-US" dirty="0" smtClean="0"/>
              <a:t>를 분석 하였고</a:t>
            </a:r>
            <a:r>
              <a:rPr lang="en-US" altLang="ko-KR" dirty="0" smtClean="0"/>
              <a:t>,</a:t>
            </a:r>
            <a:r>
              <a:rPr lang="en-US" altLang="ko-KR" baseline="0" dirty="0" smtClean="0"/>
              <a:t> User Level</a:t>
            </a:r>
            <a:r>
              <a:rPr lang="ko-KR" altLang="en-US" baseline="0" dirty="0" smtClean="0"/>
              <a:t>의 </a:t>
            </a:r>
            <a:r>
              <a:rPr lang="en-US" altLang="ko-KR" baseline="0" dirty="0" smtClean="0"/>
              <a:t>Goal</a:t>
            </a:r>
            <a:r>
              <a:rPr lang="ko-KR" altLang="en-US" baseline="0" dirty="0" smtClean="0"/>
              <a:t>을 추출 하였다</a:t>
            </a:r>
            <a:r>
              <a:rPr lang="en-US" altLang="ko-KR" baseline="0" dirty="0" smtClean="0"/>
              <a:t>.</a:t>
            </a:r>
            <a:endParaRPr lang="ko-KR" altLang="en-US" dirty="0"/>
          </a:p>
        </p:txBody>
      </p:sp>
      <p:sp>
        <p:nvSpPr>
          <p:cNvPr id="4" name="슬라이드 번호 개체 틀 3"/>
          <p:cNvSpPr>
            <a:spLocks noGrp="1"/>
          </p:cNvSpPr>
          <p:nvPr>
            <p:ph type="sldNum" sz="quarter" idx="10"/>
          </p:nvPr>
        </p:nvSpPr>
        <p:spPr/>
        <p:txBody>
          <a:bodyPr/>
          <a:lstStyle/>
          <a:p>
            <a:fld id="{16CA0CAB-945A-4D9A-9EB1-E1C8A52CAEF4}" type="slidenum">
              <a:rPr lang="ko-KR" altLang="en-US" smtClean="0"/>
              <a:pPr/>
              <a:t>11</a:t>
            </a:fld>
            <a:endParaRPr lang="ko-KR" altLang="en-US"/>
          </a:p>
        </p:txBody>
      </p:sp>
    </p:spTree>
    <p:extLst>
      <p:ext uri="{BB962C8B-B14F-4D97-AF65-F5344CB8AC3E}">
        <p14:creationId xmlns="" xmlns:p14="http://schemas.microsoft.com/office/powerpoint/2010/main" val="1282778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시스템의 </a:t>
            </a:r>
            <a:r>
              <a:rPr lang="en-US" altLang="ko-KR" dirty="0" smtClean="0"/>
              <a:t>Operation</a:t>
            </a:r>
            <a:r>
              <a:rPr lang="ko-KR" altLang="en-US" dirty="0" smtClean="0"/>
              <a:t>을 추출하기 위하여 </a:t>
            </a:r>
            <a:r>
              <a:rPr lang="en-US" altLang="ko-KR" dirty="0" smtClean="0"/>
              <a:t>UCD</a:t>
            </a:r>
            <a:r>
              <a:rPr lang="ko-KR" altLang="en-US" dirty="0" smtClean="0"/>
              <a:t>로 부터 </a:t>
            </a:r>
            <a:r>
              <a:rPr lang="en-US" altLang="ko-KR" dirty="0" smtClean="0"/>
              <a:t>SSD</a:t>
            </a:r>
            <a:r>
              <a:rPr lang="ko-KR" altLang="en-US" dirty="0" smtClean="0"/>
              <a:t>를 그려 보았다</a:t>
            </a:r>
            <a:r>
              <a:rPr lang="en-US" altLang="ko-KR" dirty="0" smtClean="0"/>
              <a:t>.</a:t>
            </a:r>
            <a:endParaRPr lang="ko-KR" altLang="en-US" dirty="0"/>
          </a:p>
        </p:txBody>
      </p:sp>
      <p:sp>
        <p:nvSpPr>
          <p:cNvPr id="4" name="슬라이드 번호 개체 틀 3"/>
          <p:cNvSpPr>
            <a:spLocks noGrp="1"/>
          </p:cNvSpPr>
          <p:nvPr>
            <p:ph type="sldNum" sz="quarter" idx="10"/>
          </p:nvPr>
        </p:nvSpPr>
        <p:spPr/>
        <p:txBody>
          <a:bodyPr/>
          <a:lstStyle/>
          <a:p>
            <a:fld id="{16CA0CAB-945A-4D9A-9EB1-E1C8A52CAEF4}" type="slidenum">
              <a:rPr lang="ko-KR" altLang="en-US" smtClean="0"/>
              <a:pPr/>
              <a:t>12</a:t>
            </a:fld>
            <a:endParaRPr lang="ko-KR" altLang="en-US"/>
          </a:p>
        </p:txBody>
      </p:sp>
    </p:spTree>
    <p:extLst>
      <p:ext uri="{BB962C8B-B14F-4D97-AF65-F5344CB8AC3E}">
        <p14:creationId xmlns="" xmlns:p14="http://schemas.microsoft.com/office/powerpoint/2010/main" val="3643638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Real</a:t>
            </a:r>
            <a:r>
              <a:rPr lang="en-US" altLang="ko-KR" baseline="0" dirty="0" smtClean="0"/>
              <a:t> world</a:t>
            </a:r>
            <a:r>
              <a:rPr lang="ko-KR" altLang="en-US" baseline="0" dirty="0" smtClean="0"/>
              <a:t>에 대한 추상화 이고</a:t>
            </a:r>
            <a:r>
              <a:rPr lang="en-US" altLang="ko-KR" baseline="0" dirty="0" smtClean="0"/>
              <a:t>, </a:t>
            </a:r>
            <a:r>
              <a:rPr lang="ko-KR" altLang="en-US" dirty="0" smtClean="0"/>
              <a:t>도메인 모델은 </a:t>
            </a:r>
            <a:r>
              <a:rPr lang="ko-KR" altLang="en-US" baseline="0" dirty="0" smtClean="0"/>
              <a:t> 시스템 </a:t>
            </a:r>
            <a:r>
              <a:rPr lang="ko-KR" altLang="en-US" baseline="0" dirty="0" err="1" smtClean="0"/>
              <a:t>설계시</a:t>
            </a:r>
            <a:r>
              <a:rPr lang="ko-KR" altLang="en-US" baseline="0" dirty="0" smtClean="0"/>
              <a:t> </a:t>
            </a:r>
            <a:r>
              <a:rPr lang="ko-KR" altLang="en-US" baseline="0" dirty="0" err="1" smtClean="0"/>
              <a:t>오프젝트의</a:t>
            </a:r>
            <a:r>
              <a:rPr lang="ko-KR" altLang="en-US" baseline="0" dirty="0" smtClean="0"/>
              <a:t> </a:t>
            </a:r>
            <a:r>
              <a:rPr lang="ko-KR" altLang="en-US" baseline="0" dirty="0" err="1" smtClean="0"/>
              <a:t>후보군이</a:t>
            </a:r>
            <a:r>
              <a:rPr lang="ko-KR" altLang="en-US" baseline="0" dirty="0" smtClean="0"/>
              <a:t> 될 수 있는 단어를 제공해준다</a:t>
            </a:r>
            <a:r>
              <a:rPr lang="en-US" altLang="ko-KR" baseline="0" dirty="0" smtClean="0"/>
              <a:t>.</a:t>
            </a:r>
          </a:p>
          <a:p>
            <a:r>
              <a:rPr lang="ko-KR" altLang="en-US" baseline="0" dirty="0" smtClean="0"/>
              <a:t>도메인 모델을 통하여 </a:t>
            </a:r>
            <a:r>
              <a:rPr lang="en-US" altLang="ko-KR" baseline="0" dirty="0" smtClean="0"/>
              <a:t>FR </a:t>
            </a:r>
            <a:r>
              <a:rPr lang="ko-KR" altLang="en-US" baseline="0" dirty="0" smtClean="0"/>
              <a:t>문서를 하나의 그림으로 정리할 수 있다</a:t>
            </a:r>
            <a:r>
              <a:rPr lang="en-US" altLang="ko-KR" baseline="0" dirty="0" smtClean="0"/>
              <a:t>.</a:t>
            </a:r>
            <a:endParaRPr lang="ko-KR" altLang="en-US" dirty="0"/>
          </a:p>
        </p:txBody>
      </p:sp>
      <p:sp>
        <p:nvSpPr>
          <p:cNvPr id="4" name="슬라이드 번호 개체 틀 3"/>
          <p:cNvSpPr>
            <a:spLocks noGrp="1"/>
          </p:cNvSpPr>
          <p:nvPr>
            <p:ph type="sldNum" sz="quarter" idx="10"/>
          </p:nvPr>
        </p:nvSpPr>
        <p:spPr/>
        <p:txBody>
          <a:bodyPr/>
          <a:lstStyle/>
          <a:p>
            <a:fld id="{16CA0CAB-945A-4D9A-9EB1-E1C8A52CAEF4}" type="slidenum">
              <a:rPr lang="ko-KR" altLang="en-US" smtClean="0"/>
              <a:pPr/>
              <a:t>13</a:t>
            </a:fld>
            <a:endParaRPr lang="ko-KR" altLang="en-US"/>
          </a:p>
        </p:txBody>
      </p:sp>
    </p:spTree>
    <p:extLst>
      <p:ext uri="{BB962C8B-B14F-4D97-AF65-F5344CB8AC3E}">
        <p14:creationId xmlns="" xmlns:p14="http://schemas.microsoft.com/office/powerpoint/2010/main" val="3714325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2D694A31-24B5-4C71-A524-032988B09AF5}" type="datetimeFigureOut">
              <a:rPr lang="ko-KR" altLang="en-US" smtClean="0"/>
              <a:t>2015-05-12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60A190A2-B2F5-42B1-A20F-BE40D7900151}" type="slidenum">
              <a:rPr lang="ko-KR" altLang="en-US" smtClean="0"/>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2D694A31-24B5-4C71-A524-032988B09AF5}" type="datetimeFigureOut">
              <a:rPr lang="ko-KR" altLang="en-US" smtClean="0"/>
              <a:t>2015-05-12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60A190A2-B2F5-42B1-A20F-BE40D7900151}" type="slidenum">
              <a:rPr lang="ko-KR" altLang="en-US" smtClean="0"/>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2D694A31-24B5-4C71-A524-032988B09AF5}" type="datetimeFigureOut">
              <a:rPr lang="ko-KR" altLang="en-US" smtClean="0"/>
              <a:t>2015-05-12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60A190A2-B2F5-42B1-A20F-BE40D7900151}" type="slidenum">
              <a:rPr lang="ko-KR" altLang="en-US" smtClean="0"/>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2D694A31-24B5-4C71-A524-032988B09AF5}" type="datetimeFigureOut">
              <a:rPr lang="ko-KR" altLang="en-US" smtClean="0"/>
              <a:t>2015-05-12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60A190A2-B2F5-42B1-A20F-BE40D7900151}" type="slidenum">
              <a:rPr lang="ko-KR" altLang="en-US" smtClean="0"/>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2D694A31-24B5-4C71-A524-032988B09AF5}" type="datetimeFigureOut">
              <a:rPr lang="ko-KR" altLang="en-US" smtClean="0"/>
              <a:t>2015-05-12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60A190A2-B2F5-42B1-A20F-BE40D7900151}" type="slidenum">
              <a:rPr lang="ko-KR" altLang="en-US" smtClean="0"/>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2D694A31-24B5-4C71-A524-032988B09AF5}" type="datetimeFigureOut">
              <a:rPr lang="ko-KR" altLang="en-US" smtClean="0"/>
              <a:t>2015-05-12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60A190A2-B2F5-42B1-A20F-BE40D7900151}" type="slidenum">
              <a:rPr lang="ko-KR" altLang="en-US" smtClean="0"/>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2D694A31-24B5-4C71-A524-032988B09AF5}" type="datetimeFigureOut">
              <a:rPr lang="ko-KR" altLang="en-US" smtClean="0"/>
              <a:t>2015-05-12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60A190A2-B2F5-42B1-A20F-BE40D7900151}" type="slidenum">
              <a:rPr lang="ko-KR" altLang="en-US" smtClean="0"/>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2D694A31-24B5-4C71-A524-032988B09AF5}" type="datetimeFigureOut">
              <a:rPr lang="ko-KR" altLang="en-US" smtClean="0"/>
              <a:t>2015-05-12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60A190A2-B2F5-42B1-A20F-BE40D7900151}" type="slidenum">
              <a:rPr lang="ko-KR" altLang="en-US" smtClean="0"/>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2D694A31-24B5-4C71-A524-032988B09AF5}" type="datetimeFigureOut">
              <a:rPr lang="ko-KR" altLang="en-US" smtClean="0"/>
              <a:t>2015-05-12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60A190A2-B2F5-42B1-A20F-BE40D7900151}" type="slidenum">
              <a:rPr lang="ko-KR" altLang="en-US" smtClean="0"/>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2D694A31-24B5-4C71-A524-032988B09AF5}" type="datetimeFigureOut">
              <a:rPr lang="ko-KR" altLang="en-US" smtClean="0"/>
              <a:t>2015-05-12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60A190A2-B2F5-42B1-A20F-BE40D7900151}" type="slidenum">
              <a:rPr lang="ko-KR" altLang="en-US" smtClean="0"/>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2D694A31-24B5-4C71-A524-032988B09AF5}" type="datetimeFigureOut">
              <a:rPr lang="ko-KR" altLang="en-US" smtClean="0"/>
              <a:t>2015-05-12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60A190A2-B2F5-42B1-A20F-BE40D7900151}" type="slidenum">
              <a:rPr lang="ko-KR" altLang="en-US" smtClean="0"/>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694A31-24B5-4C71-A524-032988B09AF5}" type="datetimeFigureOut">
              <a:rPr lang="ko-KR" altLang="en-US" smtClean="0"/>
              <a:t>2015-05-12</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A190A2-B2F5-42B1-A20F-BE40D7900151}" type="slidenum">
              <a:rPr lang="ko-KR" altLang="en-US" smtClean="0"/>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smtClean="0"/>
              <a:t>Internet of things System</a:t>
            </a:r>
            <a:endParaRPr lang="bs-Latn-BA" sz="3200" b="1" dirty="0"/>
          </a:p>
        </p:txBody>
      </p:sp>
      <p:sp>
        <p:nvSpPr>
          <p:cNvPr id="3" name="Subtitle 2"/>
          <p:cNvSpPr>
            <a:spLocks noGrp="1"/>
          </p:cNvSpPr>
          <p:nvPr>
            <p:ph type="subTitle" idx="1"/>
          </p:nvPr>
        </p:nvSpPr>
        <p:spPr>
          <a:xfrm>
            <a:off x="2771800" y="5445224"/>
            <a:ext cx="3960440" cy="1080120"/>
          </a:xfrm>
        </p:spPr>
        <p:txBody>
          <a:bodyPr>
            <a:normAutofit fontScale="70000" lnSpcReduction="20000"/>
          </a:bodyPr>
          <a:lstStyle/>
          <a:p>
            <a:r>
              <a:rPr lang="en-US" sz="5000" dirty="0" smtClean="0">
                <a:solidFill>
                  <a:schemeClr val="bg1"/>
                </a:solidFill>
                <a:latin typeface="Arial Unicode MS" panose="020B0604020202020204" pitchFamily="50" charset="-127"/>
                <a:ea typeface="Arial Unicode MS" panose="020B0604020202020204" pitchFamily="50" charset="-127"/>
                <a:cs typeface="Arial Unicode MS" panose="020B0604020202020204" pitchFamily="50" charset="-127"/>
              </a:rPr>
              <a:t>Lucky Guys (LG)</a:t>
            </a:r>
            <a:endParaRPr lang="en-US" dirty="0" smtClean="0">
              <a:solidFill>
                <a:schemeClr val="bg1"/>
              </a:solidFill>
              <a:latin typeface="Arial Unicode MS" panose="020B0604020202020204" pitchFamily="50" charset="-127"/>
              <a:ea typeface="Arial Unicode MS" panose="020B0604020202020204" pitchFamily="50" charset="-127"/>
              <a:cs typeface="Arial Unicode MS" panose="020B0604020202020204" pitchFamily="50" charset="-127"/>
            </a:endParaRPr>
          </a:p>
          <a:p>
            <a:r>
              <a:rPr lang="en-US" sz="2900" dirty="0" smtClean="0">
                <a:latin typeface="Arial Unicode MS" panose="020B0604020202020204" pitchFamily="50" charset="-127"/>
                <a:ea typeface="Arial Unicode MS" panose="020B0604020202020204" pitchFamily="50" charset="-127"/>
                <a:cs typeface="Arial Unicode MS" panose="020B0604020202020204" pitchFamily="50" charset="-127"/>
              </a:rPr>
              <a:t>Team </a:t>
            </a:r>
            <a:r>
              <a:rPr lang="en-US" sz="2900" dirty="0" smtClean="0">
                <a:latin typeface="Arial Unicode MS" panose="020B0604020202020204" pitchFamily="50" charset="-127"/>
                <a:ea typeface="Arial Unicode MS" panose="020B0604020202020204" pitchFamily="50" charset="-127"/>
                <a:cs typeface="Arial Unicode MS" panose="020B0604020202020204" pitchFamily="50" charset="-127"/>
              </a:rPr>
              <a:t>3</a:t>
            </a:r>
            <a:r>
              <a:rPr lang="en-US" sz="2900" dirty="0" smtClean="0">
                <a:latin typeface="Arial Unicode MS" panose="020B0604020202020204" pitchFamily="50" charset="-127"/>
                <a:ea typeface="Arial Unicode MS" panose="020B0604020202020204" pitchFamily="50" charset="-127"/>
                <a:cs typeface="Arial Unicode MS" panose="020B0604020202020204" pitchFamily="50" charset="-127"/>
              </a:rPr>
              <a:t/>
            </a:r>
            <a:br>
              <a:rPr lang="en-US" sz="2900" dirty="0" smtClean="0">
                <a:latin typeface="Arial Unicode MS" panose="020B0604020202020204" pitchFamily="50" charset="-127"/>
                <a:ea typeface="Arial Unicode MS" panose="020B0604020202020204" pitchFamily="50" charset="-127"/>
                <a:cs typeface="Arial Unicode MS" panose="020B0604020202020204" pitchFamily="50" charset="-127"/>
              </a:rPr>
            </a:br>
            <a:r>
              <a:rPr lang="en-US" sz="2900" dirty="0" smtClean="0">
                <a:latin typeface="Arial Unicode MS" panose="020B0604020202020204" pitchFamily="50" charset="-127"/>
                <a:ea typeface="Arial Unicode MS" panose="020B0604020202020204" pitchFamily="50" charset="-127"/>
                <a:cs typeface="Arial Unicode MS" panose="020B0604020202020204" pitchFamily="50" charset="-127"/>
              </a:rPr>
              <a:t>14/May/2015</a:t>
            </a:r>
            <a:endParaRPr lang="bs-Latn-BA" sz="2900" dirty="0">
              <a:solidFill>
                <a:schemeClr val="bg1"/>
              </a:solidFill>
              <a:latin typeface="Arial Unicode MS" panose="020B0604020202020204" pitchFamily="50" charset="-127"/>
              <a:ea typeface="Arial Unicode MS" panose="020B0604020202020204" pitchFamily="50" charset="-127"/>
              <a:cs typeface="Arial Unicode MS" panose="020B0604020202020204" pitchFamily="50" charset="-127"/>
            </a:endParaRPr>
          </a:p>
        </p:txBody>
      </p:sp>
      <p:pic>
        <p:nvPicPr>
          <p:cNvPr id="1026" name="Picture 2" descr="LG-Logo"/>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884368" y="6165304"/>
            <a:ext cx="1033643" cy="50685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6201034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5496" y="-124792"/>
            <a:ext cx="9721080" cy="1143000"/>
          </a:xfrm>
        </p:spPr>
        <p:txBody>
          <a:bodyPr vert="horz" lIns="91440" tIns="45720" rIns="91440" bIns="45720" rtlCol="0" anchor="ctr">
            <a:normAutofit/>
          </a:bodyPr>
          <a:lstStyle/>
          <a:p>
            <a:pPr algn="l"/>
            <a:r>
              <a:rPr lang="en-US" altLang="ko-KR" sz="3000" dirty="0"/>
              <a:t>2.2 </a:t>
            </a:r>
            <a:r>
              <a:rPr lang="en-US" altLang="ko-KR" sz="3000" dirty="0"/>
              <a:t> </a:t>
            </a:r>
            <a:r>
              <a:rPr lang="en-US" altLang="ko-KR" sz="3000" dirty="0" smtClean="0"/>
              <a:t>Use </a:t>
            </a:r>
            <a:r>
              <a:rPr lang="en-US" altLang="ko-KR" sz="3000" dirty="0"/>
              <a:t>Case Scenario : </a:t>
            </a:r>
            <a:r>
              <a:rPr lang="en-US" altLang="ko-KR" sz="3000" dirty="0" smtClean="0"/>
              <a:t>Actuator control</a:t>
            </a:r>
            <a:endParaRPr lang="ko-KR" altLang="en-US" sz="3000" dirty="0"/>
          </a:p>
        </p:txBody>
      </p:sp>
      <p:graphicFrame>
        <p:nvGraphicFramePr>
          <p:cNvPr id="5" name="내용 개체 틀 4"/>
          <p:cNvGraphicFramePr>
            <a:graphicFrameLocks/>
          </p:cNvGraphicFramePr>
          <p:nvPr>
            <p:extLst>
              <p:ext uri="{D42A27DB-BD31-4B8C-83A1-F6EECF244321}">
                <p14:modId xmlns="" xmlns:p14="http://schemas.microsoft.com/office/powerpoint/2010/main" val="251057489"/>
              </p:ext>
            </p:extLst>
          </p:nvPr>
        </p:nvGraphicFramePr>
        <p:xfrm>
          <a:off x="971600" y="836712"/>
          <a:ext cx="7272932" cy="5059680"/>
        </p:xfrm>
        <a:graphic>
          <a:graphicData uri="http://schemas.openxmlformats.org/drawingml/2006/table">
            <a:tbl>
              <a:tblPr firstRow="1" bandRow="1">
                <a:tableStyleId>{5C22544A-7EE6-4342-B048-85BDC9FD1C3A}</a:tableStyleId>
              </a:tblPr>
              <a:tblGrid>
                <a:gridCol w="3636466"/>
                <a:gridCol w="3636466"/>
              </a:tblGrid>
              <a:tr h="335280">
                <a:tc>
                  <a:txBody>
                    <a:bodyPr/>
                    <a:lstStyle/>
                    <a:p>
                      <a:pPr latinLnBrk="1"/>
                      <a:r>
                        <a:rPr lang="en-US" altLang="ko-KR" sz="1600" b="1" dirty="0" smtClean="0">
                          <a:solidFill>
                            <a:schemeClr val="tx1"/>
                          </a:solidFill>
                        </a:rPr>
                        <a:t>Use Case Title :</a:t>
                      </a:r>
                      <a:r>
                        <a:rPr lang="en-US" altLang="ko-KR" sz="1600" dirty="0" smtClean="0">
                          <a:solidFill>
                            <a:schemeClr val="tx1"/>
                          </a:solidFill>
                        </a:rPr>
                        <a:t> </a:t>
                      </a:r>
                      <a:r>
                        <a:rPr lang="en-US" altLang="ko-KR" sz="1600" baseline="0" dirty="0" smtClean="0">
                          <a:solidFill>
                            <a:schemeClr val="tx1"/>
                          </a:solidFill>
                        </a:rPr>
                        <a:t>Actuator Control</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600" dirty="0" smtClean="0">
                          <a:solidFill>
                            <a:schemeClr val="tx1"/>
                          </a:solidFill>
                        </a:rPr>
                        <a:t>Use Case ID : </a:t>
                      </a:r>
                      <a:r>
                        <a:rPr lang="en-US" altLang="ko-KR" sz="1600" dirty="0" smtClean="0">
                          <a:solidFill>
                            <a:schemeClr val="tx1"/>
                          </a:solidFill>
                        </a:rPr>
                        <a:t>UC02</a:t>
                      </a:r>
                      <a:endParaRPr lang="en-US" altLang="ko-KR" sz="16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70840">
                <a:tc gridSpan="2">
                  <a:txBody>
                    <a:bodyPr/>
                    <a:lstStyle/>
                    <a:p>
                      <a:pPr latinLnBrk="1"/>
                      <a:r>
                        <a:rPr lang="en-US" altLang="ko-KR" sz="1400" b="1" dirty="0" smtClean="0"/>
                        <a:t>General use case description: </a:t>
                      </a:r>
                      <a:endParaRPr lang="en-US" altLang="ko-KR" sz="1400" dirty="0" smtClean="0"/>
                    </a:p>
                    <a:p>
                      <a:pPr latinLnBrk="1"/>
                      <a:r>
                        <a:rPr lang="en-US" altLang="ko-KR" sz="1400" dirty="0" smtClean="0"/>
                        <a:t>This </a:t>
                      </a:r>
                      <a:r>
                        <a:rPr lang="en-US" altLang="ko-KR" sz="1400" dirty="0" smtClean="0"/>
                        <a:t>use case describe how to </a:t>
                      </a:r>
                      <a:r>
                        <a:rPr lang="en-US" altLang="ko-KR" sz="1400" dirty="0" smtClean="0"/>
                        <a:t>control Actuator node </a:t>
                      </a:r>
                      <a:r>
                        <a:rPr lang="en-US" altLang="ko-KR" sz="1400" baseline="0" dirty="0" smtClean="0"/>
                        <a:t>by</a:t>
                      </a:r>
                      <a:r>
                        <a:rPr lang="en-US" altLang="ko-KR" sz="1400" dirty="0" smtClean="0"/>
                        <a:t> user</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400" b="1" dirty="0" smtClean="0"/>
                        <a:t>Entities involved:</a:t>
                      </a:r>
                    </a:p>
                    <a:p>
                      <a:pPr latinLnBrk="1"/>
                      <a:r>
                        <a:rPr lang="en-US" altLang="ko-KR" sz="1400" dirty="0" smtClean="0"/>
                        <a:t>User, Internet of things system(</a:t>
                      </a:r>
                      <a:r>
                        <a:rPr lang="en-US" altLang="ko-KR" sz="1400" dirty="0" err="1" smtClean="0"/>
                        <a:t>IoT</a:t>
                      </a:r>
                      <a:r>
                        <a:rPr lang="en-US" altLang="ko-KR" sz="1400" dirty="0" smtClean="0"/>
                        <a:t> System), SA node</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r>
                        <a:rPr lang="en-US" altLang="ko-KR" sz="1400" b="1" i="0" kern="1200" dirty="0" smtClean="0">
                          <a:solidFill>
                            <a:schemeClr val="dk1"/>
                          </a:solidFill>
                          <a:latin typeface="+mn-lt"/>
                          <a:ea typeface="+mn-ea"/>
                          <a:cs typeface="+mn-cs"/>
                        </a:rPr>
                        <a:t>Preconditions</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b="0" i="0" kern="1200" dirty="0" smtClean="0">
                          <a:solidFill>
                            <a:schemeClr val="dk1"/>
                          </a:solidFill>
                          <a:latin typeface="+mn-lt"/>
                          <a:ea typeface="+mn-ea"/>
                          <a:cs typeface="+mn-cs"/>
                        </a:rPr>
                        <a:t>User</a:t>
                      </a:r>
                      <a:r>
                        <a:rPr lang="en-US" altLang="ko-KR" sz="1400" b="0" i="0" kern="1200" baseline="0" dirty="0" smtClean="0">
                          <a:solidFill>
                            <a:schemeClr val="dk1"/>
                          </a:solidFill>
                          <a:latin typeface="+mn-lt"/>
                          <a:ea typeface="+mn-ea"/>
                          <a:cs typeface="+mn-cs"/>
                        </a:rPr>
                        <a:t> </a:t>
                      </a:r>
                      <a:r>
                        <a:rPr lang="en-US" altLang="ko-KR" sz="1400" b="0" i="0" kern="1200" dirty="0" smtClean="0">
                          <a:solidFill>
                            <a:schemeClr val="dk1"/>
                          </a:solidFill>
                          <a:latin typeface="+mn-lt"/>
                          <a:ea typeface="+mn-ea"/>
                          <a:cs typeface="+mn-cs"/>
                        </a:rPr>
                        <a:t>is connected to </a:t>
                      </a:r>
                      <a:r>
                        <a:rPr lang="en-US" altLang="ko-KR" sz="1400" b="0" i="0" kern="1200" dirty="0" err="1" smtClean="0">
                          <a:solidFill>
                            <a:schemeClr val="dk1"/>
                          </a:solidFill>
                          <a:latin typeface="+mn-lt"/>
                          <a:ea typeface="+mn-ea"/>
                          <a:cs typeface="+mn-cs"/>
                        </a:rPr>
                        <a:t>IoT</a:t>
                      </a:r>
                      <a:r>
                        <a:rPr lang="en-US" altLang="ko-KR" sz="1400" b="0" i="0" kern="1200" dirty="0" smtClean="0">
                          <a:solidFill>
                            <a:schemeClr val="dk1"/>
                          </a:solidFill>
                          <a:latin typeface="+mn-lt"/>
                          <a:ea typeface="+mn-ea"/>
                          <a:cs typeface="+mn-cs"/>
                        </a:rPr>
                        <a:t> System(</a:t>
                      </a:r>
                      <a:r>
                        <a:rPr lang="en-US" altLang="ko-KR" sz="1400" b="0" i="0" kern="120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Log in), Already</a:t>
                      </a:r>
                      <a:r>
                        <a:rPr lang="en-US" altLang="ko-KR" sz="1400" b="0" i="0" kern="120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400" b="0" i="0" kern="120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SA nodes </a:t>
                      </a:r>
                      <a:r>
                        <a:rPr lang="en-US" altLang="ko-KR" sz="1400" b="0" i="0" kern="120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installed, UC01</a:t>
                      </a:r>
                      <a:endParaRPr lang="en-US" altLang="ko-KR" sz="1400" b="0" i="0" kern="1200" dirty="0" smtClean="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400" b="1" dirty="0" smtClean="0"/>
                        <a:t>Primary use case flow of events</a:t>
                      </a:r>
                      <a:r>
                        <a:rPr lang="en-US" altLang="ko-KR" sz="1400" b="1" dirty="0" smtClean="0"/>
                        <a:t>:</a:t>
                      </a:r>
                      <a:endParaRPr lang="en-US" altLang="ko-KR" sz="1400" baseline="0" dirty="0" smtClean="0"/>
                    </a:p>
                    <a:p>
                      <a:pPr marL="342900" marR="0" indent="-342900" algn="l" defTabSz="914400" rtl="0" eaLnBrk="1" fontAlgn="auto" latinLnBrk="1" hangingPunct="1">
                        <a:lnSpc>
                          <a:spcPct val="100000"/>
                        </a:lnSpc>
                        <a:spcBef>
                          <a:spcPts val="0"/>
                        </a:spcBef>
                        <a:spcAft>
                          <a:spcPts val="0"/>
                        </a:spcAft>
                        <a:buClrTx/>
                        <a:buSzTx/>
                        <a:buFontTx/>
                        <a:buAutoNum type="arabicPeriod"/>
                        <a:tabLst/>
                        <a:defRPr/>
                      </a:pPr>
                      <a:r>
                        <a:rPr lang="en-US" altLang="ko-KR" sz="1400" dirty="0" smtClean="0">
                          <a:solidFill>
                            <a:schemeClr val="tx1"/>
                          </a:solidFill>
                        </a:rPr>
                        <a:t>User select Actuator control menu.</a:t>
                      </a:r>
                    </a:p>
                    <a:p>
                      <a:pPr marL="342900" marR="0" indent="-342900" algn="l" defTabSz="914400" rtl="0" eaLnBrk="1" fontAlgn="auto" latinLnBrk="1" hangingPunct="1">
                        <a:lnSpc>
                          <a:spcPct val="100000"/>
                        </a:lnSpc>
                        <a:spcBef>
                          <a:spcPts val="0"/>
                        </a:spcBef>
                        <a:spcAft>
                          <a:spcPts val="0"/>
                        </a:spcAft>
                        <a:buClrTx/>
                        <a:buSzTx/>
                        <a:buFontTx/>
                        <a:buAutoNum type="arabicPeriod"/>
                        <a:tabLst/>
                        <a:defRPr/>
                      </a:pPr>
                      <a:r>
                        <a:rPr lang="en-US" altLang="ko-KR" sz="1400" dirty="0" smtClean="0">
                          <a:solidFill>
                            <a:schemeClr val="tx1"/>
                          </a:solidFill>
                        </a:rPr>
                        <a:t>System display the Actuator List.</a:t>
                      </a:r>
                    </a:p>
                    <a:p>
                      <a:pPr marL="342900" marR="0" indent="-342900" algn="l" defTabSz="914400" rtl="0" eaLnBrk="1" fontAlgn="auto" latinLnBrk="1" hangingPunct="1">
                        <a:lnSpc>
                          <a:spcPct val="100000"/>
                        </a:lnSpc>
                        <a:spcBef>
                          <a:spcPts val="0"/>
                        </a:spcBef>
                        <a:spcAft>
                          <a:spcPts val="0"/>
                        </a:spcAft>
                        <a:buClrTx/>
                        <a:buSzTx/>
                        <a:buFontTx/>
                        <a:buAutoNum type="arabicPeriod"/>
                        <a:tabLst/>
                        <a:defRPr/>
                      </a:pPr>
                      <a:r>
                        <a:rPr lang="en-US" altLang="ko-KR" sz="1400" dirty="0" smtClean="0">
                          <a:solidFill>
                            <a:schemeClr val="tx1"/>
                          </a:solidFill>
                        </a:rPr>
                        <a:t>User select</a:t>
                      </a:r>
                      <a:r>
                        <a:rPr lang="en-US" altLang="ko-KR" sz="1400" baseline="0" dirty="0" smtClean="0">
                          <a:solidFill>
                            <a:schemeClr val="tx1"/>
                          </a:solidFill>
                        </a:rPr>
                        <a:t> </a:t>
                      </a:r>
                      <a:r>
                        <a:rPr lang="en-US" altLang="ko-KR" sz="1400" dirty="0" smtClean="0">
                          <a:solidFill>
                            <a:schemeClr val="tx1"/>
                          </a:solidFill>
                        </a:rPr>
                        <a:t>Actuator(Lamp, Alarm, Door)</a:t>
                      </a:r>
                    </a:p>
                    <a:p>
                      <a:pPr marL="342900" marR="0" indent="-342900" algn="l" defTabSz="914400" rtl="0" eaLnBrk="1" fontAlgn="auto" latinLnBrk="1" hangingPunct="1">
                        <a:lnSpc>
                          <a:spcPct val="100000"/>
                        </a:lnSpc>
                        <a:spcBef>
                          <a:spcPts val="0"/>
                        </a:spcBef>
                        <a:spcAft>
                          <a:spcPts val="0"/>
                        </a:spcAft>
                        <a:buClrTx/>
                        <a:buSzTx/>
                        <a:buFontTx/>
                        <a:buAutoNum type="arabicPeriod"/>
                        <a:tabLst/>
                        <a:defRPr/>
                      </a:pPr>
                      <a:r>
                        <a:rPr lang="en-US" altLang="ko-KR" sz="1400" baseline="0" dirty="0" smtClean="0">
                          <a:solidFill>
                            <a:schemeClr val="tx1"/>
                          </a:solidFill>
                        </a:rPr>
                        <a:t>System request the Actuator state to Actuator.</a:t>
                      </a:r>
                    </a:p>
                    <a:p>
                      <a:pPr marL="342900" marR="0" indent="-342900" algn="l" defTabSz="914400" rtl="0" eaLnBrk="1" fontAlgn="auto" latinLnBrk="1" hangingPunct="1">
                        <a:lnSpc>
                          <a:spcPct val="100000"/>
                        </a:lnSpc>
                        <a:spcBef>
                          <a:spcPts val="0"/>
                        </a:spcBef>
                        <a:spcAft>
                          <a:spcPts val="0"/>
                        </a:spcAft>
                        <a:buClrTx/>
                        <a:buSzTx/>
                        <a:buFontTx/>
                        <a:buAutoNum type="arabicPeriod"/>
                        <a:tabLst/>
                        <a:defRPr/>
                      </a:pPr>
                      <a:r>
                        <a:rPr lang="en-US" altLang="ko-KR" sz="1400" baseline="0" dirty="0" smtClean="0">
                          <a:solidFill>
                            <a:schemeClr val="tx1"/>
                          </a:solidFill>
                        </a:rPr>
                        <a:t>System display the Actuator current state.</a:t>
                      </a:r>
                    </a:p>
                    <a:p>
                      <a:pPr marL="342900" marR="0" indent="-342900" algn="l" defTabSz="914400" rtl="0" eaLnBrk="1" fontAlgn="auto" latinLnBrk="1" hangingPunct="1">
                        <a:lnSpc>
                          <a:spcPct val="100000"/>
                        </a:lnSpc>
                        <a:spcBef>
                          <a:spcPts val="0"/>
                        </a:spcBef>
                        <a:spcAft>
                          <a:spcPts val="0"/>
                        </a:spcAft>
                        <a:buClrTx/>
                        <a:buSzTx/>
                        <a:buFontTx/>
                        <a:buAutoNum type="arabicPeriod"/>
                        <a:tabLst/>
                        <a:defRPr/>
                      </a:pPr>
                      <a:r>
                        <a:rPr lang="en-US" altLang="ko-KR" sz="1400" baseline="0" dirty="0" smtClean="0">
                          <a:solidFill>
                            <a:schemeClr val="tx1"/>
                          </a:solidFill>
                        </a:rPr>
                        <a:t>User control the Actuator action.(Lamp on/off, Alarm Set/Off, Door Open/Close)</a:t>
                      </a:r>
                    </a:p>
                    <a:p>
                      <a:pPr marL="342900" marR="0" indent="-342900" algn="l" defTabSz="914400" rtl="0" eaLnBrk="1" fontAlgn="auto" latinLnBrk="1" hangingPunct="1">
                        <a:lnSpc>
                          <a:spcPct val="100000"/>
                        </a:lnSpc>
                        <a:spcBef>
                          <a:spcPts val="0"/>
                        </a:spcBef>
                        <a:spcAft>
                          <a:spcPts val="0"/>
                        </a:spcAft>
                        <a:buClrTx/>
                        <a:buSzTx/>
                        <a:buFontTx/>
                        <a:buAutoNum type="arabicPeriod"/>
                        <a:tabLst/>
                        <a:defRPr/>
                      </a:pPr>
                      <a:r>
                        <a:rPr lang="en-US" altLang="ko-KR" sz="1400" baseline="0" dirty="0" smtClean="0">
                          <a:solidFill>
                            <a:schemeClr val="tx1"/>
                          </a:solidFill>
                        </a:rPr>
                        <a:t>System send command to the Actuator.</a:t>
                      </a:r>
                    </a:p>
                    <a:p>
                      <a:pPr marL="342900" marR="0" indent="-342900" algn="l" defTabSz="914400" rtl="0" eaLnBrk="1" fontAlgn="auto" latinLnBrk="1" hangingPunct="1">
                        <a:lnSpc>
                          <a:spcPct val="100000"/>
                        </a:lnSpc>
                        <a:spcBef>
                          <a:spcPts val="0"/>
                        </a:spcBef>
                        <a:spcAft>
                          <a:spcPts val="0"/>
                        </a:spcAft>
                        <a:buClrTx/>
                        <a:buSzTx/>
                        <a:buFontTx/>
                        <a:buAutoNum type="arabicPeriod"/>
                        <a:tabLst/>
                        <a:defRPr/>
                      </a:pPr>
                      <a:r>
                        <a:rPr lang="en-US" altLang="ko-KR" sz="1400" baseline="0" dirty="0" smtClean="0">
                          <a:solidFill>
                            <a:schemeClr val="tx1"/>
                          </a:solidFill>
                        </a:rPr>
                        <a:t>System update log to DB.</a:t>
                      </a:r>
                    </a:p>
                    <a:p>
                      <a:pPr marL="342900" marR="0" indent="-342900" algn="l" defTabSz="914400" rtl="0" eaLnBrk="1" fontAlgn="auto" latinLnBrk="1" hangingPunct="1">
                        <a:lnSpc>
                          <a:spcPct val="100000"/>
                        </a:lnSpc>
                        <a:spcBef>
                          <a:spcPts val="0"/>
                        </a:spcBef>
                        <a:spcAft>
                          <a:spcPts val="0"/>
                        </a:spcAft>
                        <a:buClrTx/>
                        <a:buSzTx/>
                        <a:buFontTx/>
                        <a:buNone/>
                        <a:tabLst/>
                        <a:defRPr/>
                      </a:pPr>
                      <a:r>
                        <a:rPr lang="en-US" altLang="ko-KR" sz="1400" baseline="0" dirty="0" smtClean="0">
                          <a:solidFill>
                            <a:schemeClr val="tx1"/>
                          </a:solidFill>
                        </a:rPr>
                        <a:t>    - 2~8 repeat.</a:t>
                      </a:r>
                    </a:p>
                    <a:p>
                      <a:pPr marL="342900" marR="0" indent="-342900" algn="l" defTabSz="914400" rtl="0" eaLnBrk="1" fontAlgn="auto" latinLnBrk="1" hangingPunct="1">
                        <a:lnSpc>
                          <a:spcPct val="100000"/>
                        </a:lnSpc>
                        <a:spcBef>
                          <a:spcPts val="0"/>
                        </a:spcBef>
                        <a:spcAft>
                          <a:spcPts val="0"/>
                        </a:spcAft>
                        <a:buClrTx/>
                        <a:buSzTx/>
                        <a:buFontTx/>
                        <a:buNone/>
                        <a:tabLst/>
                        <a:defRPr/>
                      </a:pPr>
                      <a:r>
                        <a:rPr lang="en-US" altLang="ko-KR" sz="1400" baseline="0" dirty="0" smtClean="0">
                          <a:solidFill>
                            <a:schemeClr val="tx1"/>
                          </a:solidFill>
                        </a:rPr>
                        <a:t>9.    User select exit menu.</a:t>
                      </a:r>
                    </a:p>
                    <a:p>
                      <a:pPr marL="342900" marR="0" indent="-34290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tx1"/>
                          </a:solidFill>
                        </a:rPr>
                        <a:t>10.</a:t>
                      </a:r>
                      <a:r>
                        <a:rPr lang="en-US" altLang="ko-KR" sz="1400" baseline="0" dirty="0" smtClean="0">
                          <a:solidFill>
                            <a:schemeClr val="tx1"/>
                          </a:solidFill>
                        </a:rPr>
                        <a:t>  System menu is exit.</a:t>
                      </a:r>
                      <a:endParaRPr lang="ko-KR"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400" b="1" dirty="0" smtClean="0"/>
                        <a:t>Primary use case post-conditions:</a:t>
                      </a:r>
                    </a:p>
                    <a:p>
                      <a:pPr latinLnBrk="1"/>
                      <a:r>
                        <a:rPr lang="en-US" altLang="ko-KR" sz="1400" baseline="0" dirty="0" smtClean="0"/>
                        <a:t>System update Actuator state &amp; log to DB</a:t>
                      </a:r>
                      <a:endParaRPr lang="en-US" altLang="ko-KR"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bl>
          </a:graphicData>
        </a:graphic>
      </p:graphicFrame>
    </p:spTree>
    <p:extLst>
      <p:ext uri="{BB962C8B-B14F-4D97-AF65-F5344CB8AC3E}">
        <p14:creationId xmlns="" xmlns:p14="http://schemas.microsoft.com/office/powerpoint/2010/main" val="37822831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2.2 Use Case Analysis</a:t>
            </a:r>
            <a:endParaRPr lang="ko-KR" altLang="en-US" dirty="0"/>
          </a:p>
        </p:txBody>
      </p:sp>
      <p:sp>
        <p:nvSpPr>
          <p:cNvPr id="3" name="내용 개체 틀 2"/>
          <p:cNvSpPr>
            <a:spLocks noGrp="1"/>
          </p:cNvSpPr>
          <p:nvPr>
            <p:ph idx="1"/>
          </p:nvPr>
        </p:nvSpPr>
        <p:spPr>
          <a:xfrm>
            <a:off x="251520" y="1196752"/>
            <a:ext cx="9073008" cy="4525963"/>
          </a:xfrm>
        </p:spPr>
        <p:txBody>
          <a:bodyPr/>
          <a:lstStyle/>
          <a:p>
            <a:r>
              <a:rPr lang="en-US" altLang="ko-KR" dirty="0" smtClean="0"/>
              <a:t>Analysis requirement using use case</a:t>
            </a:r>
          </a:p>
          <a:p>
            <a:pPr lvl="1"/>
            <a:r>
              <a:rPr lang="en-US" altLang="ko-KR" dirty="0" smtClean="0"/>
              <a:t>User level goal of the Warehouse Management System (WMS) </a:t>
            </a:r>
            <a:endParaRPr lang="ko-KR" altLang="en-US" dirty="0"/>
          </a:p>
        </p:txBody>
      </p:sp>
      <p:pic>
        <p:nvPicPr>
          <p:cNvPr id="5122" name="Picture 2" descr="http://collab.lge.com/main/download/attachments/234630023/image2014-5-20+22%3A42%3A52.png?version=1&amp;modificationDate=1400593371000"/>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l="2168" t="5625" r="1348" b="3876"/>
          <a:stretch/>
        </p:blipFill>
        <p:spPr bwMode="auto">
          <a:xfrm>
            <a:off x="1330100" y="1844824"/>
            <a:ext cx="6626276" cy="439248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7883164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vert="horz" lIns="91440" tIns="45720" rIns="91440" bIns="45720" rtlCol="0" anchor="ctr">
            <a:normAutofit/>
          </a:bodyPr>
          <a:lstStyle/>
          <a:p>
            <a:pPr algn="l"/>
            <a:r>
              <a:rPr lang="en-US" altLang="ko-KR" sz="3000" dirty="0"/>
              <a:t>2.2 UC-02 System Sequence Diagram (SSD)</a:t>
            </a:r>
            <a:endParaRPr lang="ko-KR" altLang="en-US" sz="3000" dirty="0"/>
          </a:p>
        </p:txBody>
      </p:sp>
      <p:sp>
        <p:nvSpPr>
          <p:cNvPr id="3" name="내용 개체 틀 2"/>
          <p:cNvSpPr>
            <a:spLocks noGrp="1"/>
          </p:cNvSpPr>
          <p:nvPr>
            <p:ph idx="1"/>
          </p:nvPr>
        </p:nvSpPr>
        <p:spPr/>
        <p:txBody>
          <a:bodyPr/>
          <a:lstStyle/>
          <a:p>
            <a:r>
              <a:rPr lang="en-US" altLang="ko-KR" dirty="0" smtClean="0"/>
              <a:t>SSD for capture system’s behavior</a:t>
            </a:r>
            <a:endParaRPr lang="ko-KR" altLang="en-US" dirty="0"/>
          </a:p>
        </p:txBody>
      </p:sp>
      <p:pic>
        <p:nvPicPr>
          <p:cNvPr id="6" name="그림 5" descr="image2014-5-19 7-59-31.png"/>
          <p:cNvPicPr>
            <a:picLocks noChangeAspect="1"/>
          </p:cNvPicPr>
          <p:nvPr/>
        </p:nvPicPr>
        <p:blipFill>
          <a:blip r:embed="rId3" cstate="print"/>
          <a:stretch>
            <a:fillRect/>
          </a:stretch>
        </p:blipFill>
        <p:spPr>
          <a:xfrm>
            <a:off x="1979712" y="1412776"/>
            <a:ext cx="5184576" cy="4834562"/>
          </a:xfrm>
          <a:prstGeom prst="rect">
            <a:avLst/>
          </a:prstGeom>
        </p:spPr>
      </p:pic>
    </p:spTree>
    <p:extLst>
      <p:ext uri="{BB962C8B-B14F-4D97-AF65-F5344CB8AC3E}">
        <p14:creationId xmlns="" xmlns:p14="http://schemas.microsoft.com/office/powerpoint/2010/main" val="11775542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vert="horz" lIns="91440" tIns="45720" rIns="91440" bIns="45720" rtlCol="0" anchor="ctr">
            <a:normAutofit/>
          </a:bodyPr>
          <a:lstStyle/>
          <a:p>
            <a:pPr algn="l"/>
            <a:r>
              <a:rPr lang="en-US" altLang="ko-KR" sz="3000" dirty="0"/>
              <a:t>2.2 Domain Model</a:t>
            </a:r>
            <a:endParaRPr lang="ko-KR" altLang="en-US" sz="3000" dirty="0"/>
          </a:p>
        </p:txBody>
      </p:sp>
      <p:sp>
        <p:nvSpPr>
          <p:cNvPr id="3" name="내용 개체 틀 2"/>
          <p:cNvSpPr>
            <a:spLocks noGrp="1"/>
          </p:cNvSpPr>
          <p:nvPr>
            <p:ph idx="1"/>
          </p:nvPr>
        </p:nvSpPr>
        <p:spPr/>
        <p:txBody>
          <a:bodyPr/>
          <a:lstStyle/>
          <a:p>
            <a:r>
              <a:rPr lang="en-US" altLang="ko-KR" dirty="0"/>
              <a:t>Initial </a:t>
            </a:r>
            <a:r>
              <a:rPr lang="en-US" altLang="ko-KR" dirty="0" smtClean="0"/>
              <a:t>draft </a:t>
            </a:r>
            <a:r>
              <a:rPr lang="en-US" altLang="ko-KR" dirty="0"/>
              <a:t>of the </a:t>
            </a:r>
            <a:r>
              <a:rPr lang="en-US" altLang="ko-KR" dirty="0" smtClean="0"/>
              <a:t>problem domain</a:t>
            </a:r>
            <a:endParaRPr lang="ko-KR" altLang="en-US" dirty="0"/>
          </a:p>
        </p:txBody>
      </p:sp>
      <p:pic>
        <p:nvPicPr>
          <p:cNvPr id="9218" name="Picture 2" descr="http://collab.lge.com/main/download/attachments/235922436/image2014-5-23+11%3A51%3A35.png?version=1&amp;modificationDate=1400813495000"/>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l="2743" t="4748" r="2355" b="2991"/>
          <a:stretch/>
        </p:blipFill>
        <p:spPr bwMode="auto">
          <a:xfrm>
            <a:off x="1187623" y="1405236"/>
            <a:ext cx="6388095" cy="490865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403012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vert="horz" lIns="91440" tIns="45720" rIns="91440" bIns="45720" rtlCol="0" anchor="ctr">
            <a:normAutofit/>
          </a:bodyPr>
          <a:lstStyle/>
          <a:p>
            <a:pPr algn="l"/>
            <a:r>
              <a:rPr lang="en-US" altLang="ko-KR" sz="3000" dirty="0"/>
              <a:t>2.3 Business Constraints</a:t>
            </a:r>
            <a:endParaRPr lang="ko-KR" altLang="en-US" sz="3000" dirty="0"/>
          </a:p>
        </p:txBody>
      </p:sp>
      <p:sp>
        <p:nvSpPr>
          <p:cNvPr id="3" name="내용 개체 틀 2"/>
          <p:cNvSpPr>
            <a:spLocks noGrp="1"/>
          </p:cNvSpPr>
          <p:nvPr>
            <p:ph idx="1"/>
          </p:nvPr>
        </p:nvSpPr>
        <p:spPr/>
        <p:txBody>
          <a:bodyPr/>
          <a:lstStyle/>
          <a:p>
            <a:pPr>
              <a:buNone/>
            </a:pPr>
            <a:r>
              <a:rPr lang="en-US" altLang="ko-KR" dirty="0" smtClean="0"/>
              <a:t> </a:t>
            </a:r>
            <a:endParaRPr lang="ko-KR" altLang="en-US" dirty="0"/>
          </a:p>
        </p:txBody>
      </p:sp>
      <p:graphicFrame>
        <p:nvGraphicFramePr>
          <p:cNvPr id="4" name="표 3"/>
          <p:cNvGraphicFramePr>
            <a:graphicFrameLocks noGrp="1"/>
          </p:cNvGraphicFramePr>
          <p:nvPr>
            <p:extLst>
              <p:ext uri="{D42A27DB-BD31-4B8C-83A1-F6EECF244321}">
                <p14:modId xmlns="" xmlns:p14="http://schemas.microsoft.com/office/powerpoint/2010/main" val="1099737509"/>
              </p:ext>
            </p:extLst>
          </p:nvPr>
        </p:nvGraphicFramePr>
        <p:xfrm>
          <a:off x="467544" y="1571972"/>
          <a:ext cx="8064896" cy="1774900"/>
        </p:xfrm>
        <a:graphic>
          <a:graphicData uri="http://schemas.openxmlformats.org/drawingml/2006/table">
            <a:tbl>
              <a:tblPr/>
              <a:tblGrid>
                <a:gridCol w="1209735"/>
                <a:gridCol w="6855161"/>
              </a:tblGrid>
              <a:tr h="354980">
                <a:tc>
                  <a:txBody>
                    <a:bodyPr/>
                    <a:lstStyle/>
                    <a:p>
                      <a:pPr algn="l" fontAlgn="t">
                        <a:lnSpc>
                          <a:spcPts val="1300"/>
                        </a:lnSpc>
                      </a:pPr>
                      <a:r>
                        <a:rPr lang="en-US" sz="1400" b="1" dirty="0">
                          <a:solidFill>
                            <a:srgbClr val="262823"/>
                          </a:solidFill>
                          <a:effectLst/>
                          <a:latin typeface="Arial Unicode MS" panose="020B0604020202020204" pitchFamily="50" charset="-127"/>
                          <a:ea typeface="Arial Unicode MS" panose="020B0604020202020204" pitchFamily="50" charset="-127"/>
                          <a:cs typeface="Arial Unicode MS" panose="020B0604020202020204" pitchFamily="50" charset="-127"/>
                        </a:rPr>
                        <a:t>ID</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l" fontAlgn="t">
                        <a:lnSpc>
                          <a:spcPts val="1300"/>
                        </a:lnSpc>
                      </a:pPr>
                      <a:r>
                        <a:rPr lang="en-US" sz="1400" b="1" dirty="0">
                          <a:solidFill>
                            <a:srgbClr val="262823"/>
                          </a:solidFill>
                          <a:effectLst/>
                          <a:latin typeface="Arial Unicode MS" panose="020B0604020202020204" pitchFamily="50" charset="-127"/>
                          <a:ea typeface="Arial Unicode MS" panose="020B0604020202020204" pitchFamily="50" charset="-127"/>
                          <a:cs typeface="Arial Unicode MS" panose="020B0604020202020204" pitchFamily="50" charset="-127"/>
                        </a:rPr>
                        <a:t>Description</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354980">
                <a:tc>
                  <a:txBody>
                    <a:bodyPr/>
                    <a:lstStyle/>
                    <a:p>
                      <a:pPr algn="l" fontAlgn="t">
                        <a:lnSpc>
                          <a:spcPts val="1300"/>
                        </a:lnSpc>
                      </a:pPr>
                      <a:r>
                        <a:rPr lang="en-US" sz="14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B_CON_001</a:t>
                      </a:r>
                      <a:endParaRPr lang="en-US" sz="14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Schedule </a:t>
                      </a:r>
                      <a:r>
                        <a:rPr lang="en-US" sz="14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a:t>
                      </a:r>
                      <a:r>
                        <a:rPr lang="en-US" sz="14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 25</a:t>
                      </a:r>
                      <a:r>
                        <a:rPr lang="en-US" sz="1400" b="0" baseline="3000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th</a:t>
                      </a:r>
                      <a:r>
                        <a:rPr lang="en-US" sz="14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 June</a:t>
                      </a:r>
                      <a:endParaRPr lang="en-US" sz="14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54980">
                <a:tc>
                  <a:txBody>
                    <a:bodyPr/>
                    <a:lstStyle/>
                    <a:p>
                      <a:pPr algn="l" fontAlgn="t">
                        <a:lnSpc>
                          <a:spcPts val="1300"/>
                        </a:lnSpc>
                      </a:pPr>
                      <a:r>
                        <a:rPr lang="en-US" altLang="ko-KR" sz="14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B_CON_002</a:t>
                      </a:r>
                      <a:endParaRPr lang="en-US" sz="14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Human</a:t>
                      </a:r>
                      <a:r>
                        <a:rPr lang="en-US" sz="14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 Resources: </a:t>
                      </a:r>
                      <a:r>
                        <a:rPr lang="en-US" sz="14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6 </a:t>
                      </a:r>
                      <a:r>
                        <a:rPr lang="en-US" sz="14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persons</a:t>
                      </a:r>
                      <a:endParaRPr lang="en-US" sz="14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54980">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B_CON_003</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sz="14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Per </a:t>
                      </a:r>
                      <a:r>
                        <a:rPr lang="en-US" sz="14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person </a:t>
                      </a:r>
                      <a:r>
                        <a:rPr lang="en-US" sz="14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a day </a:t>
                      </a:r>
                      <a:r>
                        <a:rPr lang="en-US" sz="14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is </a:t>
                      </a:r>
                      <a:r>
                        <a:rPr lang="en-US" sz="14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4 </a:t>
                      </a:r>
                      <a:r>
                        <a:rPr lang="en-US" sz="14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hours</a:t>
                      </a:r>
                      <a:endParaRPr lang="ko-KR" altLang="en-US" sz="14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54980">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B_CON_004</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Need</a:t>
                      </a:r>
                      <a:r>
                        <a:rPr lang="en-US" altLang="ko-KR" sz="1400" b="0" baseline="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 co-work </a:t>
                      </a:r>
                      <a:r>
                        <a:rPr lang="en-US" altLang="ko-KR" sz="14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a constructor if we enter the new market</a:t>
                      </a:r>
                      <a:endParaRPr lang="ko-KR" altLang="en-US" sz="14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extLst>
      <p:ext uri="{BB962C8B-B14F-4D97-AF65-F5344CB8AC3E}">
        <p14:creationId xmlns="" xmlns:p14="http://schemas.microsoft.com/office/powerpoint/2010/main" val="30377367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vert="horz" lIns="91440" tIns="45720" rIns="91440" bIns="45720" rtlCol="0" anchor="ctr">
            <a:normAutofit/>
          </a:bodyPr>
          <a:lstStyle/>
          <a:p>
            <a:pPr algn="l"/>
            <a:r>
              <a:rPr lang="en-US" altLang="ko-KR" sz="3000" dirty="0"/>
              <a:t>2.3 Technical Constraints</a:t>
            </a:r>
            <a:endParaRPr lang="ko-KR" altLang="en-US" sz="3000" dirty="0"/>
          </a:p>
        </p:txBody>
      </p:sp>
      <p:sp>
        <p:nvSpPr>
          <p:cNvPr id="3" name="내용 개체 틀 2"/>
          <p:cNvSpPr>
            <a:spLocks noGrp="1"/>
          </p:cNvSpPr>
          <p:nvPr>
            <p:ph idx="1"/>
          </p:nvPr>
        </p:nvSpPr>
        <p:spPr/>
        <p:txBody>
          <a:bodyPr/>
          <a:lstStyle/>
          <a:p>
            <a:pPr marL="177800" indent="0">
              <a:buNone/>
            </a:pPr>
            <a:r>
              <a:rPr lang="en-US" altLang="ko-KR" dirty="0" smtClean="0"/>
              <a:t> </a:t>
            </a:r>
            <a:endParaRPr lang="ko-KR" altLang="en-US" dirty="0"/>
          </a:p>
        </p:txBody>
      </p:sp>
      <p:graphicFrame>
        <p:nvGraphicFramePr>
          <p:cNvPr id="4" name="표 3"/>
          <p:cNvGraphicFramePr>
            <a:graphicFrameLocks noGrp="1"/>
          </p:cNvGraphicFramePr>
          <p:nvPr>
            <p:extLst>
              <p:ext uri="{D42A27DB-BD31-4B8C-83A1-F6EECF244321}">
                <p14:modId xmlns="" xmlns:p14="http://schemas.microsoft.com/office/powerpoint/2010/main" val="2431147467"/>
              </p:ext>
            </p:extLst>
          </p:nvPr>
        </p:nvGraphicFramePr>
        <p:xfrm>
          <a:off x="467544" y="1268839"/>
          <a:ext cx="8064896" cy="4948777"/>
        </p:xfrm>
        <a:graphic>
          <a:graphicData uri="http://schemas.openxmlformats.org/drawingml/2006/table">
            <a:tbl>
              <a:tblPr/>
              <a:tblGrid>
                <a:gridCol w="1209735"/>
                <a:gridCol w="6855161"/>
              </a:tblGrid>
              <a:tr h="438587">
                <a:tc>
                  <a:txBody>
                    <a:bodyPr/>
                    <a:lstStyle/>
                    <a:p>
                      <a:pPr algn="l" fontAlgn="t">
                        <a:lnSpc>
                          <a:spcPts val="1300"/>
                        </a:lnSpc>
                      </a:pPr>
                      <a:r>
                        <a:rPr lang="en-US" sz="1400" b="1" dirty="0">
                          <a:solidFill>
                            <a:srgbClr val="262823"/>
                          </a:solidFill>
                          <a:effectLst/>
                          <a:latin typeface="Arial Unicode MS" panose="020B0604020202020204" pitchFamily="50" charset="-127"/>
                          <a:ea typeface="Arial Unicode MS" panose="020B0604020202020204" pitchFamily="50" charset="-127"/>
                          <a:cs typeface="Arial Unicode MS" panose="020B0604020202020204" pitchFamily="50" charset="-127"/>
                        </a:rPr>
                        <a:t>ID</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l" fontAlgn="t">
                        <a:lnSpc>
                          <a:spcPts val="1300"/>
                        </a:lnSpc>
                      </a:pPr>
                      <a:r>
                        <a:rPr lang="en-US" sz="1400" b="1" dirty="0">
                          <a:solidFill>
                            <a:srgbClr val="262823"/>
                          </a:solidFill>
                          <a:effectLst/>
                          <a:latin typeface="Arial Unicode MS" panose="020B0604020202020204" pitchFamily="50" charset="-127"/>
                          <a:ea typeface="Arial Unicode MS" panose="020B0604020202020204" pitchFamily="50" charset="-127"/>
                          <a:cs typeface="Arial Unicode MS" panose="020B0604020202020204" pitchFamily="50" charset="-127"/>
                        </a:rPr>
                        <a:t>Description</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438587">
                <a:tc>
                  <a:txBody>
                    <a:bodyPr/>
                    <a:lstStyle/>
                    <a:p>
                      <a:pPr algn="l" fontAlgn="t">
                        <a:lnSpc>
                          <a:spcPts val="1300"/>
                        </a:lnSpc>
                      </a:pPr>
                      <a:r>
                        <a:rPr lang="en-US" sz="14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T_CON_001</a:t>
                      </a:r>
                      <a:endParaRPr lang="en-US" sz="14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Customers use their laptop to place orders</a:t>
                      </a:r>
                      <a:endParaRPr lang="en-US" sz="14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62907">
                <a:tc>
                  <a:txBody>
                    <a:bodyPr/>
                    <a:lstStyle/>
                    <a:p>
                      <a:pPr algn="l" fontAlgn="t">
                        <a:lnSpc>
                          <a:spcPts val="1300"/>
                        </a:lnSpc>
                      </a:pPr>
                      <a:r>
                        <a:rPr lang="en-US" altLang="ko-KR" sz="14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T_CON_002</a:t>
                      </a:r>
                      <a:endParaRPr lang="en-US" sz="14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4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To discern the navigation lines, infrared (IR) sensors are on the bottom of the </a:t>
                      </a:r>
                    </a:p>
                    <a:p>
                      <a:pPr algn="l" fontAlgn="t">
                        <a:lnSpc>
                          <a:spcPct val="100000"/>
                        </a:lnSpc>
                      </a:pPr>
                      <a:r>
                        <a:rPr lang="en-US" sz="14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robot</a:t>
                      </a:r>
                      <a:endParaRPr lang="en-US" sz="14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38587">
                <a:tc>
                  <a:txBody>
                    <a:bodyPr/>
                    <a:lstStyle/>
                    <a:p>
                      <a:pPr algn="l" fontAlgn="t">
                        <a:lnSpc>
                          <a:spcPts val="1300"/>
                        </a:lnSpc>
                      </a:pPr>
                      <a:r>
                        <a:rPr lang="en-US" altLang="ko-KR" sz="14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T_CON_003</a:t>
                      </a:r>
                      <a:endParaRPr lang="en-US" sz="14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Robot has servos for moving</a:t>
                      </a:r>
                      <a:endParaRPr lang="en-US" sz="14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38587">
                <a:tc>
                  <a:txBody>
                    <a:bodyPr/>
                    <a:lstStyle/>
                    <a:p>
                      <a:pPr algn="l" fontAlgn="t">
                        <a:lnSpc>
                          <a:spcPts val="1300"/>
                        </a:lnSpc>
                      </a:pPr>
                      <a:r>
                        <a:rPr lang="en-US" altLang="ko-KR" sz="14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T_CON_004</a:t>
                      </a:r>
                      <a:endParaRPr lang="en-US" sz="14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Robot has the </a:t>
                      </a:r>
                      <a:r>
                        <a:rPr lang="en-US" altLang="ko-KR" sz="14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Wi-Fi card to communicate with other applications</a:t>
                      </a:r>
                      <a:endParaRPr lang="en-US" sz="14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38587">
                <a:tc>
                  <a:txBody>
                    <a:bodyPr/>
                    <a:lstStyle/>
                    <a:p>
                      <a:pPr algn="l" fontAlgn="t">
                        <a:lnSpc>
                          <a:spcPts val="1300"/>
                        </a:lnSpc>
                      </a:pPr>
                      <a:r>
                        <a:rPr lang="en-US" altLang="ko-KR" sz="1400" b="1"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T_CON_005</a:t>
                      </a:r>
                      <a:endParaRPr lang="en-US" sz="1400" b="1"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1"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Robot is controlled by Arduino Uno</a:t>
                      </a:r>
                      <a:endParaRPr lang="en-US" sz="1400" b="1"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38587">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T_CON_006</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Programmin</a:t>
                      </a:r>
                      <a:r>
                        <a:rPr lang="en-US" sz="14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g Language for </a:t>
                      </a:r>
                      <a:r>
                        <a:rPr lang="en-US" altLang="ko-KR" sz="14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Arduino </a:t>
                      </a:r>
                      <a:r>
                        <a:rPr lang="en-US" sz="14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is sketch</a:t>
                      </a:r>
                      <a:endParaRPr lang="en-US" sz="14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38587">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T_CON_007</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altLang="ko-KR" sz="14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Arduino </a:t>
                      </a:r>
                      <a:r>
                        <a:rPr lang="es-ES" sz="14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Uno Clock Speed: 16Mhz</a:t>
                      </a:r>
                      <a:endParaRPr lang="en-US" sz="14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38587">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T_CON_008</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altLang="ko-KR" sz="14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Arduino </a:t>
                      </a:r>
                      <a:r>
                        <a:rPr lang="en-US" sz="14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Uno RAM: 2KB, EEPROM: 1KB</a:t>
                      </a:r>
                      <a:endParaRPr lang="en-US" sz="14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38587">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T_CON_009</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altLang="ko-KR" sz="14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Arduino </a:t>
                      </a:r>
                      <a:r>
                        <a:rPr lang="en-US" sz="14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Uno Flash: 32KB</a:t>
                      </a:r>
                      <a:endParaRPr lang="en-US" sz="14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38587">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T_CON_010</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altLang="ko-KR" sz="14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Arduino IDE</a:t>
                      </a:r>
                      <a:r>
                        <a:rPr lang="en-US" altLang="ko-KR" sz="14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 version is 1.0.4</a:t>
                      </a:r>
                      <a:endParaRPr lang="en-US" sz="14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extLst>
      <p:ext uri="{BB962C8B-B14F-4D97-AF65-F5344CB8AC3E}">
        <p14:creationId xmlns="" xmlns:p14="http://schemas.microsoft.com/office/powerpoint/2010/main" val="25550304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vert="horz" lIns="91440" tIns="45720" rIns="91440" bIns="45720" rtlCol="0" anchor="ctr">
            <a:normAutofit/>
          </a:bodyPr>
          <a:lstStyle/>
          <a:p>
            <a:pPr algn="l"/>
            <a:r>
              <a:rPr lang="en-US" altLang="ko-KR" sz="3000" dirty="0"/>
              <a:t>2.4 Quality Attributes</a:t>
            </a:r>
            <a:endParaRPr lang="ko-KR" altLang="en-US" sz="3000" dirty="0"/>
          </a:p>
        </p:txBody>
      </p:sp>
      <p:sp>
        <p:nvSpPr>
          <p:cNvPr id="3" name="내용 개체 틀 2"/>
          <p:cNvSpPr>
            <a:spLocks noGrp="1"/>
          </p:cNvSpPr>
          <p:nvPr>
            <p:ph idx="1"/>
          </p:nvPr>
        </p:nvSpPr>
        <p:spPr/>
        <p:txBody>
          <a:bodyPr/>
          <a:lstStyle/>
          <a:p>
            <a:r>
              <a:rPr lang="en-US" altLang="ko-KR" dirty="0" smtClean="0"/>
              <a:t>Collect quality attribute scenario for decide architectural design</a:t>
            </a:r>
            <a:endParaRPr lang="ko-KR" altLang="en-US" dirty="0"/>
          </a:p>
        </p:txBody>
      </p:sp>
      <p:graphicFrame>
        <p:nvGraphicFramePr>
          <p:cNvPr id="4" name="표 3"/>
          <p:cNvGraphicFramePr>
            <a:graphicFrameLocks noGrp="1"/>
          </p:cNvGraphicFramePr>
          <p:nvPr>
            <p:extLst>
              <p:ext uri="{D42A27DB-BD31-4B8C-83A1-F6EECF244321}">
                <p14:modId xmlns="" xmlns:p14="http://schemas.microsoft.com/office/powerpoint/2010/main" val="399085490"/>
              </p:ext>
            </p:extLst>
          </p:nvPr>
        </p:nvGraphicFramePr>
        <p:xfrm>
          <a:off x="539552" y="1556792"/>
          <a:ext cx="7992888" cy="3024337"/>
        </p:xfrm>
        <a:graphic>
          <a:graphicData uri="http://schemas.openxmlformats.org/drawingml/2006/table">
            <a:tbl>
              <a:tblPr/>
              <a:tblGrid>
                <a:gridCol w="940340"/>
                <a:gridCol w="1723956"/>
                <a:gridCol w="5328592"/>
              </a:tblGrid>
              <a:tr h="413027">
                <a:tc>
                  <a:txBody>
                    <a:bodyPr/>
                    <a:lstStyle/>
                    <a:p>
                      <a:pPr algn="ctr" fontAlgn="t">
                        <a:lnSpc>
                          <a:spcPts val="1300"/>
                        </a:lnSpc>
                      </a:pPr>
                      <a:r>
                        <a:rPr lang="en-US" sz="1400" b="1" dirty="0">
                          <a:solidFill>
                            <a:srgbClr val="262823"/>
                          </a:solidFill>
                          <a:effectLst/>
                          <a:latin typeface="Arial Unicode MS" panose="020B0604020202020204" pitchFamily="50" charset="-127"/>
                          <a:ea typeface="Arial Unicode MS" panose="020B0604020202020204" pitchFamily="50" charset="-127"/>
                          <a:cs typeface="Arial Unicode MS" panose="020B0604020202020204" pitchFamily="50" charset="-127"/>
                        </a:rPr>
                        <a:t>ID</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t">
                        <a:lnSpc>
                          <a:spcPts val="1300"/>
                        </a:lnSpc>
                      </a:pPr>
                      <a:r>
                        <a:rPr lang="en-US" sz="1400" b="1" dirty="0">
                          <a:solidFill>
                            <a:srgbClr val="262823"/>
                          </a:solidFill>
                          <a:effectLst/>
                          <a:latin typeface="Arial Unicode MS" panose="020B0604020202020204" pitchFamily="50" charset="-127"/>
                          <a:ea typeface="Arial Unicode MS" panose="020B0604020202020204" pitchFamily="50" charset="-127"/>
                          <a:cs typeface="Arial Unicode MS" panose="020B0604020202020204" pitchFamily="50" charset="-127"/>
                        </a:rPr>
                        <a:t>QA Category</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t">
                        <a:lnSpc>
                          <a:spcPts val="1300"/>
                        </a:lnSpc>
                      </a:pPr>
                      <a:r>
                        <a:rPr lang="en-US" sz="1400" b="1" dirty="0">
                          <a:solidFill>
                            <a:srgbClr val="262823"/>
                          </a:solidFill>
                          <a:effectLst/>
                          <a:latin typeface="Arial Unicode MS" panose="020B0604020202020204" pitchFamily="50" charset="-127"/>
                          <a:ea typeface="Arial Unicode MS" panose="020B0604020202020204" pitchFamily="50" charset="-127"/>
                          <a:cs typeface="Arial Unicode MS" panose="020B0604020202020204" pitchFamily="50" charset="-127"/>
                        </a:rPr>
                        <a:t>Description</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522262">
                <a:tc>
                  <a:txBody>
                    <a:bodyPr/>
                    <a:lstStyle/>
                    <a:p>
                      <a:pPr algn="ctr" fontAlgn="t">
                        <a:lnSpc>
                          <a:spcPts val="1300"/>
                        </a:lnSpc>
                      </a:pPr>
                      <a:r>
                        <a:rPr lang="en-US" sz="14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QA-01</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lnSpc>
                          <a:spcPts val="1300"/>
                        </a:lnSpc>
                      </a:pPr>
                      <a:r>
                        <a:rPr lang="en-US" sz="14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Modifiability</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Warehouse management system can be enlarged in physically</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22262">
                <a:tc>
                  <a:txBody>
                    <a:bodyPr/>
                    <a:lstStyle/>
                    <a:p>
                      <a:pPr algn="ctr" fontAlgn="t">
                        <a:lnSpc>
                          <a:spcPts val="1300"/>
                        </a:lnSpc>
                      </a:pPr>
                      <a:r>
                        <a:rPr lang="en-US" sz="1400" b="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QA-02</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lnSpc>
                          <a:spcPts val="1300"/>
                        </a:lnSpc>
                      </a:pPr>
                      <a:r>
                        <a:rPr lang="en-US" sz="14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Modifiability</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Fulfilling an order which Robot cannot handle </a:t>
                      </a:r>
                      <a:r>
                        <a:rPr lang="en-US" sz="14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immediately</a:t>
                      </a:r>
                      <a:endParaRPr lang="en-US" sz="14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22262">
                <a:tc>
                  <a:txBody>
                    <a:bodyPr/>
                    <a:lstStyle/>
                    <a:p>
                      <a:pPr algn="ctr" fontAlgn="t">
                        <a:lnSpc>
                          <a:spcPts val="1300"/>
                        </a:lnSpc>
                      </a:pPr>
                      <a:r>
                        <a:rPr lang="en-US" sz="1400" b="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QA-03</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lnSpc>
                          <a:spcPts val="1300"/>
                        </a:lnSpc>
                      </a:pPr>
                      <a:r>
                        <a:rPr lang="en-US" sz="14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Availability</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4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If robot's IR sensor was broken, error status can be monitored in management system</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22262">
                <a:tc>
                  <a:txBody>
                    <a:bodyPr/>
                    <a:lstStyle/>
                    <a:p>
                      <a:pPr algn="ctr" fontAlgn="t">
                        <a:lnSpc>
                          <a:spcPts val="1300"/>
                        </a:lnSpc>
                      </a:pPr>
                      <a:r>
                        <a:rPr lang="en-US" sz="1400" b="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QA-04</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lnSpc>
                          <a:spcPts val="1300"/>
                        </a:lnSpc>
                      </a:pPr>
                      <a:r>
                        <a:rPr lang="en-US" sz="14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Availability</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Loss of WIFI Communication between robot and warehouse</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22262">
                <a:tc>
                  <a:txBody>
                    <a:bodyPr/>
                    <a:lstStyle/>
                    <a:p>
                      <a:pPr algn="ctr" fontAlgn="t">
                        <a:lnSpc>
                          <a:spcPts val="1300"/>
                        </a:lnSpc>
                      </a:pPr>
                      <a:r>
                        <a:rPr lang="en-US" sz="14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QA-05</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lnSpc>
                          <a:spcPts val="1300"/>
                        </a:lnSpc>
                      </a:pPr>
                      <a:r>
                        <a:rPr lang="en-US" sz="14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Performance</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4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The system should able to </a:t>
                      </a:r>
                      <a:r>
                        <a:rPr lang="en-US" sz="14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complete an order </a:t>
                      </a:r>
                      <a:r>
                        <a:rPr lang="en-US" sz="14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within </a:t>
                      </a:r>
                      <a:r>
                        <a:rPr lang="en-US" sz="14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required </a:t>
                      </a:r>
                    </a:p>
                    <a:p>
                      <a:pPr algn="l" fontAlgn="t">
                        <a:lnSpc>
                          <a:spcPct val="100000"/>
                        </a:lnSpc>
                      </a:pPr>
                      <a:r>
                        <a:rPr lang="en-US" sz="14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time </a:t>
                      </a:r>
                      <a:r>
                        <a:rPr lang="en-US" sz="14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from </a:t>
                      </a:r>
                      <a:r>
                        <a:rPr lang="en-US" sz="14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customer </a:t>
                      </a:r>
                      <a:r>
                        <a:rPr lang="en-US" sz="14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order</a:t>
                      </a:r>
                      <a:endParaRPr lang="en-US" sz="14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extLst>
      <p:ext uri="{BB962C8B-B14F-4D97-AF65-F5344CB8AC3E}">
        <p14:creationId xmlns="" xmlns:p14="http://schemas.microsoft.com/office/powerpoint/2010/main" val="28612964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vert="horz" lIns="91440" tIns="45720" rIns="91440" bIns="45720" rtlCol="0" anchor="ctr">
            <a:normAutofit/>
          </a:bodyPr>
          <a:lstStyle/>
          <a:p>
            <a:pPr algn="l"/>
            <a:r>
              <a:rPr lang="en-US" altLang="ko-KR" sz="3000" dirty="0"/>
              <a:t>2.4 Example of Quality Attribute Scenario</a:t>
            </a:r>
            <a:endParaRPr lang="ko-KR" altLang="en-US" sz="3000" dirty="0"/>
          </a:p>
        </p:txBody>
      </p:sp>
      <p:sp>
        <p:nvSpPr>
          <p:cNvPr id="3" name="내용 개체 틀 2"/>
          <p:cNvSpPr>
            <a:spLocks noGrp="1"/>
          </p:cNvSpPr>
          <p:nvPr>
            <p:ph idx="1"/>
          </p:nvPr>
        </p:nvSpPr>
        <p:spPr/>
        <p:txBody>
          <a:bodyPr/>
          <a:lstStyle/>
          <a:p>
            <a:r>
              <a:rPr lang="en-US" altLang="ko-KR" dirty="0"/>
              <a:t>QA-04 : Loss of </a:t>
            </a:r>
            <a:r>
              <a:rPr lang="en-US" altLang="ko-KR" dirty="0" smtClean="0"/>
              <a:t>WiFi </a:t>
            </a:r>
            <a:r>
              <a:rPr lang="en-US" altLang="ko-KR" dirty="0"/>
              <a:t>Communication between robot and warehouse</a:t>
            </a:r>
            <a:endParaRPr lang="ko-KR" altLang="en-US" dirty="0"/>
          </a:p>
        </p:txBody>
      </p:sp>
      <p:graphicFrame>
        <p:nvGraphicFramePr>
          <p:cNvPr id="5" name="표 4"/>
          <p:cNvGraphicFramePr>
            <a:graphicFrameLocks noGrp="1"/>
          </p:cNvGraphicFramePr>
          <p:nvPr>
            <p:extLst>
              <p:ext uri="{D42A27DB-BD31-4B8C-83A1-F6EECF244321}">
                <p14:modId xmlns="" xmlns:p14="http://schemas.microsoft.com/office/powerpoint/2010/main" val="2071609161"/>
              </p:ext>
            </p:extLst>
          </p:nvPr>
        </p:nvGraphicFramePr>
        <p:xfrm>
          <a:off x="395536" y="1628800"/>
          <a:ext cx="8208912" cy="4418575"/>
        </p:xfrm>
        <a:graphic>
          <a:graphicData uri="http://schemas.openxmlformats.org/drawingml/2006/table">
            <a:tbl>
              <a:tblPr/>
              <a:tblGrid>
                <a:gridCol w="2056576"/>
                <a:gridCol w="6152336"/>
              </a:tblGrid>
              <a:tr h="362313">
                <a:tc>
                  <a:txBody>
                    <a:bodyPr/>
                    <a:lstStyle/>
                    <a:p>
                      <a:pPr algn="l" fontAlgn="t">
                        <a:lnSpc>
                          <a:spcPts val="1300"/>
                        </a:lnSpc>
                      </a:pPr>
                      <a:r>
                        <a:rPr lang="en-US" sz="1400" b="0" dirty="0">
                          <a:solidFill>
                            <a:srgbClr val="333333"/>
                          </a:solidFill>
                          <a:effectLst/>
                        </a:rPr>
                        <a:t>Scenario Title: Availability</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l" fontAlgn="t">
                        <a:lnSpc>
                          <a:spcPts val="1300"/>
                        </a:lnSpc>
                      </a:pPr>
                      <a:r>
                        <a:rPr lang="en-US" sz="1400" b="0" dirty="0">
                          <a:solidFill>
                            <a:srgbClr val="333333"/>
                          </a:solidFill>
                          <a:effectLst/>
                        </a:rPr>
                        <a:t>Scenario ID: QA-04</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544879">
                <a:tc>
                  <a:txBody>
                    <a:bodyPr/>
                    <a:lstStyle/>
                    <a:p>
                      <a:pPr algn="l" fontAlgn="t">
                        <a:lnSpc>
                          <a:spcPts val="1300"/>
                        </a:lnSpc>
                      </a:pPr>
                      <a:r>
                        <a:rPr lang="en-US" sz="1400" b="0" dirty="0">
                          <a:solidFill>
                            <a:srgbClr val="333333"/>
                          </a:solidFill>
                          <a:effectLst/>
                        </a:rPr>
                        <a:t>Raw Quality Attribute </a:t>
                      </a:r>
                      <a:endParaRPr lang="en-US" sz="1400" b="0" dirty="0" smtClean="0">
                        <a:solidFill>
                          <a:srgbClr val="333333"/>
                        </a:solidFill>
                        <a:effectLst/>
                      </a:endParaRPr>
                    </a:p>
                    <a:p>
                      <a:pPr algn="l" fontAlgn="t">
                        <a:lnSpc>
                          <a:spcPts val="1300"/>
                        </a:lnSpc>
                      </a:pPr>
                      <a:r>
                        <a:rPr lang="en-US" sz="1400" b="0" dirty="0" smtClean="0">
                          <a:solidFill>
                            <a:srgbClr val="333333"/>
                          </a:solidFill>
                          <a:effectLst/>
                        </a:rPr>
                        <a:t>Description</a:t>
                      </a:r>
                      <a:r>
                        <a:rPr lang="en-US" sz="1400" b="0" dirty="0">
                          <a:solidFill>
                            <a:srgbClr val="333333"/>
                          </a:solidFill>
                          <a:effectLst/>
                        </a:rPr>
                        <a:t>:</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a:solidFill>
                            <a:srgbClr val="333333"/>
                          </a:solidFill>
                          <a:effectLst/>
                        </a:rPr>
                        <a:t>Robot or Warehouse availability</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44879">
                <a:tc>
                  <a:txBody>
                    <a:bodyPr/>
                    <a:lstStyle/>
                    <a:p>
                      <a:pPr algn="l" fontAlgn="t">
                        <a:lnSpc>
                          <a:spcPts val="1300"/>
                        </a:lnSpc>
                      </a:pPr>
                      <a:r>
                        <a:rPr lang="en-US" sz="1400" b="0" dirty="0">
                          <a:solidFill>
                            <a:srgbClr val="333333"/>
                          </a:solidFill>
                          <a:effectLst/>
                        </a:rPr>
                        <a:t>Source of Stimulus: </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a:solidFill>
                            <a:srgbClr val="333333"/>
                          </a:solidFill>
                          <a:effectLst/>
                        </a:rPr>
                        <a:t>Robot or Warehouse WiFi </a:t>
                      </a:r>
                      <a:r>
                        <a:rPr lang="en-US" sz="1400" b="0" dirty="0" smtClean="0">
                          <a:solidFill>
                            <a:srgbClr val="333333"/>
                          </a:solidFill>
                          <a:effectLst/>
                        </a:rPr>
                        <a:t>module (</a:t>
                      </a:r>
                      <a:r>
                        <a:rPr lang="en-US" sz="1400" b="0" dirty="0">
                          <a:solidFill>
                            <a:srgbClr val="333333"/>
                          </a:solidFill>
                          <a:effectLst/>
                        </a:rPr>
                        <a:t>HW or SW)</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44879">
                <a:tc>
                  <a:txBody>
                    <a:bodyPr/>
                    <a:lstStyle/>
                    <a:p>
                      <a:pPr algn="l" fontAlgn="t">
                        <a:lnSpc>
                          <a:spcPts val="1300"/>
                        </a:lnSpc>
                      </a:pPr>
                      <a:r>
                        <a:rPr lang="en-US" sz="1400" b="0" dirty="0">
                          <a:solidFill>
                            <a:srgbClr val="333333"/>
                          </a:solidFill>
                          <a:effectLst/>
                        </a:rPr>
                        <a:t>Stimulus:</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400" b="0" dirty="0">
                          <a:solidFill>
                            <a:srgbClr val="333333"/>
                          </a:solidFill>
                          <a:effectLst/>
                        </a:rPr>
                        <a:t>Loss of WiFi communication between Robot and Warehouse causes Robot or </a:t>
                      </a:r>
                      <a:r>
                        <a:rPr lang="en-US" sz="1400" b="0" dirty="0" smtClean="0">
                          <a:solidFill>
                            <a:srgbClr val="333333"/>
                          </a:solidFill>
                          <a:effectLst/>
                        </a:rPr>
                        <a:t/>
                      </a:r>
                      <a:br>
                        <a:rPr lang="en-US" sz="1400" b="0" dirty="0" smtClean="0">
                          <a:solidFill>
                            <a:srgbClr val="333333"/>
                          </a:solidFill>
                          <a:effectLst/>
                        </a:rPr>
                      </a:br>
                      <a:r>
                        <a:rPr lang="en-US" sz="1400" b="0" dirty="0" smtClean="0">
                          <a:solidFill>
                            <a:srgbClr val="333333"/>
                          </a:solidFill>
                          <a:effectLst/>
                        </a:rPr>
                        <a:t>Warehouse </a:t>
                      </a:r>
                      <a:r>
                        <a:rPr lang="en-US" sz="1400" b="0" dirty="0">
                          <a:solidFill>
                            <a:srgbClr val="333333"/>
                          </a:solidFill>
                          <a:effectLst/>
                        </a:rPr>
                        <a:t>not to work</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44879">
                <a:tc>
                  <a:txBody>
                    <a:bodyPr/>
                    <a:lstStyle/>
                    <a:p>
                      <a:pPr algn="l" fontAlgn="t">
                        <a:lnSpc>
                          <a:spcPts val="1300"/>
                        </a:lnSpc>
                      </a:pPr>
                      <a:r>
                        <a:rPr lang="en-US" sz="1400" b="0" dirty="0">
                          <a:solidFill>
                            <a:srgbClr val="333333"/>
                          </a:solidFill>
                          <a:effectLst/>
                        </a:rPr>
                        <a:t>Environmental </a:t>
                      </a:r>
                      <a:r>
                        <a:rPr lang="en-US" sz="1400" b="0" dirty="0" smtClean="0">
                          <a:solidFill>
                            <a:srgbClr val="333333"/>
                          </a:solidFill>
                          <a:effectLst/>
                        </a:rPr>
                        <a:t>Condition</a:t>
                      </a:r>
                      <a:endParaRPr lang="en-US" sz="1400" b="0" dirty="0">
                        <a:solidFill>
                          <a:srgbClr val="333333"/>
                        </a:solidFill>
                        <a:effectLst/>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a:solidFill>
                            <a:srgbClr val="333333"/>
                          </a:solidFill>
                          <a:effectLst/>
                        </a:rPr>
                        <a:t>During WiFi communication between Robot and Warehouse</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44879">
                <a:tc>
                  <a:txBody>
                    <a:bodyPr/>
                    <a:lstStyle/>
                    <a:p>
                      <a:pPr algn="l" fontAlgn="t">
                        <a:lnSpc>
                          <a:spcPts val="1300"/>
                        </a:lnSpc>
                      </a:pPr>
                      <a:r>
                        <a:rPr lang="en-US" sz="1400" b="0" dirty="0">
                          <a:solidFill>
                            <a:srgbClr val="333333"/>
                          </a:solidFill>
                          <a:effectLst/>
                        </a:rPr>
                        <a:t>System </a:t>
                      </a:r>
                      <a:r>
                        <a:rPr lang="en-US" sz="1400" b="0" dirty="0" smtClean="0">
                          <a:solidFill>
                            <a:srgbClr val="333333"/>
                          </a:solidFill>
                          <a:effectLst/>
                        </a:rPr>
                        <a:t>Element:</a:t>
                      </a:r>
                      <a:endParaRPr lang="en-US" sz="1400" b="0" dirty="0">
                        <a:solidFill>
                          <a:srgbClr val="333333"/>
                        </a:solidFill>
                        <a:effectLst/>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400" b="0" dirty="0">
                          <a:solidFill>
                            <a:srgbClr val="333333"/>
                          </a:solidFill>
                          <a:effectLst/>
                        </a:rPr>
                        <a:t>•Robot WiFi Communication Module (HW or SW)</a:t>
                      </a:r>
                    </a:p>
                    <a:p>
                      <a:pPr algn="l" fontAlgn="t">
                        <a:lnSpc>
                          <a:spcPct val="100000"/>
                        </a:lnSpc>
                      </a:pPr>
                      <a:r>
                        <a:rPr lang="en-US" sz="1400" b="0" dirty="0">
                          <a:solidFill>
                            <a:srgbClr val="333333"/>
                          </a:solidFill>
                          <a:effectLst/>
                        </a:rPr>
                        <a:t>•</a:t>
                      </a:r>
                      <a:r>
                        <a:rPr lang="en-US" sz="1400" b="0" dirty="0" smtClean="0">
                          <a:solidFill>
                            <a:srgbClr val="333333"/>
                          </a:solidFill>
                          <a:effectLst/>
                        </a:rPr>
                        <a:t>WMS </a:t>
                      </a:r>
                      <a:r>
                        <a:rPr lang="en-US" sz="1400" b="0" dirty="0">
                          <a:solidFill>
                            <a:srgbClr val="333333"/>
                          </a:solidFill>
                          <a:effectLst/>
                        </a:rPr>
                        <a:t>WiFi Communication Module (HW or SW)</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44879">
                <a:tc>
                  <a:txBody>
                    <a:bodyPr/>
                    <a:lstStyle/>
                    <a:p>
                      <a:pPr algn="l" fontAlgn="t">
                        <a:lnSpc>
                          <a:spcPts val="1300"/>
                        </a:lnSpc>
                      </a:pPr>
                      <a:r>
                        <a:rPr lang="en-US" sz="1400" b="0" dirty="0">
                          <a:solidFill>
                            <a:srgbClr val="333333"/>
                          </a:solidFill>
                          <a:effectLst/>
                        </a:rPr>
                        <a:t>System Response: </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smtClean="0">
                          <a:solidFill>
                            <a:srgbClr val="333333"/>
                          </a:solidFill>
                          <a:effectLst/>
                        </a:rPr>
                        <a:t>WMS detect and notify </a:t>
                      </a:r>
                      <a:r>
                        <a:rPr lang="en-US" sz="1400" b="0" dirty="0">
                          <a:solidFill>
                            <a:srgbClr val="333333"/>
                          </a:solidFill>
                          <a:effectLst/>
                        </a:rPr>
                        <a:t>Loss of WiFi communication error status to </a:t>
                      </a:r>
                      <a:r>
                        <a:rPr lang="en-US" sz="1400" b="0" dirty="0" smtClean="0">
                          <a:solidFill>
                            <a:srgbClr val="333333"/>
                          </a:solidFill>
                          <a:effectLst/>
                        </a:rPr>
                        <a:t>supervisor,</a:t>
                      </a:r>
                    </a:p>
                    <a:p>
                      <a:pPr algn="l" fontAlgn="t">
                        <a:lnSpc>
                          <a:spcPts val="1300"/>
                        </a:lnSpc>
                      </a:pPr>
                      <a:r>
                        <a:rPr lang="en-US" sz="1400" b="0" dirty="0" smtClean="0">
                          <a:solidFill>
                            <a:srgbClr val="333333"/>
                          </a:solidFill>
                          <a:effectLst/>
                        </a:rPr>
                        <a:t>and</a:t>
                      </a:r>
                      <a:r>
                        <a:rPr lang="en-US" sz="1400" b="0" baseline="0" dirty="0" smtClean="0">
                          <a:solidFill>
                            <a:srgbClr val="333333"/>
                          </a:solidFill>
                          <a:effectLst/>
                        </a:rPr>
                        <a:t> repair error condition</a:t>
                      </a:r>
                      <a:endParaRPr lang="en-US" sz="1400" b="0" dirty="0">
                        <a:solidFill>
                          <a:srgbClr val="333333"/>
                        </a:solidFill>
                        <a:effectLst/>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44879">
                <a:tc>
                  <a:txBody>
                    <a:bodyPr/>
                    <a:lstStyle/>
                    <a:p>
                      <a:pPr algn="l" fontAlgn="t">
                        <a:lnSpc>
                          <a:spcPts val="1300"/>
                        </a:lnSpc>
                      </a:pPr>
                      <a:r>
                        <a:rPr lang="en-US" sz="1400" b="0" dirty="0">
                          <a:solidFill>
                            <a:srgbClr val="333333"/>
                          </a:solidFill>
                          <a:effectLst/>
                        </a:rPr>
                        <a:t>Significant Measures:</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112713" indent="-112713" algn="l" fontAlgn="t">
                        <a:lnSpc>
                          <a:spcPct val="100000"/>
                        </a:lnSpc>
                      </a:pPr>
                      <a:r>
                        <a:rPr lang="en-US" sz="1400" b="0" dirty="0">
                          <a:solidFill>
                            <a:srgbClr val="333333"/>
                          </a:solidFill>
                          <a:effectLst/>
                        </a:rPr>
                        <a:t>•Detect </a:t>
                      </a:r>
                      <a:r>
                        <a:rPr lang="en-US" sz="1400" b="0" dirty="0" smtClean="0">
                          <a:solidFill>
                            <a:srgbClr val="333333"/>
                          </a:solidFill>
                          <a:effectLst/>
                        </a:rPr>
                        <a:t> and notify</a:t>
                      </a:r>
                      <a:r>
                        <a:rPr lang="en-US" sz="1400" b="0" baseline="0" dirty="0" smtClean="0">
                          <a:solidFill>
                            <a:srgbClr val="333333"/>
                          </a:solidFill>
                          <a:effectLst/>
                        </a:rPr>
                        <a:t> </a:t>
                      </a:r>
                      <a:r>
                        <a:rPr lang="en-US" sz="1400" b="0" dirty="0" err="1" smtClean="0">
                          <a:solidFill>
                            <a:srgbClr val="333333"/>
                          </a:solidFill>
                          <a:effectLst/>
                        </a:rPr>
                        <a:t>WiFi</a:t>
                      </a:r>
                      <a:r>
                        <a:rPr lang="en-US" sz="1400" b="0" dirty="0" smtClean="0">
                          <a:solidFill>
                            <a:srgbClr val="333333"/>
                          </a:solidFill>
                          <a:effectLst/>
                        </a:rPr>
                        <a:t> </a:t>
                      </a:r>
                      <a:r>
                        <a:rPr lang="en-US" sz="1400" b="0" dirty="0">
                          <a:solidFill>
                            <a:srgbClr val="333333"/>
                          </a:solidFill>
                          <a:effectLst/>
                        </a:rPr>
                        <a:t>communication failure in </a:t>
                      </a:r>
                      <a:r>
                        <a:rPr lang="en-US" sz="1400" b="0" dirty="0" smtClean="0">
                          <a:solidFill>
                            <a:srgbClr val="333333"/>
                          </a:solidFill>
                          <a:effectLst/>
                        </a:rPr>
                        <a:t>30 seconds </a:t>
                      </a:r>
                      <a:r>
                        <a:rPr lang="en-US" sz="1400" b="0" dirty="0">
                          <a:solidFill>
                            <a:srgbClr val="333333"/>
                          </a:solidFill>
                          <a:effectLst/>
                        </a:rPr>
                        <a:t>by </a:t>
                      </a:r>
                      <a:r>
                        <a:rPr lang="en-US" sz="1400" b="0" dirty="0" smtClean="0">
                          <a:solidFill>
                            <a:srgbClr val="333333"/>
                          </a:solidFill>
                          <a:effectLst/>
                        </a:rPr>
                        <a:t>WMS</a:t>
                      </a:r>
                      <a:endParaRPr lang="en-US" sz="1400" b="0" dirty="0">
                        <a:solidFill>
                          <a:srgbClr val="333333"/>
                        </a:solidFill>
                        <a:effectLst/>
                      </a:endParaRPr>
                    </a:p>
                    <a:p>
                      <a:pPr algn="l" fontAlgn="t">
                        <a:lnSpc>
                          <a:spcPct val="100000"/>
                        </a:lnSpc>
                      </a:pPr>
                      <a:r>
                        <a:rPr lang="en-US" sz="1400" b="0" dirty="0">
                          <a:solidFill>
                            <a:srgbClr val="333333"/>
                          </a:solidFill>
                          <a:effectLst/>
                        </a:rPr>
                        <a:t>•Repair within</a:t>
                      </a:r>
                      <a:r>
                        <a:rPr lang="en-US" sz="1400" b="0" dirty="0">
                          <a:solidFill>
                            <a:schemeClr val="tx1"/>
                          </a:solidFill>
                          <a:effectLst/>
                        </a:rPr>
                        <a:t> </a:t>
                      </a:r>
                      <a:r>
                        <a:rPr lang="en-US" sz="1400" b="0" dirty="0" smtClean="0">
                          <a:solidFill>
                            <a:schemeClr val="tx1"/>
                          </a:solidFill>
                          <a:effectLst/>
                        </a:rPr>
                        <a:t>1 minute</a:t>
                      </a:r>
                      <a:endParaRPr lang="en-US" sz="1400" b="0" dirty="0">
                        <a:solidFill>
                          <a:srgbClr val="FF0000"/>
                        </a:solidFill>
                        <a:effectLst/>
                      </a:endParaRPr>
                    </a:p>
                  </a:txBody>
                  <a:tcPr marL="53340" marR="53340" marT="38100" marB="381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extLst>
      <p:ext uri="{BB962C8B-B14F-4D97-AF65-F5344CB8AC3E}">
        <p14:creationId xmlns="" xmlns:p14="http://schemas.microsoft.com/office/powerpoint/2010/main" val="3542080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vert="horz" lIns="91440" tIns="45720" rIns="91440" bIns="45720" rtlCol="0" anchor="ctr">
            <a:normAutofit/>
          </a:bodyPr>
          <a:lstStyle/>
          <a:p>
            <a:pPr algn="l"/>
            <a:r>
              <a:rPr lang="en-US" altLang="ko-KR" sz="3000" dirty="0"/>
              <a:t>3. </a:t>
            </a:r>
            <a:r>
              <a:rPr lang="en-US" altLang="ko-KR" sz="3000" dirty="0"/>
              <a:t>Project </a:t>
            </a:r>
            <a:r>
              <a:rPr lang="en-US" altLang="ko-KR" sz="3000" dirty="0"/>
              <a:t>Strategy</a:t>
            </a:r>
            <a:endParaRPr lang="ko-KR" altLang="en-US" sz="3000" dirty="0"/>
          </a:p>
        </p:txBody>
      </p:sp>
      <p:sp>
        <p:nvSpPr>
          <p:cNvPr id="3" name="내용 개체 틀 2"/>
          <p:cNvSpPr>
            <a:spLocks noGrp="1"/>
          </p:cNvSpPr>
          <p:nvPr>
            <p:ph idx="1"/>
          </p:nvPr>
        </p:nvSpPr>
        <p:spPr/>
        <p:txBody>
          <a:bodyPr>
            <a:normAutofit/>
          </a:bodyPr>
          <a:lstStyle/>
          <a:p>
            <a:pPr marL="635000" indent="-457200">
              <a:buFont typeface="+mj-lt"/>
              <a:buAutoNum type="arabicPeriod"/>
            </a:pPr>
            <a:r>
              <a:rPr lang="en-US" altLang="ko-KR" sz="1800" b="1" dirty="0" smtClean="0">
                <a:solidFill>
                  <a:schemeClr val="bg1">
                    <a:lumMod val="50000"/>
                  </a:schemeClr>
                </a:solidFill>
                <a:latin typeface="Microsoft Sans Serif" panose="020B0604020202020204" pitchFamily="34" charset="0"/>
                <a:cs typeface="Microsoft Sans Serif" panose="020B0604020202020204" pitchFamily="34" charset="0"/>
              </a:rPr>
              <a:t>Project Scope </a:t>
            </a:r>
          </a:p>
          <a:p>
            <a:pPr marL="471487" lvl="1" indent="0">
              <a:buNone/>
            </a:pPr>
            <a:endParaRPr lang="en-US" altLang="ko-KR" sz="1600" dirty="0" smtClean="0">
              <a:latin typeface="Microsoft Sans Serif" panose="020B0604020202020204" pitchFamily="34" charset="0"/>
              <a:cs typeface="Microsoft Sans Serif" panose="020B0604020202020204" pitchFamily="34" charset="0"/>
            </a:endParaRPr>
          </a:p>
          <a:p>
            <a:pPr marL="635000" indent="-457200">
              <a:buFont typeface="+mj-lt"/>
              <a:buAutoNum type="arabicPeriod"/>
            </a:pPr>
            <a:r>
              <a:rPr lang="en-US" altLang="ko-KR" sz="1800" b="1" dirty="0">
                <a:solidFill>
                  <a:schemeClr val="tx1">
                    <a:lumMod val="50000"/>
                    <a:lumOff val="50000"/>
                  </a:schemeClr>
                </a:solidFill>
                <a:latin typeface="Microsoft Sans Serif" panose="020B0604020202020204" pitchFamily="34" charset="0"/>
                <a:cs typeface="Microsoft Sans Serif" panose="020B0604020202020204" pitchFamily="34" charset="0"/>
              </a:rPr>
              <a:t>Architectural Drivers</a:t>
            </a:r>
          </a:p>
          <a:p>
            <a:pPr marL="471487" lvl="1" indent="0">
              <a:buNone/>
            </a:pPr>
            <a:endParaRPr lang="en-US" altLang="ko-KR" sz="1600" dirty="0" smtClean="0">
              <a:solidFill>
                <a:schemeClr val="tx1">
                  <a:lumMod val="50000"/>
                  <a:lumOff val="50000"/>
                </a:schemeClr>
              </a:solidFill>
              <a:latin typeface="Microsoft Sans Serif" panose="020B0604020202020204" pitchFamily="34" charset="0"/>
              <a:cs typeface="Microsoft Sans Serif" panose="020B0604020202020204" pitchFamily="34" charset="0"/>
            </a:endParaRPr>
          </a:p>
          <a:p>
            <a:pPr marL="635000" indent="-457200">
              <a:buFont typeface="+mj-lt"/>
              <a:buAutoNum type="arabicPeriod"/>
            </a:pPr>
            <a:r>
              <a:rPr lang="en-US" altLang="ko-KR" sz="1800" b="1" dirty="0">
                <a:latin typeface="Microsoft Sans Serif" panose="020B0604020202020204" pitchFamily="34" charset="0"/>
                <a:cs typeface="Microsoft Sans Serif" panose="020B0604020202020204" pitchFamily="34" charset="0"/>
              </a:rPr>
              <a:t>Project Strategy</a:t>
            </a:r>
          </a:p>
          <a:p>
            <a:pPr marL="471487" lvl="1" indent="0">
              <a:buNone/>
            </a:pPr>
            <a:r>
              <a:rPr lang="en-US" altLang="ko-KR" sz="1600" b="1" dirty="0" smtClean="0">
                <a:latin typeface="Microsoft Sans Serif" panose="020B0604020202020204" pitchFamily="34" charset="0"/>
                <a:cs typeface="Microsoft Sans Serif" panose="020B0604020202020204" pitchFamily="34" charset="0"/>
              </a:rPr>
              <a:t>3.1. Development Process</a:t>
            </a:r>
          </a:p>
          <a:p>
            <a:pPr marL="471487" lvl="1" indent="0">
              <a:buNone/>
            </a:pPr>
            <a:r>
              <a:rPr lang="en-US" altLang="ko-KR" sz="1600" b="1" dirty="0" smtClean="0">
                <a:latin typeface="Microsoft Sans Serif" panose="020B0604020202020204" pitchFamily="34" charset="0"/>
                <a:cs typeface="Microsoft Sans Serif" panose="020B0604020202020204" pitchFamily="34" charset="0"/>
              </a:rPr>
              <a:t>3.2. Schedule</a:t>
            </a:r>
          </a:p>
          <a:p>
            <a:pPr marL="471487" lvl="1" indent="0">
              <a:buNone/>
            </a:pPr>
            <a:r>
              <a:rPr lang="en-US" altLang="ko-KR" sz="1600" b="1" dirty="0" smtClean="0">
                <a:latin typeface="Microsoft Sans Serif" panose="020B0604020202020204" pitchFamily="34" charset="0"/>
                <a:cs typeface="Microsoft Sans Serif" panose="020B0604020202020204" pitchFamily="34" charset="0"/>
              </a:rPr>
              <a:t>3.3. Project Risk</a:t>
            </a:r>
          </a:p>
          <a:p>
            <a:pPr marL="471487" lvl="1" indent="0">
              <a:buNone/>
            </a:pPr>
            <a:r>
              <a:rPr lang="en-US" altLang="ko-KR" sz="1600" b="1" dirty="0" smtClean="0">
                <a:latin typeface="Microsoft Sans Serif" panose="020B0604020202020204" pitchFamily="34" charset="0"/>
                <a:cs typeface="Microsoft Sans Serif" panose="020B0604020202020204" pitchFamily="34" charset="0"/>
              </a:rPr>
              <a:t>3.4. Role </a:t>
            </a:r>
            <a:r>
              <a:rPr lang="en-US" altLang="ko-KR" sz="1600" b="1" dirty="0">
                <a:latin typeface="Microsoft Sans Serif" panose="020B0604020202020204" pitchFamily="34" charset="0"/>
                <a:cs typeface="Microsoft Sans Serif" panose="020B0604020202020204" pitchFamily="34" charset="0"/>
              </a:rPr>
              <a:t>&amp; </a:t>
            </a:r>
            <a:r>
              <a:rPr lang="en-US" altLang="ko-KR" sz="1600" b="1" dirty="0" smtClean="0">
                <a:latin typeface="Microsoft Sans Serif" panose="020B0604020202020204" pitchFamily="34" charset="0"/>
                <a:cs typeface="Microsoft Sans Serif" panose="020B0604020202020204" pitchFamily="34" charset="0"/>
              </a:rPr>
              <a:t>Responsibility</a:t>
            </a:r>
          </a:p>
          <a:p>
            <a:pPr marL="471487" lvl="1" indent="0">
              <a:buNone/>
            </a:pPr>
            <a:r>
              <a:rPr lang="en-US" altLang="ko-KR" sz="1600" b="1" dirty="0" smtClean="0">
                <a:latin typeface="Microsoft Sans Serif" panose="020B0604020202020204" pitchFamily="34" charset="0"/>
                <a:cs typeface="Microsoft Sans Serif" panose="020B0604020202020204" pitchFamily="34" charset="0"/>
              </a:rPr>
              <a:t>3.5. Time Logging &amp; Project Tracking</a:t>
            </a:r>
          </a:p>
        </p:txBody>
      </p:sp>
    </p:spTree>
    <p:extLst>
      <p:ext uri="{BB962C8B-B14F-4D97-AF65-F5344CB8AC3E}">
        <p14:creationId xmlns="" xmlns:p14="http://schemas.microsoft.com/office/powerpoint/2010/main" val="31203829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vert="horz" lIns="91440" tIns="45720" rIns="91440" bIns="45720" rtlCol="0" anchor="ctr">
            <a:normAutofit/>
          </a:bodyPr>
          <a:lstStyle/>
          <a:p>
            <a:pPr algn="l"/>
            <a:r>
              <a:rPr lang="en-US" altLang="ko-KR" sz="3000" dirty="0"/>
              <a:t>3.1. Development Process</a:t>
            </a:r>
            <a:endParaRPr lang="ko-KR" altLang="en-US" sz="3000" dirty="0"/>
          </a:p>
        </p:txBody>
      </p:sp>
      <p:sp>
        <p:nvSpPr>
          <p:cNvPr id="3" name="내용 개체 틀 2"/>
          <p:cNvSpPr>
            <a:spLocks noGrp="1"/>
          </p:cNvSpPr>
          <p:nvPr>
            <p:ph idx="1"/>
          </p:nvPr>
        </p:nvSpPr>
        <p:spPr/>
        <p:txBody>
          <a:bodyPr>
            <a:normAutofit fontScale="55000" lnSpcReduction="20000"/>
          </a:bodyPr>
          <a:lstStyle/>
          <a:p>
            <a:r>
              <a:rPr lang="en-US" altLang="ko-KR" dirty="0" smtClean="0"/>
              <a:t>Iterative Process</a:t>
            </a:r>
          </a:p>
          <a:p>
            <a:pPr lvl="1"/>
            <a:r>
              <a:rPr lang="en-US" altLang="ko-KR" dirty="0" smtClean="0"/>
              <a:t>Analysis Phase (2 Week)</a:t>
            </a:r>
          </a:p>
          <a:p>
            <a:pPr lvl="2"/>
            <a:r>
              <a:rPr lang="en-US" altLang="ko-KR" dirty="0" smtClean="0"/>
              <a:t>Analysis problem domain</a:t>
            </a:r>
          </a:p>
          <a:p>
            <a:pPr lvl="2"/>
            <a:r>
              <a:rPr lang="en-US" altLang="ko-KR" dirty="0" smtClean="0"/>
              <a:t>Analysis functional requirement</a:t>
            </a:r>
          </a:p>
          <a:p>
            <a:pPr lvl="2"/>
            <a:r>
              <a:rPr lang="en-US" altLang="ko-KR" dirty="0" smtClean="0"/>
              <a:t>Collect </a:t>
            </a:r>
            <a:r>
              <a:rPr lang="en-US" altLang="ko-KR" dirty="0"/>
              <a:t>q</a:t>
            </a:r>
            <a:r>
              <a:rPr lang="en-US" altLang="ko-KR" dirty="0" smtClean="0"/>
              <a:t>uality attributes</a:t>
            </a:r>
          </a:p>
          <a:p>
            <a:pPr lvl="2"/>
            <a:endParaRPr lang="en-US" altLang="ko-KR" dirty="0" smtClean="0"/>
          </a:p>
          <a:p>
            <a:pPr lvl="1"/>
            <a:r>
              <a:rPr lang="en-US" altLang="ko-KR" dirty="0" smtClean="0"/>
              <a:t>3 Phase of development process</a:t>
            </a:r>
          </a:p>
          <a:p>
            <a:pPr lvl="2"/>
            <a:r>
              <a:rPr lang="en-US" altLang="ko-KR" b="1" dirty="0"/>
              <a:t>Phase 0 </a:t>
            </a:r>
            <a:r>
              <a:rPr lang="en-US" altLang="ko-KR" b="1" dirty="0" smtClean="0"/>
              <a:t> (</a:t>
            </a:r>
            <a:r>
              <a:rPr lang="en-US" altLang="ko-KR" b="1" dirty="0"/>
              <a:t>1 Week)</a:t>
            </a:r>
            <a:endParaRPr lang="en-US" altLang="ko-KR" b="1" dirty="0" smtClean="0"/>
          </a:p>
          <a:p>
            <a:pPr lvl="3"/>
            <a:r>
              <a:rPr lang="en-US" altLang="ko-KR" dirty="0" smtClean="0"/>
              <a:t>Experiments phase</a:t>
            </a:r>
          </a:p>
          <a:p>
            <a:pPr lvl="3"/>
            <a:r>
              <a:rPr lang="en-US" altLang="ko-KR" dirty="0" smtClean="0"/>
              <a:t>Just move robot and network access</a:t>
            </a:r>
          </a:p>
          <a:p>
            <a:pPr lvl="3"/>
            <a:endParaRPr lang="en-US" altLang="ko-KR" dirty="0" smtClean="0"/>
          </a:p>
          <a:p>
            <a:pPr lvl="2"/>
            <a:r>
              <a:rPr lang="en-US" altLang="ko-KR" b="1" dirty="0" smtClean="0"/>
              <a:t>Phase 1 (2 Week)</a:t>
            </a:r>
          </a:p>
          <a:p>
            <a:pPr lvl="3"/>
            <a:r>
              <a:rPr lang="en-US" altLang="ko-KR" dirty="0"/>
              <a:t>A</a:t>
            </a:r>
            <a:r>
              <a:rPr lang="en-US" altLang="ko-KR" dirty="0" smtClean="0"/>
              <a:t>rchitecturally significant feature first</a:t>
            </a:r>
          </a:p>
          <a:p>
            <a:pPr lvl="3"/>
            <a:r>
              <a:rPr lang="en-US" altLang="ko-KR" dirty="0" smtClean="0"/>
              <a:t>Interface of each sub-systems</a:t>
            </a:r>
          </a:p>
          <a:p>
            <a:pPr lvl="3"/>
            <a:r>
              <a:rPr lang="en-US" altLang="ko-KR" dirty="0" smtClean="0"/>
              <a:t>Interactions within sub-systems</a:t>
            </a:r>
          </a:p>
          <a:p>
            <a:pPr lvl="3"/>
            <a:endParaRPr lang="en-US" altLang="ko-KR" dirty="0" smtClean="0"/>
          </a:p>
          <a:p>
            <a:pPr lvl="2"/>
            <a:r>
              <a:rPr lang="en-US" altLang="ko-KR" b="1" dirty="0"/>
              <a:t>Phase </a:t>
            </a:r>
            <a:r>
              <a:rPr lang="en-US" altLang="ko-KR" b="1" dirty="0" smtClean="0"/>
              <a:t>2 </a:t>
            </a:r>
            <a:r>
              <a:rPr lang="en-US" altLang="ko-KR" b="1" dirty="0"/>
              <a:t>(2 Week)</a:t>
            </a:r>
            <a:endParaRPr lang="en-US" altLang="ko-KR" b="1" dirty="0" smtClean="0"/>
          </a:p>
          <a:p>
            <a:pPr lvl="3"/>
            <a:r>
              <a:rPr lang="en-US" altLang="ko-KR" dirty="0" smtClean="0"/>
              <a:t>Refine QA &amp; FR</a:t>
            </a:r>
          </a:p>
          <a:p>
            <a:pPr lvl="3"/>
            <a:r>
              <a:rPr lang="en-US" altLang="ko-KR" dirty="0" smtClean="0"/>
              <a:t>Refine architecture</a:t>
            </a:r>
          </a:p>
          <a:p>
            <a:pPr lvl="3"/>
            <a:r>
              <a:rPr lang="en-US" altLang="ko-KR" dirty="0" smtClean="0"/>
              <a:t>Implementation	</a:t>
            </a:r>
          </a:p>
          <a:p>
            <a:pPr marL="1371600" lvl="3" indent="0">
              <a:buNone/>
            </a:pPr>
            <a:r>
              <a:rPr lang="en-US" altLang="ko-KR" dirty="0" smtClean="0"/>
              <a:t> </a:t>
            </a:r>
            <a:endParaRPr lang="ko-KR" altLang="en-US" dirty="0"/>
          </a:p>
        </p:txBody>
      </p:sp>
      <p:pic>
        <p:nvPicPr>
          <p:cNvPr id="409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580112" y="1149221"/>
            <a:ext cx="2808312" cy="50956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 name="Notched Right Arrow 3"/>
          <p:cNvSpPr/>
          <p:nvPr/>
        </p:nvSpPr>
        <p:spPr>
          <a:xfrm>
            <a:off x="5110627" y="2852936"/>
            <a:ext cx="436124" cy="216024"/>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 name="TextBox 4"/>
          <p:cNvSpPr txBox="1"/>
          <p:nvPr/>
        </p:nvSpPr>
        <p:spPr>
          <a:xfrm>
            <a:off x="5074845" y="2996952"/>
            <a:ext cx="505267" cy="307777"/>
          </a:xfrm>
          <a:prstGeom prst="rect">
            <a:avLst/>
          </a:prstGeom>
          <a:noFill/>
        </p:spPr>
        <p:txBody>
          <a:bodyPr wrap="none" rtlCol="0">
            <a:spAutoFit/>
          </a:bodyPr>
          <a:lstStyle/>
          <a:p>
            <a:r>
              <a:rPr lang="en-US" sz="1400" dirty="0" smtClean="0"/>
              <a:t>now</a:t>
            </a:r>
            <a:endParaRPr lang="en-US" sz="1400" dirty="0"/>
          </a:p>
        </p:txBody>
      </p:sp>
    </p:spTree>
    <p:extLst>
      <p:ext uri="{BB962C8B-B14F-4D97-AF65-F5344CB8AC3E}">
        <p14:creationId xmlns="" xmlns:p14="http://schemas.microsoft.com/office/powerpoint/2010/main" val="31027128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Contents</a:t>
            </a:r>
            <a:endParaRPr lang="ko-KR" altLang="en-US" dirty="0"/>
          </a:p>
        </p:txBody>
      </p:sp>
      <p:sp>
        <p:nvSpPr>
          <p:cNvPr id="3" name="내용 개체 틀 2"/>
          <p:cNvSpPr>
            <a:spLocks noGrp="1"/>
          </p:cNvSpPr>
          <p:nvPr>
            <p:ph idx="1"/>
          </p:nvPr>
        </p:nvSpPr>
        <p:spPr/>
        <p:txBody>
          <a:bodyPr>
            <a:normAutofit fontScale="92500" lnSpcReduction="10000"/>
          </a:bodyPr>
          <a:lstStyle/>
          <a:p>
            <a:pPr marL="635000" indent="-457200">
              <a:buFont typeface="+mj-lt"/>
              <a:buAutoNum type="arabicPeriod"/>
            </a:pPr>
            <a:r>
              <a:rPr lang="en-US" altLang="ko-KR" sz="1800" b="1" dirty="0" smtClean="0">
                <a:latin typeface="Microsoft Sans Serif" panose="020B0604020202020204" pitchFamily="34" charset="0"/>
                <a:cs typeface="Microsoft Sans Serif" panose="020B0604020202020204" pitchFamily="34" charset="0"/>
              </a:rPr>
              <a:t>Project Scope </a:t>
            </a:r>
          </a:p>
          <a:p>
            <a:pPr marL="471487" lvl="1" indent="0">
              <a:buNone/>
            </a:pPr>
            <a:r>
              <a:rPr lang="en-US" altLang="ko-KR" sz="1600" dirty="0" smtClean="0">
                <a:latin typeface="Microsoft Sans Serif" panose="020B0604020202020204" pitchFamily="34" charset="0"/>
                <a:cs typeface="Microsoft Sans Serif" panose="020B0604020202020204" pitchFamily="34" charset="0"/>
              </a:rPr>
              <a:t>1.1. Context </a:t>
            </a:r>
            <a:endParaRPr lang="en-US" altLang="ko-KR" sz="1600" dirty="0">
              <a:latin typeface="Microsoft Sans Serif" panose="020B0604020202020204" pitchFamily="34" charset="0"/>
              <a:cs typeface="Microsoft Sans Serif" panose="020B0604020202020204" pitchFamily="34" charset="0"/>
            </a:endParaRPr>
          </a:p>
          <a:p>
            <a:pPr marL="471487" lvl="1" indent="0">
              <a:buNone/>
            </a:pPr>
            <a:r>
              <a:rPr lang="en-US" altLang="ko-KR" sz="1600" dirty="0">
                <a:latin typeface="Microsoft Sans Serif" panose="020B0604020202020204" pitchFamily="34" charset="0"/>
                <a:cs typeface="Microsoft Sans Serif" panose="020B0604020202020204" pitchFamily="34" charset="0"/>
              </a:rPr>
              <a:t>1.2. Stakeholders</a:t>
            </a:r>
          </a:p>
          <a:p>
            <a:pPr marL="471487" lvl="1" indent="0">
              <a:buNone/>
            </a:pPr>
            <a:r>
              <a:rPr lang="en-US" altLang="ko-KR" sz="1600" dirty="0">
                <a:latin typeface="Microsoft Sans Serif" panose="020B0604020202020204" pitchFamily="34" charset="0"/>
                <a:cs typeface="Microsoft Sans Serif" panose="020B0604020202020204" pitchFamily="34" charset="0"/>
              </a:rPr>
              <a:t>1.3. System </a:t>
            </a:r>
            <a:r>
              <a:rPr lang="en-US" altLang="ko-KR" sz="1600" dirty="0" smtClean="0">
                <a:latin typeface="Microsoft Sans Serif" panose="020B0604020202020204" pitchFamily="34" charset="0"/>
                <a:cs typeface="Microsoft Sans Serif" panose="020B0604020202020204" pitchFamily="34" charset="0"/>
              </a:rPr>
              <a:t>Context Diagram</a:t>
            </a:r>
          </a:p>
          <a:p>
            <a:pPr marL="471487" lvl="1" indent="0">
              <a:buNone/>
            </a:pPr>
            <a:endParaRPr lang="en-US" altLang="ko-KR" sz="1600" dirty="0" smtClean="0">
              <a:latin typeface="Microsoft Sans Serif" panose="020B0604020202020204" pitchFamily="34" charset="0"/>
              <a:cs typeface="Microsoft Sans Serif" panose="020B0604020202020204" pitchFamily="34" charset="0"/>
            </a:endParaRPr>
          </a:p>
          <a:p>
            <a:pPr marL="635000" indent="-457200">
              <a:buFont typeface="+mj-lt"/>
              <a:buAutoNum type="arabicPeriod"/>
            </a:pPr>
            <a:r>
              <a:rPr lang="en-US" altLang="ko-KR" sz="1800" b="1" dirty="0">
                <a:latin typeface="Microsoft Sans Serif" panose="020B0604020202020204" pitchFamily="34" charset="0"/>
                <a:cs typeface="Microsoft Sans Serif" panose="020B0604020202020204" pitchFamily="34" charset="0"/>
              </a:rPr>
              <a:t>Architectural Drivers</a:t>
            </a:r>
          </a:p>
          <a:p>
            <a:pPr marL="471487" lvl="1" indent="0">
              <a:buNone/>
            </a:pPr>
            <a:r>
              <a:rPr lang="en-US" altLang="ko-KR" sz="1600" dirty="0" smtClean="0">
                <a:latin typeface="Microsoft Sans Serif" panose="020B0604020202020204" pitchFamily="34" charset="0"/>
                <a:cs typeface="Microsoft Sans Serif" panose="020B0604020202020204" pitchFamily="34" charset="0"/>
              </a:rPr>
              <a:t>2.1. Function Requirements</a:t>
            </a:r>
          </a:p>
          <a:p>
            <a:pPr marL="471487" lvl="1" indent="0">
              <a:buNone/>
            </a:pPr>
            <a:r>
              <a:rPr lang="en-US" altLang="ko-KR" sz="1600" dirty="0" smtClean="0">
                <a:latin typeface="Microsoft Sans Serif" panose="020B0604020202020204" pitchFamily="34" charset="0"/>
                <a:cs typeface="Microsoft Sans Serif" panose="020B0604020202020204" pitchFamily="34" charset="0"/>
              </a:rPr>
              <a:t>2.2. Use Case Analysis</a:t>
            </a:r>
          </a:p>
          <a:p>
            <a:pPr marL="471487" lvl="1" indent="0">
              <a:buNone/>
            </a:pPr>
            <a:r>
              <a:rPr lang="en-US" altLang="ko-KR" sz="1600" dirty="0" smtClean="0">
                <a:latin typeface="Microsoft Sans Serif" panose="020B0604020202020204" pitchFamily="34" charset="0"/>
                <a:cs typeface="Microsoft Sans Serif" panose="020B0604020202020204" pitchFamily="34" charset="0"/>
              </a:rPr>
              <a:t>2.3. Constraints</a:t>
            </a:r>
          </a:p>
          <a:p>
            <a:pPr marL="471487" lvl="1" indent="0">
              <a:buNone/>
            </a:pPr>
            <a:r>
              <a:rPr lang="en-US" altLang="ko-KR" sz="1600" dirty="0" smtClean="0">
                <a:latin typeface="Microsoft Sans Serif" panose="020B0604020202020204" pitchFamily="34" charset="0"/>
                <a:cs typeface="Microsoft Sans Serif" panose="020B0604020202020204" pitchFamily="34" charset="0"/>
              </a:rPr>
              <a:t>2.4. Quality Attributes</a:t>
            </a:r>
          </a:p>
          <a:p>
            <a:pPr marL="471487" lvl="1" indent="0">
              <a:buNone/>
            </a:pPr>
            <a:endParaRPr lang="en-US" altLang="ko-KR" sz="1600" dirty="0" smtClean="0">
              <a:latin typeface="Microsoft Sans Serif" panose="020B0604020202020204" pitchFamily="34" charset="0"/>
              <a:cs typeface="Microsoft Sans Serif" panose="020B0604020202020204" pitchFamily="34" charset="0"/>
            </a:endParaRPr>
          </a:p>
          <a:p>
            <a:pPr marL="635000" indent="-457200">
              <a:buFont typeface="+mj-lt"/>
              <a:buAutoNum type="arabicPeriod"/>
            </a:pPr>
            <a:r>
              <a:rPr lang="en-US" altLang="ko-KR" sz="1800" b="1" dirty="0">
                <a:latin typeface="Microsoft Sans Serif" panose="020B0604020202020204" pitchFamily="34" charset="0"/>
                <a:cs typeface="Microsoft Sans Serif" panose="020B0604020202020204" pitchFamily="34" charset="0"/>
              </a:rPr>
              <a:t>Project Strategy</a:t>
            </a:r>
          </a:p>
          <a:p>
            <a:pPr marL="471487" lvl="1" indent="0">
              <a:buNone/>
            </a:pPr>
            <a:r>
              <a:rPr lang="en-US" altLang="ko-KR" sz="1600" dirty="0" smtClean="0">
                <a:latin typeface="Microsoft Sans Serif" panose="020B0604020202020204" pitchFamily="34" charset="0"/>
                <a:cs typeface="Microsoft Sans Serif" panose="020B0604020202020204" pitchFamily="34" charset="0"/>
              </a:rPr>
              <a:t>3.1. Development Process</a:t>
            </a:r>
          </a:p>
          <a:p>
            <a:pPr marL="471487" lvl="1" indent="0">
              <a:buNone/>
            </a:pPr>
            <a:r>
              <a:rPr lang="en-US" altLang="ko-KR" sz="1600" dirty="0" smtClean="0">
                <a:latin typeface="Microsoft Sans Serif" panose="020B0604020202020204" pitchFamily="34" charset="0"/>
                <a:cs typeface="Microsoft Sans Serif" panose="020B0604020202020204" pitchFamily="34" charset="0"/>
              </a:rPr>
              <a:t>3.2. Schedule</a:t>
            </a:r>
          </a:p>
          <a:p>
            <a:pPr marL="471487" lvl="1" indent="0">
              <a:buNone/>
            </a:pPr>
            <a:r>
              <a:rPr lang="en-US" altLang="ko-KR" sz="1600" dirty="0" smtClean="0">
                <a:latin typeface="Microsoft Sans Serif" panose="020B0604020202020204" pitchFamily="34" charset="0"/>
                <a:cs typeface="Microsoft Sans Serif" panose="020B0604020202020204" pitchFamily="34" charset="0"/>
              </a:rPr>
              <a:t>3.3. Project Risk</a:t>
            </a:r>
          </a:p>
          <a:p>
            <a:pPr marL="471487" lvl="1" indent="0">
              <a:buNone/>
            </a:pPr>
            <a:r>
              <a:rPr lang="en-US" altLang="ko-KR" sz="1600" dirty="0" smtClean="0">
                <a:latin typeface="Microsoft Sans Serif" panose="020B0604020202020204" pitchFamily="34" charset="0"/>
                <a:cs typeface="Microsoft Sans Serif" panose="020B0604020202020204" pitchFamily="34" charset="0"/>
              </a:rPr>
              <a:t>3.4. </a:t>
            </a:r>
            <a:r>
              <a:rPr lang="en-US" altLang="ko-KR" sz="1600" dirty="0">
                <a:latin typeface="Microsoft Sans Serif" panose="020B0604020202020204" pitchFamily="34" charset="0"/>
                <a:cs typeface="Microsoft Sans Serif" panose="020B0604020202020204" pitchFamily="34" charset="0"/>
              </a:rPr>
              <a:t>Role &amp; Responsibility</a:t>
            </a:r>
          </a:p>
          <a:p>
            <a:pPr marL="471487" lvl="1" indent="0">
              <a:buNone/>
            </a:pPr>
            <a:r>
              <a:rPr lang="en-US" altLang="ko-KR" sz="1600" dirty="0" smtClean="0">
                <a:latin typeface="Microsoft Sans Serif" panose="020B0604020202020204" pitchFamily="34" charset="0"/>
                <a:cs typeface="Microsoft Sans Serif" panose="020B0604020202020204" pitchFamily="34" charset="0"/>
              </a:rPr>
              <a:t>3.5. Time Logging &amp; Project Tracking</a:t>
            </a:r>
          </a:p>
        </p:txBody>
      </p:sp>
    </p:spTree>
    <p:extLst>
      <p:ext uri="{BB962C8B-B14F-4D97-AF65-F5344CB8AC3E}">
        <p14:creationId xmlns="" xmlns:p14="http://schemas.microsoft.com/office/powerpoint/2010/main" val="25780217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vert="horz" lIns="91440" tIns="45720" rIns="91440" bIns="45720" rtlCol="0" anchor="ctr">
            <a:normAutofit/>
          </a:bodyPr>
          <a:lstStyle/>
          <a:p>
            <a:pPr algn="l"/>
            <a:r>
              <a:rPr lang="en-US" altLang="ko-KR" sz="3000" dirty="0"/>
              <a:t>3.2 Overall Project Schedule</a:t>
            </a:r>
            <a:endParaRPr lang="ko-KR" altLang="en-US" sz="3000" dirty="0"/>
          </a:p>
        </p:txBody>
      </p:sp>
      <p:sp>
        <p:nvSpPr>
          <p:cNvPr id="3" name="내용 개체 틀 2"/>
          <p:cNvSpPr>
            <a:spLocks noGrp="1"/>
          </p:cNvSpPr>
          <p:nvPr>
            <p:ph idx="1"/>
          </p:nvPr>
        </p:nvSpPr>
        <p:spPr>
          <a:xfrm>
            <a:off x="107504" y="908720"/>
            <a:ext cx="8856984" cy="5544616"/>
          </a:xfrm>
        </p:spPr>
        <p:txBody>
          <a:bodyPr/>
          <a:lstStyle/>
          <a:p>
            <a:endParaRPr lang="ko-KR" altLang="en-US" dirty="0"/>
          </a:p>
        </p:txBody>
      </p:sp>
      <p:graphicFrame>
        <p:nvGraphicFramePr>
          <p:cNvPr id="4" name="표 3"/>
          <p:cNvGraphicFramePr>
            <a:graphicFrameLocks noGrp="1"/>
          </p:cNvGraphicFramePr>
          <p:nvPr>
            <p:extLst>
              <p:ext uri="{D42A27DB-BD31-4B8C-83A1-F6EECF244321}">
                <p14:modId xmlns="" xmlns:p14="http://schemas.microsoft.com/office/powerpoint/2010/main" val="2043769703"/>
              </p:ext>
            </p:extLst>
          </p:nvPr>
        </p:nvGraphicFramePr>
        <p:xfrm>
          <a:off x="251520" y="980728"/>
          <a:ext cx="8568955" cy="4791241"/>
        </p:xfrm>
        <a:graphic>
          <a:graphicData uri="http://schemas.openxmlformats.org/drawingml/2006/table">
            <a:tbl>
              <a:tblPr firstRow="1" bandRow="1"/>
              <a:tblGrid>
                <a:gridCol w="1152127"/>
                <a:gridCol w="894957"/>
                <a:gridCol w="894957"/>
                <a:gridCol w="894957"/>
                <a:gridCol w="894957"/>
                <a:gridCol w="894957"/>
                <a:gridCol w="894957"/>
                <a:gridCol w="894957"/>
                <a:gridCol w="1152129"/>
              </a:tblGrid>
              <a:tr h="371387">
                <a:tc rowSpan="2">
                  <a:txBody>
                    <a:bodyPr/>
                    <a:lstStyle/>
                    <a:p>
                      <a:pPr algn="ctr" latinLnBrk="1"/>
                      <a:r>
                        <a:rPr lang="en-US" altLang="ko-KR" sz="1400" dirty="0" smtClean="0">
                          <a:solidFill>
                            <a:schemeClr val="bg1"/>
                          </a:solidFill>
                          <a:latin typeface="+mj-lt"/>
                        </a:rPr>
                        <a:t>Activity</a:t>
                      </a:r>
                      <a:endParaRPr lang="ko-KR" altLang="en-US" sz="1400" dirty="0">
                        <a:solidFill>
                          <a:schemeClr val="bg1"/>
                        </a:solidFill>
                        <a:latin typeface="+mj-lt"/>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latinLnBrk="1"/>
                      <a:r>
                        <a:rPr lang="en-US" altLang="ko-KR" sz="1400" dirty="0" smtClean="0">
                          <a:solidFill>
                            <a:schemeClr val="bg1"/>
                          </a:solidFill>
                        </a:rPr>
                        <a:t>-2W</a:t>
                      </a:r>
                      <a:endParaRPr lang="ko-KR" altLang="en-US" sz="1400" dirty="0">
                        <a:solidFill>
                          <a:schemeClr val="bg1"/>
                        </a:solidFill>
                      </a:endParaRPr>
                    </a:p>
                  </a:txBody>
                  <a:tcPr anchor="ctr">
                    <a:lnL w="28575"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latinLnBrk="1"/>
                      <a:r>
                        <a:rPr lang="en-US" altLang="ko-KR" sz="1400" dirty="0" smtClean="0">
                          <a:solidFill>
                            <a:schemeClr val="bg1"/>
                          </a:solidFill>
                        </a:rPr>
                        <a:t>-1W</a:t>
                      </a:r>
                      <a:endParaRPr lang="ko-KR" altLang="en-US" sz="1400" dirty="0">
                        <a:solidFill>
                          <a:schemeClr val="bg1"/>
                        </a:solidFill>
                      </a:endParaRPr>
                    </a:p>
                  </a:txBody>
                  <a:tcPr anchor="ctr">
                    <a:lnL w="12700" cap="flat" cmpd="sng" algn="ctr">
                      <a:solidFill>
                        <a:schemeClr val="bg2"/>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latinLnBrk="1"/>
                      <a:r>
                        <a:rPr lang="en-US" altLang="ko-KR" sz="1400" dirty="0" smtClean="0">
                          <a:solidFill>
                            <a:schemeClr val="bg1"/>
                          </a:solidFill>
                        </a:rPr>
                        <a:t>1W</a:t>
                      </a:r>
                      <a:endParaRPr lang="ko-KR" altLang="en-US" sz="1400" dirty="0">
                        <a:solidFill>
                          <a:schemeClr val="bg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latinLnBrk="1"/>
                      <a:r>
                        <a:rPr lang="en-US" altLang="ko-KR" sz="1400" dirty="0" smtClean="0">
                          <a:solidFill>
                            <a:schemeClr val="bg1"/>
                          </a:solidFill>
                        </a:rPr>
                        <a:t>2W</a:t>
                      </a:r>
                      <a:endParaRPr lang="ko-KR" altLang="en-US" sz="1400" dirty="0">
                        <a:solidFill>
                          <a:schemeClr val="bg1"/>
                        </a:solidFill>
                      </a:endParaRPr>
                    </a:p>
                  </a:txBody>
                  <a:tcPr anchor="ctr">
                    <a:lnL w="28575"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latinLnBrk="1"/>
                      <a:r>
                        <a:rPr lang="en-US" altLang="ko-KR" sz="1400" dirty="0" smtClean="0">
                          <a:solidFill>
                            <a:schemeClr val="bg1"/>
                          </a:solidFill>
                        </a:rPr>
                        <a:t>3W</a:t>
                      </a:r>
                      <a:endParaRPr lang="ko-KR" altLang="en-US" sz="1400" dirty="0">
                        <a:solidFill>
                          <a:schemeClr val="bg1"/>
                        </a:solidFill>
                      </a:endParaRPr>
                    </a:p>
                  </a:txBody>
                  <a:tcPr anchor="ctr">
                    <a:lnL w="12700" cap="flat" cmpd="sng" algn="ctr">
                      <a:solidFill>
                        <a:schemeClr val="bg2"/>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latinLnBrk="1"/>
                      <a:r>
                        <a:rPr lang="en-US" altLang="ko-KR" sz="1400" dirty="0" smtClean="0">
                          <a:solidFill>
                            <a:schemeClr val="bg1"/>
                          </a:solidFill>
                        </a:rPr>
                        <a:t>4W</a:t>
                      </a:r>
                      <a:endParaRPr lang="ko-KR" altLang="en-US" sz="1400" dirty="0">
                        <a:solidFill>
                          <a:schemeClr val="bg1"/>
                        </a:solidFill>
                      </a:endParaRPr>
                    </a:p>
                  </a:txBody>
                  <a:tcPr anchor="ctr">
                    <a:lnL w="28575"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latinLnBrk="1"/>
                      <a:r>
                        <a:rPr lang="en-US" altLang="ko-KR" sz="1400" dirty="0" smtClean="0">
                          <a:solidFill>
                            <a:schemeClr val="bg1"/>
                          </a:solidFill>
                        </a:rPr>
                        <a:t>5W</a:t>
                      </a:r>
                      <a:endParaRPr lang="ko-KR" altLang="en-US" sz="1400" dirty="0">
                        <a:solidFill>
                          <a:schemeClr val="bg1"/>
                        </a:solidFill>
                      </a:endParaRPr>
                    </a:p>
                  </a:txBody>
                  <a:tcPr anchor="ctr">
                    <a:lnL w="12700" cap="flat" cmpd="sng" algn="ctr">
                      <a:solidFill>
                        <a:schemeClr val="bg2"/>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rowSpan="2">
                  <a:txBody>
                    <a:bodyPr/>
                    <a:lstStyle/>
                    <a:p>
                      <a:pPr algn="ctr" latinLnBrk="1"/>
                      <a:r>
                        <a:rPr lang="en-US" altLang="ko-KR" sz="1400" dirty="0" smtClean="0">
                          <a:solidFill>
                            <a:schemeClr val="bg1"/>
                          </a:solidFill>
                        </a:rPr>
                        <a:t>Output</a:t>
                      </a:r>
                      <a:endParaRPr lang="ko-KR" altLang="en-US" sz="1400" dirty="0">
                        <a:solidFill>
                          <a:schemeClr val="bg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r>
              <a:tr h="492709">
                <a:tc vMerge="1">
                  <a:txBody>
                    <a:bodyPr/>
                    <a:lstStyle/>
                    <a:p>
                      <a:pPr latinLnBrk="1"/>
                      <a:endParaRPr lang="ko-KR" altLang="en-US" sz="1400" dirty="0">
                        <a:latin typeface="+mj-lt"/>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latinLnBrk="1"/>
                      <a:r>
                        <a:rPr lang="en-US" altLang="ko-KR" sz="1200" b="1" dirty="0" smtClean="0"/>
                        <a:t>Plan</a:t>
                      </a:r>
                      <a:r>
                        <a:rPr lang="en-US" altLang="ko-KR" sz="1200" b="1" baseline="0" dirty="0" smtClean="0"/>
                        <a:t> &amp; Analysis</a:t>
                      </a:r>
                    </a:p>
                    <a:p>
                      <a:pPr algn="ctr" latinLnBrk="1"/>
                      <a:r>
                        <a:rPr lang="en-US" altLang="ko-KR" sz="1200" b="1" baseline="0" dirty="0" smtClean="0"/>
                        <a:t>Phase</a:t>
                      </a:r>
                      <a:endParaRPr lang="ko-KR" altLang="en-US" sz="1200" b="1"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hMerge="1">
                  <a:txBody>
                    <a:bodyPr/>
                    <a:lstStyle/>
                    <a:p>
                      <a:pPr algn="ctr" latinLnBrk="1"/>
                      <a:endParaRPr lang="ko-KR" altLang="en-US" sz="1200" dirty="0"/>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r>
                        <a:rPr lang="en-US" altLang="ko-KR" sz="1200" b="1" dirty="0" smtClean="0"/>
                        <a:t>Phase 0</a:t>
                      </a:r>
                      <a:endParaRPr lang="ko-KR" altLang="en-US" sz="1200" b="1"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latinLnBrk="1"/>
                      <a:r>
                        <a:rPr lang="en-US" altLang="ko-KR" sz="1200" b="1" dirty="0" smtClean="0"/>
                        <a:t>Phase 1</a:t>
                      </a:r>
                      <a:endParaRPr lang="ko-KR" altLang="en-US" sz="1200" b="1"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400" dirty="0"/>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latinLnBrk="1"/>
                      <a:r>
                        <a:rPr lang="en-US" altLang="ko-KR" sz="1200" b="1" dirty="0" smtClean="0"/>
                        <a:t>Phase 2</a:t>
                      </a:r>
                      <a:endParaRPr lang="ko-KR" altLang="en-US" sz="1200" b="1"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latinLnBrk="1"/>
                      <a:endParaRPr lang="ko-KR" altLang="en-US" sz="1400" dirty="0"/>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latinLnBrk="1"/>
                      <a:endParaRPr lang="ko-KR" altLang="en-US" sz="1200" dirty="0"/>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690069">
                <a:tc>
                  <a:txBody>
                    <a:bodyPr/>
                    <a:lstStyle/>
                    <a:p>
                      <a:pPr algn="ctr" latinLnBrk="1"/>
                      <a:r>
                        <a:rPr lang="en-US" altLang="ko-KR" sz="1400" b="1" dirty="0" smtClean="0">
                          <a:latin typeface="+mj-lt"/>
                        </a:rPr>
                        <a:t>Planning</a:t>
                      </a:r>
                      <a:endParaRPr lang="ko-KR" altLang="en-US" sz="1400" b="1" dirty="0">
                        <a:latin typeface="+mj-lt"/>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200" dirty="0"/>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latinLnBrk="1"/>
                      <a:endParaRPr lang="ko-KR" altLang="en-US" sz="1200" dirty="0"/>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latinLnBrk="1"/>
                      <a:endParaRPr lang="ko-KR" altLang="en-US" sz="12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200" dirty="0"/>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200" dirty="0"/>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200" dirty="0"/>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200" dirty="0"/>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R" sz="1200" dirty="0" smtClean="0"/>
                        <a:t>Project </a:t>
                      </a:r>
                      <a:br>
                        <a:rPr lang="en-US" altLang="ko-KR" sz="1200" dirty="0" smtClean="0"/>
                      </a:br>
                      <a:r>
                        <a:rPr lang="en-US" altLang="ko-KR" sz="1200" dirty="0" smtClean="0"/>
                        <a:t>Planning </a:t>
                      </a:r>
                      <a:br>
                        <a:rPr lang="en-US" altLang="ko-KR" sz="1200" dirty="0" smtClean="0"/>
                      </a:br>
                      <a:r>
                        <a:rPr lang="en-US" altLang="ko-KR" sz="1200" dirty="0" smtClean="0"/>
                        <a:t>Document</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09269">
                <a:tc>
                  <a:txBody>
                    <a:bodyPr/>
                    <a:lstStyle/>
                    <a:p>
                      <a:pPr algn="ctr" latinLnBrk="1"/>
                      <a:r>
                        <a:rPr lang="en-US" altLang="ko-KR" sz="1400" b="1" dirty="0" smtClean="0">
                          <a:latin typeface="+mj-lt"/>
                        </a:rPr>
                        <a:t>Requirement</a:t>
                      </a:r>
                      <a:r>
                        <a:rPr lang="en-US" altLang="ko-KR" sz="1400" b="1" baseline="0" dirty="0" smtClean="0">
                          <a:latin typeface="+mj-lt"/>
                        </a:rPr>
                        <a:t> Analysis</a:t>
                      </a:r>
                      <a:endParaRPr lang="ko-KR" altLang="en-US" sz="1400" b="1" dirty="0">
                        <a:latin typeface="+mj-lt"/>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latinLnBrk="1"/>
                      <a:endParaRPr lang="ko-KR" altLang="en-US" sz="12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dirty="0" smtClean="0"/>
                        <a:t>Architecture </a:t>
                      </a:r>
                      <a:br>
                        <a:rPr lang="en-US" altLang="ko-KR" sz="1200" dirty="0" smtClean="0"/>
                      </a:br>
                      <a:r>
                        <a:rPr lang="en-US" altLang="ko-KR" sz="1200" dirty="0" smtClean="0"/>
                        <a:t>Driver </a:t>
                      </a:r>
                    </a:p>
                    <a:p>
                      <a:pPr algn="ctr" latinLnBrk="1"/>
                      <a:r>
                        <a:rPr lang="en-US" altLang="ko-KR" sz="1200" dirty="0" smtClean="0"/>
                        <a:t>Document</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09269">
                <a:tc>
                  <a:txBody>
                    <a:bodyPr/>
                    <a:lstStyle/>
                    <a:p>
                      <a:pPr algn="ctr" latinLnBrk="1"/>
                      <a:r>
                        <a:rPr lang="en-US" altLang="ko-KR" sz="1400" b="1" dirty="0" smtClean="0">
                          <a:latin typeface="+mj-lt"/>
                        </a:rPr>
                        <a:t>Design</a:t>
                      </a:r>
                      <a:endParaRPr lang="ko-KR" altLang="en-US" sz="1400" b="1" dirty="0">
                        <a:latin typeface="+mj-lt"/>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latinLnBrk="1"/>
                      <a:endParaRPr lang="ko-KR" altLang="en-US" sz="12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i="0" u="none" strike="noStrike" cap="none" baseline="0" dirty="0" smtClean="0">
                          <a:solidFill>
                            <a:schemeClr val="tx1"/>
                          </a:solidFill>
                          <a:latin typeface="+mn-lt"/>
                          <a:ea typeface="+mn-ea"/>
                          <a:cs typeface="+mn-cs"/>
                          <a:sym typeface="Arial"/>
                        </a:rPr>
                        <a:t>Architecture </a:t>
                      </a:r>
                      <a:br>
                        <a:rPr lang="en-US" altLang="ko-KR" sz="1200" b="0" i="0" u="none" strike="noStrike" cap="none" baseline="0" dirty="0" smtClean="0">
                          <a:solidFill>
                            <a:schemeClr val="tx1"/>
                          </a:solidFill>
                          <a:latin typeface="+mn-lt"/>
                          <a:ea typeface="+mn-ea"/>
                          <a:cs typeface="+mn-cs"/>
                          <a:sym typeface="Arial"/>
                        </a:rPr>
                      </a:br>
                      <a:r>
                        <a:rPr lang="en-US" altLang="ko-KR" sz="1200" b="0" i="0" u="none" strike="noStrike" cap="none" baseline="0" dirty="0" smtClean="0">
                          <a:solidFill>
                            <a:schemeClr val="tx1"/>
                          </a:solidFill>
                          <a:latin typeface="+mn-lt"/>
                          <a:ea typeface="+mn-ea"/>
                          <a:cs typeface="+mn-cs"/>
                          <a:sym typeface="Arial"/>
                        </a:rPr>
                        <a:t>Specification </a:t>
                      </a:r>
                      <a:br>
                        <a:rPr lang="en-US" altLang="ko-KR" sz="1200" b="0" i="0" u="none" strike="noStrike" cap="none" baseline="0" dirty="0" smtClean="0">
                          <a:solidFill>
                            <a:schemeClr val="tx1"/>
                          </a:solidFill>
                          <a:latin typeface="+mn-lt"/>
                          <a:ea typeface="+mn-ea"/>
                          <a:cs typeface="+mn-cs"/>
                          <a:sym typeface="Arial"/>
                        </a:rPr>
                      </a:br>
                      <a:r>
                        <a:rPr lang="en-US" altLang="ko-KR" sz="1200" b="0" i="0" u="none" strike="noStrike" cap="none" baseline="0" dirty="0" smtClean="0">
                          <a:solidFill>
                            <a:schemeClr val="tx1"/>
                          </a:solidFill>
                          <a:latin typeface="+mn-lt"/>
                          <a:ea typeface="+mn-ea"/>
                          <a:cs typeface="+mn-cs"/>
                          <a:sym typeface="Arial"/>
                        </a:rPr>
                        <a:t>Document</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09269">
                <a:tc>
                  <a:txBody>
                    <a:bodyPr/>
                    <a:lstStyle/>
                    <a:p>
                      <a:pPr algn="ctr" latinLnBrk="1"/>
                      <a:r>
                        <a:rPr lang="en-US" altLang="ko-KR" sz="1400" b="1" dirty="0" smtClean="0">
                          <a:latin typeface="+mj-lt"/>
                        </a:rPr>
                        <a:t>Implementation</a:t>
                      </a:r>
                      <a:endParaRPr lang="ko-KR" altLang="en-US" sz="1400" b="1" dirty="0">
                        <a:latin typeface="+mj-lt"/>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latinLnBrk="1"/>
                      <a:endParaRPr lang="ko-KR" altLang="en-US" sz="12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dirty="0" smtClean="0"/>
                        <a:t>Product</a:t>
                      </a:r>
                      <a:endParaRPr lang="ko-KR" altLang="en-US" sz="12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09269">
                <a:tc>
                  <a:txBody>
                    <a:bodyPr/>
                    <a:lstStyle/>
                    <a:p>
                      <a:pPr algn="ctr" latinLnBrk="1"/>
                      <a:r>
                        <a:rPr lang="en-US" altLang="ko-KR" sz="1400" b="1" dirty="0" smtClean="0">
                          <a:latin typeface="+mj-lt"/>
                        </a:rPr>
                        <a:t>Testing</a:t>
                      </a:r>
                      <a:endParaRPr lang="ko-KR" altLang="en-US" sz="1400" b="1" dirty="0">
                        <a:latin typeface="+mj-lt"/>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latinLnBrk="1"/>
                      <a:endParaRPr lang="ko-KR" altLang="en-US" sz="12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dirty="0" smtClean="0"/>
                        <a:t>Testing</a:t>
                      </a:r>
                    </a:p>
                    <a:p>
                      <a:pPr algn="ctr" latinLnBrk="1"/>
                      <a:r>
                        <a:rPr lang="en-US" altLang="ko-KR" sz="1200" dirty="0" smtClean="0"/>
                        <a:t>Document</a:t>
                      </a:r>
                      <a:endParaRPr lang="ko-KR" altLang="en-US" sz="12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5" name="Line 25"/>
          <p:cNvSpPr>
            <a:spLocks noChangeShapeType="1"/>
          </p:cNvSpPr>
          <p:nvPr/>
        </p:nvSpPr>
        <p:spPr bwMode="auto">
          <a:xfrm flipV="1">
            <a:off x="1466170" y="2171569"/>
            <a:ext cx="4401973" cy="0"/>
          </a:xfrm>
          <a:prstGeom prst="line">
            <a:avLst/>
          </a:prstGeom>
          <a:noFill/>
          <a:ln w="28575">
            <a:solidFill>
              <a:srgbClr val="000000"/>
            </a:solidFill>
            <a:round/>
            <a:headEnd type="oval" w="med" len="me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4000" b="0" i="0" u="none" strike="noStrike" kern="0" cap="none" spc="0" normalizeH="0" baseline="0" noProof="0">
              <a:ln>
                <a:noFill/>
              </a:ln>
              <a:solidFill>
                <a:sysClr val="windowText" lastClr="000000"/>
              </a:solidFill>
              <a:effectLst/>
              <a:uLnTx/>
              <a:uFillTx/>
              <a:latin typeface="Times New Roman"/>
            </a:endParaRPr>
          </a:p>
        </p:txBody>
      </p:sp>
      <p:sp>
        <p:nvSpPr>
          <p:cNvPr id="6" name="Line 26"/>
          <p:cNvSpPr>
            <a:spLocks noChangeShapeType="1"/>
          </p:cNvSpPr>
          <p:nvPr/>
        </p:nvSpPr>
        <p:spPr bwMode="auto">
          <a:xfrm>
            <a:off x="1466171" y="2935294"/>
            <a:ext cx="4735381" cy="0"/>
          </a:xfrm>
          <a:prstGeom prst="line">
            <a:avLst/>
          </a:prstGeom>
          <a:noFill/>
          <a:ln w="28575">
            <a:solidFill>
              <a:srgbClr val="000000"/>
            </a:solidFill>
            <a:round/>
            <a:headEnd type="oval" w="med" len="me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4000" b="0" i="0" u="none" strike="noStrike" kern="0" cap="none" spc="0" normalizeH="0" baseline="0" noProof="0">
              <a:ln>
                <a:noFill/>
              </a:ln>
              <a:solidFill>
                <a:sysClr val="windowText" lastClr="000000"/>
              </a:solidFill>
              <a:effectLst/>
              <a:uLnTx/>
              <a:uFillTx/>
              <a:latin typeface="Times New Roman"/>
            </a:endParaRPr>
          </a:p>
        </p:txBody>
      </p:sp>
      <p:sp>
        <p:nvSpPr>
          <p:cNvPr id="7" name="Line 27"/>
          <p:cNvSpPr>
            <a:spLocks noChangeShapeType="1"/>
          </p:cNvSpPr>
          <p:nvPr/>
        </p:nvSpPr>
        <p:spPr bwMode="auto">
          <a:xfrm>
            <a:off x="3545113" y="3761606"/>
            <a:ext cx="3196499" cy="1293"/>
          </a:xfrm>
          <a:prstGeom prst="line">
            <a:avLst/>
          </a:prstGeom>
          <a:noFill/>
          <a:ln w="28575">
            <a:solidFill>
              <a:srgbClr val="000000"/>
            </a:solidFill>
            <a:round/>
            <a:headEnd type="oval" w="med" len="me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4000" b="0" i="0" u="none" strike="noStrike" kern="0" cap="none" spc="0" normalizeH="0" baseline="0" noProof="0">
              <a:ln>
                <a:noFill/>
              </a:ln>
              <a:solidFill>
                <a:sysClr val="windowText" lastClr="000000"/>
              </a:solidFill>
              <a:effectLst/>
              <a:uLnTx/>
              <a:uFillTx/>
              <a:latin typeface="Times New Roman"/>
            </a:endParaRPr>
          </a:p>
        </p:txBody>
      </p:sp>
      <p:sp>
        <p:nvSpPr>
          <p:cNvPr id="8" name="Text Box 32"/>
          <p:cNvSpPr txBox="1">
            <a:spLocks noChangeArrowheads="1"/>
          </p:cNvSpPr>
          <p:nvPr/>
        </p:nvSpPr>
        <p:spPr bwMode="auto">
          <a:xfrm>
            <a:off x="6372199" y="5008595"/>
            <a:ext cx="1177723" cy="276999"/>
          </a:xfrm>
          <a:prstGeom prst="rect">
            <a:avLst/>
          </a:prstGeom>
          <a:solidFill>
            <a:schemeClr val="bg1"/>
          </a:solidFill>
          <a:ln w="9525">
            <a:noFill/>
            <a:miter lim="800000"/>
            <a:headEnd/>
            <a:tailEnd/>
          </a:ln>
          <a:effectLst/>
        </p:spPr>
        <p:txBody>
          <a:bodyPr wrap="square">
            <a:spAutoFit/>
          </a:bodyPr>
          <a:lstStyle/>
          <a:p>
            <a:pPr>
              <a:defRPr/>
            </a:pPr>
            <a:r>
              <a:rPr lang="en-US" altLang="ko-KR" sz="1200" dirty="0" smtClean="0">
                <a:latin typeface="+mj-lt"/>
                <a:ea typeface="굴림" pitchFamily="50" charset="-127"/>
              </a:rPr>
              <a:t>System Test </a:t>
            </a:r>
            <a:endParaRPr lang="en-US" altLang="ko-KR" sz="1200" dirty="0">
              <a:latin typeface="+mj-lt"/>
              <a:ea typeface="굴림" pitchFamily="50" charset="-127"/>
            </a:endParaRPr>
          </a:p>
        </p:txBody>
      </p:sp>
      <p:sp>
        <p:nvSpPr>
          <p:cNvPr id="9" name="Text Box 33"/>
          <p:cNvSpPr txBox="1">
            <a:spLocks noChangeArrowheads="1"/>
          </p:cNvSpPr>
          <p:nvPr/>
        </p:nvSpPr>
        <p:spPr bwMode="auto">
          <a:xfrm>
            <a:off x="5193147" y="5445224"/>
            <a:ext cx="1242161" cy="276999"/>
          </a:xfrm>
          <a:prstGeom prst="rect">
            <a:avLst/>
          </a:prstGeom>
          <a:solidFill>
            <a:srgbClr val="FFFFFF">
              <a:alpha val="60000"/>
            </a:srgbClr>
          </a:solidFill>
          <a:ln w="9525">
            <a:noFill/>
            <a:miter lim="800000"/>
            <a:headEnd/>
            <a:tailEnd/>
          </a:ln>
          <a:effectLst/>
        </p:spPr>
        <p:txBody>
          <a:bodyPr wrap="square">
            <a:spAutoFit/>
          </a:bodyPr>
          <a:lstStyle/>
          <a:p>
            <a:pPr>
              <a:defRPr/>
            </a:pPr>
            <a:r>
              <a:rPr lang="en-US" altLang="ko-KR" sz="1200" dirty="0" smtClean="0">
                <a:latin typeface="+mj-lt"/>
                <a:ea typeface="굴림" pitchFamily="50" charset="-127"/>
              </a:rPr>
              <a:t>Integration Test </a:t>
            </a:r>
            <a:endParaRPr lang="en-US" altLang="ko-KR" sz="1200" dirty="0">
              <a:latin typeface="+mj-lt"/>
              <a:ea typeface="굴림" pitchFamily="50" charset="-127"/>
            </a:endParaRPr>
          </a:p>
        </p:txBody>
      </p:sp>
      <p:sp>
        <p:nvSpPr>
          <p:cNvPr id="10" name="Text Box 44"/>
          <p:cNvSpPr txBox="1">
            <a:spLocks noChangeArrowheads="1"/>
          </p:cNvSpPr>
          <p:nvPr/>
        </p:nvSpPr>
        <p:spPr bwMode="auto">
          <a:xfrm>
            <a:off x="3761139" y="3368025"/>
            <a:ext cx="1057734" cy="276999"/>
          </a:xfrm>
          <a:prstGeom prst="rect">
            <a:avLst/>
          </a:prstGeom>
          <a:solidFill>
            <a:srgbClr val="FFFFFF">
              <a:alpha val="60000"/>
            </a:srgbClr>
          </a:solidFill>
          <a:ln w="9525">
            <a:noFill/>
            <a:miter lim="800000"/>
            <a:headEnd/>
            <a:tailEnd/>
          </a:ln>
          <a:effectLst/>
        </p:spPr>
        <p:txBody>
          <a:bodyPr wrap="square">
            <a:spAutoFit/>
          </a:bodyPr>
          <a:lstStyle/>
          <a:p>
            <a:pPr>
              <a:defRPr/>
            </a:pPr>
            <a:r>
              <a:rPr lang="en-US" altLang="ko-KR" sz="1200" dirty="0" smtClean="0"/>
              <a:t>Experiments</a:t>
            </a:r>
            <a:endParaRPr lang="en-US" altLang="ko-KR" sz="1200" dirty="0">
              <a:latin typeface="+mj-lt"/>
              <a:ea typeface="굴림" pitchFamily="50" charset="-127"/>
            </a:endParaRPr>
          </a:p>
        </p:txBody>
      </p:sp>
      <p:sp>
        <p:nvSpPr>
          <p:cNvPr id="11" name="Text Box 47"/>
          <p:cNvSpPr txBox="1">
            <a:spLocks noChangeArrowheads="1"/>
          </p:cNvSpPr>
          <p:nvPr/>
        </p:nvSpPr>
        <p:spPr bwMode="auto">
          <a:xfrm>
            <a:off x="2555776" y="3838785"/>
            <a:ext cx="1608133" cy="276999"/>
          </a:xfrm>
          <a:prstGeom prst="rect">
            <a:avLst/>
          </a:prstGeom>
          <a:noFill/>
          <a:ln w="9525">
            <a:noFill/>
            <a:miter lim="800000"/>
            <a:headEnd/>
            <a:tailEnd/>
          </a:ln>
          <a:effectLst/>
        </p:spPr>
        <p:txBody>
          <a:bodyPr wrap="none">
            <a:spAutoFit/>
          </a:bodyPr>
          <a:lstStyle/>
          <a:p>
            <a:pPr>
              <a:defRPr/>
            </a:pPr>
            <a:r>
              <a:rPr lang="en-US" altLang="ko-KR" sz="1200" dirty="0" smtClean="0"/>
              <a:t>Notional </a:t>
            </a:r>
            <a:r>
              <a:rPr lang="en-US" altLang="ko-KR" sz="1200" dirty="0" smtClean="0">
                <a:latin typeface="+mj-lt"/>
                <a:ea typeface="굴림" pitchFamily="50" charset="-127"/>
              </a:rPr>
              <a:t>Architecture</a:t>
            </a:r>
            <a:endParaRPr lang="en-US" altLang="ko-KR" sz="1200" dirty="0">
              <a:latin typeface="+mj-lt"/>
              <a:ea typeface="굴림" pitchFamily="50" charset="-127"/>
            </a:endParaRPr>
          </a:p>
        </p:txBody>
      </p:sp>
      <p:sp>
        <p:nvSpPr>
          <p:cNvPr id="12" name="Text Box 48"/>
          <p:cNvSpPr txBox="1">
            <a:spLocks noChangeArrowheads="1"/>
          </p:cNvSpPr>
          <p:nvPr/>
        </p:nvSpPr>
        <p:spPr bwMode="auto">
          <a:xfrm>
            <a:off x="1331639" y="2656079"/>
            <a:ext cx="458780" cy="276999"/>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ko-KR" sz="1200" b="1" dirty="0" smtClean="0">
                <a:ea typeface="굴림" charset="-127"/>
              </a:rPr>
              <a:t>5/12</a:t>
            </a:r>
            <a:endParaRPr lang="en-US" altLang="ko-KR" sz="1200" b="1" dirty="0">
              <a:ea typeface="굴림" charset="-127"/>
            </a:endParaRPr>
          </a:p>
        </p:txBody>
      </p:sp>
      <p:sp>
        <p:nvSpPr>
          <p:cNvPr id="13" name="Text Box 51"/>
          <p:cNvSpPr txBox="1">
            <a:spLocks noChangeArrowheads="1"/>
          </p:cNvSpPr>
          <p:nvPr/>
        </p:nvSpPr>
        <p:spPr bwMode="auto">
          <a:xfrm>
            <a:off x="1331639" y="1854968"/>
            <a:ext cx="458780" cy="276999"/>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ko-KR" sz="1200" b="1" dirty="0" smtClean="0">
                <a:ea typeface="굴림" charset="-127"/>
              </a:rPr>
              <a:t>5/12</a:t>
            </a:r>
            <a:endParaRPr lang="en-US" altLang="ko-KR" sz="1200" b="1" dirty="0">
              <a:ea typeface="굴림" charset="-127"/>
            </a:endParaRPr>
          </a:p>
        </p:txBody>
      </p:sp>
      <p:sp>
        <p:nvSpPr>
          <p:cNvPr id="14" name="Text Box 53"/>
          <p:cNvSpPr txBox="1">
            <a:spLocks noChangeArrowheads="1"/>
          </p:cNvSpPr>
          <p:nvPr/>
        </p:nvSpPr>
        <p:spPr bwMode="auto">
          <a:xfrm>
            <a:off x="1835695" y="2215195"/>
            <a:ext cx="891591" cy="276999"/>
          </a:xfrm>
          <a:prstGeom prst="rect">
            <a:avLst/>
          </a:prstGeom>
          <a:noFill/>
          <a:ln w="9525">
            <a:noFill/>
            <a:miter lim="800000"/>
            <a:headEnd/>
            <a:tailEnd/>
          </a:ln>
          <a:effectLst/>
        </p:spPr>
        <p:txBody>
          <a:bodyPr wrap="none">
            <a:spAutoFit/>
          </a:bodyPr>
          <a:lstStyle/>
          <a:p>
            <a:pPr>
              <a:defRPr/>
            </a:pPr>
            <a:r>
              <a:rPr lang="en-US" altLang="ko-KR" sz="1200" dirty="0" smtClean="0">
                <a:latin typeface="+mj-lt"/>
                <a:ea typeface="굴림" pitchFamily="50" charset="-127"/>
              </a:rPr>
              <a:t>Initial Plan</a:t>
            </a:r>
            <a:endParaRPr lang="en-US" altLang="ko-KR" sz="1200" dirty="0">
              <a:latin typeface="+mj-lt"/>
              <a:ea typeface="굴림" pitchFamily="50" charset="-127"/>
            </a:endParaRPr>
          </a:p>
        </p:txBody>
      </p:sp>
      <p:sp>
        <p:nvSpPr>
          <p:cNvPr id="15" name="Text Box 50"/>
          <p:cNvSpPr txBox="1">
            <a:spLocks noChangeArrowheads="1"/>
          </p:cNvSpPr>
          <p:nvPr/>
        </p:nvSpPr>
        <p:spPr bwMode="auto">
          <a:xfrm>
            <a:off x="2238766" y="2531609"/>
            <a:ext cx="2117210" cy="276999"/>
          </a:xfrm>
          <a:prstGeom prst="rect">
            <a:avLst/>
          </a:prstGeom>
          <a:noFill/>
          <a:ln w="9525">
            <a:noFill/>
            <a:miter lim="800000"/>
            <a:headEnd/>
            <a:tailEnd/>
          </a:ln>
          <a:effectLst/>
        </p:spPr>
        <p:txBody>
          <a:bodyPr wrap="square">
            <a:spAutoFit/>
          </a:bodyPr>
          <a:lstStyle/>
          <a:p>
            <a:pPr>
              <a:defRPr/>
            </a:pPr>
            <a:r>
              <a:rPr lang="en-US" altLang="ko-KR" sz="1200" dirty="0" smtClean="0">
                <a:latin typeface="+mj-lt"/>
                <a:ea typeface="굴림" pitchFamily="50" charset="-127"/>
              </a:rPr>
              <a:t>Quality Attribute</a:t>
            </a:r>
            <a:r>
              <a:rPr lang="en-US" altLang="ko-KR" sz="1200" dirty="0" smtClean="0">
                <a:ea typeface="굴림" pitchFamily="50" charset="-127"/>
              </a:rPr>
              <a:t> </a:t>
            </a:r>
            <a:r>
              <a:rPr lang="en-US" altLang="ko-KR" sz="1200" dirty="0" smtClean="0">
                <a:latin typeface="+mj-lt"/>
                <a:ea typeface="굴림" pitchFamily="50" charset="-127"/>
              </a:rPr>
              <a:t>scenarios</a:t>
            </a:r>
            <a:endParaRPr lang="en-US" altLang="ko-KR" sz="1200" dirty="0">
              <a:latin typeface="+mj-lt"/>
              <a:ea typeface="굴림" pitchFamily="50" charset="-127"/>
            </a:endParaRPr>
          </a:p>
        </p:txBody>
      </p:sp>
      <p:sp>
        <p:nvSpPr>
          <p:cNvPr id="16" name="Text Box 44"/>
          <p:cNvSpPr txBox="1">
            <a:spLocks noChangeArrowheads="1"/>
          </p:cNvSpPr>
          <p:nvPr/>
        </p:nvSpPr>
        <p:spPr bwMode="auto">
          <a:xfrm>
            <a:off x="5138692" y="4653136"/>
            <a:ext cx="1377524" cy="276999"/>
          </a:xfrm>
          <a:prstGeom prst="rect">
            <a:avLst/>
          </a:prstGeom>
          <a:solidFill>
            <a:srgbClr val="FFFFFF">
              <a:alpha val="60000"/>
            </a:srgbClr>
          </a:solidFill>
          <a:ln w="9525">
            <a:solidFill>
              <a:schemeClr val="bg1"/>
            </a:solidFill>
            <a:miter lim="800000"/>
            <a:headEnd/>
            <a:tailEnd/>
          </a:ln>
          <a:effectLst/>
        </p:spPr>
        <p:txBody>
          <a:bodyPr wrap="square">
            <a:spAutoFit/>
          </a:bodyPr>
          <a:lstStyle/>
          <a:p>
            <a:pPr>
              <a:defRPr/>
            </a:pPr>
            <a:r>
              <a:rPr lang="en-US" altLang="ko-KR" sz="1200" dirty="0" smtClean="0">
                <a:ea typeface="굴림" pitchFamily="50" charset="-127"/>
              </a:rPr>
              <a:t>Phase #1 </a:t>
            </a:r>
            <a:r>
              <a:rPr lang="en-US" altLang="ko-KR" sz="1200" dirty="0" smtClean="0">
                <a:latin typeface="+mj-lt"/>
                <a:ea typeface="굴림" pitchFamily="50" charset="-127"/>
              </a:rPr>
              <a:t>Done</a:t>
            </a:r>
            <a:endParaRPr lang="en-US" altLang="ko-KR" sz="1200" dirty="0">
              <a:latin typeface="+mj-lt"/>
              <a:ea typeface="굴림" pitchFamily="50" charset="-127"/>
            </a:endParaRPr>
          </a:p>
        </p:txBody>
      </p:sp>
      <p:sp>
        <p:nvSpPr>
          <p:cNvPr id="17" name="Text Box 44"/>
          <p:cNvSpPr txBox="1">
            <a:spLocks noChangeArrowheads="1"/>
          </p:cNvSpPr>
          <p:nvPr/>
        </p:nvSpPr>
        <p:spPr bwMode="auto">
          <a:xfrm>
            <a:off x="6900777" y="4638404"/>
            <a:ext cx="757157" cy="276999"/>
          </a:xfrm>
          <a:prstGeom prst="rect">
            <a:avLst/>
          </a:prstGeom>
          <a:solidFill>
            <a:srgbClr val="FFFFFF">
              <a:alpha val="60000"/>
            </a:srgbClr>
          </a:solidFill>
          <a:ln w="9525">
            <a:noFill/>
            <a:miter lim="800000"/>
            <a:headEnd/>
            <a:tailEnd/>
          </a:ln>
          <a:effectLst/>
        </p:spPr>
        <p:txBody>
          <a:bodyPr wrap="square">
            <a:spAutoFit/>
          </a:bodyPr>
          <a:lstStyle/>
          <a:p>
            <a:pPr>
              <a:defRPr/>
            </a:pPr>
            <a:r>
              <a:rPr lang="en-US" altLang="ko-KR" sz="1200" dirty="0" smtClean="0">
                <a:ea typeface="굴림" pitchFamily="50" charset="-127"/>
              </a:rPr>
              <a:t>Release</a:t>
            </a:r>
            <a:endParaRPr lang="en-US" altLang="ko-KR" sz="1200" dirty="0">
              <a:latin typeface="+mj-lt"/>
              <a:ea typeface="굴림" pitchFamily="50" charset="-127"/>
            </a:endParaRPr>
          </a:p>
        </p:txBody>
      </p:sp>
      <p:sp>
        <p:nvSpPr>
          <p:cNvPr id="18" name="Line 31"/>
          <p:cNvSpPr>
            <a:spLocks noChangeShapeType="1"/>
          </p:cNvSpPr>
          <p:nvPr/>
        </p:nvSpPr>
        <p:spPr bwMode="auto">
          <a:xfrm>
            <a:off x="4067943" y="5362248"/>
            <a:ext cx="3600400" cy="15429"/>
          </a:xfrm>
          <a:prstGeom prst="line">
            <a:avLst/>
          </a:prstGeom>
          <a:noFill/>
          <a:ln w="28575">
            <a:solidFill>
              <a:srgbClr val="000000"/>
            </a:solidFill>
            <a:round/>
            <a:headEnd type="oval" w="med" len="me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4000" b="0" i="0" u="none" strike="noStrike" kern="0" cap="none" spc="0" normalizeH="0" baseline="0" noProof="0">
              <a:ln>
                <a:noFill/>
              </a:ln>
              <a:solidFill>
                <a:sysClr val="windowText" lastClr="000000"/>
              </a:solidFill>
              <a:effectLst/>
              <a:uLnTx/>
              <a:uFillTx/>
              <a:latin typeface="Times New Roman"/>
            </a:endParaRPr>
          </a:p>
        </p:txBody>
      </p:sp>
      <p:sp>
        <p:nvSpPr>
          <p:cNvPr id="19" name="Line 27"/>
          <p:cNvSpPr>
            <a:spLocks noChangeShapeType="1"/>
          </p:cNvSpPr>
          <p:nvPr/>
        </p:nvSpPr>
        <p:spPr bwMode="auto">
          <a:xfrm>
            <a:off x="4154943" y="4564382"/>
            <a:ext cx="3513400" cy="0"/>
          </a:xfrm>
          <a:prstGeom prst="line">
            <a:avLst/>
          </a:prstGeom>
          <a:noFill/>
          <a:ln w="28575">
            <a:solidFill>
              <a:srgbClr val="000000"/>
            </a:solidFill>
            <a:round/>
            <a:headEnd type="oval" w="med" len="me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4000" b="0" i="0" u="none" strike="noStrike" kern="0" cap="none" spc="0" normalizeH="0" baseline="0" noProof="0">
              <a:ln>
                <a:noFill/>
              </a:ln>
              <a:solidFill>
                <a:sysClr val="windowText" lastClr="000000"/>
              </a:solidFill>
              <a:effectLst/>
              <a:uLnTx/>
              <a:uFillTx/>
              <a:latin typeface="Times New Roman"/>
            </a:endParaRPr>
          </a:p>
        </p:txBody>
      </p:sp>
      <p:sp>
        <p:nvSpPr>
          <p:cNvPr id="20" name="Text Box 33"/>
          <p:cNvSpPr txBox="1">
            <a:spLocks noChangeArrowheads="1"/>
          </p:cNvSpPr>
          <p:nvPr/>
        </p:nvSpPr>
        <p:spPr bwMode="auto">
          <a:xfrm>
            <a:off x="3377848" y="5445224"/>
            <a:ext cx="978128" cy="276999"/>
          </a:xfrm>
          <a:prstGeom prst="rect">
            <a:avLst/>
          </a:prstGeom>
          <a:solidFill>
            <a:srgbClr val="FFFFFF">
              <a:alpha val="60000"/>
            </a:srgbClr>
          </a:solidFill>
          <a:ln w="9525">
            <a:noFill/>
            <a:miter lim="800000"/>
            <a:headEnd/>
            <a:tailEnd/>
          </a:ln>
          <a:effectLst/>
        </p:spPr>
        <p:txBody>
          <a:bodyPr wrap="square">
            <a:spAutoFit/>
          </a:bodyPr>
          <a:lstStyle/>
          <a:p>
            <a:pPr>
              <a:defRPr/>
            </a:pPr>
            <a:r>
              <a:rPr lang="en-US" altLang="ko-KR" sz="1200" dirty="0" smtClean="0">
                <a:latin typeface="+mj-lt"/>
                <a:ea typeface="굴림" pitchFamily="50" charset="-127"/>
              </a:rPr>
              <a:t>Test Plan</a:t>
            </a:r>
            <a:endParaRPr lang="en-US" altLang="ko-KR" sz="1200" dirty="0">
              <a:latin typeface="+mj-lt"/>
              <a:ea typeface="굴림" pitchFamily="50" charset="-127"/>
            </a:endParaRPr>
          </a:p>
        </p:txBody>
      </p:sp>
      <p:sp>
        <p:nvSpPr>
          <p:cNvPr id="21" name="Text Box 32"/>
          <p:cNvSpPr txBox="1">
            <a:spLocks noChangeArrowheads="1"/>
          </p:cNvSpPr>
          <p:nvPr/>
        </p:nvSpPr>
        <p:spPr bwMode="auto">
          <a:xfrm>
            <a:off x="7020271" y="5494970"/>
            <a:ext cx="745717" cy="276999"/>
          </a:xfrm>
          <a:prstGeom prst="rect">
            <a:avLst/>
          </a:prstGeom>
          <a:solidFill>
            <a:srgbClr val="FFFFFF">
              <a:alpha val="60000"/>
            </a:srgbClr>
          </a:solidFill>
          <a:ln w="9525">
            <a:noFill/>
            <a:miter lim="800000"/>
            <a:headEnd/>
            <a:tailEnd/>
          </a:ln>
          <a:effectLst/>
        </p:spPr>
        <p:txBody>
          <a:bodyPr wrap="none">
            <a:spAutoFit/>
          </a:bodyPr>
          <a:lstStyle/>
          <a:p>
            <a:pPr>
              <a:defRPr/>
            </a:pPr>
            <a:r>
              <a:rPr lang="en-US" altLang="ko-KR" sz="1200" dirty="0" smtClean="0">
                <a:latin typeface="+mj-lt"/>
                <a:ea typeface="굴림" pitchFamily="50" charset="-127"/>
              </a:rPr>
              <a:t>Release</a:t>
            </a:r>
            <a:endParaRPr lang="en-US" altLang="ko-KR" sz="1200" dirty="0">
              <a:latin typeface="+mj-lt"/>
              <a:ea typeface="굴림" pitchFamily="50" charset="-127"/>
            </a:endParaRPr>
          </a:p>
        </p:txBody>
      </p:sp>
      <p:sp>
        <p:nvSpPr>
          <p:cNvPr id="22" name="Text Box 53"/>
          <p:cNvSpPr txBox="1">
            <a:spLocks noChangeArrowheads="1"/>
          </p:cNvSpPr>
          <p:nvPr/>
        </p:nvSpPr>
        <p:spPr bwMode="auto">
          <a:xfrm>
            <a:off x="3851920" y="2215897"/>
            <a:ext cx="535724" cy="276999"/>
          </a:xfrm>
          <a:prstGeom prst="rect">
            <a:avLst/>
          </a:prstGeom>
          <a:solidFill>
            <a:schemeClr val="bg1"/>
          </a:solidFill>
          <a:ln w="9525">
            <a:noFill/>
            <a:miter lim="800000"/>
            <a:headEnd/>
            <a:tailEnd/>
          </a:ln>
          <a:effectLst/>
        </p:spPr>
        <p:txBody>
          <a:bodyPr wrap="none">
            <a:spAutoFit/>
          </a:bodyPr>
          <a:lstStyle/>
          <a:p>
            <a:pPr>
              <a:defRPr/>
            </a:pPr>
            <a:r>
              <a:rPr lang="en-US" altLang="ko-KR" sz="1200" dirty="0" smtClean="0">
                <a:latin typeface="+mj-lt"/>
                <a:ea typeface="굴림" pitchFamily="50" charset="-127"/>
              </a:rPr>
              <a:t>WBS</a:t>
            </a:r>
            <a:endParaRPr lang="en-US" altLang="ko-KR" sz="1200" dirty="0">
              <a:latin typeface="+mj-lt"/>
              <a:ea typeface="굴림" pitchFamily="50" charset="-127"/>
            </a:endParaRPr>
          </a:p>
        </p:txBody>
      </p:sp>
      <p:sp>
        <p:nvSpPr>
          <p:cNvPr id="23" name="Text Box 50"/>
          <p:cNvSpPr txBox="1">
            <a:spLocks noChangeArrowheads="1"/>
          </p:cNvSpPr>
          <p:nvPr/>
        </p:nvSpPr>
        <p:spPr bwMode="auto">
          <a:xfrm>
            <a:off x="1763687" y="3035665"/>
            <a:ext cx="1251327" cy="276999"/>
          </a:xfrm>
          <a:prstGeom prst="rect">
            <a:avLst/>
          </a:prstGeom>
          <a:noFill/>
          <a:ln w="9525">
            <a:noFill/>
            <a:miter lim="800000"/>
            <a:headEnd/>
            <a:tailEnd/>
          </a:ln>
          <a:effectLst/>
        </p:spPr>
        <p:txBody>
          <a:bodyPr wrap="square">
            <a:spAutoFit/>
          </a:bodyPr>
          <a:lstStyle/>
          <a:p>
            <a:pPr>
              <a:defRPr/>
            </a:pPr>
            <a:r>
              <a:rPr lang="en-US" altLang="ko-KR" sz="1200" dirty="0" smtClean="0">
                <a:latin typeface="+mj-lt"/>
                <a:ea typeface="굴림" pitchFamily="50" charset="-127"/>
              </a:rPr>
              <a:t>FR</a:t>
            </a:r>
            <a:r>
              <a:rPr lang="en-US" altLang="ko-KR" sz="1200" baseline="30000" dirty="0" smtClean="0">
                <a:ea typeface="굴림" pitchFamily="50" charset="-127"/>
              </a:rPr>
              <a:t>1) </a:t>
            </a:r>
            <a:r>
              <a:rPr lang="en-US" altLang="ko-KR" sz="1200" dirty="0" smtClean="0">
                <a:ea typeface="굴림" pitchFamily="50" charset="-127"/>
              </a:rPr>
              <a:t> Analysis</a:t>
            </a:r>
            <a:endParaRPr lang="en-US" altLang="ko-KR" sz="1200" dirty="0">
              <a:latin typeface="+mj-lt"/>
              <a:ea typeface="굴림" pitchFamily="50" charset="-127"/>
            </a:endParaRPr>
          </a:p>
        </p:txBody>
      </p:sp>
      <p:sp>
        <p:nvSpPr>
          <p:cNvPr id="24" name="Text Box 50"/>
          <p:cNvSpPr txBox="1">
            <a:spLocks noChangeArrowheads="1"/>
          </p:cNvSpPr>
          <p:nvPr/>
        </p:nvSpPr>
        <p:spPr bwMode="auto">
          <a:xfrm>
            <a:off x="3419871" y="3007985"/>
            <a:ext cx="1572746" cy="276999"/>
          </a:xfrm>
          <a:prstGeom prst="rect">
            <a:avLst/>
          </a:prstGeom>
          <a:solidFill>
            <a:srgbClr val="FFFFFF">
              <a:alpha val="60000"/>
            </a:srgbClr>
          </a:solidFill>
          <a:ln w="9525">
            <a:noFill/>
            <a:miter lim="800000"/>
            <a:headEnd/>
            <a:tailEnd/>
          </a:ln>
          <a:effectLst/>
        </p:spPr>
        <p:txBody>
          <a:bodyPr wrap="square">
            <a:spAutoFit/>
          </a:bodyPr>
          <a:lstStyle/>
          <a:p>
            <a:pPr>
              <a:defRPr/>
            </a:pPr>
            <a:r>
              <a:rPr lang="en-US" altLang="ko-KR" sz="1200" dirty="0" smtClean="0">
                <a:latin typeface="+mj-lt"/>
                <a:ea typeface="굴림" pitchFamily="50" charset="-127"/>
              </a:rPr>
              <a:t>Requirement Refine</a:t>
            </a:r>
            <a:endParaRPr lang="en-US" altLang="ko-KR" sz="1200" dirty="0">
              <a:latin typeface="+mj-lt"/>
              <a:ea typeface="굴림" pitchFamily="50" charset="-127"/>
            </a:endParaRPr>
          </a:p>
        </p:txBody>
      </p:sp>
      <p:sp>
        <p:nvSpPr>
          <p:cNvPr id="25" name="Text Box 50"/>
          <p:cNvSpPr txBox="1">
            <a:spLocks noChangeArrowheads="1"/>
          </p:cNvSpPr>
          <p:nvPr/>
        </p:nvSpPr>
        <p:spPr bwMode="auto">
          <a:xfrm>
            <a:off x="252261" y="5843977"/>
            <a:ext cx="2736304" cy="461665"/>
          </a:xfrm>
          <a:prstGeom prst="rect">
            <a:avLst/>
          </a:prstGeom>
          <a:noFill/>
          <a:ln w="9525">
            <a:noFill/>
            <a:miter lim="800000"/>
            <a:headEnd/>
            <a:tailEnd/>
          </a:ln>
          <a:effectLst/>
        </p:spPr>
        <p:txBody>
          <a:bodyPr wrap="square">
            <a:spAutoFit/>
          </a:bodyPr>
          <a:lstStyle/>
          <a:p>
            <a:pPr>
              <a:defRPr/>
            </a:pPr>
            <a:r>
              <a:rPr lang="en-US" altLang="ko-KR" sz="1200" dirty="0" smtClean="0">
                <a:latin typeface="+mj-lt"/>
                <a:ea typeface="굴림" pitchFamily="50" charset="-127"/>
              </a:rPr>
              <a:t>* FR : Functional Requirement</a:t>
            </a:r>
          </a:p>
          <a:p>
            <a:pPr>
              <a:defRPr/>
            </a:pPr>
            <a:r>
              <a:rPr lang="en-US" altLang="ko-KR" sz="1200" dirty="0" smtClean="0">
                <a:latin typeface="+mj-lt"/>
                <a:ea typeface="굴림" pitchFamily="50" charset="-127"/>
              </a:rPr>
              <a:t>** QA : Quality Attribute</a:t>
            </a:r>
            <a:endParaRPr lang="en-US" altLang="ko-KR" sz="1200" dirty="0">
              <a:latin typeface="+mj-lt"/>
              <a:ea typeface="굴림" pitchFamily="50" charset="-127"/>
            </a:endParaRPr>
          </a:p>
        </p:txBody>
      </p:sp>
      <p:sp>
        <p:nvSpPr>
          <p:cNvPr id="26" name="타원 25"/>
          <p:cNvSpPr/>
          <p:nvPr/>
        </p:nvSpPr>
        <p:spPr>
          <a:xfrm>
            <a:off x="2174966" y="2027553"/>
            <a:ext cx="216024" cy="216024"/>
          </a:xfrm>
          <a:prstGeom prst="ellipse">
            <a:avLst/>
          </a:prstGeom>
          <a:solidFill>
            <a:schemeClr val="bg1">
              <a:lumMod val="75000"/>
            </a:schemeClr>
          </a:solidFill>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ko-KR" altLang="en-US"/>
          </a:p>
        </p:txBody>
      </p:sp>
      <p:sp>
        <p:nvSpPr>
          <p:cNvPr id="27" name="타원 26"/>
          <p:cNvSpPr/>
          <p:nvPr/>
        </p:nvSpPr>
        <p:spPr>
          <a:xfrm>
            <a:off x="2195735" y="2812810"/>
            <a:ext cx="216024" cy="216024"/>
          </a:xfrm>
          <a:prstGeom prst="ellipse">
            <a:avLst/>
          </a:prstGeom>
          <a:solidFill>
            <a:schemeClr val="bg1">
              <a:lumMod val="75000"/>
            </a:schemeClr>
          </a:solidFill>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ko-KR" altLang="en-US"/>
          </a:p>
        </p:txBody>
      </p:sp>
      <p:sp>
        <p:nvSpPr>
          <p:cNvPr id="28" name="타원 27"/>
          <p:cNvSpPr/>
          <p:nvPr/>
        </p:nvSpPr>
        <p:spPr>
          <a:xfrm>
            <a:off x="3059831" y="2812810"/>
            <a:ext cx="216024" cy="216024"/>
          </a:xfrm>
          <a:prstGeom prst="ellipse">
            <a:avLst/>
          </a:prstGeom>
          <a:solidFill>
            <a:schemeClr val="bg1">
              <a:lumMod val="75000"/>
            </a:schemeClr>
          </a:solidFill>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ko-KR" altLang="en-US"/>
          </a:p>
        </p:txBody>
      </p:sp>
      <p:sp>
        <p:nvSpPr>
          <p:cNvPr id="29" name="타원 28"/>
          <p:cNvSpPr/>
          <p:nvPr/>
        </p:nvSpPr>
        <p:spPr>
          <a:xfrm>
            <a:off x="3986883" y="2036606"/>
            <a:ext cx="216024" cy="216024"/>
          </a:xfrm>
          <a:prstGeom prst="ellipse">
            <a:avLst/>
          </a:prstGeom>
          <a:solidFill>
            <a:srgbClr val="FF0000"/>
          </a:solidFill>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ko-KR" altLang="en-US"/>
          </a:p>
        </p:txBody>
      </p:sp>
      <p:sp>
        <p:nvSpPr>
          <p:cNvPr id="30" name="타원 29"/>
          <p:cNvSpPr/>
          <p:nvPr/>
        </p:nvSpPr>
        <p:spPr>
          <a:xfrm>
            <a:off x="3995936" y="2819641"/>
            <a:ext cx="216024" cy="216024"/>
          </a:xfrm>
          <a:prstGeom prst="ellipse">
            <a:avLst/>
          </a:prstGeom>
          <a:solidFill>
            <a:srgbClr val="FF0000"/>
          </a:solidFill>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ko-KR" altLang="en-US"/>
          </a:p>
        </p:txBody>
      </p:sp>
      <p:sp>
        <p:nvSpPr>
          <p:cNvPr id="31" name="타원 30"/>
          <p:cNvSpPr/>
          <p:nvPr/>
        </p:nvSpPr>
        <p:spPr>
          <a:xfrm>
            <a:off x="3437102" y="3634156"/>
            <a:ext cx="216024" cy="216024"/>
          </a:xfrm>
          <a:prstGeom prst="ellipse">
            <a:avLst/>
          </a:prstGeom>
          <a:solidFill>
            <a:srgbClr val="FF0000"/>
          </a:solidFill>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ko-KR" altLang="en-US"/>
          </a:p>
        </p:txBody>
      </p:sp>
      <p:sp>
        <p:nvSpPr>
          <p:cNvPr id="32" name="타원 31"/>
          <p:cNvSpPr/>
          <p:nvPr/>
        </p:nvSpPr>
        <p:spPr>
          <a:xfrm>
            <a:off x="5760131" y="4450854"/>
            <a:ext cx="216024" cy="216024"/>
          </a:xfrm>
          <a:prstGeom prst="ellipse">
            <a:avLst/>
          </a:prstGeom>
          <a:solidFill>
            <a:srgbClr val="FF0000"/>
          </a:solidFill>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ko-KR" altLang="en-US"/>
          </a:p>
        </p:txBody>
      </p:sp>
      <p:sp>
        <p:nvSpPr>
          <p:cNvPr id="33" name="타원 32"/>
          <p:cNvSpPr/>
          <p:nvPr/>
        </p:nvSpPr>
        <p:spPr>
          <a:xfrm>
            <a:off x="6300191" y="4450854"/>
            <a:ext cx="216024" cy="216024"/>
          </a:xfrm>
          <a:prstGeom prst="ellipse">
            <a:avLst/>
          </a:prstGeom>
          <a:solidFill>
            <a:srgbClr val="FF0000"/>
          </a:solidFill>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ko-KR" altLang="en-US"/>
          </a:p>
        </p:txBody>
      </p:sp>
      <p:sp>
        <p:nvSpPr>
          <p:cNvPr id="35" name="타원 34"/>
          <p:cNvSpPr/>
          <p:nvPr/>
        </p:nvSpPr>
        <p:spPr>
          <a:xfrm>
            <a:off x="7452319" y="4435293"/>
            <a:ext cx="216024" cy="216024"/>
          </a:xfrm>
          <a:prstGeom prst="ellipse">
            <a:avLst/>
          </a:prstGeom>
          <a:solidFill>
            <a:srgbClr val="FF0000"/>
          </a:solidFill>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ko-KR" altLang="en-US"/>
          </a:p>
        </p:txBody>
      </p:sp>
      <p:sp>
        <p:nvSpPr>
          <p:cNvPr id="36" name="타원 35"/>
          <p:cNvSpPr/>
          <p:nvPr/>
        </p:nvSpPr>
        <p:spPr>
          <a:xfrm>
            <a:off x="3995935" y="5254236"/>
            <a:ext cx="216024" cy="216024"/>
          </a:xfrm>
          <a:prstGeom prst="ellipse">
            <a:avLst/>
          </a:prstGeom>
          <a:solidFill>
            <a:srgbClr val="FF0000"/>
          </a:solidFill>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ko-KR" altLang="en-US"/>
          </a:p>
        </p:txBody>
      </p:sp>
      <p:sp>
        <p:nvSpPr>
          <p:cNvPr id="38" name="Text Box 47"/>
          <p:cNvSpPr txBox="1">
            <a:spLocks noChangeArrowheads="1"/>
          </p:cNvSpPr>
          <p:nvPr/>
        </p:nvSpPr>
        <p:spPr bwMode="auto">
          <a:xfrm>
            <a:off x="4383315" y="3838786"/>
            <a:ext cx="1556836" cy="276999"/>
          </a:xfrm>
          <a:prstGeom prst="rect">
            <a:avLst/>
          </a:prstGeom>
          <a:solidFill>
            <a:srgbClr val="FFFFFF">
              <a:alpha val="60000"/>
            </a:srgbClr>
          </a:solidFill>
          <a:ln w="9525">
            <a:noFill/>
            <a:miter lim="800000"/>
            <a:headEnd/>
            <a:tailEnd/>
          </a:ln>
          <a:effectLst/>
        </p:spPr>
        <p:txBody>
          <a:bodyPr wrap="none">
            <a:spAutoFit/>
          </a:bodyPr>
          <a:lstStyle/>
          <a:p>
            <a:pPr>
              <a:defRPr/>
            </a:pPr>
            <a:r>
              <a:rPr lang="en-US" altLang="ko-KR" sz="1200" dirty="0" smtClean="0">
                <a:latin typeface="+mj-lt"/>
                <a:ea typeface="굴림" pitchFamily="50" charset="-127"/>
              </a:rPr>
              <a:t>Architectural Design</a:t>
            </a:r>
            <a:endParaRPr lang="en-US" altLang="ko-KR" sz="1200" dirty="0">
              <a:latin typeface="+mj-lt"/>
              <a:ea typeface="굴림" pitchFamily="50" charset="-127"/>
            </a:endParaRPr>
          </a:p>
        </p:txBody>
      </p:sp>
      <p:sp>
        <p:nvSpPr>
          <p:cNvPr id="39" name="타원 38"/>
          <p:cNvSpPr/>
          <p:nvPr/>
        </p:nvSpPr>
        <p:spPr>
          <a:xfrm>
            <a:off x="5724127" y="5261950"/>
            <a:ext cx="216024" cy="216024"/>
          </a:xfrm>
          <a:prstGeom prst="ellipse">
            <a:avLst/>
          </a:prstGeom>
          <a:solidFill>
            <a:srgbClr val="FF0000"/>
          </a:solidFill>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ko-KR" altLang="en-US"/>
          </a:p>
        </p:txBody>
      </p:sp>
      <p:sp>
        <p:nvSpPr>
          <p:cNvPr id="40" name="타원 39"/>
          <p:cNvSpPr/>
          <p:nvPr/>
        </p:nvSpPr>
        <p:spPr>
          <a:xfrm>
            <a:off x="6651508" y="5269665"/>
            <a:ext cx="216024" cy="216024"/>
          </a:xfrm>
          <a:prstGeom prst="ellipse">
            <a:avLst/>
          </a:prstGeom>
          <a:solidFill>
            <a:srgbClr val="FF0000"/>
          </a:solidFill>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ko-KR" altLang="en-US"/>
          </a:p>
        </p:txBody>
      </p:sp>
      <p:sp>
        <p:nvSpPr>
          <p:cNvPr id="41" name="타원 40"/>
          <p:cNvSpPr/>
          <p:nvPr/>
        </p:nvSpPr>
        <p:spPr>
          <a:xfrm>
            <a:off x="7441910" y="5254236"/>
            <a:ext cx="216024" cy="216024"/>
          </a:xfrm>
          <a:prstGeom prst="ellipse">
            <a:avLst/>
          </a:prstGeom>
          <a:solidFill>
            <a:srgbClr val="FF0000"/>
          </a:solidFill>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ko-KR" altLang="en-US"/>
          </a:p>
        </p:txBody>
      </p:sp>
      <p:sp>
        <p:nvSpPr>
          <p:cNvPr id="42" name="Text Box 47"/>
          <p:cNvSpPr txBox="1">
            <a:spLocks noChangeArrowheads="1"/>
          </p:cNvSpPr>
          <p:nvPr/>
        </p:nvSpPr>
        <p:spPr bwMode="auto">
          <a:xfrm>
            <a:off x="4818872" y="3368025"/>
            <a:ext cx="1409312" cy="276999"/>
          </a:xfrm>
          <a:prstGeom prst="rect">
            <a:avLst/>
          </a:prstGeom>
          <a:solidFill>
            <a:srgbClr val="FFFFFF">
              <a:alpha val="60000"/>
            </a:srgbClr>
          </a:solidFill>
          <a:ln w="9525">
            <a:solidFill>
              <a:schemeClr val="bg1"/>
            </a:solidFill>
            <a:miter lim="800000"/>
            <a:headEnd/>
            <a:tailEnd/>
          </a:ln>
          <a:effectLst/>
        </p:spPr>
        <p:txBody>
          <a:bodyPr wrap="square">
            <a:spAutoFit/>
          </a:bodyPr>
          <a:lstStyle/>
          <a:p>
            <a:pPr>
              <a:defRPr/>
            </a:pPr>
            <a:r>
              <a:rPr lang="en-US" altLang="ko-KR" sz="1200" dirty="0" smtClean="0">
                <a:latin typeface="+mj-lt"/>
                <a:ea typeface="굴림" pitchFamily="50" charset="-127"/>
              </a:rPr>
              <a:t>Sub System Design</a:t>
            </a:r>
            <a:endParaRPr lang="en-US" altLang="ko-KR" sz="1200" dirty="0">
              <a:latin typeface="+mj-lt"/>
              <a:ea typeface="굴림" pitchFamily="50" charset="-127"/>
            </a:endParaRPr>
          </a:p>
        </p:txBody>
      </p:sp>
      <p:sp>
        <p:nvSpPr>
          <p:cNvPr id="44" name="Text Box 50"/>
          <p:cNvSpPr txBox="1">
            <a:spLocks noChangeArrowheads="1"/>
          </p:cNvSpPr>
          <p:nvPr/>
        </p:nvSpPr>
        <p:spPr bwMode="auto">
          <a:xfrm>
            <a:off x="4283967" y="2542642"/>
            <a:ext cx="1198541" cy="276999"/>
          </a:xfrm>
          <a:prstGeom prst="rect">
            <a:avLst/>
          </a:prstGeom>
          <a:solidFill>
            <a:schemeClr val="bg1"/>
          </a:solidFill>
          <a:ln w="9525">
            <a:noFill/>
            <a:miter lim="800000"/>
            <a:headEnd/>
            <a:tailEnd/>
          </a:ln>
          <a:effectLst/>
        </p:spPr>
        <p:txBody>
          <a:bodyPr wrap="square">
            <a:spAutoFit/>
          </a:bodyPr>
          <a:lstStyle/>
          <a:p>
            <a:pPr>
              <a:defRPr/>
            </a:pPr>
            <a:r>
              <a:rPr lang="en-US" altLang="ko-KR" sz="1200" dirty="0" smtClean="0">
                <a:latin typeface="+mj-lt"/>
                <a:ea typeface="굴림" pitchFamily="50" charset="-127"/>
              </a:rPr>
              <a:t>QA</a:t>
            </a:r>
            <a:r>
              <a:rPr lang="en-US" altLang="ko-KR" sz="1200" baseline="30000" dirty="0" smtClean="0">
                <a:latin typeface="+mj-lt"/>
                <a:ea typeface="굴림" pitchFamily="50" charset="-127"/>
              </a:rPr>
              <a:t>2)</a:t>
            </a:r>
            <a:r>
              <a:rPr lang="en-US" altLang="ko-KR" sz="1200" dirty="0" smtClean="0">
                <a:ea typeface="굴림" pitchFamily="50" charset="-127"/>
              </a:rPr>
              <a:t> </a:t>
            </a:r>
            <a:r>
              <a:rPr lang="en-US" altLang="ko-KR" sz="1200" dirty="0" smtClean="0">
                <a:latin typeface="+mj-lt"/>
                <a:ea typeface="굴림" pitchFamily="50" charset="-127"/>
              </a:rPr>
              <a:t>Refine #1</a:t>
            </a:r>
            <a:endParaRPr lang="en-US" altLang="ko-KR" sz="1200" dirty="0">
              <a:latin typeface="+mj-lt"/>
              <a:ea typeface="굴림" pitchFamily="50" charset="-127"/>
            </a:endParaRPr>
          </a:p>
        </p:txBody>
      </p:sp>
      <p:sp>
        <p:nvSpPr>
          <p:cNvPr id="45" name="타원 44"/>
          <p:cNvSpPr/>
          <p:nvPr/>
        </p:nvSpPr>
        <p:spPr>
          <a:xfrm>
            <a:off x="4499991" y="2819641"/>
            <a:ext cx="216024" cy="216024"/>
          </a:xfrm>
          <a:prstGeom prst="ellipse">
            <a:avLst/>
          </a:prstGeom>
          <a:solidFill>
            <a:srgbClr val="FF0000"/>
          </a:solidFill>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ko-KR" altLang="en-US"/>
          </a:p>
        </p:txBody>
      </p:sp>
      <p:sp>
        <p:nvSpPr>
          <p:cNvPr id="46" name="Text Box 50"/>
          <p:cNvSpPr txBox="1">
            <a:spLocks noChangeArrowheads="1"/>
          </p:cNvSpPr>
          <p:nvPr/>
        </p:nvSpPr>
        <p:spPr bwMode="auto">
          <a:xfrm>
            <a:off x="5605706" y="2974690"/>
            <a:ext cx="1198541" cy="276999"/>
          </a:xfrm>
          <a:prstGeom prst="rect">
            <a:avLst/>
          </a:prstGeom>
          <a:solidFill>
            <a:schemeClr val="bg1"/>
          </a:solidFill>
          <a:ln w="9525">
            <a:noFill/>
            <a:miter lim="800000"/>
            <a:headEnd/>
            <a:tailEnd/>
          </a:ln>
          <a:effectLst/>
        </p:spPr>
        <p:txBody>
          <a:bodyPr wrap="square">
            <a:spAutoFit/>
          </a:bodyPr>
          <a:lstStyle/>
          <a:p>
            <a:pPr>
              <a:defRPr/>
            </a:pPr>
            <a:r>
              <a:rPr lang="en-US" altLang="ko-KR" sz="1200" dirty="0" smtClean="0">
                <a:latin typeface="+mj-lt"/>
                <a:ea typeface="굴림" pitchFamily="50" charset="-127"/>
              </a:rPr>
              <a:t>QA</a:t>
            </a:r>
            <a:r>
              <a:rPr lang="en-US" altLang="ko-KR" sz="1200" dirty="0" smtClean="0">
                <a:ea typeface="굴림" pitchFamily="50" charset="-127"/>
              </a:rPr>
              <a:t> </a:t>
            </a:r>
            <a:r>
              <a:rPr lang="en-US" altLang="ko-KR" sz="1200" dirty="0" smtClean="0">
                <a:latin typeface="+mj-lt"/>
                <a:ea typeface="굴림" pitchFamily="50" charset="-127"/>
              </a:rPr>
              <a:t>Refine #2</a:t>
            </a:r>
            <a:endParaRPr lang="en-US" altLang="ko-KR" sz="1200" dirty="0">
              <a:latin typeface="+mj-lt"/>
              <a:ea typeface="굴림" pitchFamily="50" charset="-127"/>
            </a:endParaRPr>
          </a:p>
        </p:txBody>
      </p:sp>
      <p:sp>
        <p:nvSpPr>
          <p:cNvPr id="47" name="타원 46"/>
          <p:cNvSpPr/>
          <p:nvPr/>
        </p:nvSpPr>
        <p:spPr>
          <a:xfrm>
            <a:off x="3959931" y="3634156"/>
            <a:ext cx="216024" cy="216024"/>
          </a:xfrm>
          <a:prstGeom prst="ellipse">
            <a:avLst/>
          </a:prstGeom>
          <a:solidFill>
            <a:srgbClr val="FF0000"/>
          </a:solidFill>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ko-KR" altLang="en-US"/>
          </a:p>
        </p:txBody>
      </p:sp>
      <p:sp>
        <p:nvSpPr>
          <p:cNvPr id="48" name="타원 47"/>
          <p:cNvSpPr/>
          <p:nvPr/>
        </p:nvSpPr>
        <p:spPr>
          <a:xfrm>
            <a:off x="5940151" y="3634156"/>
            <a:ext cx="216024" cy="216024"/>
          </a:xfrm>
          <a:prstGeom prst="ellipse">
            <a:avLst/>
          </a:prstGeom>
          <a:solidFill>
            <a:srgbClr val="FF0000"/>
          </a:solidFill>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ko-KR" altLang="en-US"/>
          </a:p>
        </p:txBody>
      </p:sp>
      <p:sp>
        <p:nvSpPr>
          <p:cNvPr id="49" name="Text Box 47"/>
          <p:cNvSpPr txBox="1">
            <a:spLocks noChangeArrowheads="1"/>
          </p:cNvSpPr>
          <p:nvPr/>
        </p:nvSpPr>
        <p:spPr bwMode="auto">
          <a:xfrm>
            <a:off x="5890802" y="3872081"/>
            <a:ext cx="1633526" cy="276999"/>
          </a:xfrm>
          <a:prstGeom prst="rect">
            <a:avLst/>
          </a:prstGeom>
          <a:solidFill>
            <a:srgbClr val="FFFFFF">
              <a:alpha val="60000"/>
            </a:srgbClr>
          </a:solidFill>
          <a:ln w="9525">
            <a:noFill/>
            <a:miter lim="800000"/>
            <a:headEnd/>
            <a:tailEnd/>
          </a:ln>
          <a:effectLst/>
        </p:spPr>
        <p:txBody>
          <a:bodyPr wrap="square">
            <a:spAutoFit/>
          </a:bodyPr>
          <a:lstStyle/>
          <a:p>
            <a:pPr>
              <a:defRPr/>
            </a:pPr>
            <a:r>
              <a:rPr lang="en-US" altLang="ko-KR" sz="1200" dirty="0" smtClean="0">
                <a:latin typeface="+mj-lt"/>
                <a:ea typeface="굴림" pitchFamily="50" charset="-127"/>
              </a:rPr>
              <a:t>Architecture Refined</a:t>
            </a:r>
            <a:endParaRPr lang="en-US" altLang="ko-KR" sz="1200" dirty="0">
              <a:latin typeface="+mj-lt"/>
              <a:ea typeface="굴림" pitchFamily="50" charset="-127"/>
            </a:endParaRPr>
          </a:p>
        </p:txBody>
      </p:sp>
      <p:sp>
        <p:nvSpPr>
          <p:cNvPr id="50" name="Text Box 44"/>
          <p:cNvSpPr txBox="1">
            <a:spLocks noChangeArrowheads="1"/>
          </p:cNvSpPr>
          <p:nvPr/>
        </p:nvSpPr>
        <p:spPr bwMode="auto">
          <a:xfrm>
            <a:off x="5652120" y="4160113"/>
            <a:ext cx="1908211" cy="276999"/>
          </a:xfrm>
          <a:prstGeom prst="rect">
            <a:avLst/>
          </a:prstGeom>
          <a:solidFill>
            <a:schemeClr val="bg1"/>
          </a:solidFill>
          <a:ln w="9525">
            <a:noFill/>
            <a:miter lim="800000"/>
            <a:headEnd/>
            <a:tailEnd/>
          </a:ln>
          <a:effectLst/>
        </p:spPr>
        <p:txBody>
          <a:bodyPr wrap="square">
            <a:spAutoFit/>
          </a:bodyPr>
          <a:lstStyle/>
          <a:p>
            <a:pPr>
              <a:defRPr/>
            </a:pPr>
            <a:r>
              <a:rPr lang="en-US" altLang="ko-KR" sz="1200" dirty="0" smtClean="0">
                <a:ea typeface="굴림" pitchFamily="50" charset="-127"/>
              </a:rPr>
              <a:t>Reflect refined architecture</a:t>
            </a:r>
            <a:endParaRPr lang="en-US" altLang="ko-KR" sz="1200" dirty="0">
              <a:latin typeface="+mj-lt"/>
              <a:ea typeface="굴림" pitchFamily="50" charset="-127"/>
            </a:endParaRPr>
          </a:p>
        </p:txBody>
      </p:sp>
      <p:sp>
        <p:nvSpPr>
          <p:cNvPr id="52" name="Text Box 47"/>
          <p:cNvSpPr txBox="1">
            <a:spLocks noChangeArrowheads="1"/>
          </p:cNvSpPr>
          <p:nvPr/>
        </p:nvSpPr>
        <p:spPr bwMode="auto">
          <a:xfrm>
            <a:off x="6241223" y="3356992"/>
            <a:ext cx="1416712" cy="276999"/>
          </a:xfrm>
          <a:prstGeom prst="rect">
            <a:avLst/>
          </a:prstGeom>
          <a:solidFill>
            <a:srgbClr val="FFFFFF">
              <a:alpha val="60000"/>
            </a:srgbClr>
          </a:solidFill>
          <a:ln w="9525">
            <a:noFill/>
            <a:miter lim="800000"/>
            <a:headEnd/>
            <a:tailEnd/>
          </a:ln>
          <a:effectLst/>
        </p:spPr>
        <p:txBody>
          <a:bodyPr wrap="square">
            <a:spAutoFit/>
          </a:bodyPr>
          <a:lstStyle/>
          <a:p>
            <a:pPr>
              <a:defRPr/>
            </a:pPr>
            <a:r>
              <a:rPr lang="en-US" altLang="ko-KR" sz="1200" dirty="0" smtClean="0">
                <a:latin typeface="+mj-lt"/>
                <a:ea typeface="굴림" pitchFamily="50" charset="-127"/>
              </a:rPr>
              <a:t>Sub System Refined</a:t>
            </a:r>
            <a:endParaRPr lang="en-US" altLang="ko-KR" sz="1200" dirty="0">
              <a:latin typeface="+mj-lt"/>
              <a:ea typeface="굴림" pitchFamily="50" charset="-127"/>
            </a:endParaRPr>
          </a:p>
        </p:txBody>
      </p:sp>
      <p:sp>
        <p:nvSpPr>
          <p:cNvPr id="51" name="타원 50"/>
          <p:cNvSpPr/>
          <p:nvPr/>
        </p:nvSpPr>
        <p:spPr>
          <a:xfrm>
            <a:off x="6516215" y="3634156"/>
            <a:ext cx="216024" cy="216024"/>
          </a:xfrm>
          <a:prstGeom prst="ellipse">
            <a:avLst/>
          </a:prstGeom>
          <a:solidFill>
            <a:srgbClr val="FF0000"/>
          </a:solidFill>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ko-KR" altLang="en-US"/>
          </a:p>
        </p:txBody>
      </p:sp>
      <p:sp>
        <p:nvSpPr>
          <p:cNvPr id="34" name="타원 33"/>
          <p:cNvSpPr/>
          <p:nvPr/>
        </p:nvSpPr>
        <p:spPr>
          <a:xfrm>
            <a:off x="5076055" y="3634156"/>
            <a:ext cx="216024" cy="216024"/>
          </a:xfrm>
          <a:prstGeom prst="ellipse">
            <a:avLst/>
          </a:prstGeom>
          <a:solidFill>
            <a:srgbClr val="FF0000"/>
          </a:solidFill>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ko-KR" altLang="en-US"/>
          </a:p>
        </p:txBody>
      </p:sp>
      <p:sp>
        <p:nvSpPr>
          <p:cNvPr id="43" name="타원 42"/>
          <p:cNvSpPr/>
          <p:nvPr/>
        </p:nvSpPr>
        <p:spPr>
          <a:xfrm>
            <a:off x="6017315" y="2811737"/>
            <a:ext cx="216024" cy="216024"/>
          </a:xfrm>
          <a:prstGeom prst="ellipse">
            <a:avLst/>
          </a:prstGeom>
          <a:solidFill>
            <a:srgbClr val="FF0000"/>
          </a:solidFill>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ko-KR" altLang="en-US"/>
          </a:p>
        </p:txBody>
      </p:sp>
      <p:sp>
        <p:nvSpPr>
          <p:cNvPr id="53" name="Text Box 53"/>
          <p:cNvSpPr txBox="1">
            <a:spLocks noChangeArrowheads="1"/>
          </p:cNvSpPr>
          <p:nvPr/>
        </p:nvSpPr>
        <p:spPr bwMode="auto">
          <a:xfrm>
            <a:off x="5620452" y="2240139"/>
            <a:ext cx="955518" cy="276999"/>
          </a:xfrm>
          <a:prstGeom prst="rect">
            <a:avLst/>
          </a:prstGeom>
          <a:solidFill>
            <a:schemeClr val="bg1"/>
          </a:solidFill>
          <a:ln w="9525">
            <a:noFill/>
            <a:miter lim="800000"/>
            <a:headEnd/>
            <a:tailEnd/>
          </a:ln>
          <a:effectLst/>
        </p:spPr>
        <p:txBody>
          <a:bodyPr wrap="none">
            <a:spAutoFit/>
          </a:bodyPr>
          <a:lstStyle/>
          <a:p>
            <a:pPr>
              <a:defRPr/>
            </a:pPr>
            <a:r>
              <a:rPr lang="en-US" altLang="ko-KR" sz="1200" dirty="0" smtClean="0">
                <a:latin typeface="+mj-lt"/>
                <a:ea typeface="굴림" pitchFamily="50" charset="-127"/>
              </a:rPr>
              <a:t>WBS refined</a:t>
            </a:r>
            <a:endParaRPr lang="en-US" altLang="ko-KR" sz="1200" dirty="0">
              <a:latin typeface="+mj-lt"/>
              <a:ea typeface="굴림" pitchFamily="50" charset="-127"/>
            </a:endParaRPr>
          </a:p>
        </p:txBody>
      </p:sp>
      <p:sp>
        <p:nvSpPr>
          <p:cNvPr id="54" name="타원 53"/>
          <p:cNvSpPr/>
          <p:nvPr/>
        </p:nvSpPr>
        <p:spPr>
          <a:xfrm>
            <a:off x="5755415" y="2060848"/>
            <a:ext cx="216024" cy="216024"/>
          </a:xfrm>
          <a:prstGeom prst="ellipse">
            <a:avLst/>
          </a:prstGeom>
          <a:solidFill>
            <a:srgbClr val="FF0000"/>
          </a:solidFill>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ko-KR" altLang="en-US"/>
          </a:p>
        </p:txBody>
      </p:sp>
      <p:sp>
        <p:nvSpPr>
          <p:cNvPr id="56" name="타원 25"/>
          <p:cNvSpPr/>
          <p:nvPr/>
        </p:nvSpPr>
        <p:spPr>
          <a:xfrm>
            <a:off x="5508104" y="5958572"/>
            <a:ext cx="216024" cy="216024"/>
          </a:xfrm>
          <a:prstGeom prst="ellipse">
            <a:avLst/>
          </a:prstGeom>
          <a:solidFill>
            <a:schemeClr val="bg1">
              <a:lumMod val="75000"/>
            </a:schemeClr>
          </a:solidFill>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ko-KR" altLang="en-US"/>
          </a:p>
        </p:txBody>
      </p:sp>
      <p:sp>
        <p:nvSpPr>
          <p:cNvPr id="57" name="타원 35"/>
          <p:cNvSpPr/>
          <p:nvPr/>
        </p:nvSpPr>
        <p:spPr>
          <a:xfrm>
            <a:off x="6444208" y="5958572"/>
            <a:ext cx="216024" cy="216024"/>
          </a:xfrm>
          <a:prstGeom prst="ellipse">
            <a:avLst/>
          </a:prstGeom>
          <a:solidFill>
            <a:srgbClr val="FF0000"/>
          </a:solidFill>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ko-KR" altLang="en-US"/>
          </a:p>
        </p:txBody>
      </p:sp>
      <p:sp>
        <p:nvSpPr>
          <p:cNvPr id="58" name="TextBox 57"/>
          <p:cNvSpPr txBox="1"/>
          <p:nvPr/>
        </p:nvSpPr>
        <p:spPr>
          <a:xfrm>
            <a:off x="5687660" y="5877272"/>
            <a:ext cx="684540" cy="369332"/>
          </a:xfrm>
          <a:prstGeom prst="rect">
            <a:avLst/>
          </a:prstGeom>
          <a:noFill/>
        </p:spPr>
        <p:txBody>
          <a:bodyPr wrap="none" rtlCol="0">
            <a:spAutoFit/>
          </a:bodyPr>
          <a:lstStyle/>
          <a:p>
            <a:r>
              <a:rPr lang="en-US" dirty="0" smtClean="0"/>
              <a:t>Done</a:t>
            </a:r>
            <a:endParaRPr lang="en-US" dirty="0"/>
          </a:p>
        </p:txBody>
      </p:sp>
      <p:sp>
        <p:nvSpPr>
          <p:cNvPr id="59" name="TextBox 58"/>
          <p:cNvSpPr txBox="1"/>
          <p:nvPr/>
        </p:nvSpPr>
        <p:spPr>
          <a:xfrm>
            <a:off x="6620831" y="5886564"/>
            <a:ext cx="1263537" cy="369332"/>
          </a:xfrm>
          <a:prstGeom prst="rect">
            <a:avLst/>
          </a:prstGeom>
          <a:noFill/>
        </p:spPr>
        <p:txBody>
          <a:bodyPr wrap="none" rtlCol="0">
            <a:spAutoFit/>
          </a:bodyPr>
          <a:lstStyle/>
          <a:p>
            <a:r>
              <a:rPr lang="en-US" dirty="0" smtClean="0"/>
              <a:t>To Be Done</a:t>
            </a:r>
            <a:endParaRPr lang="en-US" dirty="0"/>
          </a:p>
        </p:txBody>
      </p:sp>
      <p:sp>
        <p:nvSpPr>
          <p:cNvPr id="37" name="타원 36"/>
          <p:cNvSpPr/>
          <p:nvPr/>
        </p:nvSpPr>
        <p:spPr>
          <a:xfrm>
            <a:off x="4499991" y="3634156"/>
            <a:ext cx="216024" cy="216024"/>
          </a:xfrm>
          <a:prstGeom prst="ellipse">
            <a:avLst/>
          </a:prstGeom>
          <a:solidFill>
            <a:srgbClr val="FF0000"/>
          </a:solidFill>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ko-KR" altLang="en-US"/>
          </a:p>
        </p:txBody>
      </p:sp>
    </p:spTree>
    <p:extLst>
      <p:ext uri="{BB962C8B-B14F-4D97-AF65-F5344CB8AC3E}">
        <p14:creationId xmlns="" xmlns:p14="http://schemas.microsoft.com/office/powerpoint/2010/main" val="37225539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vert="horz" lIns="91440" tIns="45720" rIns="91440" bIns="45720" rtlCol="0" anchor="ctr">
            <a:normAutofit/>
          </a:bodyPr>
          <a:lstStyle/>
          <a:p>
            <a:pPr algn="l"/>
            <a:r>
              <a:rPr lang="en-US" altLang="ko-KR" sz="3000" dirty="0"/>
              <a:t>3.3 Project Risk </a:t>
            </a:r>
            <a:endParaRPr lang="ko-KR" altLang="en-US" sz="3000" dirty="0"/>
          </a:p>
        </p:txBody>
      </p:sp>
      <p:sp>
        <p:nvSpPr>
          <p:cNvPr id="3" name="내용 개체 틀 2"/>
          <p:cNvSpPr>
            <a:spLocks noGrp="1"/>
          </p:cNvSpPr>
          <p:nvPr>
            <p:ph idx="1"/>
          </p:nvPr>
        </p:nvSpPr>
        <p:spPr/>
        <p:txBody>
          <a:bodyPr>
            <a:normAutofit/>
          </a:bodyPr>
          <a:lstStyle/>
          <a:p>
            <a:endParaRPr lang="ko-KR" altLang="en-US" sz="1200" dirty="0">
              <a:solidFill>
                <a:prstClr val="black"/>
              </a:solidFill>
              <a:latin typeface="+mn-lt"/>
              <a:ea typeface="+mn-ea"/>
              <a:cs typeface="+mn-cs"/>
            </a:endParaRPr>
          </a:p>
        </p:txBody>
      </p:sp>
      <p:graphicFrame>
        <p:nvGraphicFramePr>
          <p:cNvPr id="5" name="표 4"/>
          <p:cNvGraphicFramePr>
            <a:graphicFrameLocks noGrp="1"/>
          </p:cNvGraphicFramePr>
          <p:nvPr>
            <p:extLst>
              <p:ext uri="{D42A27DB-BD31-4B8C-83A1-F6EECF244321}">
                <p14:modId xmlns="" xmlns:p14="http://schemas.microsoft.com/office/powerpoint/2010/main" val="936772003"/>
              </p:ext>
            </p:extLst>
          </p:nvPr>
        </p:nvGraphicFramePr>
        <p:xfrm>
          <a:off x="467544" y="1484785"/>
          <a:ext cx="7992888" cy="3384376"/>
        </p:xfrm>
        <a:graphic>
          <a:graphicData uri="http://schemas.openxmlformats.org/drawingml/2006/table">
            <a:tbl>
              <a:tblPr firstRow="1" firstCol="1" bandRow="1" bandCol="1">
                <a:effectLst/>
                <a:tableStyleId>{5940675A-B579-460E-94D1-54222C63F5DA}</a:tableStyleId>
              </a:tblPr>
              <a:tblGrid>
                <a:gridCol w="3456384"/>
                <a:gridCol w="1171838"/>
                <a:gridCol w="1060410"/>
                <a:gridCol w="1160739"/>
                <a:gridCol w="1143517"/>
              </a:tblGrid>
              <a:tr h="630070">
                <a:tc>
                  <a:txBody>
                    <a:bodyPr/>
                    <a:lstStyle/>
                    <a:p>
                      <a:pPr algn="ctr">
                        <a:spcBef>
                          <a:spcPts val="600"/>
                        </a:spcBef>
                        <a:spcAft>
                          <a:spcPts val="0"/>
                        </a:spcAft>
                      </a:pPr>
                      <a:r>
                        <a:rPr lang="en-US" sz="1200" b="1" cap="all" dirty="0">
                          <a:effectLst/>
                          <a:latin typeface="Arial Unicode MS" panose="020B0604020202020204" pitchFamily="50" charset="-127"/>
                          <a:ea typeface="Arial Unicode MS" panose="020B0604020202020204" pitchFamily="50" charset="-127"/>
                          <a:cs typeface="Arial Unicode MS" panose="020B0604020202020204" pitchFamily="50" charset="-127"/>
                        </a:rPr>
                        <a:t>Risk</a:t>
                      </a:r>
                      <a:endParaRPr lang="ko-KR" sz="1200" b="1" cap="all"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lumMod val="65000"/>
                      </a:schemeClr>
                    </a:solidFill>
                  </a:tcPr>
                </a:tc>
                <a:tc>
                  <a:txBody>
                    <a:bodyPr/>
                    <a:lstStyle/>
                    <a:p>
                      <a:pPr algn="ctr">
                        <a:spcAft>
                          <a:spcPts val="0"/>
                        </a:spcAft>
                      </a:pPr>
                      <a:r>
                        <a:rPr lang="en-US" sz="1200" b="1" dirty="0">
                          <a:effectLst/>
                          <a:latin typeface="Arial Unicode MS" panose="020B0604020202020204" pitchFamily="50" charset="-127"/>
                          <a:ea typeface="Arial Unicode MS" panose="020B0604020202020204" pitchFamily="50" charset="-127"/>
                          <a:cs typeface="Arial Unicode MS" panose="020B0604020202020204" pitchFamily="50" charset="-127"/>
                        </a:rPr>
                        <a:t>Impact</a:t>
                      </a:r>
                      <a:endParaRPr lang="ko-KR" sz="1200" b="1"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lumMod val="65000"/>
                      </a:schemeClr>
                    </a:solidFill>
                  </a:tcPr>
                </a:tc>
                <a:tc>
                  <a:txBody>
                    <a:bodyPr/>
                    <a:lstStyle/>
                    <a:p>
                      <a:pPr algn="ctr">
                        <a:spcAft>
                          <a:spcPts val="0"/>
                        </a:spcAft>
                      </a:pPr>
                      <a:r>
                        <a:rPr lang="en-US" sz="1200" b="1" dirty="0">
                          <a:effectLst/>
                          <a:latin typeface="Arial Unicode MS" panose="020B0604020202020204" pitchFamily="50" charset="-127"/>
                          <a:ea typeface="Arial Unicode MS" panose="020B0604020202020204" pitchFamily="50" charset="-127"/>
                          <a:cs typeface="Arial Unicode MS" panose="020B0604020202020204" pitchFamily="50" charset="-127"/>
                        </a:rPr>
                        <a:t>Probability</a:t>
                      </a:r>
                      <a:endParaRPr lang="ko-KR" sz="1200" b="1"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lumMod val="65000"/>
                      </a:schemeClr>
                    </a:solidFill>
                  </a:tcPr>
                </a:tc>
                <a:tc>
                  <a:txBody>
                    <a:bodyPr/>
                    <a:lstStyle/>
                    <a:p>
                      <a:pPr algn="ctr">
                        <a:spcAft>
                          <a:spcPts val="0"/>
                        </a:spcAft>
                      </a:pPr>
                      <a:r>
                        <a:rPr lang="en-US" sz="1200" b="1" dirty="0">
                          <a:effectLst/>
                          <a:latin typeface="Arial Unicode MS" panose="020B0604020202020204" pitchFamily="50" charset="-127"/>
                          <a:ea typeface="Arial Unicode MS" panose="020B0604020202020204" pitchFamily="50" charset="-127"/>
                          <a:cs typeface="Arial Unicode MS" panose="020B0604020202020204" pitchFamily="50" charset="-127"/>
                        </a:rPr>
                        <a:t>Risk Exposure</a:t>
                      </a:r>
                      <a:endParaRPr lang="ko-KR" sz="1200" b="1"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lumMod val="65000"/>
                      </a:schemeClr>
                    </a:solidFill>
                  </a:tcPr>
                </a:tc>
                <a:tc>
                  <a:txBody>
                    <a:bodyPr/>
                    <a:lstStyle/>
                    <a:p>
                      <a:pPr algn="ctr">
                        <a:spcAft>
                          <a:spcPts val="0"/>
                        </a:spcAft>
                      </a:pPr>
                      <a:r>
                        <a:rPr lang="en-US" sz="1200" b="1" smtClean="0">
                          <a:effectLst/>
                          <a:latin typeface="Arial Unicode MS" panose="020B0604020202020204" pitchFamily="50" charset="-127"/>
                          <a:ea typeface="Arial Unicode MS" panose="020B0604020202020204" pitchFamily="50" charset="-127"/>
                          <a:cs typeface="Arial Unicode MS" panose="020B0604020202020204" pitchFamily="50" charset="-127"/>
                        </a:rPr>
                        <a:t>Risk Priority</a:t>
                      </a:r>
                      <a:endParaRPr lang="ko-KR" sz="1200" b="1"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lumMod val="65000"/>
                      </a:schemeClr>
                    </a:solidFill>
                  </a:tcPr>
                </a:tc>
              </a:tr>
              <a:tr h="459051">
                <a:tc>
                  <a:txBody>
                    <a:bodyPr/>
                    <a:lstStyle/>
                    <a:p>
                      <a:pPr>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No prior experience on Arduino </a:t>
                      </a:r>
                      <a:r>
                        <a:rPr lang="en-US" altLang="ko-KR" sz="1200"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development</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tc>
                <a:tc>
                  <a:txBody>
                    <a:bodyPr/>
                    <a:lstStyle/>
                    <a:p>
                      <a:pPr algn="ctr">
                        <a:spcAft>
                          <a:spcPts val="0"/>
                        </a:spcAft>
                      </a:pPr>
                      <a:r>
                        <a:rPr lang="en-US"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Marginal</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tc>
                <a:tc>
                  <a:txBody>
                    <a:bodyPr/>
                    <a:lstStyle/>
                    <a:p>
                      <a:pPr algn="ctr">
                        <a:spcAft>
                          <a:spcPts val="0"/>
                        </a:spcAft>
                      </a:pPr>
                      <a:r>
                        <a:rPr lang="en-US" altLang="ko-KR" sz="1200" dirty="0" smtClean="0">
                          <a:solidFill>
                            <a:prstClr val="black"/>
                          </a:solidFill>
                          <a:latin typeface="Arial Unicode MS" panose="020B0604020202020204" pitchFamily="50" charset="-127"/>
                          <a:ea typeface="Arial Unicode MS" panose="020B0604020202020204" pitchFamily="50" charset="-127"/>
                          <a:cs typeface="Arial Unicode MS" panose="020B0604020202020204" pitchFamily="50" charset="-127"/>
                        </a:rPr>
                        <a:t>Probable</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tc>
                <a:tc>
                  <a:txBody>
                    <a:bodyPr/>
                    <a:lstStyle/>
                    <a:p>
                      <a:pPr algn="ctr">
                        <a:spcAft>
                          <a:spcPts val="0"/>
                        </a:spcAft>
                      </a:pPr>
                      <a:r>
                        <a:rPr lang="en-US"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6</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tc>
                <a:tc>
                  <a:txBody>
                    <a:bodyPr/>
                    <a:lstStyle/>
                    <a:p>
                      <a:pPr algn="ctr">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4</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tc>
              </a:tr>
              <a:tr h="459051">
                <a:tc>
                  <a:txBody>
                    <a:bodyPr/>
                    <a:lstStyle/>
                    <a:p>
                      <a:pPr>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No understanding on Motor Control Algorithm</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tc>
                <a:tc>
                  <a:txBody>
                    <a:bodyPr/>
                    <a:lstStyle/>
                    <a:p>
                      <a:pPr algn="ctr">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Marginal</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tc>
                <a:tc>
                  <a:txBody>
                    <a:bodyPr/>
                    <a:lstStyle/>
                    <a:p>
                      <a:pPr algn="ctr">
                        <a:spcAft>
                          <a:spcPts val="0"/>
                        </a:spcAft>
                      </a:pPr>
                      <a:r>
                        <a:rPr lang="en-US" altLang="ko-KR" sz="1200" dirty="0" smtClean="0">
                          <a:solidFill>
                            <a:prstClr val="black"/>
                          </a:solidFill>
                          <a:latin typeface="Arial Unicode MS" panose="020B0604020202020204" pitchFamily="50" charset="-127"/>
                          <a:ea typeface="Arial Unicode MS" panose="020B0604020202020204" pitchFamily="50" charset="-127"/>
                          <a:cs typeface="Arial Unicode MS" panose="020B0604020202020204" pitchFamily="50" charset="-127"/>
                        </a:rPr>
                        <a:t>Probable</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tc>
                <a:tc>
                  <a:txBody>
                    <a:bodyPr/>
                    <a:lstStyle/>
                    <a:p>
                      <a:pPr algn="ctr">
                        <a:spcAft>
                          <a:spcPts val="0"/>
                        </a:spcAft>
                      </a:pPr>
                      <a:r>
                        <a:rPr lang="en-US"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6</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tc>
                <a:tc>
                  <a:txBody>
                    <a:bodyPr/>
                    <a:lstStyle/>
                    <a:p>
                      <a:pPr algn="ctr">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4</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tc>
              </a:tr>
              <a:tr h="459051">
                <a:tc>
                  <a:txBody>
                    <a:bodyPr/>
                    <a:lstStyle/>
                    <a:p>
                      <a:pPr>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No development</a:t>
                      </a:r>
                      <a:r>
                        <a:rPr lang="en-US" altLang="ko-KR" sz="1200"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 process </a:t>
                      </a: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experience</a:t>
                      </a:r>
                      <a:r>
                        <a:rPr lang="en-US" altLang="ko-KR" sz="1200"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 based on </a:t>
                      </a:r>
                      <a:br>
                        <a:rPr lang="en-US" altLang="ko-KR" sz="1200"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b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Architecture Centric Design Method</a:t>
                      </a:r>
                      <a:r>
                        <a:rPr lang="en-US" altLang="ko-KR" sz="1200"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(ACDM)</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tc>
                <a:tc>
                  <a:txBody>
                    <a:bodyPr/>
                    <a:lstStyle/>
                    <a:p>
                      <a:pPr algn="ctr">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Critical</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tc>
                <a:tc>
                  <a:txBody>
                    <a:bodyPr/>
                    <a:lstStyle/>
                    <a:p>
                      <a:pPr algn="ctr">
                        <a:spcAft>
                          <a:spcPts val="0"/>
                        </a:spcAft>
                      </a:pPr>
                      <a:r>
                        <a:rPr lang="en-US" sz="1200">
                          <a:effectLst/>
                          <a:latin typeface="Arial Unicode MS" panose="020B0604020202020204" pitchFamily="50" charset="-127"/>
                          <a:ea typeface="Arial Unicode MS" panose="020B0604020202020204" pitchFamily="50" charset="-127"/>
                          <a:cs typeface="Arial Unicode MS" panose="020B0604020202020204" pitchFamily="50" charset="-127"/>
                        </a:rPr>
                        <a:t>Probable</a:t>
                      </a:r>
                      <a:endParaRPr lang="ko-KR" sz="120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tc>
                <a:tc>
                  <a:txBody>
                    <a:bodyPr/>
                    <a:lstStyle/>
                    <a:p>
                      <a:pPr algn="ctr">
                        <a:spcAft>
                          <a:spcPts val="0"/>
                        </a:spcAft>
                      </a:pPr>
                      <a:r>
                        <a:rPr lang="en-US"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9</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tc>
                <a:tc>
                  <a:txBody>
                    <a:bodyPr/>
                    <a:lstStyle/>
                    <a:p>
                      <a:pPr algn="ctr">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2</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tc>
              </a:tr>
              <a:tr h="459051">
                <a:tc>
                  <a:txBody>
                    <a:bodyPr/>
                    <a:lstStyle/>
                    <a:p>
                      <a:pPr>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Short development</a:t>
                      </a:r>
                      <a:r>
                        <a:rPr lang="en-US" altLang="ko-KR" sz="1200"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time</a:t>
                      </a:r>
                      <a:endParaRPr lang="ko-KR" alt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tc>
                <a:tc>
                  <a:txBody>
                    <a:bodyPr/>
                    <a:lstStyle/>
                    <a:p>
                      <a:pPr algn="ctr">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Marginal</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tc>
                <a:tc>
                  <a:txBody>
                    <a:bodyPr/>
                    <a:lstStyle/>
                    <a:p>
                      <a:pPr algn="ctr">
                        <a:spcAft>
                          <a:spcPts val="0"/>
                        </a:spcAft>
                      </a:pPr>
                      <a:r>
                        <a:rPr lang="en-US" altLang="ko-KR" sz="1200" dirty="0" smtClean="0">
                          <a:solidFill>
                            <a:prstClr val="black"/>
                          </a:solidFill>
                          <a:latin typeface="Arial Unicode MS" panose="020B0604020202020204" pitchFamily="50" charset="-127"/>
                          <a:ea typeface="Arial Unicode MS" panose="020B0604020202020204" pitchFamily="50" charset="-127"/>
                          <a:cs typeface="Arial Unicode MS" panose="020B0604020202020204" pitchFamily="50" charset="-127"/>
                        </a:rPr>
                        <a:t>Imminent</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tc>
                <a:tc>
                  <a:txBody>
                    <a:bodyPr/>
                    <a:lstStyle/>
                    <a:p>
                      <a:pPr algn="ctr">
                        <a:spcAft>
                          <a:spcPts val="0"/>
                        </a:spcAft>
                      </a:pPr>
                      <a:r>
                        <a:rPr lang="en-US"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8</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tc>
                <a:tc>
                  <a:txBody>
                    <a:bodyPr/>
                    <a:lstStyle/>
                    <a:p>
                      <a:pPr algn="ctr">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3</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tc>
              </a:tr>
              <a:tr h="459051">
                <a:tc>
                  <a:txBody>
                    <a:bodyPr/>
                    <a:lstStyle/>
                    <a:p>
                      <a:pPr>
                        <a:spcAft>
                          <a:spcPts val="0"/>
                        </a:spcAft>
                      </a:pPr>
                      <a:r>
                        <a:rPr lang="en-US" altLang="ko-KR" sz="1200" b="1"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Limited</a:t>
                      </a:r>
                      <a:r>
                        <a:rPr lang="en-US" altLang="ko-KR" sz="1200" b="1"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 time for using warehouse table</a:t>
                      </a:r>
                      <a:endParaRPr lang="en-US" altLang="ko-KR" sz="1200" b="1" dirty="0" smtClean="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tc>
                <a:tc>
                  <a:txBody>
                    <a:bodyPr/>
                    <a:lstStyle/>
                    <a:p>
                      <a:pPr algn="ctr">
                        <a:spcAft>
                          <a:spcPts val="0"/>
                        </a:spcAft>
                      </a:pPr>
                      <a:r>
                        <a:rPr lang="en-US" altLang="ko-KR" sz="1200" b="1"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Critical</a:t>
                      </a:r>
                      <a:endParaRPr lang="ko-KR" sz="1200" b="1"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tc>
                <a:tc>
                  <a:txBody>
                    <a:bodyPr/>
                    <a:lstStyle/>
                    <a:p>
                      <a:pPr algn="ctr">
                        <a:spcAft>
                          <a:spcPts val="0"/>
                        </a:spcAft>
                      </a:pPr>
                      <a:r>
                        <a:rPr lang="en-US" altLang="ko-KR" sz="1200" b="1" dirty="0" smtClean="0">
                          <a:solidFill>
                            <a:prstClr val="black"/>
                          </a:solidFill>
                          <a:latin typeface="Arial Unicode MS" panose="020B0604020202020204" pitchFamily="50" charset="-127"/>
                          <a:ea typeface="Arial Unicode MS" panose="020B0604020202020204" pitchFamily="50" charset="-127"/>
                          <a:cs typeface="Arial Unicode MS" panose="020B0604020202020204" pitchFamily="50" charset="-127"/>
                        </a:rPr>
                        <a:t>Imminent</a:t>
                      </a:r>
                      <a:endParaRPr lang="ko-KR" sz="1200" b="1"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tc>
                <a:tc>
                  <a:txBody>
                    <a:bodyPr/>
                    <a:lstStyle/>
                    <a:p>
                      <a:pPr algn="ctr">
                        <a:spcAft>
                          <a:spcPts val="0"/>
                        </a:spcAft>
                      </a:pPr>
                      <a:r>
                        <a:rPr lang="en-US" altLang="ko-KR" sz="1200" b="1"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12</a:t>
                      </a:r>
                      <a:endParaRPr lang="ko-KR" sz="1200" b="1"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tc>
                <a:tc>
                  <a:txBody>
                    <a:bodyPr/>
                    <a:lstStyle/>
                    <a:p>
                      <a:pPr algn="ctr">
                        <a:spcAft>
                          <a:spcPts val="0"/>
                        </a:spcAft>
                      </a:pPr>
                      <a:r>
                        <a:rPr lang="en-US" altLang="ko-KR" sz="1200" b="1"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1</a:t>
                      </a:r>
                      <a:endParaRPr lang="ko-KR" sz="1200" b="1"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tc>
              </a:tr>
              <a:tr h="459051">
                <a:tc>
                  <a:txBody>
                    <a:bodyPr/>
                    <a:lstStyle/>
                    <a:p>
                      <a:pPr>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Too</a:t>
                      </a:r>
                      <a:r>
                        <a:rPr lang="en-US" altLang="ko-KR" sz="1200"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 low computation power of Arduino</a:t>
                      </a:r>
                    </a:p>
                  </a:txBody>
                  <a:tcPr marL="68580" marR="68580" marT="0" marB="0" anchor="ctr"/>
                </a:tc>
                <a:tc>
                  <a:txBody>
                    <a:bodyPr/>
                    <a:lstStyle/>
                    <a:p>
                      <a:pPr algn="ctr">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Marginal</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tc>
                <a:tc>
                  <a:txBody>
                    <a:bodyPr/>
                    <a:lstStyle/>
                    <a:p>
                      <a:pPr algn="ctr">
                        <a:spcAft>
                          <a:spcPts val="0"/>
                        </a:spcAft>
                      </a:pPr>
                      <a:r>
                        <a:rPr lang="en-US" altLang="ko-KR" sz="1200" dirty="0" smtClean="0">
                          <a:solidFill>
                            <a:prstClr val="black"/>
                          </a:solidFill>
                          <a:latin typeface="Arial Unicode MS" panose="020B0604020202020204" pitchFamily="50" charset="-127"/>
                          <a:ea typeface="Arial Unicode MS" panose="020B0604020202020204" pitchFamily="50" charset="-127"/>
                          <a:cs typeface="Arial Unicode MS" panose="020B0604020202020204" pitchFamily="50" charset="-127"/>
                        </a:rPr>
                        <a:t>Probable</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tc>
                <a:tc>
                  <a:txBody>
                    <a:bodyPr/>
                    <a:lstStyle/>
                    <a:p>
                      <a:pPr algn="ctr">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6</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tc>
                <a:tc>
                  <a:txBody>
                    <a:bodyPr/>
                    <a:lstStyle/>
                    <a:p>
                      <a:pPr algn="ctr">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4</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tc>
              </a:tr>
            </a:tbl>
          </a:graphicData>
        </a:graphic>
      </p:graphicFrame>
      <p:sp>
        <p:nvSpPr>
          <p:cNvPr id="6" name="직사각형 5"/>
          <p:cNvSpPr/>
          <p:nvPr/>
        </p:nvSpPr>
        <p:spPr>
          <a:xfrm>
            <a:off x="971600" y="5085184"/>
            <a:ext cx="3312368" cy="1015663"/>
          </a:xfrm>
          <a:prstGeom prst="rect">
            <a:avLst/>
          </a:prstGeom>
          <a:ln w="19050">
            <a:solidFill>
              <a:schemeClr val="bg1">
                <a:lumMod val="75000"/>
              </a:schemeClr>
            </a:solidFill>
          </a:ln>
        </p:spPr>
        <p:txBody>
          <a:bodyPr wrap="square">
            <a:spAutoFit/>
          </a:bodyPr>
          <a:lstStyle/>
          <a:p>
            <a:r>
              <a:rPr lang="en-US" altLang="ko-KR" sz="1200" b="1" dirty="0"/>
              <a:t>Impact:</a:t>
            </a:r>
          </a:p>
          <a:p>
            <a:pPr marL="171450" indent="-171450">
              <a:buFont typeface="Arial" panose="020B0604020202020204" pitchFamily="34" charset="0"/>
              <a:buChar char="•"/>
            </a:pPr>
            <a:r>
              <a:rPr lang="en-US" altLang="ko-KR" sz="1200" dirty="0" smtClean="0"/>
              <a:t>Catastrophic(4):  would </a:t>
            </a:r>
            <a:r>
              <a:rPr lang="en-US" altLang="ko-KR" sz="1200" dirty="0"/>
              <a:t>not repeat experience</a:t>
            </a:r>
          </a:p>
          <a:p>
            <a:pPr marL="171450" indent="-171450">
              <a:buFont typeface="Arial" panose="020B0604020202020204" pitchFamily="34" charset="0"/>
              <a:buChar char="•"/>
            </a:pPr>
            <a:r>
              <a:rPr lang="en-US" altLang="ko-KR" sz="1200" dirty="0" smtClean="0"/>
              <a:t>Critical(3):  </a:t>
            </a:r>
            <a:r>
              <a:rPr lang="en-US" altLang="ko-KR" sz="1200" dirty="0"/>
              <a:t>	</a:t>
            </a:r>
            <a:r>
              <a:rPr lang="en-US" altLang="ko-KR" sz="1200" dirty="0" smtClean="0"/>
              <a:t>         repeated</a:t>
            </a:r>
            <a:r>
              <a:rPr lang="en-US" altLang="ko-KR" sz="1200" dirty="0"/>
              <a:t>, but painful</a:t>
            </a:r>
          </a:p>
          <a:p>
            <a:pPr marL="171450" indent="-171450">
              <a:buFont typeface="Arial" panose="020B0604020202020204" pitchFamily="34" charset="0"/>
              <a:buChar char="•"/>
            </a:pPr>
            <a:r>
              <a:rPr lang="en-US" altLang="ko-KR" sz="1200" dirty="0" smtClean="0"/>
              <a:t>Marginal(2):         uncomfortable</a:t>
            </a:r>
            <a:endParaRPr lang="en-US" altLang="ko-KR" sz="1200" dirty="0"/>
          </a:p>
          <a:p>
            <a:pPr marL="171450" indent="-171450">
              <a:buFont typeface="Arial" panose="020B0604020202020204" pitchFamily="34" charset="0"/>
              <a:buChar char="•"/>
            </a:pPr>
            <a:r>
              <a:rPr lang="en-US" altLang="ko-KR" sz="1200" dirty="0" smtClean="0"/>
              <a:t>Negligible(1):       not painful</a:t>
            </a:r>
            <a:endParaRPr lang="en-US" altLang="ko-KR" sz="1200" dirty="0"/>
          </a:p>
        </p:txBody>
      </p:sp>
      <p:sp>
        <p:nvSpPr>
          <p:cNvPr id="8" name="직사각형 7"/>
          <p:cNvSpPr/>
          <p:nvPr/>
        </p:nvSpPr>
        <p:spPr>
          <a:xfrm>
            <a:off x="5652120" y="5077633"/>
            <a:ext cx="2401024" cy="1015663"/>
          </a:xfrm>
          <a:prstGeom prst="rect">
            <a:avLst/>
          </a:prstGeom>
          <a:ln w="19050">
            <a:solidFill>
              <a:schemeClr val="bg1">
                <a:lumMod val="75000"/>
              </a:schemeClr>
            </a:solidFill>
          </a:ln>
        </p:spPr>
        <p:txBody>
          <a:bodyPr wrap="square">
            <a:spAutoFit/>
          </a:bodyPr>
          <a:lstStyle/>
          <a:p>
            <a:pPr lvl="0"/>
            <a:r>
              <a:rPr lang="en-US" altLang="ko-KR" sz="1200" b="1" dirty="0">
                <a:solidFill>
                  <a:prstClr val="black"/>
                </a:solidFill>
              </a:rPr>
              <a:t>Probability:</a:t>
            </a:r>
          </a:p>
          <a:p>
            <a:pPr marL="171450" lvl="0" indent="-171450">
              <a:buFont typeface="Arial" panose="020B0604020202020204" pitchFamily="34" charset="0"/>
              <a:buChar char="•"/>
            </a:pPr>
            <a:r>
              <a:rPr lang="en-US" altLang="ko-KR" sz="1200" dirty="0" smtClean="0">
                <a:solidFill>
                  <a:prstClr val="black"/>
                </a:solidFill>
              </a:rPr>
              <a:t>Imminent(4):     90</a:t>
            </a:r>
            <a:r>
              <a:rPr lang="en-US" altLang="ko-KR" sz="1200" dirty="0">
                <a:solidFill>
                  <a:prstClr val="black"/>
                </a:solidFill>
              </a:rPr>
              <a:t>% +</a:t>
            </a:r>
          </a:p>
          <a:p>
            <a:pPr marL="171450" lvl="0" indent="-171450">
              <a:buFont typeface="Arial" panose="020B0604020202020204" pitchFamily="34" charset="0"/>
              <a:buChar char="•"/>
            </a:pPr>
            <a:r>
              <a:rPr lang="en-US" altLang="ko-KR" sz="1200" dirty="0" smtClean="0">
                <a:solidFill>
                  <a:prstClr val="black"/>
                </a:solidFill>
              </a:rPr>
              <a:t>Probable(3):       51</a:t>
            </a:r>
            <a:r>
              <a:rPr lang="en-US" altLang="ko-KR" sz="1200" dirty="0">
                <a:solidFill>
                  <a:prstClr val="black"/>
                </a:solidFill>
              </a:rPr>
              <a:t>% - 90%</a:t>
            </a:r>
          </a:p>
          <a:p>
            <a:pPr marL="171450" lvl="0" indent="-171450">
              <a:buFont typeface="Arial" panose="020B0604020202020204" pitchFamily="34" charset="0"/>
              <a:buChar char="•"/>
            </a:pPr>
            <a:r>
              <a:rPr lang="en-US" altLang="ko-KR" sz="1200" dirty="0" smtClean="0">
                <a:solidFill>
                  <a:prstClr val="black"/>
                </a:solidFill>
              </a:rPr>
              <a:t>Improbable(2):  10</a:t>
            </a:r>
            <a:r>
              <a:rPr lang="en-US" altLang="ko-KR" sz="1200" dirty="0">
                <a:solidFill>
                  <a:prstClr val="black"/>
                </a:solidFill>
              </a:rPr>
              <a:t>% - 50%</a:t>
            </a:r>
          </a:p>
          <a:p>
            <a:pPr marL="171450" lvl="0" indent="-171450">
              <a:buFont typeface="Arial" panose="020B0604020202020204" pitchFamily="34" charset="0"/>
              <a:buChar char="•"/>
            </a:pPr>
            <a:r>
              <a:rPr lang="en-US" altLang="ko-KR" sz="1200" dirty="0" smtClean="0">
                <a:solidFill>
                  <a:prstClr val="black"/>
                </a:solidFill>
              </a:rPr>
              <a:t>Impossible(1):    0 </a:t>
            </a:r>
            <a:r>
              <a:rPr lang="en-US" altLang="ko-KR" sz="1200" dirty="0">
                <a:solidFill>
                  <a:prstClr val="black"/>
                </a:solidFill>
              </a:rPr>
              <a:t>- 10%</a:t>
            </a:r>
          </a:p>
        </p:txBody>
      </p:sp>
    </p:spTree>
    <p:extLst>
      <p:ext uri="{BB962C8B-B14F-4D97-AF65-F5344CB8AC3E}">
        <p14:creationId xmlns="" xmlns:p14="http://schemas.microsoft.com/office/powerpoint/2010/main" val="2826890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vert="horz" lIns="91440" tIns="45720" rIns="91440" bIns="45720" rtlCol="0" anchor="ctr">
            <a:normAutofit/>
          </a:bodyPr>
          <a:lstStyle/>
          <a:p>
            <a:pPr algn="l"/>
            <a:r>
              <a:rPr lang="en-US" altLang="ko-KR" sz="3000" dirty="0"/>
              <a:t>3.3 Risk Mitigation Plan </a:t>
            </a:r>
            <a:endParaRPr lang="ko-KR" altLang="en-US" sz="3000" dirty="0"/>
          </a:p>
        </p:txBody>
      </p:sp>
      <p:sp>
        <p:nvSpPr>
          <p:cNvPr id="3" name="내용 개체 틀 2"/>
          <p:cNvSpPr>
            <a:spLocks noGrp="1"/>
          </p:cNvSpPr>
          <p:nvPr>
            <p:ph idx="1"/>
          </p:nvPr>
        </p:nvSpPr>
        <p:spPr/>
        <p:txBody>
          <a:bodyPr/>
          <a:lstStyle/>
          <a:p>
            <a:endParaRPr lang="ko-KR" altLang="en-US" dirty="0"/>
          </a:p>
        </p:txBody>
      </p:sp>
      <p:graphicFrame>
        <p:nvGraphicFramePr>
          <p:cNvPr id="5" name="표 4"/>
          <p:cNvGraphicFramePr>
            <a:graphicFrameLocks noGrp="1"/>
          </p:cNvGraphicFramePr>
          <p:nvPr>
            <p:extLst>
              <p:ext uri="{D42A27DB-BD31-4B8C-83A1-F6EECF244321}">
                <p14:modId xmlns="" xmlns:p14="http://schemas.microsoft.com/office/powerpoint/2010/main" val="1443448859"/>
              </p:ext>
            </p:extLst>
          </p:nvPr>
        </p:nvGraphicFramePr>
        <p:xfrm>
          <a:off x="467544" y="1628800"/>
          <a:ext cx="8064896" cy="3573422"/>
        </p:xfrm>
        <a:graphic>
          <a:graphicData uri="http://schemas.openxmlformats.org/drawingml/2006/table">
            <a:tbl>
              <a:tblPr firstRow="1" firstCol="1" bandRow="1" bandCol="1">
                <a:tableStyleId>{5940675A-B579-460E-94D1-54222C63F5DA}</a:tableStyleId>
              </a:tblPr>
              <a:tblGrid>
                <a:gridCol w="2880320"/>
                <a:gridCol w="4320480"/>
                <a:gridCol w="864096"/>
              </a:tblGrid>
              <a:tr h="506737">
                <a:tc>
                  <a:txBody>
                    <a:bodyPr/>
                    <a:lstStyle/>
                    <a:p>
                      <a:pPr algn="ctr">
                        <a:spcBef>
                          <a:spcPts val="600"/>
                        </a:spcBef>
                        <a:spcAft>
                          <a:spcPts val="0"/>
                        </a:spcAft>
                      </a:pPr>
                      <a:r>
                        <a:rPr lang="en-US" sz="1200" b="1" cap="all" dirty="0">
                          <a:effectLst/>
                          <a:latin typeface="Arial Unicode MS" panose="020B0604020202020204" pitchFamily="50" charset="-127"/>
                          <a:ea typeface="Arial Unicode MS" panose="020B0604020202020204" pitchFamily="50" charset="-127"/>
                          <a:cs typeface="Arial Unicode MS" panose="020B0604020202020204" pitchFamily="50" charset="-127"/>
                        </a:rPr>
                        <a:t>Risk</a:t>
                      </a:r>
                      <a:endParaRPr lang="ko-KR" sz="1200" b="1" cap="all"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lumMod val="65000"/>
                      </a:schemeClr>
                    </a:solidFill>
                  </a:tcPr>
                </a:tc>
                <a:tc>
                  <a:txBody>
                    <a:bodyPr/>
                    <a:lstStyle/>
                    <a:p>
                      <a:pPr algn="ctr">
                        <a:spcAft>
                          <a:spcPts val="0"/>
                        </a:spcAft>
                      </a:pPr>
                      <a:r>
                        <a:rPr lang="en-US" sz="1200" b="1"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Mitigation Plan</a:t>
                      </a:r>
                      <a:endParaRPr lang="ko-KR" sz="1200" b="1"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lumMod val="65000"/>
                      </a:schemeClr>
                    </a:solidFill>
                  </a:tcPr>
                </a:tc>
                <a:tc>
                  <a:txBody>
                    <a:bodyPr/>
                    <a:lstStyle/>
                    <a:p>
                      <a:pPr algn="ctr">
                        <a:spcAft>
                          <a:spcPts val="0"/>
                        </a:spcAft>
                      </a:pPr>
                      <a:r>
                        <a:rPr lang="en-US" sz="1200" b="1"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Priority</a:t>
                      </a:r>
                      <a:endParaRPr lang="ko-KR" sz="1200" b="1"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lumMod val="65000"/>
                      </a:schemeClr>
                    </a:solidFill>
                  </a:tcPr>
                </a:tc>
              </a:tr>
              <a:tr h="503609">
                <a:tc>
                  <a:txBody>
                    <a:bodyPr/>
                    <a:lstStyle/>
                    <a:p>
                      <a:pPr>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No prior experience on Arduino </a:t>
                      </a:r>
                      <a:r>
                        <a:rPr lang="en-US" altLang="ko-KR" sz="1200"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development</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tc>
                <a:tc>
                  <a:txBody>
                    <a:bodyPr/>
                    <a:lstStyle/>
                    <a:p>
                      <a:pPr algn="l">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Early experiments from</a:t>
                      </a:r>
                      <a:r>
                        <a:rPr lang="en-US" altLang="ko-KR" sz="1200"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 first week</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252000" marR="68580" marT="0" marB="0" anchor="ctr"/>
                </a:tc>
                <a:tc>
                  <a:txBody>
                    <a:bodyPr/>
                    <a:lstStyle/>
                    <a:p>
                      <a:pPr algn="ctr">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4</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tc>
              </a:tr>
              <a:tr h="503609">
                <a:tc>
                  <a:txBody>
                    <a:bodyPr/>
                    <a:lstStyle/>
                    <a:p>
                      <a:pPr>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No understanding on Motor </a:t>
                      </a:r>
                      <a:b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b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Control Algorithm</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tc>
                <a:tc>
                  <a:txBody>
                    <a:bodyPr/>
                    <a:lstStyle/>
                    <a:p>
                      <a:pPr algn="l">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Collect</a:t>
                      </a:r>
                      <a:r>
                        <a:rPr lang="en-US" altLang="ko-KR" sz="1200"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 Arduino development examples</a:t>
                      </a:r>
                      <a:endPar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252000" marR="68580" marT="0" marB="0" anchor="ctr"/>
                </a:tc>
                <a:tc>
                  <a:txBody>
                    <a:bodyPr/>
                    <a:lstStyle/>
                    <a:p>
                      <a:pPr algn="ctr">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4</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tc>
              </a:tr>
              <a:tr h="503609">
                <a:tc>
                  <a:txBody>
                    <a:bodyPr/>
                    <a:lstStyle/>
                    <a:p>
                      <a:pPr>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No development</a:t>
                      </a:r>
                      <a:r>
                        <a:rPr lang="en-US" altLang="ko-KR" sz="1200"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 process </a:t>
                      </a:r>
                      <a:br>
                        <a:rPr lang="en-US" altLang="ko-KR" sz="1200"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b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experience</a:t>
                      </a:r>
                      <a:r>
                        <a:rPr lang="en-US" altLang="ko-KR" sz="1200"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 based on </a:t>
                      </a: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Architecture Centric Design Method</a:t>
                      </a:r>
                      <a:r>
                        <a:rPr lang="en-US" altLang="ko-KR" sz="1200"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(ACDM)</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tc>
                <a:tc>
                  <a:txBody>
                    <a:bodyPr/>
                    <a:lstStyle/>
                    <a:p>
                      <a:pPr marL="0" indent="0" algn="l">
                        <a:spcAft>
                          <a:spcPts val="0"/>
                        </a:spcAft>
                        <a:buFont typeface="Arial" panose="020B0604020202020204" pitchFamily="34" charset="0"/>
                        <a:buNone/>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Discuss with</a:t>
                      </a:r>
                      <a:r>
                        <a:rPr lang="en-US" altLang="ko-KR" sz="1200"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 mentor</a:t>
                      </a:r>
                    </a:p>
                    <a:p>
                      <a:pPr marL="0" indent="0" algn="l">
                        <a:spcAft>
                          <a:spcPts val="0"/>
                        </a:spcAft>
                        <a:buFont typeface="Arial" panose="020B0604020202020204" pitchFamily="34" charset="0"/>
                        <a:buNone/>
                      </a:pPr>
                      <a:r>
                        <a:rPr lang="en-US" altLang="ko-KR" sz="1200"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Be skilled by lecture or self study</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252000" marR="68580" marT="0" marB="0" anchor="ctr"/>
                </a:tc>
                <a:tc>
                  <a:txBody>
                    <a:bodyPr/>
                    <a:lstStyle/>
                    <a:p>
                      <a:pPr algn="ctr">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2</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tc>
              </a:tr>
              <a:tr h="503609">
                <a:tc>
                  <a:txBody>
                    <a:bodyPr/>
                    <a:lstStyle/>
                    <a:p>
                      <a:pPr>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Short development</a:t>
                      </a:r>
                      <a:r>
                        <a:rPr lang="en-US" altLang="ko-KR" sz="1200"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time</a:t>
                      </a:r>
                      <a:endParaRPr lang="ko-KR" alt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tc>
                <a:tc>
                  <a:txBody>
                    <a:bodyPr/>
                    <a:lstStyle/>
                    <a:p>
                      <a:pPr marL="0" indent="0" algn="l">
                        <a:spcAft>
                          <a:spcPts val="0"/>
                        </a:spcAft>
                        <a:buFont typeface="Arial" panose="020B0604020202020204" pitchFamily="34" charset="0"/>
                        <a:buNone/>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Make well scheduled plan and manage tightly</a:t>
                      </a:r>
                      <a:r>
                        <a:rPr lang="ko-KR" altLang="en-US"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 </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252000" marR="68580" marT="0" marB="0" anchor="ctr"/>
                </a:tc>
                <a:tc>
                  <a:txBody>
                    <a:bodyPr/>
                    <a:lstStyle/>
                    <a:p>
                      <a:pPr algn="ctr">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3</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tc>
              </a:tr>
              <a:tr h="503609">
                <a:tc>
                  <a:txBody>
                    <a:bodyPr/>
                    <a:lstStyle/>
                    <a:p>
                      <a:pPr>
                        <a:spcAft>
                          <a:spcPts val="0"/>
                        </a:spcAft>
                      </a:pPr>
                      <a:r>
                        <a:rPr lang="en-US" altLang="ko-KR" sz="1200" b="1"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Limited</a:t>
                      </a:r>
                      <a:r>
                        <a:rPr lang="en-US" altLang="ko-KR" sz="1200" b="1"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 time for using </a:t>
                      </a:r>
                      <a:br>
                        <a:rPr lang="en-US" altLang="ko-KR" sz="1200" b="1"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br>
                      <a:r>
                        <a:rPr lang="en-US" altLang="ko-KR" sz="1200" b="1"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warehouse table</a:t>
                      </a:r>
                      <a:endParaRPr lang="en-US" altLang="ko-KR" sz="1200" b="1" dirty="0" smtClean="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tc>
                <a:tc>
                  <a:txBody>
                    <a:bodyPr/>
                    <a:lstStyle/>
                    <a:p>
                      <a:pPr algn="l">
                        <a:spcAft>
                          <a:spcPts val="0"/>
                        </a:spcAft>
                      </a:pPr>
                      <a:r>
                        <a:rPr lang="en-US" altLang="ko-KR" sz="1200" b="1"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Integration</a:t>
                      </a:r>
                      <a:r>
                        <a:rPr lang="en-US" altLang="ko-KR" sz="1200" b="1"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200" b="1"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test</a:t>
                      </a:r>
                      <a:r>
                        <a:rPr lang="en-US" altLang="ko-KR" sz="1200" b="1"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 using </a:t>
                      </a:r>
                      <a:r>
                        <a:rPr lang="en-US" altLang="ko-KR" sz="1200" b="1"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simulation</a:t>
                      </a:r>
                    </a:p>
                  </a:txBody>
                  <a:tcPr marL="252000" marR="68580" marT="0" marB="0" anchor="ctr"/>
                </a:tc>
                <a:tc>
                  <a:txBody>
                    <a:bodyPr/>
                    <a:lstStyle/>
                    <a:p>
                      <a:pPr algn="ctr">
                        <a:spcAft>
                          <a:spcPts val="0"/>
                        </a:spcAft>
                      </a:pPr>
                      <a:r>
                        <a:rPr lang="en-US" altLang="ko-KR" sz="1200" b="1"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1</a:t>
                      </a:r>
                      <a:endParaRPr lang="ko-KR" sz="1200" b="1"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tc>
              </a:tr>
              <a:tr h="503609">
                <a:tc>
                  <a:txBody>
                    <a:bodyPr/>
                    <a:lstStyle/>
                    <a:p>
                      <a:pPr>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Too</a:t>
                      </a:r>
                      <a:r>
                        <a:rPr lang="en-US" altLang="ko-KR" sz="1200"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 low computation power of </a:t>
                      </a:r>
                      <a:br>
                        <a:rPr lang="en-US" altLang="ko-KR" sz="1200"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br>
                      <a:r>
                        <a:rPr lang="en-US" altLang="ko-KR" sz="1200" baseline="0" dirty="0" err="1" smtClean="0">
                          <a:effectLst/>
                          <a:latin typeface="Arial Unicode MS" panose="020B0604020202020204" pitchFamily="50" charset="-127"/>
                          <a:ea typeface="Arial Unicode MS" panose="020B0604020202020204" pitchFamily="50" charset="-127"/>
                          <a:cs typeface="Arial Unicode MS" panose="020B0604020202020204" pitchFamily="50" charset="-127"/>
                        </a:rPr>
                        <a:t>Arduino</a:t>
                      </a:r>
                      <a:endParaRPr lang="en-US" altLang="ko-KR" sz="1200"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tc>
                <a:tc>
                  <a:txBody>
                    <a:bodyPr/>
                    <a:lstStyle/>
                    <a:p>
                      <a:pPr algn="l">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Distribution of </a:t>
                      </a:r>
                      <a:r>
                        <a:rPr lang="en-US" altLang="ko-KR" sz="1200" dirty="0" err="1" smtClean="0">
                          <a:effectLst/>
                          <a:latin typeface="Arial Unicode MS" panose="020B0604020202020204" pitchFamily="50" charset="-127"/>
                          <a:ea typeface="Arial Unicode MS" panose="020B0604020202020204" pitchFamily="50" charset="-127"/>
                          <a:cs typeface="Arial Unicode MS" panose="020B0604020202020204" pitchFamily="50" charset="-127"/>
                        </a:rPr>
                        <a:t>arduino</a:t>
                      </a:r>
                      <a:r>
                        <a:rPr lang="en-US" altLang="ko-KR" sz="1200"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 task responsibility</a:t>
                      </a:r>
                    </a:p>
                  </a:txBody>
                  <a:tcPr marL="252000" marR="68580" marT="0" marB="0" anchor="ctr"/>
                </a:tc>
                <a:tc>
                  <a:txBody>
                    <a:bodyPr/>
                    <a:lstStyle/>
                    <a:p>
                      <a:pPr algn="ctr">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4</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tc>
              </a:tr>
            </a:tbl>
          </a:graphicData>
        </a:graphic>
      </p:graphicFrame>
    </p:spTree>
    <p:extLst>
      <p:ext uri="{BB962C8B-B14F-4D97-AF65-F5344CB8AC3E}">
        <p14:creationId xmlns="" xmlns:p14="http://schemas.microsoft.com/office/powerpoint/2010/main" val="38348156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3.4 Role &amp; Responsibility</a:t>
            </a:r>
            <a:endParaRPr lang="ko-KR" altLang="en-US" dirty="0"/>
          </a:p>
        </p:txBody>
      </p:sp>
      <p:sp>
        <p:nvSpPr>
          <p:cNvPr id="3" name="내용 개체 틀 2"/>
          <p:cNvSpPr>
            <a:spLocks noGrp="1"/>
          </p:cNvSpPr>
          <p:nvPr>
            <p:ph idx="1"/>
          </p:nvPr>
        </p:nvSpPr>
        <p:spPr/>
        <p:txBody>
          <a:bodyPr/>
          <a:lstStyle/>
          <a:p>
            <a:endParaRPr lang="ko-KR" altLang="en-US" dirty="0"/>
          </a:p>
        </p:txBody>
      </p:sp>
      <p:graphicFrame>
        <p:nvGraphicFramePr>
          <p:cNvPr id="4" name="표 3"/>
          <p:cNvGraphicFramePr>
            <a:graphicFrameLocks noGrp="1"/>
          </p:cNvGraphicFramePr>
          <p:nvPr>
            <p:extLst>
              <p:ext uri="{D42A27DB-BD31-4B8C-83A1-F6EECF244321}">
                <p14:modId xmlns="" xmlns:p14="http://schemas.microsoft.com/office/powerpoint/2010/main" val="3057871709"/>
              </p:ext>
            </p:extLst>
          </p:nvPr>
        </p:nvGraphicFramePr>
        <p:xfrm>
          <a:off x="467544" y="1478909"/>
          <a:ext cx="8208912" cy="4470371"/>
        </p:xfrm>
        <a:graphic>
          <a:graphicData uri="http://schemas.openxmlformats.org/drawingml/2006/table">
            <a:tbl>
              <a:tblPr>
                <a:tableStyleId>{5C22544A-7EE6-4342-B048-85BDC9FD1C3A}</a:tableStyleId>
              </a:tblPr>
              <a:tblGrid>
                <a:gridCol w="2088232"/>
                <a:gridCol w="4608512"/>
                <a:gridCol w="1512168"/>
              </a:tblGrid>
              <a:tr h="473195">
                <a:tc>
                  <a:txBody>
                    <a:bodyPr/>
                    <a:lstStyle/>
                    <a:p>
                      <a:pPr algn="ctr" fontAlgn="ctr"/>
                      <a:r>
                        <a:rPr lang="en-US" sz="1400" u="none" strike="noStrike" dirty="0">
                          <a:effectLst/>
                          <a:latin typeface="Arial Unicode MS" panose="020B0604020202020204" pitchFamily="50" charset="-127"/>
                          <a:ea typeface="Arial Unicode MS" panose="020B0604020202020204" pitchFamily="50" charset="-127"/>
                          <a:cs typeface="Arial Unicode MS" panose="020B0604020202020204" pitchFamily="50" charset="-127"/>
                        </a:rPr>
                        <a:t>Role</a:t>
                      </a:r>
                      <a:endParaRPr lang="en-US" sz="1400" b="0" i="0" u="none" strike="noStrike" dirty="0">
                        <a:solidFill>
                          <a:srgbClr val="000000"/>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ctr"/>
                      <a:r>
                        <a:rPr lang="en-US" sz="1400" u="none" strike="noStrike">
                          <a:effectLst/>
                          <a:latin typeface="Arial Unicode MS" panose="020B0604020202020204" pitchFamily="50" charset="-127"/>
                          <a:ea typeface="Arial Unicode MS" panose="020B0604020202020204" pitchFamily="50" charset="-127"/>
                          <a:cs typeface="Arial Unicode MS" panose="020B0604020202020204" pitchFamily="50" charset="-127"/>
                        </a:rPr>
                        <a:t>Responsibility</a:t>
                      </a:r>
                      <a:endParaRPr lang="en-US" sz="1400" b="0" i="0" u="none" strike="noStrike">
                        <a:solidFill>
                          <a:srgbClr val="000000"/>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ctr"/>
                      <a:r>
                        <a:rPr lang="en-US" sz="1400" u="none" strike="noStrike" dirty="0">
                          <a:effectLst/>
                          <a:latin typeface="Arial Unicode MS" panose="020B0604020202020204" pitchFamily="50" charset="-127"/>
                          <a:ea typeface="Arial Unicode MS" panose="020B0604020202020204" pitchFamily="50" charset="-127"/>
                          <a:cs typeface="Arial Unicode MS" panose="020B0604020202020204" pitchFamily="50" charset="-127"/>
                        </a:rPr>
                        <a:t>Assign</a:t>
                      </a:r>
                      <a:endParaRPr lang="en-US" sz="1400" b="0" i="0" u="none" strike="noStrike" dirty="0">
                        <a:solidFill>
                          <a:srgbClr val="000000"/>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499647">
                <a:tc>
                  <a:txBody>
                    <a:bodyPr/>
                    <a:lstStyle/>
                    <a:p>
                      <a:pPr algn="l" fontAlgn="ctr"/>
                      <a:r>
                        <a:rPr lang="en-US" sz="1400" u="none" strike="noStrike" dirty="0">
                          <a:effectLst/>
                          <a:latin typeface="Arial Unicode MS" panose="020B0604020202020204" pitchFamily="50" charset="-127"/>
                          <a:ea typeface="Arial Unicode MS" panose="020B0604020202020204" pitchFamily="50" charset="-127"/>
                          <a:cs typeface="Arial Unicode MS" panose="020B0604020202020204" pitchFamily="50" charset="-127"/>
                        </a:rPr>
                        <a:t>Project Manager</a:t>
                      </a:r>
                      <a:endParaRPr lang="en-US" sz="1400" b="0" i="0" u="none" strike="noStrike" dirty="0">
                        <a:solidFill>
                          <a:srgbClr val="000000"/>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400" u="none" strike="noStrike" dirty="0">
                          <a:effectLst/>
                          <a:latin typeface="Arial Unicode MS" panose="020B0604020202020204" pitchFamily="50" charset="-127"/>
                          <a:ea typeface="Arial Unicode MS" panose="020B0604020202020204" pitchFamily="50" charset="-127"/>
                          <a:cs typeface="Arial Unicode MS" panose="020B0604020202020204" pitchFamily="50" charset="-127"/>
                        </a:rPr>
                        <a:t>Risk &amp; Issue Management, Schedule Management </a:t>
                      </a:r>
                      <a:endParaRPr lang="en-US" sz="1400" b="0" i="0" u="none" strike="noStrike" dirty="0">
                        <a:solidFill>
                          <a:srgbClr val="000000"/>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u="none" strike="noStrike" dirty="0" err="1">
                          <a:effectLst/>
                          <a:latin typeface="Arial Unicode MS" panose="020B0604020202020204" pitchFamily="50" charset="-127"/>
                          <a:ea typeface="Arial Unicode MS" panose="020B0604020202020204" pitchFamily="50" charset="-127"/>
                          <a:cs typeface="Arial Unicode MS" panose="020B0604020202020204" pitchFamily="50" charset="-127"/>
                        </a:rPr>
                        <a:t>Hyungsun</a:t>
                      </a:r>
                      <a:r>
                        <a:rPr lang="en-US" sz="1400" u="none" strike="noStrike" dirty="0">
                          <a:effectLst/>
                          <a:latin typeface="Arial Unicode MS" panose="020B0604020202020204" pitchFamily="50" charset="-127"/>
                          <a:ea typeface="Arial Unicode MS" panose="020B0604020202020204" pitchFamily="50" charset="-127"/>
                          <a:cs typeface="Arial Unicode MS" panose="020B0604020202020204" pitchFamily="50" charset="-127"/>
                        </a:rPr>
                        <a:t> Kim</a:t>
                      </a:r>
                      <a:endParaRPr lang="en-US" sz="1400" b="0" i="0" u="none" strike="noStrike" dirty="0">
                        <a:solidFill>
                          <a:srgbClr val="000000"/>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9647">
                <a:tc>
                  <a:txBody>
                    <a:bodyPr/>
                    <a:lstStyle/>
                    <a:p>
                      <a:pPr algn="l" fontAlgn="ctr"/>
                      <a:r>
                        <a:rPr lang="en-US" sz="1400" u="none" strike="noStrike">
                          <a:effectLst/>
                          <a:latin typeface="Arial Unicode MS" panose="020B0604020202020204" pitchFamily="50" charset="-127"/>
                          <a:ea typeface="Arial Unicode MS" panose="020B0604020202020204" pitchFamily="50" charset="-127"/>
                          <a:cs typeface="Arial Unicode MS" panose="020B0604020202020204" pitchFamily="50" charset="-127"/>
                        </a:rPr>
                        <a:t>Architect</a:t>
                      </a:r>
                      <a:endParaRPr lang="en-US" sz="1400" b="0" i="0" u="none" strike="noStrike">
                        <a:solidFill>
                          <a:srgbClr val="000000"/>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400" u="none" strike="noStrike">
                          <a:effectLst/>
                          <a:latin typeface="Arial Unicode MS" panose="020B0604020202020204" pitchFamily="50" charset="-127"/>
                          <a:ea typeface="Arial Unicode MS" panose="020B0604020202020204" pitchFamily="50" charset="-127"/>
                          <a:cs typeface="Arial Unicode MS" panose="020B0604020202020204" pitchFamily="50" charset="-127"/>
                        </a:rPr>
                        <a:t>Requirement Analysis, Architecture Design </a:t>
                      </a:r>
                      <a:endParaRPr lang="en-US" sz="1400" b="0" i="0" u="none" strike="noStrike">
                        <a:solidFill>
                          <a:srgbClr val="000000"/>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u="none" strike="noStrike">
                          <a:effectLst/>
                          <a:latin typeface="Arial Unicode MS" panose="020B0604020202020204" pitchFamily="50" charset="-127"/>
                          <a:ea typeface="Arial Unicode MS" panose="020B0604020202020204" pitchFamily="50" charset="-127"/>
                          <a:cs typeface="Arial Unicode MS" panose="020B0604020202020204" pitchFamily="50" charset="-127"/>
                        </a:rPr>
                        <a:t>Jaean Yi</a:t>
                      </a:r>
                      <a:endParaRPr lang="en-US" sz="1400" b="0" i="0" u="none" strike="noStrike">
                        <a:solidFill>
                          <a:srgbClr val="000000"/>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9647">
                <a:tc>
                  <a:txBody>
                    <a:bodyPr/>
                    <a:lstStyle/>
                    <a:p>
                      <a:pPr algn="l" fontAlgn="ctr"/>
                      <a:r>
                        <a:rPr lang="en-US" sz="1400" u="none" strike="noStrike">
                          <a:effectLst/>
                          <a:latin typeface="Arial Unicode MS" panose="020B0604020202020204" pitchFamily="50" charset="-127"/>
                          <a:ea typeface="Arial Unicode MS" panose="020B0604020202020204" pitchFamily="50" charset="-127"/>
                          <a:cs typeface="Arial Unicode MS" panose="020B0604020202020204" pitchFamily="50" charset="-127"/>
                        </a:rPr>
                        <a:t>Test Manager</a:t>
                      </a:r>
                      <a:endParaRPr lang="en-US" sz="1400" b="0" i="0" u="none" strike="noStrike">
                        <a:solidFill>
                          <a:srgbClr val="000000"/>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400" u="none" strike="noStrike" dirty="0">
                          <a:effectLst/>
                          <a:latin typeface="Arial Unicode MS" panose="020B0604020202020204" pitchFamily="50" charset="-127"/>
                          <a:ea typeface="Arial Unicode MS" panose="020B0604020202020204" pitchFamily="50" charset="-127"/>
                          <a:cs typeface="Arial Unicode MS" panose="020B0604020202020204" pitchFamily="50" charset="-127"/>
                        </a:rPr>
                        <a:t>Test </a:t>
                      </a:r>
                      <a:r>
                        <a:rPr lang="en-US" sz="1400" u="none" strike="noStrike"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Strategy, </a:t>
                      </a:r>
                      <a:r>
                        <a:rPr lang="en-US" sz="1400" u="none" strike="noStrike" dirty="0">
                          <a:effectLst/>
                          <a:latin typeface="Arial Unicode MS" panose="020B0604020202020204" pitchFamily="50" charset="-127"/>
                          <a:ea typeface="Arial Unicode MS" panose="020B0604020202020204" pitchFamily="50" charset="-127"/>
                          <a:cs typeface="Arial Unicode MS" panose="020B0604020202020204" pitchFamily="50" charset="-127"/>
                        </a:rPr>
                        <a:t>Test Plan, Test Management</a:t>
                      </a:r>
                      <a:endParaRPr lang="en-US" sz="1400" b="0" i="0" u="none" strike="noStrike" dirty="0">
                        <a:solidFill>
                          <a:srgbClr val="000000"/>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altLang="ko-KR" sz="1400" u="none" strike="noStrike" dirty="0" err="1" smtClean="0">
                          <a:effectLst/>
                          <a:latin typeface="Arial Unicode MS" panose="020B0604020202020204" pitchFamily="50" charset="-127"/>
                          <a:ea typeface="Arial Unicode MS" panose="020B0604020202020204" pitchFamily="50" charset="-127"/>
                          <a:cs typeface="Arial Unicode MS" panose="020B0604020202020204" pitchFamily="50" charset="-127"/>
                        </a:rPr>
                        <a:t>Jonggon</a:t>
                      </a:r>
                      <a:r>
                        <a:rPr lang="en-US" altLang="ko-KR" sz="1400" u="none" strike="noStrike"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 Kim</a:t>
                      </a:r>
                      <a:r>
                        <a:rPr lang="ko-KR" altLang="en-US" sz="1400" u="none" strike="noStrike" dirty="0">
                          <a:effectLst/>
                          <a:latin typeface="Arial Unicode MS" panose="020B0604020202020204" pitchFamily="50" charset="-127"/>
                          <a:ea typeface="Arial Unicode MS" panose="020B0604020202020204" pitchFamily="50" charset="-127"/>
                          <a:cs typeface="Arial Unicode MS" panose="020B0604020202020204" pitchFamily="50" charset="-127"/>
                        </a:rPr>
                        <a:t>　</a:t>
                      </a:r>
                      <a:endParaRPr lang="ko-KR" altLang="en-US" sz="1400" b="0" i="0" u="none" strike="noStrike" dirty="0">
                        <a:solidFill>
                          <a:srgbClr val="000000"/>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9647">
                <a:tc>
                  <a:txBody>
                    <a:bodyPr/>
                    <a:lstStyle/>
                    <a:p>
                      <a:pPr algn="l" fontAlgn="ctr"/>
                      <a:r>
                        <a:rPr lang="en-US" sz="1400" u="none" strike="noStrike"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Package Manager</a:t>
                      </a:r>
                      <a:endParaRPr lang="en-US" sz="1400" b="0" i="0" u="none" strike="noStrike" dirty="0">
                        <a:solidFill>
                          <a:srgbClr val="000000"/>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400" u="none" strike="noStrike" dirty="0">
                          <a:effectLst/>
                          <a:latin typeface="Arial Unicode MS" panose="020B0604020202020204" pitchFamily="50" charset="-127"/>
                          <a:ea typeface="Arial Unicode MS" panose="020B0604020202020204" pitchFamily="50" charset="-127"/>
                          <a:cs typeface="Arial Unicode MS" panose="020B0604020202020204" pitchFamily="50" charset="-127"/>
                        </a:rPr>
                        <a:t>Version </a:t>
                      </a:r>
                      <a:r>
                        <a:rPr lang="en-US" sz="1400" u="none" strike="noStrike"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Control (</a:t>
                      </a:r>
                      <a:r>
                        <a:rPr lang="en-US" sz="1400" u="none" strike="noStrike" dirty="0">
                          <a:effectLst/>
                          <a:latin typeface="Arial Unicode MS" panose="020B0604020202020204" pitchFamily="50" charset="-127"/>
                          <a:ea typeface="Arial Unicode MS" panose="020B0604020202020204" pitchFamily="50" charset="-127"/>
                          <a:cs typeface="Arial Unicode MS" panose="020B0604020202020204" pitchFamily="50" charset="-127"/>
                        </a:rPr>
                        <a:t>product, code, document</a:t>
                      </a:r>
                      <a:r>
                        <a:rPr lang="en-US" sz="1400" u="none" strike="noStrike"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 Build</a:t>
                      </a:r>
                      <a:endParaRPr lang="en-US" sz="1400" b="0" i="0" u="none" strike="noStrike" dirty="0">
                        <a:solidFill>
                          <a:srgbClr val="000000"/>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ko-KR" altLang="en-US" sz="1400" u="none" strike="noStrike" dirty="0">
                          <a:effectLst/>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400" u="none" strike="noStrike" dirty="0" err="1" smtClean="0">
                          <a:effectLst/>
                          <a:latin typeface="Arial Unicode MS" panose="020B0604020202020204" pitchFamily="50" charset="-127"/>
                          <a:ea typeface="Arial Unicode MS" panose="020B0604020202020204" pitchFamily="50" charset="-127"/>
                          <a:cs typeface="Arial Unicode MS" panose="020B0604020202020204" pitchFamily="50" charset="-127"/>
                        </a:rPr>
                        <a:t>Kideok</a:t>
                      </a:r>
                      <a:r>
                        <a:rPr lang="en-US" altLang="ko-KR" sz="1400" u="none" strike="noStrike"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 Kim</a:t>
                      </a:r>
                      <a:endParaRPr lang="ko-KR" altLang="en-US" sz="1400" b="0" i="0" u="none" strike="noStrike" dirty="0">
                        <a:solidFill>
                          <a:srgbClr val="000000"/>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9647">
                <a:tc>
                  <a:txBody>
                    <a:bodyPr/>
                    <a:lstStyle/>
                    <a:p>
                      <a:pPr algn="l" fontAlgn="ctr"/>
                      <a:r>
                        <a:rPr lang="en-US" sz="1400" b="0" i="0" u="none" strike="noStrike" dirty="0" smtClean="0">
                          <a:solidFill>
                            <a:srgbClr val="000000"/>
                          </a:solidFill>
                          <a:effectLst/>
                          <a:latin typeface="Arial Unicode MS" panose="020B0604020202020204" pitchFamily="50" charset="-127"/>
                          <a:ea typeface="Arial Unicode MS" panose="020B0604020202020204" pitchFamily="50" charset="-127"/>
                          <a:cs typeface="Arial Unicode MS" panose="020B0604020202020204" pitchFamily="50" charset="-127"/>
                        </a:rPr>
                        <a:t>Protocol Manager</a:t>
                      </a:r>
                      <a:endParaRPr lang="en-US" sz="1400" b="0" i="0" u="none" strike="noStrike" dirty="0">
                        <a:solidFill>
                          <a:srgbClr val="000000"/>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400" b="0" i="0" u="none" strike="noStrike" dirty="0" smtClean="0">
                          <a:solidFill>
                            <a:srgbClr val="000000"/>
                          </a:solidFill>
                          <a:effectLst/>
                          <a:latin typeface="Arial Unicode MS" panose="020B0604020202020204" pitchFamily="50" charset="-127"/>
                          <a:ea typeface="Arial Unicode MS" panose="020B0604020202020204" pitchFamily="50" charset="-127"/>
                          <a:cs typeface="Arial Unicode MS" panose="020B0604020202020204" pitchFamily="50" charset="-127"/>
                        </a:rPr>
                        <a:t>Protocol</a:t>
                      </a:r>
                      <a:r>
                        <a:rPr lang="en-US" sz="1400" b="0" i="0" u="none" strike="noStrike" baseline="0" dirty="0" smtClean="0">
                          <a:solidFill>
                            <a:srgbClr val="000000"/>
                          </a:solidFill>
                          <a:effectLst/>
                          <a:latin typeface="Arial Unicode MS" panose="020B0604020202020204" pitchFamily="50" charset="-127"/>
                          <a:ea typeface="Arial Unicode MS" panose="020B0604020202020204" pitchFamily="50" charset="-127"/>
                          <a:cs typeface="Arial Unicode MS" panose="020B0604020202020204" pitchFamily="50" charset="-127"/>
                        </a:rPr>
                        <a:t> specification, Protocol documentation</a:t>
                      </a:r>
                      <a:endParaRPr lang="en-US" sz="1400" b="0" i="0" u="none" strike="noStrike" dirty="0">
                        <a:solidFill>
                          <a:srgbClr val="000000"/>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altLang="ko-KR" sz="1400" b="0" i="0" u="none" strike="noStrike" dirty="0" err="1" smtClean="0">
                          <a:solidFill>
                            <a:srgbClr val="000000"/>
                          </a:solidFill>
                          <a:effectLst/>
                          <a:latin typeface="Arial Unicode MS" panose="020B0604020202020204" pitchFamily="50" charset="-127"/>
                          <a:ea typeface="Arial Unicode MS" panose="020B0604020202020204" pitchFamily="50" charset="-127"/>
                          <a:cs typeface="Arial Unicode MS" panose="020B0604020202020204" pitchFamily="50" charset="-127"/>
                        </a:rPr>
                        <a:t>Dongju</a:t>
                      </a:r>
                      <a:r>
                        <a:rPr lang="en-US" altLang="ko-KR" sz="1400" b="0" i="0" u="none" strike="noStrike" dirty="0" smtClean="0">
                          <a:solidFill>
                            <a:srgbClr val="000000"/>
                          </a:solidFill>
                          <a:effectLst/>
                          <a:latin typeface="Arial Unicode MS" panose="020B0604020202020204" pitchFamily="50" charset="-127"/>
                          <a:ea typeface="Arial Unicode MS" panose="020B0604020202020204" pitchFamily="50" charset="-127"/>
                          <a:cs typeface="Arial Unicode MS" panose="020B0604020202020204" pitchFamily="50" charset="-127"/>
                        </a:rPr>
                        <a:t> Kim</a:t>
                      </a:r>
                      <a:endParaRPr lang="ko-KR" altLang="en-US" sz="1400" b="0" i="0" u="none" strike="noStrike" dirty="0">
                        <a:solidFill>
                          <a:srgbClr val="000000"/>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9647">
                <a:tc>
                  <a:txBody>
                    <a:bodyPr/>
                    <a:lstStyle/>
                    <a:p>
                      <a:pPr algn="l" fontAlgn="ctr"/>
                      <a:r>
                        <a:rPr lang="en-US" sz="1400" u="none" strike="noStrike">
                          <a:effectLst/>
                          <a:latin typeface="Arial Unicode MS" panose="020B0604020202020204" pitchFamily="50" charset="-127"/>
                          <a:ea typeface="Arial Unicode MS" panose="020B0604020202020204" pitchFamily="50" charset="-127"/>
                          <a:cs typeface="Arial Unicode MS" panose="020B0604020202020204" pitchFamily="50" charset="-127"/>
                        </a:rPr>
                        <a:t>Documentation Manager</a:t>
                      </a:r>
                      <a:endParaRPr lang="en-US" sz="1400" b="0" i="0" u="none" strike="noStrike">
                        <a:solidFill>
                          <a:srgbClr val="000000"/>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fr-FR" sz="1400" u="none" strike="noStrike" dirty="0">
                          <a:effectLst/>
                          <a:latin typeface="Arial Unicode MS" panose="020B0604020202020204" pitchFamily="50" charset="-127"/>
                          <a:ea typeface="Arial Unicode MS" panose="020B0604020202020204" pitchFamily="50" charset="-127"/>
                          <a:cs typeface="Arial Unicode MS" panose="020B0604020202020204" pitchFamily="50" charset="-127"/>
                        </a:rPr>
                        <a:t>Document Quality Management, Document review</a:t>
                      </a:r>
                      <a:endParaRPr lang="fr-FR" sz="1400" b="0" i="0" u="none" strike="noStrike" dirty="0">
                        <a:solidFill>
                          <a:srgbClr val="000000"/>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altLang="ko-KR" sz="1400" u="none" strike="noStrike" dirty="0" err="1" smtClean="0">
                          <a:effectLst/>
                          <a:latin typeface="Arial Unicode MS" panose="020B0604020202020204" pitchFamily="50" charset="-127"/>
                          <a:ea typeface="Arial Unicode MS" panose="020B0604020202020204" pitchFamily="50" charset="-127"/>
                          <a:cs typeface="Arial Unicode MS" panose="020B0604020202020204" pitchFamily="50" charset="-127"/>
                        </a:rPr>
                        <a:t>Heeseung</a:t>
                      </a:r>
                      <a:r>
                        <a:rPr lang="en-US" altLang="ko-KR" sz="1400" u="none" strike="noStrike"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 Kim</a:t>
                      </a: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9647">
                <a:tc>
                  <a:txBody>
                    <a:bodyPr/>
                    <a:lstStyle/>
                    <a:p>
                      <a:pPr algn="l" fontAlgn="ctr"/>
                      <a:r>
                        <a:rPr lang="en-US" sz="1400" b="0" i="0" u="none" strike="noStrike" dirty="0" smtClean="0">
                          <a:solidFill>
                            <a:srgbClr val="000000"/>
                          </a:solidFill>
                          <a:effectLst/>
                          <a:latin typeface="Arial Unicode MS" panose="020B0604020202020204" pitchFamily="50" charset="-127"/>
                          <a:ea typeface="Arial Unicode MS" panose="020B0604020202020204" pitchFamily="50" charset="-127"/>
                          <a:cs typeface="Arial Unicode MS" panose="020B0604020202020204" pitchFamily="50" charset="-127"/>
                        </a:rPr>
                        <a:t>Time Log</a:t>
                      </a:r>
                      <a:r>
                        <a:rPr lang="en-US" sz="1400" b="0" i="0" u="none" strike="noStrike" baseline="0" dirty="0" smtClean="0">
                          <a:solidFill>
                            <a:srgbClr val="000000"/>
                          </a:solidFill>
                          <a:effectLst/>
                          <a:latin typeface="Arial Unicode MS" panose="020B0604020202020204" pitchFamily="50" charset="-127"/>
                          <a:ea typeface="Arial Unicode MS" panose="020B0604020202020204" pitchFamily="50" charset="-127"/>
                          <a:cs typeface="Arial Unicode MS" panose="020B0604020202020204" pitchFamily="50" charset="-127"/>
                        </a:rPr>
                        <a:t> Manager</a:t>
                      </a:r>
                      <a:endParaRPr lang="en-US" sz="1400" b="0" i="0" u="none" strike="noStrike" dirty="0">
                        <a:solidFill>
                          <a:srgbClr val="000000"/>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fr-FR" sz="1400" b="0" i="0" u="none" strike="noStrike" dirty="0" smtClean="0">
                          <a:solidFill>
                            <a:srgbClr val="000000"/>
                          </a:solidFill>
                          <a:effectLst/>
                          <a:latin typeface="Arial Unicode MS" panose="020B0604020202020204" pitchFamily="50" charset="-127"/>
                          <a:ea typeface="Arial Unicode MS" panose="020B0604020202020204" pitchFamily="50" charset="-127"/>
                          <a:cs typeface="Arial Unicode MS" panose="020B0604020202020204" pitchFamily="50" charset="-127"/>
                        </a:rPr>
                        <a:t>Time log</a:t>
                      </a:r>
                      <a:r>
                        <a:rPr lang="fr-FR" sz="1400" b="0" i="0" u="none" strike="noStrike" baseline="0" dirty="0" smtClean="0">
                          <a:solidFill>
                            <a:srgbClr val="000000"/>
                          </a:solidFill>
                          <a:effectLst/>
                          <a:latin typeface="Arial Unicode MS" panose="020B0604020202020204" pitchFamily="50" charset="-127"/>
                          <a:ea typeface="Arial Unicode MS" panose="020B0604020202020204" pitchFamily="50" charset="-127"/>
                          <a:cs typeface="Arial Unicode MS" panose="020B0604020202020204" pitchFamily="50" charset="-127"/>
                        </a:rPr>
                        <a:t> mamagement, Earned value management</a:t>
                      </a:r>
                      <a:endParaRPr lang="fr-FR" sz="1400" b="0" i="0" u="none" strike="noStrike" dirty="0">
                        <a:solidFill>
                          <a:srgbClr val="000000"/>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altLang="ko-KR" sz="1400" u="none" strike="noStrike" baseline="0" dirty="0" err="1" smtClean="0">
                          <a:effectLst/>
                          <a:latin typeface="Arial Unicode MS" panose="020B0604020202020204" pitchFamily="50" charset="-127"/>
                          <a:ea typeface="Arial Unicode MS" panose="020B0604020202020204" pitchFamily="50" charset="-127"/>
                          <a:cs typeface="Arial Unicode MS" panose="020B0604020202020204" pitchFamily="50" charset="-127"/>
                        </a:rPr>
                        <a:t>Hyugjin</a:t>
                      </a:r>
                      <a:r>
                        <a:rPr lang="en-US" altLang="ko-KR" sz="1400" u="none" strike="noStrike"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 Kwon</a:t>
                      </a:r>
                      <a:endParaRPr lang="ko-KR" altLang="en-US" sz="1400" b="0" i="0" u="none" strike="noStrike" dirty="0">
                        <a:solidFill>
                          <a:srgbClr val="000000"/>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9647">
                <a:tc>
                  <a:txBody>
                    <a:bodyPr/>
                    <a:lstStyle/>
                    <a:p>
                      <a:pPr algn="l" fontAlgn="ctr"/>
                      <a:r>
                        <a:rPr lang="en-US" sz="1400" u="none" strike="noStrike">
                          <a:effectLst/>
                          <a:latin typeface="Arial Unicode MS" panose="020B0604020202020204" pitchFamily="50" charset="-127"/>
                          <a:ea typeface="Arial Unicode MS" panose="020B0604020202020204" pitchFamily="50" charset="-127"/>
                          <a:cs typeface="Arial Unicode MS" panose="020B0604020202020204" pitchFamily="50" charset="-127"/>
                        </a:rPr>
                        <a:t>Development</a:t>
                      </a:r>
                      <a:endParaRPr lang="en-US" sz="1400" b="0" i="0" u="none" strike="noStrike">
                        <a:solidFill>
                          <a:srgbClr val="000000"/>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400" u="none" strike="noStrike">
                          <a:effectLst/>
                          <a:latin typeface="Arial Unicode MS" panose="020B0604020202020204" pitchFamily="50" charset="-127"/>
                          <a:ea typeface="Arial Unicode MS" panose="020B0604020202020204" pitchFamily="50" charset="-127"/>
                          <a:cs typeface="Arial Unicode MS" panose="020B0604020202020204" pitchFamily="50" charset="-127"/>
                        </a:rPr>
                        <a:t>Anaysis, Detailed Design, Coding, Testing, Debugging</a:t>
                      </a:r>
                      <a:endParaRPr lang="en-US" sz="1400" b="0" i="0" u="none" strike="noStrike">
                        <a:solidFill>
                          <a:srgbClr val="000000"/>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u="none" strike="noStrike" dirty="0">
                          <a:effectLst/>
                          <a:latin typeface="Arial Unicode MS" panose="020B0604020202020204" pitchFamily="50" charset="-127"/>
                          <a:ea typeface="Arial Unicode MS" panose="020B0604020202020204" pitchFamily="50" charset="-127"/>
                          <a:cs typeface="Arial Unicode MS" panose="020B0604020202020204" pitchFamily="50" charset="-127"/>
                        </a:rPr>
                        <a:t>ALL</a:t>
                      </a:r>
                      <a:endParaRPr lang="en-US" sz="1400" b="0" i="0" u="none" strike="noStrike" dirty="0">
                        <a:solidFill>
                          <a:srgbClr val="000000"/>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extLst>
      <p:ext uri="{BB962C8B-B14F-4D97-AF65-F5344CB8AC3E}">
        <p14:creationId xmlns="" xmlns:p14="http://schemas.microsoft.com/office/powerpoint/2010/main" val="26282863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3.5 Time Logging &amp; Project Tracking</a:t>
            </a:r>
            <a:endParaRPr lang="ko-KR" altLang="en-US" dirty="0"/>
          </a:p>
        </p:txBody>
      </p:sp>
      <p:sp>
        <p:nvSpPr>
          <p:cNvPr id="3" name="내용 개체 틀 2"/>
          <p:cNvSpPr>
            <a:spLocks noGrp="1"/>
          </p:cNvSpPr>
          <p:nvPr>
            <p:ph idx="1"/>
          </p:nvPr>
        </p:nvSpPr>
        <p:spPr/>
        <p:txBody>
          <a:bodyPr>
            <a:normAutofit fontScale="77500" lnSpcReduction="20000"/>
          </a:bodyPr>
          <a:lstStyle/>
          <a:p>
            <a:r>
              <a:rPr lang="en-US" altLang="ko-KR" dirty="0" smtClean="0"/>
              <a:t>Time log management based on individual</a:t>
            </a:r>
            <a:r>
              <a:rPr lang="ko-KR" altLang="en-US" dirty="0" smtClean="0"/>
              <a:t> </a:t>
            </a:r>
            <a:r>
              <a:rPr lang="en-US" altLang="ko-KR" dirty="0" smtClean="0"/>
              <a:t>activity</a:t>
            </a:r>
          </a:p>
          <a:p>
            <a:pPr lvl="1"/>
            <a:r>
              <a:rPr lang="en-US" altLang="ko-KR" dirty="0" smtClean="0"/>
              <a:t>Task Category</a:t>
            </a:r>
          </a:p>
          <a:p>
            <a:pPr marL="979487" lvl="2"/>
            <a:r>
              <a:rPr lang="en-US" altLang="ko-KR" dirty="0"/>
              <a:t>Planning</a:t>
            </a:r>
          </a:p>
          <a:p>
            <a:pPr marL="979487" lvl="2"/>
            <a:r>
              <a:rPr lang="en-US" altLang="ko-KR" dirty="0"/>
              <a:t>Requirement</a:t>
            </a:r>
          </a:p>
          <a:p>
            <a:pPr marL="979487" lvl="2"/>
            <a:r>
              <a:rPr lang="en-US" altLang="ko-KR" dirty="0"/>
              <a:t>Analysis</a:t>
            </a:r>
          </a:p>
          <a:p>
            <a:pPr marL="979487" lvl="2"/>
            <a:r>
              <a:rPr lang="en-US" altLang="ko-KR" dirty="0"/>
              <a:t>Design</a:t>
            </a:r>
          </a:p>
          <a:p>
            <a:pPr marL="979487" lvl="2"/>
            <a:r>
              <a:rPr lang="en-US" altLang="ko-KR" dirty="0"/>
              <a:t>Implementation</a:t>
            </a:r>
          </a:p>
          <a:p>
            <a:pPr marL="979487" lvl="2"/>
            <a:r>
              <a:rPr lang="en-US" altLang="ko-KR" dirty="0"/>
              <a:t>Testing</a:t>
            </a:r>
          </a:p>
          <a:p>
            <a:endParaRPr lang="en-US" altLang="ko-KR" dirty="0"/>
          </a:p>
          <a:p>
            <a:r>
              <a:rPr lang="en-US" altLang="ko-KR" dirty="0" smtClean="0"/>
              <a:t>Project tracking using earned value</a:t>
            </a:r>
          </a:p>
          <a:p>
            <a:pPr lvl="1"/>
            <a:r>
              <a:rPr lang="en-US" altLang="ko-KR" dirty="0" smtClean="0"/>
              <a:t>Each developer records the actual time log</a:t>
            </a:r>
          </a:p>
          <a:p>
            <a:pPr lvl="1"/>
            <a:r>
              <a:rPr lang="en-US" altLang="ko-KR" dirty="0" smtClean="0"/>
              <a:t>Estimate earned value  (Planed Value)</a:t>
            </a:r>
          </a:p>
          <a:p>
            <a:pPr lvl="1"/>
            <a:r>
              <a:rPr lang="en-US" altLang="ko-KR" dirty="0" smtClean="0"/>
              <a:t>Tracking project performance (Gap analysis)</a:t>
            </a:r>
          </a:p>
          <a:p>
            <a:pPr lvl="1"/>
            <a:endParaRPr lang="en-US" altLang="ko-KR" dirty="0" smtClean="0"/>
          </a:p>
          <a:p>
            <a:pPr lvl="1"/>
            <a:endParaRPr lang="ko-KR" altLang="en-US" dirty="0"/>
          </a:p>
        </p:txBody>
      </p:sp>
      <p:pic>
        <p:nvPicPr>
          <p:cNvPr id="4" name="Picture 3"/>
          <p:cNvPicPr>
            <a:picLocks noChangeAspect="1"/>
          </p:cNvPicPr>
          <p:nvPr/>
        </p:nvPicPr>
        <p:blipFill rotWithShape="1">
          <a:blip r:embed="rId2" cstate="print">
            <a:clrChange>
              <a:clrFrom>
                <a:srgbClr val="FFFFFF"/>
              </a:clrFrom>
              <a:clrTo>
                <a:srgbClr val="FFFFFF">
                  <a:alpha val="0"/>
                </a:srgbClr>
              </a:clrTo>
            </a:clrChange>
          </a:blip>
          <a:srcRect l="10362"/>
          <a:stretch/>
        </p:blipFill>
        <p:spPr>
          <a:xfrm>
            <a:off x="5580112" y="3501008"/>
            <a:ext cx="3090676" cy="2520280"/>
          </a:xfrm>
          <a:prstGeom prst="rect">
            <a:avLst/>
          </a:prstGeom>
        </p:spPr>
      </p:pic>
    </p:spTree>
    <p:extLst>
      <p:ext uri="{BB962C8B-B14F-4D97-AF65-F5344CB8AC3E}">
        <p14:creationId xmlns="" xmlns:p14="http://schemas.microsoft.com/office/powerpoint/2010/main" val="20027081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Appendix - Glossary</a:t>
            </a:r>
            <a:endParaRPr lang="ko-KR" altLang="en-US" dirty="0"/>
          </a:p>
        </p:txBody>
      </p:sp>
      <p:graphicFrame>
        <p:nvGraphicFramePr>
          <p:cNvPr id="4" name="내용 개체 틀 3"/>
          <p:cNvGraphicFramePr>
            <a:graphicFrameLocks noGrp="1"/>
          </p:cNvGraphicFramePr>
          <p:nvPr>
            <p:ph idx="1"/>
            <p:extLst>
              <p:ext uri="{D42A27DB-BD31-4B8C-83A1-F6EECF244321}">
                <p14:modId xmlns="" xmlns:p14="http://schemas.microsoft.com/office/powerpoint/2010/main" val="1438036694"/>
              </p:ext>
            </p:extLst>
          </p:nvPr>
        </p:nvGraphicFramePr>
        <p:xfrm>
          <a:off x="179388" y="1064096"/>
          <a:ext cx="8713788" cy="5816600"/>
        </p:xfrm>
        <a:graphic>
          <a:graphicData uri="http://schemas.openxmlformats.org/drawingml/2006/table">
            <a:tbl>
              <a:tblPr firstRow="1" bandRow="1">
                <a:tableStyleId>{5940675A-B579-460E-94D1-54222C63F5DA}</a:tableStyleId>
              </a:tblPr>
              <a:tblGrid>
                <a:gridCol w="1296268"/>
                <a:gridCol w="7417520"/>
              </a:tblGrid>
              <a:tr h="370840">
                <a:tc>
                  <a:txBody>
                    <a:bodyPr/>
                    <a:lstStyle/>
                    <a:p>
                      <a:pPr algn="ctr" latinLnBrk="1"/>
                      <a:r>
                        <a:rPr lang="en-US" altLang="ko-KR" sz="1400" b="1" dirty="0" smtClean="0"/>
                        <a:t>Word</a:t>
                      </a:r>
                      <a:endParaRPr lang="ko-KR" altLang="en-US" sz="1400" b="1" dirty="0"/>
                    </a:p>
                  </a:txBody>
                  <a:tcPr>
                    <a:solidFill>
                      <a:schemeClr val="bg1">
                        <a:lumMod val="65000"/>
                      </a:schemeClr>
                    </a:solidFill>
                  </a:tcPr>
                </a:tc>
                <a:tc>
                  <a:txBody>
                    <a:bodyPr/>
                    <a:lstStyle/>
                    <a:p>
                      <a:pPr algn="ctr" latinLnBrk="1"/>
                      <a:r>
                        <a:rPr lang="en-US" altLang="ko-KR" sz="1400" b="1" smtClean="0"/>
                        <a:t>Defination</a:t>
                      </a:r>
                      <a:endParaRPr lang="ko-KR" altLang="en-US" sz="1400" b="1" dirty="0"/>
                    </a:p>
                  </a:txBody>
                  <a:tcPr>
                    <a:solidFill>
                      <a:schemeClr val="bg1">
                        <a:lumMod val="65000"/>
                      </a:schemeClr>
                    </a:solidFill>
                  </a:tcPr>
                </a:tc>
              </a:tr>
              <a:tr h="370840">
                <a:tc>
                  <a:txBody>
                    <a:bodyPr/>
                    <a:lstStyle/>
                    <a:p>
                      <a:pPr latinLnBrk="1"/>
                      <a:r>
                        <a:rPr lang="en-US" altLang="ko-KR" sz="1400" kern="1200" dirty="0" smtClean="0">
                          <a:effectLst/>
                        </a:rPr>
                        <a:t>WMS </a:t>
                      </a:r>
                      <a:endParaRPr lang="ko-KR" altLang="en-US" sz="1400" dirty="0"/>
                    </a:p>
                  </a:txBody>
                  <a:tcPr>
                    <a:solidFill>
                      <a:schemeClr val="bg1"/>
                    </a:solidFill>
                  </a:tcPr>
                </a:tc>
                <a:tc>
                  <a:txBody>
                    <a:bodyPr/>
                    <a:lstStyle/>
                    <a:p>
                      <a:pPr latinLnBrk="1"/>
                      <a:r>
                        <a:rPr lang="en-US" altLang="ko-KR" sz="1400" kern="1200" dirty="0" smtClean="0">
                          <a:effectLst/>
                        </a:rPr>
                        <a:t>Warehouse Management System </a:t>
                      </a:r>
                      <a:endParaRPr lang="ko-KR" altLang="en-US" sz="1400" dirty="0"/>
                    </a:p>
                  </a:txBody>
                  <a:tcPr>
                    <a:solidFill>
                      <a:schemeClr val="bg1"/>
                    </a:solidFill>
                  </a:tcPr>
                </a:tc>
              </a:tr>
              <a:tr h="370840">
                <a:tc>
                  <a:txBody>
                    <a:bodyPr/>
                    <a:lstStyle/>
                    <a:p>
                      <a:pPr latinLnBrk="1"/>
                      <a:r>
                        <a:rPr lang="en-US" altLang="ko-KR" sz="1400" kern="1200" dirty="0" smtClean="0">
                          <a:effectLst/>
                        </a:rPr>
                        <a:t>Customer </a:t>
                      </a:r>
                      <a:endParaRPr lang="ko-KR" altLang="en-US" sz="1400" dirty="0"/>
                    </a:p>
                  </a:txBody>
                  <a:tcPr>
                    <a:solidFill>
                      <a:schemeClr val="bg1"/>
                    </a:solidFill>
                  </a:tcPr>
                </a:tc>
                <a:tc>
                  <a:txBody>
                    <a:bodyPr/>
                    <a:lstStyle/>
                    <a:p>
                      <a:pPr latinLnBrk="1"/>
                      <a:r>
                        <a:rPr lang="en-US" altLang="ko-KR" sz="1400" kern="1200" dirty="0" smtClean="0">
                          <a:effectLst/>
                        </a:rPr>
                        <a:t>Person who place order to buy the items (widgets)</a:t>
                      </a:r>
                      <a:endParaRPr lang="ko-KR" altLang="en-US" sz="1400" dirty="0"/>
                    </a:p>
                  </a:txBody>
                  <a:tcPr>
                    <a:solidFill>
                      <a:schemeClr val="bg1"/>
                    </a:solidFill>
                  </a:tcPr>
                </a:tc>
              </a:tr>
              <a:tr h="370840">
                <a:tc>
                  <a:txBody>
                    <a:bodyPr/>
                    <a:lstStyle/>
                    <a:p>
                      <a:pPr latinLnBrk="1"/>
                      <a:r>
                        <a:rPr lang="en-US" altLang="ko-KR" sz="1400" kern="1200" dirty="0" smtClean="0">
                          <a:effectLst/>
                        </a:rPr>
                        <a:t>Supervisor</a:t>
                      </a:r>
                      <a:endParaRPr lang="ko-KR" altLang="en-US" sz="1400" dirty="0"/>
                    </a:p>
                  </a:txBody>
                  <a:tcPr>
                    <a:solidFill>
                      <a:schemeClr val="bg1"/>
                    </a:solidFill>
                  </a:tcPr>
                </a:tc>
                <a:tc>
                  <a:txBody>
                    <a:bodyPr/>
                    <a:lstStyle/>
                    <a:p>
                      <a:r>
                        <a:rPr lang="en-US" altLang="ko-KR" sz="1400" kern="1200" dirty="0" smtClean="0">
                          <a:effectLst/>
                        </a:rPr>
                        <a:t>Person who monitor and manage the warehouse system. He/she monitors order status, inventory </a:t>
                      </a:r>
                    </a:p>
                    <a:p>
                      <a:r>
                        <a:rPr lang="en-US" altLang="ko-KR" sz="1400" kern="1200" dirty="0" smtClean="0">
                          <a:effectLst/>
                        </a:rPr>
                        <a:t>and robot status. Also he/she managers inventory in the warehouse.</a:t>
                      </a:r>
                      <a:endParaRPr lang="ko-KR" altLang="en-US" sz="1400" dirty="0"/>
                    </a:p>
                  </a:txBody>
                  <a:tcPr>
                    <a:solidFill>
                      <a:schemeClr val="bg1"/>
                    </a:solidFill>
                  </a:tcPr>
                </a:tc>
              </a:tr>
              <a:tr h="370840">
                <a:tc>
                  <a:txBody>
                    <a:bodyPr/>
                    <a:lstStyle/>
                    <a:p>
                      <a:pPr latinLnBrk="1"/>
                      <a:r>
                        <a:rPr lang="en-US" altLang="ko-KR" sz="1400" kern="1200" dirty="0" smtClean="0">
                          <a:effectLst/>
                        </a:rPr>
                        <a:t>Robot </a:t>
                      </a:r>
                      <a:endParaRPr lang="ko-KR" altLang="en-US" sz="1400" dirty="0"/>
                    </a:p>
                  </a:txBody>
                  <a:tcPr>
                    <a:solidFill>
                      <a:schemeClr val="bg1"/>
                    </a:solidFill>
                  </a:tcPr>
                </a:tc>
                <a:tc>
                  <a:txBody>
                    <a:bodyPr/>
                    <a:lstStyle/>
                    <a:p>
                      <a:pPr latinLnBrk="1"/>
                      <a:r>
                        <a:rPr lang="en-US" altLang="ko-KR" sz="1400" kern="1200" dirty="0" smtClean="0">
                          <a:effectLst/>
                        </a:rPr>
                        <a:t>A two wheeled widget carrier designed for use in the warehouse, featuring an Arduino Uno CPU </a:t>
                      </a:r>
                    </a:p>
                    <a:p>
                      <a:pPr latinLnBrk="1"/>
                      <a:r>
                        <a:rPr lang="en-US" altLang="ko-KR" sz="1400" kern="1200" dirty="0" smtClean="0">
                          <a:effectLst/>
                        </a:rPr>
                        <a:t>and Wi-Fi card.</a:t>
                      </a:r>
                      <a:endParaRPr lang="ko-KR" altLang="en-US" sz="1400" dirty="0"/>
                    </a:p>
                  </a:txBody>
                  <a:tcPr>
                    <a:solidFill>
                      <a:schemeClr val="bg1"/>
                    </a:solidFill>
                  </a:tcPr>
                </a:tc>
              </a:tr>
              <a:tr h="370840">
                <a:tc>
                  <a:txBody>
                    <a:bodyPr/>
                    <a:lstStyle/>
                    <a:p>
                      <a:pPr latinLnBrk="1"/>
                      <a:r>
                        <a:rPr lang="en-US" altLang="ko-KR" sz="1400" kern="1200" dirty="0" smtClean="0">
                          <a:effectLst/>
                        </a:rPr>
                        <a:t>Robot Status </a:t>
                      </a:r>
                      <a:endParaRPr lang="ko-KR" altLang="en-US" sz="1400" dirty="0"/>
                    </a:p>
                  </a:txBody>
                  <a:tcPr>
                    <a:solidFill>
                      <a:schemeClr val="bg1"/>
                    </a:solidFill>
                  </a:tcPr>
                </a:tc>
                <a:tc>
                  <a:txBody>
                    <a:bodyPr/>
                    <a:lstStyle/>
                    <a:p>
                      <a:pPr latinLnBrk="1"/>
                      <a:r>
                        <a:rPr lang="en-US" altLang="ko-KR" sz="1400" dirty="0" smtClean="0"/>
                        <a:t>The Status of Robot.</a:t>
                      </a:r>
                      <a:r>
                        <a:rPr lang="en-US" altLang="ko-KR" sz="1400" baseline="0" dirty="0" smtClean="0"/>
                        <a:t> </a:t>
                      </a:r>
                      <a:r>
                        <a:rPr lang="en-US" altLang="ko-KR" sz="1400" dirty="0" smtClean="0"/>
                        <a:t>Robot Status has monitoring information of Robot. It contains current location on the warehouse floor, the inventory on the bot, the stations visited, the next stop and the status of Robot as it moves through the warehouse. </a:t>
                      </a:r>
                      <a:endParaRPr lang="ko-KR" altLang="en-US" sz="1400" dirty="0"/>
                    </a:p>
                  </a:txBody>
                  <a:tcPr>
                    <a:solidFill>
                      <a:schemeClr val="bg1"/>
                    </a:solidFill>
                  </a:tcPr>
                </a:tc>
              </a:tr>
              <a:tr h="370840">
                <a:tc>
                  <a:txBody>
                    <a:bodyPr/>
                    <a:lstStyle/>
                    <a:p>
                      <a:pPr latinLnBrk="1"/>
                      <a:r>
                        <a:rPr lang="en-US" altLang="ko-KR" sz="1400" dirty="0" smtClean="0"/>
                        <a:t>Order </a:t>
                      </a:r>
                      <a:endParaRPr lang="ko-KR" altLang="en-US" sz="1400" dirty="0"/>
                    </a:p>
                  </a:txBody>
                  <a:tcPr>
                    <a:solidFill>
                      <a:schemeClr val="bg1"/>
                    </a:solidFill>
                  </a:tcPr>
                </a:tc>
                <a:tc>
                  <a:txBody>
                    <a:bodyPr/>
                    <a:lstStyle/>
                    <a:p>
                      <a:pPr latinLnBrk="1"/>
                      <a:r>
                        <a:rPr lang="en-US" altLang="ko-KR" sz="1400" dirty="0" smtClean="0"/>
                        <a:t>An request from the customer which specifies the widgets they want to buy and the number of </a:t>
                      </a:r>
                    </a:p>
                    <a:p>
                      <a:pPr latinLnBrk="1"/>
                      <a:r>
                        <a:rPr lang="en-US" altLang="ko-KR" sz="1400" dirty="0" smtClean="0"/>
                        <a:t>each that they want to buy</a:t>
                      </a:r>
                      <a:endParaRPr lang="ko-KR" altLang="en-US" sz="1400" dirty="0"/>
                    </a:p>
                  </a:txBody>
                  <a:tcPr>
                    <a:solidFill>
                      <a:schemeClr val="bg1"/>
                    </a:solidFill>
                  </a:tcPr>
                </a:tc>
              </a:tr>
              <a:tr h="370840">
                <a:tc>
                  <a:txBody>
                    <a:bodyPr/>
                    <a:lstStyle/>
                    <a:p>
                      <a:pPr latinLnBrk="1"/>
                      <a:r>
                        <a:rPr lang="en-US" altLang="ko-KR" sz="1400" dirty="0" smtClean="0"/>
                        <a:t>Order Line </a:t>
                      </a:r>
                      <a:endParaRPr lang="ko-KR" altLang="en-US" sz="1400" dirty="0"/>
                    </a:p>
                  </a:txBody>
                  <a:tcPr>
                    <a:solidFill>
                      <a:schemeClr val="bg1"/>
                    </a:solidFill>
                  </a:tcPr>
                </a:tc>
                <a:tc>
                  <a:txBody>
                    <a:bodyPr/>
                    <a:lstStyle/>
                    <a:p>
                      <a:pPr latinLnBrk="1"/>
                      <a:r>
                        <a:rPr lang="en-US" altLang="ko-KR" sz="1400" dirty="0" smtClean="0"/>
                        <a:t>Detailed information of one item from the one order, it specifies the item type and quantity.</a:t>
                      </a:r>
                      <a:endParaRPr lang="ko-KR" altLang="en-US" sz="1400" dirty="0"/>
                    </a:p>
                  </a:txBody>
                  <a:tcPr>
                    <a:solidFill>
                      <a:schemeClr val="bg1"/>
                    </a:solidFill>
                  </a:tcPr>
                </a:tc>
              </a:tr>
              <a:tr h="370840">
                <a:tc>
                  <a:txBody>
                    <a:bodyPr/>
                    <a:lstStyle/>
                    <a:p>
                      <a:pPr latinLnBrk="1"/>
                      <a:r>
                        <a:rPr lang="en-US" altLang="ko-KR" sz="1400" dirty="0" smtClean="0"/>
                        <a:t>Item </a:t>
                      </a:r>
                      <a:endParaRPr lang="ko-KR" altLang="en-US" sz="1400" dirty="0"/>
                    </a:p>
                  </a:txBody>
                  <a:tcPr>
                    <a:solidFill>
                      <a:schemeClr val="bg1"/>
                    </a:solidFill>
                  </a:tcPr>
                </a:tc>
                <a:tc>
                  <a:txBody>
                    <a:bodyPr/>
                    <a:lstStyle/>
                    <a:p>
                      <a:pPr latinLnBrk="1"/>
                      <a:r>
                        <a:rPr lang="en-US" altLang="ko-KR" sz="1400" dirty="0" smtClean="0"/>
                        <a:t>Category of real items (Type of Item), in this context item means category of widgets </a:t>
                      </a:r>
                      <a:endParaRPr lang="ko-KR" altLang="en-US" sz="1400" dirty="0"/>
                    </a:p>
                  </a:txBody>
                  <a:tcPr>
                    <a:solidFill>
                      <a:schemeClr val="bg1"/>
                    </a:solidFill>
                  </a:tcPr>
                </a:tc>
              </a:tr>
              <a:tr h="370840">
                <a:tc>
                  <a:txBody>
                    <a:bodyPr/>
                    <a:lstStyle/>
                    <a:p>
                      <a:pPr latinLnBrk="1"/>
                      <a:r>
                        <a:rPr lang="en-US" altLang="ko-KR" sz="1400" dirty="0" smtClean="0"/>
                        <a:t>Inventory </a:t>
                      </a:r>
                      <a:endParaRPr lang="ko-KR" altLang="en-US" sz="1400" dirty="0"/>
                    </a:p>
                  </a:txBody>
                  <a:tcPr>
                    <a:solidFill>
                      <a:schemeClr val="bg1"/>
                    </a:solidFill>
                  </a:tcPr>
                </a:tc>
                <a:tc>
                  <a:txBody>
                    <a:bodyPr/>
                    <a:lstStyle/>
                    <a:p>
                      <a:pPr latinLnBrk="1"/>
                      <a:r>
                        <a:rPr lang="en-US" altLang="ko-KR" sz="1400" dirty="0" smtClean="0"/>
                        <a:t>Items in WMS which can deliver to customer</a:t>
                      </a:r>
                      <a:endParaRPr lang="ko-KR" altLang="en-US" sz="1400" dirty="0"/>
                    </a:p>
                  </a:txBody>
                  <a:tcPr>
                    <a:solidFill>
                      <a:schemeClr val="bg1"/>
                    </a:solidFill>
                  </a:tcPr>
                </a:tc>
              </a:tr>
              <a:tr h="370840">
                <a:tc>
                  <a:txBody>
                    <a:bodyPr/>
                    <a:lstStyle/>
                    <a:p>
                      <a:pPr latinLnBrk="1"/>
                      <a:r>
                        <a:rPr lang="en-US" altLang="ko-KR" sz="1400" dirty="0" smtClean="0"/>
                        <a:t>Inventory </a:t>
                      </a:r>
                    </a:p>
                    <a:p>
                      <a:pPr latinLnBrk="1"/>
                      <a:r>
                        <a:rPr lang="en-US" altLang="ko-KR" sz="1400" dirty="0" smtClean="0"/>
                        <a:t>Station </a:t>
                      </a:r>
                      <a:endParaRPr lang="ko-KR" altLang="en-US" sz="1400" dirty="0"/>
                    </a:p>
                  </a:txBody>
                  <a:tcPr>
                    <a:solidFill>
                      <a:schemeClr val="bg1"/>
                    </a:solidFill>
                  </a:tcPr>
                </a:tc>
                <a:tc>
                  <a:txBody>
                    <a:bodyPr/>
                    <a:lstStyle/>
                    <a:p>
                      <a:pPr latinLnBrk="1"/>
                      <a:r>
                        <a:rPr lang="en-US" altLang="ko-KR" sz="1400" dirty="0" smtClean="0"/>
                        <a:t>A place that stock up items. Robot visit and get items and go to shipping dock.</a:t>
                      </a:r>
                      <a:endParaRPr lang="ko-KR" altLang="en-US" sz="1400" dirty="0"/>
                    </a:p>
                  </a:txBody>
                  <a:tcPr>
                    <a:solidFill>
                      <a:schemeClr val="bg1"/>
                    </a:solidFill>
                  </a:tcPr>
                </a:tc>
              </a:tr>
            </a:tbl>
          </a:graphicData>
        </a:graphic>
      </p:graphicFrame>
    </p:spTree>
    <p:extLst>
      <p:ext uri="{BB962C8B-B14F-4D97-AF65-F5344CB8AC3E}">
        <p14:creationId xmlns="" xmlns:p14="http://schemas.microsoft.com/office/powerpoint/2010/main" val="23667561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4" name="Content Placeholder 3" descr="question-mark1.jpg"/>
          <p:cNvPicPr>
            <a:picLocks noGrp="1" noChangeAspect="1"/>
          </p:cNvPicPr>
          <p:nvPr>
            <p:ph idx="1"/>
          </p:nvPr>
        </p:nvPicPr>
        <p:blipFill>
          <a:blip r:embed="rId2" cstate="print">
            <a:extLst>
              <a:ext uri="{28A0092B-C50C-407E-A947-70E740481C1C}">
                <a14:useLocalDpi xmlns="" xmlns:a14="http://schemas.microsoft.com/office/drawing/2010/main" val="0"/>
              </a:ext>
            </a:extLst>
          </a:blip>
          <a:srcRect t="7576" b="7576"/>
          <a:stretch>
            <a:fillRect/>
          </a:stretch>
        </p:blipFill>
        <p:spPr/>
      </p:pic>
    </p:spTree>
    <p:extLst>
      <p:ext uri="{BB962C8B-B14F-4D97-AF65-F5344CB8AC3E}">
        <p14:creationId xmlns="" xmlns:p14="http://schemas.microsoft.com/office/powerpoint/2010/main" val="3471985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vert="horz" lIns="91440" tIns="45720" rIns="91440" bIns="45720" rtlCol="0" anchor="ctr">
            <a:normAutofit/>
          </a:bodyPr>
          <a:lstStyle/>
          <a:p>
            <a:pPr algn="l"/>
            <a:r>
              <a:rPr lang="en-US" altLang="ko-KR" sz="3000" dirty="0"/>
              <a:t>1. Project Scope</a:t>
            </a:r>
            <a:endParaRPr lang="ko-KR" altLang="en-US" sz="3000" dirty="0"/>
          </a:p>
        </p:txBody>
      </p:sp>
      <p:sp>
        <p:nvSpPr>
          <p:cNvPr id="3" name="내용 개체 틀 2"/>
          <p:cNvSpPr>
            <a:spLocks noGrp="1"/>
          </p:cNvSpPr>
          <p:nvPr>
            <p:ph idx="1"/>
          </p:nvPr>
        </p:nvSpPr>
        <p:spPr/>
        <p:txBody>
          <a:bodyPr>
            <a:normAutofit/>
          </a:bodyPr>
          <a:lstStyle/>
          <a:p>
            <a:pPr marL="635000" indent="-457200">
              <a:buFont typeface="+mj-lt"/>
              <a:buAutoNum type="arabicPeriod"/>
            </a:pPr>
            <a:r>
              <a:rPr lang="en-US" altLang="ko-KR" sz="1800" b="1" dirty="0" smtClean="0">
                <a:latin typeface="Microsoft Sans Serif" panose="020B0604020202020204" pitchFamily="34" charset="0"/>
                <a:cs typeface="Microsoft Sans Serif" panose="020B0604020202020204" pitchFamily="34" charset="0"/>
              </a:rPr>
              <a:t>Project Scope </a:t>
            </a:r>
          </a:p>
          <a:p>
            <a:pPr marL="471487" lvl="1" indent="0">
              <a:buNone/>
            </a:pPr>
            <a:r>
              <a:rPr lang="en-US" altLang="ko-KR" sz="1600" b="1" dirty="0" smtClean="0">
                <a:latin typeface="Microsoft Sans Serif" panose="020B0604020202020204" pitchFamily="34" charset="0"/>
                <a:cs typeface="Microsoft Sans Serif" panose="020B0604020202020204" pitchFamily="34" charset="0"/>
              </a:rPr>
              <a:t>1.1. Context </a:t>
            </a:r>
            <a:endParaRPr lang="en-US" altLang="ko-KR" sz="1600" b="1" dirty="0">
              <a:latin typeface="Microsoft Sans Serif" panose="020B0604020202020204" pitchFamily="34" charset="0"/>
              <a:cs typeface="Microsoft Sans Serif" panose="020B0604020202020204" pitchFamily="34" charset="0"/>
            </a:endParaRPr>
          </a:p>
          <a:p>
            <a:pPr marL="471487" lvl="1" indent="0">
              <a:buNone/>
            </a:pPr>
            <a:r>
              <a:rPr lang="en-US" altLang="ko-KR" sz="1600" b="1" dirty="0">
                <a:latin typeface="Microsoft Sans Serif" panose="020B0604020202020204" pitchFamily="34" charset="0"/>
                <a:cs typeface="Microsoft Sans Serif" panose="020B0604020202020204" pitchFamily="34" charset="0"/>
              </a:rPr>
              <a:t>1.2. Stakeholders</a:t>
            </a:r>
          </a:p>
          <a:p>
            <a:pPr marL="471487" lvl="1" indent="0">
              <a:buNone/>
            </a:pPr>
            <a:r>
              <a:rPr lang="en-US" altLang="ko-KR" sz="1600" b="1" dirty="0">
                <a:latin typeface="Microsoft Sans Serif" panose="020B0604020202020204" pitchFamily="34" charset="0"/>
                <a:cs typeface="Microsoft Sans Serif" panose="020B0604020202020204" pitchFamily="34" charset="0"/>
              </a:rPr>
              <a:t>1.3. System </a:t>
            </a:r>
            <a:r>
              <a:rPr lang="en-US" altLang="ko-KR" sz="1600" b="1" dirty="0" smtClean="0">
                <a:latin typeface="Microsoft Sans Serif" panose="020B0604020202020204" pitchFamily="34" charset="0"/>
                <a:cs typeface="Microsoft Sans Serif" panose="020B0604020202020204" pitchFamily="34" charset="0"/>
              </a:rPr>
              <a:t>Context Diagram</a:t>
            </a:r>
          </a:p>
          <a:p>
            <a:pPr marL="471487" lvl="1" indent="0">
              <a:buNone/>
            </a:pPr>
            <a:endParaRPr lang="en-US" altLang="ko-KR" sz="1600" dirty="0" smtClean="0">
              <a:latin typeface="Microsoft Sans Serif" panose="020B0604020202020204" pitchFamily="34" charset="0"/>
              <a:cs typeface="Microsoft Sans Serif" panose="020B0604020202020204" pitchFamily="34" charset="0"/>
            </a:endParaRPr>
          </a:p>
          <a:p>
            <a:pPr marL="635000" indent="-457200">
              <a:buFont typeface="+mj-lt"/>
              <a:buAutoNum type="arabicPeriod"/>
            </a:pPr>
            <a:r>
              <a:rPr lang="en-US" altLang="ko-KR" sz="1800" b="1" dirty="0">
                <a:solidFill>
                  <a:schemeClr val="tx1">
                    <a:lumMod val="50000"/>
                    <a:lumOff val="50000"/>
                  </a:schemeClr>
                </a:solidFill>
                <a:latin typeface="Microsoft Sans Serif" panose="020B0604020202020204" pitchFamily="34" charset="0"/>
                <a:cs typeface="Microsoft Sans Serif" panose="020B0604020202020204" pitchFamily="34" charset="0"/>
              </a:rPr>
              <a:t>Architectural Drivers</a:t>
            </a:r>
          </a:p>
          <a:p>
            <a:pPr marL="471487" lvl="1" indent="0">
              <a:buNone/>
            </a:pPr>
            <a:endParaRPr lang="en-US" altLang="ko-KR" sz="1600" dirty="0" smtClean="0">
              <a:solidFill>
                <a:schemeClr val="tx1">
                  <a:lumMod val="50000"/>
                  <a:lumOff val="50000"/>
                </a:schemeClr>
              </a:solidFill>
              <a:latin typeface="Microsoft Sans Serif" panose="020B0604020202020204" pitchFamily="34" charset="0"/>
              <a:cs typeface="Microsoft Sans Serif" panose="020B0604020202020204" pitchFamily="34" charset="0"/>
            </a:endParaRPr>
          </a:p>
          <a:p>
            <a:pPr marL="635000" indent="-457200">
              <a:buFont typeface="+mj-lt"/>
              <a:buAutoNum type="arabicPeriod"/>
            </a:pPr>
            <a:r>
              <a:rPr lang="en-US" altLang="ko-KR" sz="1800" b="1" dirty="0">
                <a:solidFill>
                  <a:schemeClr val="tx1">
                    <a:lumMod val="50000"/>
                    <a:lumOff val="50000"/>
                  </a:schemeClr>
                </a:solidFill>
                <a:latin typeface="Microsoft Sans Serif" panose="020B0604020202020204" pitchFamily="34" charset="0"/>
                <a:cs typeface="Microsoft Sans Serif" panose="020B0604020202020204" pitchFamily="34" charset="0"/>
              </a:rPr>
              <a:t>Project </a:t>
            </a:r>
            <a:r>
              <a:rPr lang="en-US" altLang="ko-KR" sz="1800" b="1" dirty="0" smtClean="0">
                <a:solidFill>
                  <a:schemeClr val="tx1">
                    <a:lumMod val="50000"/>
                    <a:lumOff val="50000"/>
                  </a:schemeClr>
                </a:solidFill>
                <a:latin typeface="Microsoft Sans Serif" panose="020B0604020202020204" pitchFamily="34" charset="0"/>
                <a:cs typeface="Microsoft Sans Serif" panose="020B0604020202020204" pitchFamily="34" charset="0"/>
              </a:rPr>
              <a:t>Strategy</a:t>
            </a:r>
            <a:endParaRPr lang="en-US" altLang="ko-KR" sz="1800" b="1" dirty="0">
              <a:solidFill>
                <a:schemeClr val="tx1">
                  <a:lumMod val="50000"/>
                  <a:lumOff val="50000"/>
                </a:schemeClr>
              </a:solidFill>
              <a:latin typeface="Microsoft Sans Serif" panose="020B0604020202020204" pitchFamily="34" charset="0"/>
              <a:cs typeface="Microsoft Sans Serif" panose="020B0604020202020204" pitchFamily="34" charset="0"/>
            </a:endParaRPr>
          </a:p>
        </p:txBody>
      </p:sp>
    </p:spTree>
    <p:extLst>
      <p:ext uri="{BB962C8B-B14F-4D97-AF65-F5344CB8AC3E}">
        <p14:creationId xmlns="" xmlns:p14="http://schemas.microsoft.com/office/powerpoint/2010/main" val="38656949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내용 개체 틀 2"/>
          <p:cNvSpPr txBox="1">
            <a:spLocks/>
          </p:cNvSpPr>
          <p:nvPr/>
        </p:nvSpPr>
        <p:spPr>
          <a:xfrm>
            <a:off x="179512" y="908720"/>
            <a:ext cx="8712968" cy="5544616"/>
          </a:xfrm>
          <a:prstGeom prst="rect">
            <a:avLst/>
          </a:prstGeom>
          <a:solidFill>
            <a:srgbClr val="FFFFFF"/>
          </a:solidFill>
          <a:effectLst>
            <a:innerShdw blurRad="63500" dist="50800" dir="8100000">
              <a:prstClr val="black">
                <a:alpha val="50000"/>
              </a:prstClr>
            </a:innerShdw>
            <a:softEdge rad="127000"/>
          </a:effectLst>
        </p:spPr>
        <p:txBody>
          <a:bodyPr vert="horz" lIns="91440" tIns="144000" rIns="91440" bIns="45720" rtlCol="0">
            <a:normAutofit/>
          </a:bodyPr>
          <a:lstStyle>
            <a:lvl1pPr marL="449263" indent="-271463" algn="l" defTabSz="914400" rtl="0" eaLnBrk="1" latinLnBrk="1" hangingPunct="1">
              <a:spcBef>
                <a:spcPct val="20000"/>
              </a:spcBef>
              <a:buFont typeface="Wingdings" panose="05000000000000000000" pitchFamily="2" charset="2"/>
              <a:buChar char="v"/>
              <a:defRPr sz="2000" kern="120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defRPr>
            </a:lvl1pPr>
            <a:lvl2pPr marL="742950" indent="-285750" algn="l" defTabSz="914400" rtl="0" eaLnBrk="1" latinLnBrk="1" hangingPunct="1">
              <a:spcBef>
                <a:spcPct val="20000"/>
              </a:spcBef>
              <a:buFont typeface="Wingdings" panose="05000000000000000000" pitchFamily="2" charset="2"/>
              <a:buChar char="§"/>
              <a:defRPr sz="1800" kern="120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defRPr>
            </a:lvl2pPr>
            <a:lvl3pPr marL="1143000" indent="-228600" algn="l" defTabSz="914400" rtl="0" eaLnBrk="1" latinLnBrk="1" hangingPunct="1">
              <a:spcBef>
                <a:spcPct val="20000"/>
              </a:spcBef>
              <a:buFont typeface="Arial" pitchFamily="34" charset="0"/>
              <a:buChar char="•"/>
              <a:defRPr sz="1600" kern="120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defRPr>
            </a:lvl3pPr>
            <a:lvl4pPr marL="1600200" indent="-228600" algn="l" defTabSz="914400" rtl="0" eaLnBrk="1" latinLnBrk="1" hangingPunct="1">
              <a:spcBef>
                <a:spcPct val="20000"/>
              </a:spcBef>
              <a:buFont typeface="Arial" pitchFamily="34" charset="0"/>
              <a:buChar char="–"/>
              <a:defRPr sz="1400" kern="120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defRPr>
            </a:lvl4pPr>
            <a:lvl5pPr marL="2057400" indent="-228600" algn="l" defTabSz="914400" rtl="0" eaLnBrk="1" latinLnBrk="1" hangingPunct="1">
              <a:spcBef>
                <a:spcPct val="20000"/>
              </a:spcBef>
              <a:buFont typeface="Arial" pitchFamily="34" charset="0"/>
              <a:buChar char="»"/>
              <a:defRPr sz="1400" kern="120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en-US" altLang="ko-KR" dirty="0"/>
          </a:p>
        </p:txBody>
      </p:sp>
      <p:sp>
        <p:nvSpPr>
          <p:cNvPr id="2" name="제목 1"/>
          <p:cNvSpPr>
            <a:spLocks noGrp="1"/>
          </p:cNvSpPr>
          <p:nvPr>
            <p:ph type="title"/>
          </p:nvPr>
        </p:nvSpPr>
        <p:spPr/>
        <p:txBody>
          <a:bodyPr>
            <a:normAutofit/>
          </a:bodyPr>
          <a:lstStyle/>
          <a:p>
            <a:pPr algn="l"/>
            <a:r>
              <a:rPr lang="en-US" altLang="ko-KR" sz="3000" dirty="0" smtClean="0"/>
              <a:t>1.1  Context (1/2) – Market, Organizational</a:t>
            </a:r>
            <a:endParaRPr lang="ko-KR" altLang="en-US" sz="3000" dirty="0"/>
          </a:p>
        </p:txBody>
      </p:sp>
      <p:graphicFrame>
        <p:nvGraphicFramePr>
          <p:cNvPr id="6" name="내용 개체 틀 5"/>
          <p:cNvGraphicFramePr>
            <a:graphicFrameLocks noGrp="1"/>
          </p:cNvGraphicFramePr>
          <p:nvPr>
            <p:ph idx="1"/>
            <p:extLst>
              <p:ext uri="{D42A27DB-BD31-4B8C-83A1-F6EECF244321}">
                <p14:modId xmlns="" xmlns:p14="http://schemas.microsoft.com/office/powerpoint/2010/main" val="2097808146"/>
              </p:ext>
            </p:extLst>
          </p:nvPr>
        </p:nvGraphicFramePr>
        <p:xfrm>
          <a:off x="539552" y="1196752"/>
          <a:ext cx="7920881" cy="5627515"/>
        </p:xfrm>
        <a:graphic>
          <a:graphicData uri="http://schemas.openxmlformats.org/drawingml/2006/table">
            <a:tbl>
              <a:tblPr/>
              <a:tblGrid>
                <a:gridCol w="1627786"/>
                <a:gridCol w="1900607"/>
                <a:gridCol w="4392488"/>
              </a:tblGrid>
              <a:tr h="561921">
                <a:tc rowSpan="4">
                  <a:txBody>
                    <a:bodyPr/>
                    <a:lstStyle/>
                    <a:p>
                      <a:pPr algn="l" fontAlgn="t">
                        <a:lnSpc>
                          <a:spcPts val="2000"/>
                        </a:lnSpc>
                      </a:pPr>
                      <a:r>
                        <a:rPr lang="en-US" sz="1600" b="1" kern="1500" baseline="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Market </a:t>
                      </a:r>
                      <a:endParaRPr lang="en-US" sz="1600" b="1" kern="150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p>
                      <a:pPr algn="l" fontAlgn="t">
                        <a:lnSpc>
                          <a:spcPts val="2000"/>
                        </a:lnSpc>
                      </a:pPr>
                      <a:r>
                        <a:rPr lang="en-US" sz="1600" b="1" kern="150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Context</a:t>
                      </a:r>
                      <a:endParaRPr lang="en-US" sz="1600" b="1" kern="1500" baseline="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l" fontAlgn="t">
                        <a:lnSpc>
                          <a:spcPts val="1300"/>
                        </a:lnSpc>
                      </a:pPr>
                      <a:r>
                        <a:rPr lang="en-US" sz="1100" b="1" dirty="0" err="1"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stackholders</a:t>
                      </a:r>
                      <a:endParaRPr lang="en-US" sz="1100" b="1"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1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Ecosystem of developers, VARs,</a:t>
                      </a:r>
                      <a:r>
                        <a:rPr lang="en-US" sz="11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 3</a:t>
                      </a:r>
                      <a:r>
                        <a:rPr lang="en-US" sz="1100" b="0" baseline="3000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rd</a:t>
                      </a:r>
                      <a:r>
                        <a:rPr lang="en-US" sz="11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 party  H/W and S/W developers, </a:t>
                      </a:r>
                      <a:r>
                        <a:rPr lang="en-US" altLang="ko-KR" sz="11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3</a:t>
                      </a:r>
                      <a:r>
                        <a:rPr lang="en-US" altLang="ko-KR" sz="1100" b="0" baseline="3000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rd</a:t>
                      </a:r>
                      <a:r>
                        <a:rPr lang="en-US" altLang="ko-KR" sz="11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 party </a:t>
                      </a:r>
                      <a:r>
                        <a:rPr lang="en-US" sz="11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service providers, installers, maintainers, customer, S/A producer, home builder, smart appliance producer, utilities companies</a:t>
                      </a:r>
                      <a:endParaRPr lang="en-US" sz="11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33641">
                <a:tc vMerge="1">
                  <a:txBody>
                    <a:bodyPr/>
                    <a:lstStyle/>
                    <a:p>
                      <a:pPr latinLnBrk="1"/>
                      <a:endParaRPr lang="ko-KR" altLang="en-US"/>
                    </a:p>
                  </a:txBody>
                  <a:tcPr/>
                </a:tc>
                <a:tc>
                  <a:txBody>
                    <a:bodyPr/>
                    <a:lstStyle/>
                    <a:p>
                      <a:pPr algn="l" fontAlgn="t">
                        <a:lnSpc>
                          <a:spcPts val="1300"/>
                        </a:lnSpc>
                      </a:pPr>
                      <a:r>
                        <a:rPr lang="en-US" sz="11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Product Velocity</a:t>
                      </a:r>
                      <a:endParaRPr lang="en-US" sz="11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sz="11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10</a:t>
                      </a:r>
                      <a:r>
                        <a:rPr lang="en-US" sz="11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 </a:t>
                      </a:r>
                      <a:r>
                        <a:rPr lang="en-US" sz="11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years</a:t>
                      </a:r>
                      <a:endParaRPr lang="ko-KR" altLang="en-US" sz="1100" b="0" dirty="0" smtClean="0">
                        <a:solidFill>
                          <a:srgbClr val="FF0000"/>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689592">
                <a:tc vMerge="1">
                  <a:txBody>
                    <a:bodyPr/>
                    <a:lstStyle/>
                    <a:p>
                      <a:pPr latinLnBrk="1"/>
                      <a:endParaRPr lang="ko-KR" altLang="en-US"/>
                    </a:p>
                  </a:txBody>
                  <a:tcPr/>
                </a:tc>
                <a:tc>
                  <a:txBody>
                    <a:bodyPr/>
                    <a:lstStyle/>
                    <a:p>
                      <a:pPr algn="l" fontAlgn="t">
                        <a:lnSpc>
                          <a:spcPts val="1300"/>
                        </a:lnSpc>
                      </a:pPr>
                      <a:r>
                        <a:rPr lang="en-US" sz="11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Price</a:t>
                      </a:r>
                      <a:endParaRPr lang="en-US" sz="11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1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Infrastructure  : $ 200k </a:t>
                      </a:r>
                      <a:r>
                        <a:rPr lang="en-US" altLang="ko-KR" sz="11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per management</a:t>
                      </a:r>
                      <a:r>
                        <a:rPr lang="en-US" altLang="ko-KR" sz="11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system</a:t>
                      </a:r>
                      <a:endParaRPr lang="en-US" sz="11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p>
                      <a:pPr algn="l" fontAlgn="t">
                        <a:lnSpc>
                          <a:spcPts val="1300"/>
                        </a:lnSpc>
                      </a:pPr>
                      <a:r>
                        <a:rPr lang="en-US" sz="11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Monthly cost :  </a:t>
                      </a:r>
                      <a:r>
                        <a:rPr lang="en-US" sz="11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 </a:t>
                      </a:r>
                      <a:r>
                        <a:rPr lang="en-US" sz="11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12</a:t>
                      </a:r>
                      <a:endParaRPr lang="en-US" sz="11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33641">
                <a:tc vMerge="1">
                  <a:txBody>
                    <a:bodyPr/>
                    <a:lstStyle/>
                    <a:p>
                      <a:pPr latinLnBrk="1"/>
                      <a:endParaRPr lang="ko-KR" altLang="en-US"/>
                    </a:p>
                  </a:txBody>
                  <a:tcPr/>
                </a:tc>
                <a:tc>
                  <a:txBody>
                    <a:bodyPr/>
                    <a:lstStyle/>
                    <a:p>
                      <a:pPr algn="l" fontAlgn="t">
                        <a:lnSpc>
                          <a:spcPts val="1300"/>
                        </a:lnSpc>
                      </a:pPr>
                      <a:r>
                        <a:rPr lang="en-US" sz="11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Functional expectations</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100" b="0" dirty="0" err="1"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IoT</a:t>
                      </a:r>
                      <a:r>
                        <a:rPr lang="en-US" sz="11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  </a:t>
                      </a:r>
                      <a:r>
                        <a:rPr lang="ko-KR" altLang="en-US" sz="11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서비스를 제공(집</a:t>
                      </a:r>
                      <a:r>
                        <a:rPr lang="en-US" altLang="ko-KR" sz="11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a:t>
                      </a:r>
                      <a:r>
                        <a:rPr lang="ko-KR" altLang="en-US" sz="11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 </a:t>
                      </a:r>
                      <a:r>
                        <a:rPr lang="ko-KR" altLang="en-US" sz="1100" b="0" dirty="0" err="1"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회사등</a:t>
                      </a:r>
                      <a:r>
                        <a:rPr lang="en-US" altLang="ko-KR" sz="11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a:t>
                      </a:r>
                      <a:endParaRPr lang="en-US" sz="11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088022">
                <a:tc rowSpan="4">
                  <a:txBody>
                    <a:bodyPr/>
                    <a:lstStyle/>
                    <a:p>
                      <a:pPr algn="l" fontAlgn="t">
                        <a:lnSpc>
                          <a:spcPts val="2000"/>
                        </a:lnSpc>
                      </a:pPr>
                      <a:r>
                        <a:rPr lang="en-US" sz="1600" b="1" kern="1500" baseline="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Organizational </a:t>
                      </a:r>
                      <a:br>
                        <a:rPr lang="en-US" sz="1600" b="1" kern="1500" baseline="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br>
                      <a:r>
                        <a:rPr lang="en-US" sz="1600" b="1" kern="1500" baseline="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Context</a:t>
                      </a:r>
                    </a:p>
                  </a:txBody>
                  <a:tcPr marL="53340" marR="5334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l" fontAlgn="t">
                        <a:lnSpc>
                          <a:spcPts val="1300"/>
                        </a:lnSpc>
                      </a:pPr>
                      <a:r>
                        <a:rPr lang="en-US" sz="11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Project</a:t>
                      </a:r>
                      <a:br>
                        <a:rPr lang="en-US" sz="11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br>
                      <a:r>
                        <a:rPr lang="en-US" sz="11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Roles </a:t>
                      </a:r>
                      <a:r>
                        <a:rPr lang="en-US" sz="11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and responsibilities</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1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Project</a:t>
                      </a:r>
                      <a:r>
                        <a:rPr lang="en-US" altLang="ko-KR" sz="11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 Manager</a:t>
                      </a:r>
                      <a:endParaRPr lang="en-US" altLang="ko-KR" sz="11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p>
                      <a:pPr algn="l" fontAlgn="t">
                        <a:lnSpc>
                          <a:spcPts val="1300"/>
                        </a:lnSpc>
                      </a:pPr>
                      <a:r>
                        <a:rPr lang="en-US" altLang="ko-KR" sz="11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Architect</a:t>
                      </a:r>
                    </a:p>
                    <a:p>
                      <a:pPr algn="l" fontAlgn="t">
                        <a:lnSpc>
                          <a:spcPts val="1300"/>
                        </a:lnSpc>
                      </a:pPr>
                      <a:r>
                        <a:rPr lang="en-US" altLang="ko-KR" sz="11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Test Manager</a:t>
                      </a:r>
                    </a:p>
                    <a:p>
                      <a:pPr algn="l" fontAlgn="t">
                        <a:lnSpc>
                          <a:spcPts val="1300"/>
                        </a:lnSpc>
                      </a:pPr>
                      <a:r>
                        <a:rPr lang="en-US" altLang="ko-KR" sz="11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Package </a:t>
                      </a:r>
                      <a:r>
                        <a:rPr lang="en-US" altLang="ko-KR" sz="11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Manager</a:t>
                      </a:r>
                    </a:p>
                    <a:p>
                      <a:pPr algn="l" fontAlgn="t">
                        <a:lnSpc>
                          <a:spcPts val="1300"/>
                        </a:lnSpc>
                      </a:pPr>
                      <a:r>
                        <a:rPr lang="en-US" altLang="ko-KR" sz="11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Protocol Manager</a:t>
                      </a:r>
                    </a:p>
                    <a:p>
                      <a:pPr algn="l" fontAlgn="t">
                        <a:lnSpc>
                          <a:spcPts val="1300"/>
                        </a:lnSpc>
                      </a:pPr>
                      <a:r>
                        <a:rPr lang="en-US" altLang="ko-KR" sz="11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Documentation Manager</a:t>
                      </a:r>
                    </a:p>
                    <a:p>
                      <a:pPr algn="l" fontAlgn="t">
                        <a:lnSpc>
                          <a:spcPts val="1300"/>
                        </a:lnSpc>
                      </a:pPr>
                      <a:r>
                        <a:rPr lang="en-US" altLang="ko-KR" sz="11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Developer (all team members)</a:t>
                      </a:r>
                    </a:p>
                    <a:p>
                      <a:pPr algn="l" fontAlgn="t">
                        <a:lnSpc>
                          <a:spcPts val="1300"/>
                        </a:lnSpc>
                      </a:pPr>
                      <a:r>
                        <a:rPr lang="en-US" altLang="ko-KR" sz="11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(architecturally neutral project team organization)</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33641">
                <a:tc vMerge="1">
                  <a:txBody>
                    <a:bodyPr/>
                    <a:lstStyle/>
                    <a:p>
                      <a:pPr latinLnBrk="1"/>
                      <a:endParaRPr lang="ko-KR" altLang="en-US"/>
                    </a:p>
                  </a:txBody>
                  <a:tcPr/>
                </a:tc>
                <a:tc>
                  <a:txBody>
                    <a:bodyPr/>
                    <a:lstStyle/>
                    <a:p>
                      <a:pPr algn="l" fontAlgn="t">
                        <a:lnSpc>
                          <a:spcPts val="1300"/>
                        </a:lnSpc>
                      </a:pPr>
                      <a:r>
                        <a:rPr lang="en-US" sz="11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Technological</a:t>
                      </a:r>
                      <a:r>
                        <a:rPr lang="en-US" sz="11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 background</a:t>
                      </a:r>
                      <a:endParaRPr lang="en-US" sz="11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altLang="ko-KR" sz="11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LG </a:t>
                      </a:r>
                      <a:r>
                        <a:rPr lang="ko-KR" altLang="en-US" sz="11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전자 제품</a:t>
                      </a:r>
                      <a:r>
                        <a:rPr lang="en-US" altLang="ko-KR" sz="11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 </a:t>
                      </a:r>
                      <a:r>
                        <a:rPr lang="ko-KR" altLang="en-US" sz="11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및 시스템</a:t>
                      </a:r>
                      <a:r>
                        <a:rPr lang="ko-KR" altLang="en-US" sz="11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 개발</a:t>
                      </a:r>
                      <a:endParaRPr lang="en-US" altLang="ko-KR" sz="11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p>
                      <a:pPr algn="l" fontAlgn="t">
                        <a:lnSpc>
                          <a:spcPts val="1300"/>
                        </a:lnSpc>
                      </a:pPr>
                      <a:r>
                        <a:rPr lang="en-US" sz="11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(Network Protocol, BSP, Embedded, Mobile, Display)</a:t>
                      </a:r>
                      <a:endParaRPr lang="en-US" sz="11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p>
                      <a:pPr algn="l" fontAlgn="t">
                        <a:lnSpc>
                          <a:spcPts val="1300"/>
                        </a:lnSpc>
                      </a:pPr>
                      <a:r>
                        <a:rPr lang="en-US" sz="1100" b="0" dirty="0" smtClean="0">
                          <a:solidFill>
                            <a:schemeClr val="bg1"/>
                          </a:solidFill>
                          <a:effectLst/>
                          <a:latin typeface="Arial Unicode MS" panose="020B0604020202020204" pitchFamily="50" charset="-127"/>
                          <a:ea typeface="Arial Unicode MS" panose="020B0604020202020204" pitchFamily="50" charset="-127"/>
                          <a:cs typeface="Arial Unicode MS" panose="020B0604020202020204" pitchFamily="50" charset="-127"/>
                        </a:rPr>
                        <a:t>Development</a:t>
                      </a:r>
                      <a:r>
                        <a:rPr lang="en-US" sz="1100" b="0" baseline="0" dirty="0" smtClean="0">
                          <a:solidFill>
                            <a:schemeClr val="bg1"/>
                          </a:solidFill>
                          <a:effectLst/>
                          <a:latin typeface="Arial Unicode MS" panose="020B0604020202020204" pitchFamily="50" charset="-127"/>
                          <a:ea typeface="Arial Unicode MS" panose="020B0604020202020204" pitchFamily="50" charset="-127"/>
                          <a:cs typeface="Arial Unicode MS" panose="020B0604020202020204" pitchFamily="50" charset="-127"/>
                        </a:rPr>
                        <a:t> experience</a:t>
                      </a:r>
                      <a:r>
                        <a:rPr lang="en-US" sz="1100" b="0" dirty="0" smtClean="0">
                          <a:solidFill>
                            <a:schemeClr val="bg1"/>
                          </a:solidFill>
                          <a:effectLst/>
                          <a:latin typeface="Arial Unicode MS" panose="020B0604020202020204" pitchFamily="50" charset="-127"/>
                          <a:ea typeface="Arial Unicode MS" panose="020B0604020202020204" pitchFamily="50" charset="-127"/>
                          <a:cs typeface="Arial Unicode MS" panose="020B0604020202020204" pitchFamily="50" charset="-127"/>
                        </a:rPr>
                        <a:t> in same domain</a:t>
                      </a:r>
                      <a:r>
                        <a:rPr lang="en-US" sz="1100" b="0" baseline="0" dirty="0" smtClean="0">
                          <a:solidFill>
                            <a:schemeClr val="bg1"/>
                          </a:solidFill>
                          <a:effectLst/>
                          <a:latin typeface="Arial Unicode MS" panose="020B0604020202020204" pitchFamily="50" charset="-127"/>
                          <a:ea typeface="Arial Unicode MS" panose="020B0604020202020204" pitchFamily="50" charset="-127"/>
                          <a:cs typeface="Arial Unicode MS" panose="020B0604020202020204" pitchFamily="50" charset="-127"/>
                        </a:rPr>
                        <a:t> –</a:t>
                      </a:r>
                      <a:br>
                        <a:rPr lang="en-US" sz="1100" b="0" baseline="0" dirty="0" smtClean="0">
                          <a:solidFill>
                            <a:schemeClr val="bg1"/>
                          </a:solidFill>
                          <a:effectLst/>
                          <a:latin typeface="Arial Unicode MS" panose="020B0604020202020204" pitchFamily="50" charset="-127"/>
                          <a:ea typeface="Arial Unicode MS" panose="020B0604020202020204" pitchFamily="50" charset="-127"/>
                          <a:cs typeface="Arial Unicode MS" panose="020B0604020202020204" pitchFamily="50" charset="-127"/>
                        </a:rPr>
                      </a:br>
                      <a:r>
                        <a:rPr lang="en-US" sz="1100" b="0" baseline="0" dirty="0" smtClean="0">
                          <a:solidFill>
                            <a:schemeClr val="bg1"/>
                          </a:solidFill>
                          <a:effectLst/>
                          <a:latin typeface="Arial Unicode MS" panose="020B0604020202020204" pitchFamily="50" charset="-127"/>
                          <a:ea typeface="Arial Unicode MS" panose="020B0604020202020204" pitchFamily="50" charset="-127"/>
                          <a:cs typeface="Arial Unicode MS" panose="020B0604020202020204" pitchFamily="50" charset="-127"/>
                        </a:rPr>
                        <a:t>E</a:t>
                      </a:r>
                      <a:r>
                        <a:rPr lang="en-US" sz="1100" b="0" dirty="0" smtClean="0">
                          <a:solidFill>
                            <a:schemeClr val="bg1"/>
                          </a:solidFill>
                          <a:effectLst/>
                          <a:latin typeface="Arial Unicode MS" panose="020B0604020202020204" pitchFamily="50" charset="-127"/>
                          <a:ea typeface="Arial Unicode MS" panose="020B0604020202020204" pitchFamily="50" charset="-127"/>
                          <a:cs typeface="Arial Unicode MS" panose="020B0604020202020204" pitchFamily="50" charset="-127"/>
                        </a:rPr>
                        <a:t>lectronic products/systems</a:t>
                      </a:r>
                      <a:endParaRPr lang="en-US" sz="1100" b="0" dirty="0">
                        <a:solidFill>
                          <a:schemeClr val="bg1"/>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33641">
                <a:tc vMerge="1">
                  <a:txBody>
                    <a:bodyPr/>
                    <a:lstStyle/>
                    <a:p>
                      <a:pPr latinLnBrk="1"/>
                      <a:endParaRPr lang="ko-KR" altLang="en-US"/>
                    </a:p>
                  </a:txBody>
                  <a:tcPr/>
                </a:tc>
                <a:tc>
                  <a:txBody>
                    <a:bodyPr/>
                    <a:lstStyle/>
                    <a:p>
                      <a:pPr algn="l" fontAlgn="t">
                        <a:lnSpc>
                          <a:spcPts val="1300"/>
                        </a:lnSpc>
                      </a:pPr>
                      <a:r>
                        <a:rPr lang="en-US" altLang="ko-KR" sz="11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Communication channel</a:t>
                      </a:r>
                      <a:endParaRPr lang="en-US" sz="11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altLang="ko-KR" sz="11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Mobile</a:t>
                      </a:r>
                      <a:r>
                        <a:rPr lang="en-US" altLang="ko-KR" sz="11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 Msg., </a:t>
                      </a:r>
                      <a:r>
                        <a:rPr lang="en-US" altLang="ko-KR" sz="11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Using E-mail,</a:t>
                      </a:r>
                      <a:r>
                        <a:rPr lang="en-US" altLang="ko-KR" sz="11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 Off-line meeting</a:t>
                      </a:r>
                      <a:endParaRPr lang="en-US" sz="11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888808">
                <a:tc vMerge="1">
                  <a:txBody>
                    <a:bodyPr/>
                    <a:lstStyle/>
                    <a:p>
                      <a:pPr latinLnBrk="1"/>
                      <a:endParaRPr lang="ko-KR" altLang="en-US"/>
                    </a:p>
                  </a:txBody>
                  <a:tcPr/>
                </a:tc>
                <a:tc>
                  <a:txBody>
                    <a:bodyPr/>
                    <a:lstStyle/>
                    <a:p>
                      <a:pPr algn="l" fontAlgn="t">
                        <a:lnSpc>
                          <a:spcPts val="1300"/>
                        </a:lnSpc>
                      </a:pPr>
                      <a:r>
                        <a:rPr lang="en-US" sz="11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Organizational culture</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228600" indent="-228600" algn="l" fontAlgn="t">
                        <a:lnSpc>
                          <a:spcPts val="1300"/>
                        </a:lnSpc>
                        <a:buAutoNum type="arabicPeriod"/>
                      </a:pPr>
                      <a:r>
                        <a:rPr lang="ko-KR" altLang="en-US" sz="1100" b="0" dirty="0" smtClean="0">
                          <a:solidFill>
                            <a:schemeClr val="tx1"/>
                          </a:solidFill>
                          <a:effectLst/>
                          <a:latin typeface="Arial Unicode MS" panose="020B0604020202020204" pitchFamily="50" charset="-127"/>
                          <a:ea typeface="Arial Unicode MS" panose="020B0604020202020204" pitchFamily="50" charset="-127"/>
                          <a:cs typeface="Arial Unicode MS" panose="020B0604020202020204" pitchFamily="50" charset="-127"/>
                        </a:rPr>
                        <a:t>긍정적인 생각</a:t>
                      </a:r>
                      <a:endParaRPr lang="en-US" altLang="ko-KR" sz="1100" b="0" dirty="0" smtClean="0">
                        <a:solidFill>
                          <a:schemeClr val="tx1"/>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p>
                      <a:pPr marL="228600" indent="-228600" algn="l" fontAlgn="t">
                        <a:lnSpc>
                          <a:spcPts val="1300"/>
                        </a:lnSpc>
                        <a:buAutoNum type="arabicPeriod"/>
                      </a:pPr>
                      <a:r>
                        <a:rPr lang="ko-KR" altLang="en-US" sz="1100" b="0" dirty="0" smtClean="0">
                          <a:solidFill>
                            <a:schemeClr val="tx1"/>
                          </a:solidFill>
                          <a:effectLst/>
                          <a:latin typeface="Arial Unicode MS" panose="020B0604020202020204" pitchFamily="50" charset="-127"/>
                          <a:ea typeface="Arial Unicode MS" panose="020B0604020202020204" pitchFamily="50" charset="-127"/>
                          <a:cs typeface="Arial Unicode MS" panose="020B0604020202020204" pitchFamily="50" charset="-127"/>
                        </a:rPr>
                        <a:t>새로운 것에 대한 도전</a:t>
                      </a:r>
                      <a:endParaRPr lang="en-US" altLang="ko-KR" sz="1100" b="0" dirty="0" smtClean="0">
                        <a:solidFill>
                          <a:schemeClr val="tx1"/>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p>
                      <a:pPr marL="228600" indent="-228600" algn="l" fontAlgn="t">
                        <a:lnSpc>
                          <a:spcPts val="1300"/>
                        </a:lnSpc>
                        <a:buAutoNum type="arabicPeriod"/>
                      </a:pPr>
                      <a:r>
                        <a:rPr lang="ko-KR" altLang="en-US" sz="1100" b="0" dirty="0" smtClean="0">
                          <a:solidFill>
                            <a:schemeClr val="tx1"/>
                          </a:solidFill>
                          <a:effectLst/>
                          <a:latin typeface="Arial Unicode MS" panose="020B0604020202020204" pitchFamily="50" charset="-127"/>
                          <a:ea typeface="Arial Unicode MS" panose="020B0604020202020204" pitchFamily="50" charset="-127"/>
                          <a:cs typeface="Arial Unicode MS" panose="020B0604020202020204" pitchFamily="50" charset="-127"/>
                        </a:rPr>
                        <a:t>고객 중심의 사고</a:t>
                      </a:r>
                      <a:endParaRPr lang="en-US" altLang="ko-KR" sz="1100" b="0" dirty="0" smtClean="0">
                        <a:solidFill>
                          <a:schemeClr val="tx1"/>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p>
                      <a:pPr marL="228600" indent="-228600" algn="l" fontAlgn="t">
                        <a:lnSpc>
                          <a:spcPts val="1300"/>
                        </a:lnSpc>
                        <a:buAutoNum type="arabicPeriod"/>
                      </a:pPr>
                      <a:r>
                        <a:rPr lang="ko-KR" altLang="en-US" sz="1100" b="0" dirty="0" smtClean="0">
                          <a:solidFill>
                            <a:schemeClr val="tx1"/>
                          </a:solidFill>
                          <a:effectLst/>
                          <a:latin typeface="Arial Unicode MS" panose="020B0604020202020204" pitchFamily="50" charset="-127"/>
                          <a:ea typeface="Arial Unicode MS" panose="020B0604020202020204" pitchFamily="50" charset="-127"/>
                          <a:cs typeface="Arial Unicode MS" panose="020B0604020202020204" pitchFamily="50" charset="-127"/>
                        </a:rPr>
                        <a:t>상호에 대한 배려</a:t>
                      </a:r>
                      <a:endParaRPr lang="en-US" sz="1100" b="0" dirty="0" smtClean="0">
                        <a:solidFill>
                          <a:schemeClr val="tx1"/>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p>
                      <a:pPr marL="228600" indent="-228600" algn="l" fontAlgn="t">
                        <a:lnSpc>
                          <a:spcPts val="1300"/>
                        </a:lnSpc>
                        <a:buAutoNum type="arabicPeriod"/>
                      </a:pPr>
                      <a:r>
                        <a:rPr lang="en-US" sz="1100" b="0" dirty="0" smtClean="0">
                          <a:solidFill>
                            <a:schemeClr val="bg1"/>
                          </a:solidFill>
                          <a:effectLst/>
                          <a:latin typeface="Arial Unicode MS" panose="020B0604020202020204" pitchFamily="50" charset="-127"/>
                          <a:ea typeface="Arial Unicode MS" panose="020B0604020202020204" pitchFamily="50" charset="-127"/>
                          <a:cs typeface="Arial Unicode MS" panose="020B0604020202020204" pitchFamily="50" charset="-127"/>
                        </a:rPr>
                        <a:t>Open-minded</a:t>
                      </a:r>
                    </a:p>
                    <a:p>
                      <a:pPr marL="228600" indent="-228600" algn="l" fontAlgn="t">
                        <a:lnSpc>
                          <a:spcPts val="1300"/>
                        </a:lnSpc>
                        <a:buAutoNum type="arabicPeriod"/>
                      </a:pPr>
                      <a:r>
                        <a:rPr lang="en-US" sz="1100" b="0" dirty="0" smtClean="0">
                          <a:solidFill>
                            <a:schemeClr val="bg1"/>
                          </a:solidFill>
                          <a:effectLst/>
                          <a:latin typeface="Arial Unicode MS" panose="020B0604020202020204" pitchFamily="50" charset="-127"/>
                          <a:ea typeface="Arial Unicode MS" panose="020B0604020202020204" pitchFamily="50" charset="-127"/>
                          <a:cs typeface="Arial Unicode MS" panose="020B0604020202020204" pitchFamily="50" charset="-127"/>
                        </a:rPr>
                        <a:t>Be eager</a:t>
                      </a:r>
                      <a:r>
                        <a:rPr lang="en-US" sz="1100" b="0" baseline="0" dirty="0" smtClean="0">
                          <a:solidFill>
                            <a:schemeClr val="bg1"/>
                          </a:solidFill>
                          <a:effectLst/>
                          <a:latin typeface="Arial Unicode MS" panose="020B0604020202020204" pitchFamily="50" charset="-127"/>
                          <a:ea typeface="Arial Unicode MS" panose="020B0604020202020204" pitchFamily="50" charset="-127"/>
                          <a:cs typeface="Arial Unicode MS" panose="020B0604020202020204" pitchFamily="50" charset="-127"/>
                        </a:rPr>
                        <a:t> to success</a:t>
                      </a:r>
                    </a:p>
                    <a:p>
                      <a:pPr marL="228600" indent="-228600" algn="l" fontAlgn="t">
                        <a:lnSpc>
                          <a:spcPts val="1300"/>
                        </a:lnSpc>
                        <a:buAutoNum type="arabicPeriod"/>
                      </a:pPr>
                      <a:r>
                        <a:rPr lang="en-US" sz="1100" b="0" baseline="0" dirty="0" smtClean="0">
                          <a:solidFill>
                            <a:schemeClr val="bg1"/>
                          </a:solidFill>
                          <a:effectLst/>
                          <a:latin typeface="Arial Unicode MS" panose="020B0604020202020204" pitchFamily="50" charset="-127"/>
                          <a:ea typeface="Arial Unicode MS" panose="020B0604020202020204" pitchFamily="50" charset="-127"/>
                          <a:cs typeface="Arial Unicode MS" panose="020B0604020202020204" pitchFamily="50" charset="-127"/>
                        </a:rPr>
                        <a:t>Make better product for customer</a:t>
                      </a:r>
                      <a:endParaRPr lang="en-US" sz="1100" b="0" dirty="0">
                        <a:solidFill>
                          <a:schemeClr val="bg1"/>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extLst>
      <p:ext uri="{BB962C8B-B14F-4D97-AF65-F5344CB8AC3E}">
        <p14:creationId xmlns="" xmlns:p14="http://schemas.microsoft.com/office/powerpoint/2010/main" val="13232780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vert="horz" lIns="91440" tIns="45720" rIns="91440" bIns="45720" rtlCol="0" anchor="ctr">
            <a:normAutofit/>
          </a:bodyPr>
          <a:lstStyle/>
          <a:p>
            <a:pPr algn="l"/>
            <a:r>
              <a:rPr lang="en-US" altLang="ko-KR" sz="3000" dirty="0"/>
              <a:t>1.1 Context </a:t>
            </a:r>
            <a:r>
              <a:rPr lang="en-US" altLang="ko-KR" sz="3000" dirty="0"/>
              <a:t>(2/2) – Business, Technological</a:t>
            </a:r>
            <a:endParaRPr lang="ko-KR" altLang="en-US" sz="3000" dirty="0"/>
          </a:p>
        </p:txBody>
      </p:sp>
      <p:sp>
        <p:nvSpPr>
          <p:cNvPr id="7" name="내용 개체 틀 2"/>
          <p:cNvSpPr txBox="1">
            <a:spLocks/>
          </p:cNvSpPr>
          <p:nvPr/>
        </p:nvSpPr>
        <p:spPr>
          <a:xfrm>
            <a:off x="179512" y="908720"/>
            <a:ext cx="8712968" cy="5544616"/>
          </a:xfrm>
          <a:prstGeom prst="rect">
            <a:avLst/>
          </a:prstGeom>
          <a:solidFill>
            <a:srgbClr val="FFFFFF"/>
          </a:solidFill>
          <a:effectLst>
            <a:innerShdw blurRad="63500" dist="50800" dir="8100000">
              <a:prstClr val="black">
                <a:alpha val="50000"/>
              </a:prstClr>
            </a:innerShdw>
            <a:softEdge rad="127000"/>
          </a:effectLst>
        </p:spPr>
        <p:txBody>
          <a:bodyPr vert="horz" lIns="91440" tIns="144000" rIns="91440" bIns="45720" rtlCol="0">
            <a:normAutofit/>
          </a:bodyPr>
          <a:lstStyle>
            <a:lvl1pPr marL="449263" indent="-271463" algn="l" defTabSz="914400" rtl="0" eaLnBrk="1" latinLnBrk="1" hangingPunct="1">
              <a:spcBef>
                <a:spcPct val="20000"/>
              </a:spcBef>
              <a:buFont typeface="Wingdings" panose="05000000000000000000" pitchFamily="2" charset="2"/>
              <a:buChar char="v"/>
              <a:defRPr sz="2000" kern="120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defRPr>
            </a:lvl1pPr>
            <a:lvl2pPr marL="742950" indent="-285750" algn="l" defTabSz="914400" rtl="0" eaLnBrk="1" latinLnBrk="1" hangingPunct="1">
              <a:spcBef>
                <a:spcPct val="20000"/>
              </a:spcBef>
              <a:buFont typeface="Wingdings" panose="05000000000000000000" pitchFamily="2" charset="2"/>
              <a:buChar char="§"/>
              <a:defRPr sz="1800" kern="120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defRPr>
            </a:lvl2pPr>
            <a:lvl3pPr marL="1143000" indent="-228600" algn="l" defTabSz="914400" rtl="0" eaLnBrk="1" latinLnBrk="1" hangingPunct="1">
              <a:spcBef>
                <a:spcPct val="20000"/>
              </a:spcBef>
              <a:buFont typeface="Arial" pitchFamily="34" charset="0"/>
              <a:buChar char="•"/>
              <a:defRPr sz="1600" kern="120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defRPr>
            </a:lvl3pPr>
            <a:lvl4pPr marL="1600200" indent="-228600" algn="l" defTabSz="914400" rtl="0" eaLnBrk="1" latinLnBrk="1" hangingPunct="1">
              <a:spcBef>
                <a:spcPct val="20000"/>
              </a:spcBef>
              <a:buFont typeface="Arial" pitchFamily="34" charset="0"/>
              <a:buChar char="–"/>
              <a:defRPr sz="1400" kern="120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defRPr>
            </a:lvl4pPr>
            <a:lvl5pPr marL="2057400" indent="-228600" algn="l" defTabSz="914400" rtl="0" eaLnBrk="1" latinLnBrk="1" hangingPunct="1">
              <a:spcBef>
                <a:spcPct val="20000"/>
              </a:spcBef>
              <a:buFont typeface="Arial" pitchFamily="34" charset="0"/>
              <a:buChar char="»"/>
              <a:defRPr sz="1400" kern="120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en-US" altLang="ko-KR" dirty="0"/>
          </a:p>
        </p:txBody>
      </p:sp>
      <p:graphicFrame>
        <p:nvGraphicFramePr>
          <p:cNvPr id="6" name="내용 개체 틀 5"/>
          <p:cNvGraphicFramePr>
            <a:graphicFrameLocks noGrp="1"/>
          </p:cNvGraphicFramePr>
          <p:nvPr>
            <p:ph idx="1"/>
            <p:extLst>
              <p:ext uri="{D42A27DB-BD31-4B8C-83A1-F6EECF244321}">
                <p14:modId xmlns="" xmlns:p14="http://schemas.microsoft.com/office/powerpoint/2010/main" val="627382060"/>
              </p:ext>
            </p:extLst>
          </p:nvPr>
        </p:nvGraphicFramePr>
        <p:xfrm>
          <a:off x="527307" y="1340768"/>
          <a:ext cx="8005134" cy="3568030"/>
        </p:xfrm>
        <a:graphic>
          <a:graphicData uri="http://schemas.openxmlformats.org/drawingml/2006/table">
            <a:tbl>
              <a:tblPr/>
              <a:tblGrid>
                <a:gridCol w="1452929"/>
                <a:gridCol w="1853045"/>
                <a:gridCol w="4699160"/>
              </a:tblGrid>
              <a:tr h="380387">
                <a:tc rowSpan="4">
                  <a:txBody>
                    <a:bodyPr/>
                    <a:lstStyle/>
                    <a:p>
                      <a:pPr algn="l" fontAlgn="t">
                        <a:lnSpc>
                          <a:spcPts val="2000"/>
                        </a:lnSpc>
                      </a:pPr>
                      <a:r>
                        <a:rPr lang="en-US" sz="1600" b="1" kern="1500" baseline="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Business </a:t>
                      </a:r>
                      <a:br>
                        <a:rPr lang="en-US" sz="1600" b="1" kern="1500" baseline="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br>
                      <a:r>
                        <a:rPr lang="en-US" sz="1600" b="1" kern="1500" baseline="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Context</a:t>
                      </a:r>
                    </a:p>
                  </a:txBody>
                  <a:tcPr marL="53340" marR="5334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l" fontAlgn="t">
                        <a:lnSpc>
                          <a:spcPts val="1300"/>
                        </a:lnSpc>
                      </a:pPr>
                      <a:r>
                        <a:rPr lang="en-US" altLang="ko-KR" sz="12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Competitive</a:t>
                      </a:r>
                      <a:r>
                        <a:rPr lang="en-US" altLang="ko-KR" sz="12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 position</a:t>
                      </a:r>
                      <a:endParaRPr lang="ko-KR" altLang="en-US" sz="12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altLang="ko-KR" sz="1200" b="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4</a:t>
                      </a:r>
                      <a:r>
                        <a:rPr lang="en-US" altLang="ko-KR" sz="1200" b="0" baseline="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 competitor</a:t>
                      </a:r>
                      <a:endParaRPr lang="en-US" altLang="ko-KR" sz="12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80387">
                <a:tc vMerge="1">
                  <a:txBody>
                    <a:bodyPr/>
                    <a:lstStyle/>
                    <a:p>
                      <a:pPr latinLnBrk="1"/>
                      <a:endParaRPr lang="ko-KR" altLang="en-US"/>
                    </a:p>
                  </a:txBody>
                  <a:tcPr/>
                </a:tc>
                <a:tc>
                  <a:txBody>
                    <a:bodyPr/>
                    <a:lstStyle/>
                    <a:p>
                      <a:pPr algn="l" fontAlgn="t">
                        <a:lnSpc>
                          <a:spcPts val="1300"/>
                        </a:lnSpc>
                      </a:pPr>
                      <a:r>
                        <a:rPr lang="en-US" altLang="ko-KR" sz="12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Market</a:t>
                      </a:r>
                      <a:r>
                        <a:rPr lang="en-US" altLang="ko-KR" sz="12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2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Strategy</a:t>
                      </a:r>
                      <a:endParaRPr lang="ko-KR" altLang="en-US" sz="12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2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U+ mobile network service </a:t>
                      </a:r>
                      <a:r>
                        <a:rPr lang="ko-KR" altLang="en-US" sz="12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제휴</a:t>
                      </a:r>
                      <a:endParaRPr lang="en-US" altLang="ko-KR" sz="12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80387">
                <a:tc vMerge="1">
                  <a:txBody>
                    <a:bodyPr/>
                    <a:lstStyle/>
                    <a:p>
                      <a:pPr latinLnBrk="1"/>
                      <a:endParaRPr lang="ko-KR" altLang="en-US"/>
                    </a:p>
                  </a:txBody>
                  <a:tcPr/>
                </a:tc>
                <a:tc>
                  <a:txBody>
                    <a:bodyPr/>
                    <a:lstStyle/>
                    <a:p>
                      <a:pPr algn="l" fontAlgn="t">
                        <a:lnSpc>
                          <a:spcPts val="1300"/>
                        </a:lnSpc>
                      </a:pPr>
                      <a:r>
                        <a:rPr lang="en-US" altLang="ko-KR" sz="12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Profit model</a:t>
                      </a:r>
                      <a:endParaRPr lang="ko-KR" altLang="en-US" sz="12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ko-KR" altLang="en-US" sz="12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인프라를 통신사</a:t>
                      </a:r>
                      <a:r>
                        <a:rPr lang="en-US" altLang="ko-KR" sz="12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(U+ mobile) or</a:t>
                      </a:r>
                      <a:r>
                        <a:rPr lang="ko-KR" altLang="en-US" sz="12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2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3rt party</a:t>
                      </a:r>
                      <a:r>
                        <a:rPr lang="ko-KR" altLang="en-US" sz="12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에 판매 </a:t>
                      </a:r>
                      <a:r>
                        <a:rPr lang="en-US" altLang="ko-KR" sz="12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 </a:t>
                      </a:r>
                      <a:r>
                        <a:rPr lang="ko-KR" altLang="en-US" sz="12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및 </a:t>
                      </a:r>
                      <a:r>
                        <a:rPr lang="en-US" altLang="ko-KR" sz="12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SA &amp; application </a:t>
                      </a:r>
                      <a:r>
                        <a:rPr lang="ko-KR" altLang="en-US" sz="12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인증에 따른 수익 창출</a:t>
                      </a:r>
                      <a:endParaRPr lang="en-US" altLang="ko-KR" sz="12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p>
                      <a:pPr marL="0" marR="0" indent="0" algn="l" defTabSz="914400" rtl="0" eaLnBrk="1" fontAlgn="t" latinLnBrk="1" hangingPunct="1">
                        <a:lnSpc>
                          <a:spcPts val="1300"/>
                        </a:lnSpc>
                        <a:spcBef>
                          <a:spcPts val="0"/>
                        </a:spcBef>
                        <a:spcAft>
                          <a:spcPts val="0"/>
                        </a:spcAft>
                        <a:buClrTx/>
                        <a:buSzTx/>
                        <a:buFontTx/>
                        <a:buNone/>
                        <a:tabLst/>
                        <a:defRPr/>
                      </a:pPr>
                      <a:r>
                        <a:rPr lang="en-US" altLang="ko-KR" sz="12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Mining Data</a:t>
                      </a:r>
                      <a:r>
                        <a:rPr lang="ko-KR" altLang="en-US" sz="12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를 이용한 수익 창출 </a:t>
                      </a:r>
                      <a:endParaRPr lang="en-US" altLang="ko-KR" sz="12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17796">
                <a:tc vMerge="1">
                  <a:txBody>
                    <a:bodyPr/>
                    <a:lstStyle/>
                    <a:p>
                      <a:pPr algn="l" fontAlgn="t">
                        <a:lnSpc>
                          <a:spcPts val="2000"/>
                        </a:lnSpc>
                      </a:pPr>
                      <a:endParaRPr lang="en-US" sz="1600" b="1" kern="1500" baseline="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altLang="ko-KR" sz="12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Future direction</a:t>
                      </a:r>
                      <a:endParaRPr lang="ko-KR" altLang="en-US" sz="12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2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sym typeface="Wingdings" pitchFamily="2" charset="2"/>
                        </a:rPr>
                        <a:t>M2P</a:t>
                      </a:r>
                      <a:r>
                        <a:rPr lang="en-US" sz="12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sym typeface="Wingdings" pitchFamily="2" charset="2"/>
                        </a:rPr>
                        <a:t> &amp; </a:t>
                      </a:r>
                      <a:r>
                        <a:rPr lang="en-US" sz="12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sym typeface="Wingdings" pitchFamily="2" charset="2"/>
                        </a:rPr>
                        <a:t>M2M</a:t>
                      </a:r>
                      <a:r>
                        <a:rPr lang="ko-KR" altLang="en-US" sz="12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sym typeface="Wingdings" pitchFamily="2" charset="2"/>
                        </a:rPr>
                        <a:t>로 서비스</a:t>
                      </a:r>
                      <a:r>
                        <a:rPr lang="en-US" altLang="ko-KR" sz="12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sym typeface="Wingdings" pitchFamily="2" charset="2"/>
                        </a:rPr>
                        <a:t> </a:t>
                      </a:r>
                      <a:r>
                        <a:rPr lang="ko-KR" altLang="en-US" sz="12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sym typeface="Wingdings" pitchFamily="2" charset="2"/>
                        </a:rPr>
                        <a:t>확장</a:t>
                      </a:r>
                      <a:endParaRPr lang="en-US" sz="12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51301">
                <a:tc rowSpan="4">
                  <a:txBody>
                    <a:bodyPr/>
                    <a:lstStyle/>
                    <a:p>
                      <a:pPr algn="l" fontAlgn="t">
                        <a:lnSpc>
                          <a:spcPts val="2000"/>
                        </a:lnSpc>
                      </a:pPr>
                      <a:r>
                        <a:rPr lang="en-US" sz="1600" b="1" kern="1500" baseline="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Technological </a:t>
                      </a:r>
                      <a:br>
                        <a:rPr lang="en-US" sz="1600" b="1" kern="1500" baseline="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br>
                      <a:r>
                        <a:rPr lang="en-US" sz="1600" b="1" kern="1500" baseline="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Context</a:t>
                      </a:r>
                    </a:p>
                  </a:txBody>
                  <a:tcPr marL="53340" marR="5334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l" fontAlgn="t">
                        <a:lnSpc>
                          <a:spcPts val="1300"/>
                        </a:lnSpc>
                      </a:pPr>
                      <a:r>
                        <a:rPr lang="en-US" sz="12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Development Skills </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2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Java, C </a:t>
                      </a:r>
                      <a:r>
                        <a:rPr lang="en-US" sz="12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 </a:t>
                      </a:r>
                      <a:r>
                        <a:rPr lang="en-US" sz="12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C++,</a:t>
                      </a:r>
                      <a:r>
                        <a:rPr lang="en-US" altLang="ko-KR" sz="12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 MFC</a:t>
                      </a:r>
                      <a:endParaRPr lang="en-US" sz="12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93266">
                <a:tc vMerge="1">
                  <a:txBody>
                    <a:bodyPr/>
                    <a:lstStyle/>
                    <a:p>
                      <a:pPr latinLnBrk="1"/>
                      <a:endParaRPr lang="ko-KR" altLang="en-US"/>
                    </a:p>
                  </a:txBody>
                  <a:tcPr/>
                </a:tc>
                <a:tc>
                  <a:txBody>
                    <a:bodyPr/>
                    <a:lstStyle/>
                    <a:p>
                      <a:pPr algn="l" fontAlgn="t">
                        <a:lnSpc>
                          <a:spcPts val="1300"/>
                        </a:lnSpc>
                      </a:pPr>
                      <a:r>
                        <a:rPr lang="en-US" sz="12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Tools</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2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Eclipse,</a:t>
                      </a:r>
                      <a:r>
                        <a:rPr lang="en-US" sz="12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 </a:t>
                      </a:r>
                      <a:r>
                        <a:rPr lang="en-US" sz="1200" b="0" dirty="0" err="1"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Arduino</a:t>
                      </a:r>
                      <a:r>
                        <a:rPr lang="en-US" sz="12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 </a:t>
                      </a:r>
                      <a:r>
                        <a:rPr lang="en-US" sz="12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IDE</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93266">
                <a:tc vMerge="1">
                  <a:txBody>
                    <a:bodyPr/>
                    <a:lstStyle/>
                    <a:p>
                      <a:pPr latinLnBrk="1"/>
                      <a:endParaRPr lang="ko-KR" altLang="en-US"/>
                    </a:p>
                  </a:txBody>
                  <a:tcPr/>
                </a:tc>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2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SW</a:t>
                      </a:r>
                      <a:r>
                        <a:rPr lang="en-US" altLang="ko-KR" sz="12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2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platform</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2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Windows, android, </a:t>
                      </a:r>
                      <a:r>
                        <a:rPr lang="en-US" altLang="ko-KR" sz="1200" b="0" dirty="0" err="1"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Arduino</a:t>
                      </a:r>
                      <a:endParaRPr lang="en-US" sz="12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80127">
                <a:tc vMerge="1">
                  <a:txBody>
                    <a:bodyPr/>
                    <a:lstStyle/>
                    <a:p>
                      <a:pPr latinLnBrk="1"/>
                      <a:endParaRPr lang="ko-KR" altLang="en-US"/>
                    </a:p>
                  </a:txBody>
                  <a:tcPr/>
                </a:tc>
                <a:tc>
                  <a:txBody>
                    <a:bodyPr/>
                    <a:lstStyle/>
                    <a:p>
                      <a:pPr algn="l" fontAlgn="t">
                        <a:lnSpc>
                          <a:spcPts val="1300"/>
                        </a:lnSpc>
                      </a:pPr>
                      <a:r>
                        <a:rPr lang="en-US" sz="12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HW platform</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200" b="0" dirty="0" err="1"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Arduino</a:t>
                      </a:r>
                      <a:r>
                        <a:rPr lang="en-US" sz="12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 </a:t>
                      </a:r>
                      <a:r>
                        <a:rPr lang="en-US" sz="1200" b="0" dirty="0" err="1"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Labtop</a:t>
                      </a:r>
                      <a:r>
                        <a:rPr lang="en-US" sz="12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 computer, Cell phone</a:t>
                      </a:r>
                      <a:endParaRPr lang="en-US" sz="12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extLst>
      <p:ext uri="{BB962C8B-B14F-4D97-AF65-F5344CB8AC3E}">
        <p14:creationId xmlns="" xmlns:p14="http://schemas.microsoft.com/office/powerpoint/2010/main" val="17370981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vert="horz" lIns="91440" tIns="45720" rIns="91440" bIns="45720" rtlCol="0" anchor="ctr">
            <a:normAutofit/>
          </a:bodyPr>
          <a:lstStyle/>
          <a:p>
            <a:pPr algn="l"/>
            <a:r>
              <a:rPr lang="en-US" altLang="ko-KR" sz="3000" dirty="0"/>
              <a:t>2. </a:t>
            </a:r>
            <a:r>
              <a:rPr lang="en-US" altLang="ko-KR" sz="3000" dirty="0"/>
              <a:t>Architectural </a:t>
            </a:r>
            <a:r>
              <a:rPr lang="en-US" altLang="ko-KR" sz="3000" dirty="0"/>
              <a:t>Drivers</a:t>
            </a:r>
            <a:endParaRPr lang="ko-KR" altLang="en-US" sz="3000" dirty="0"/>
          </a:p>
        </p:txBody>
      </p:sp>
      <p:sp>
        <p:nvSpPr>
          <p:cNvPr id="3" name="내용 개체 틀 2"/>
          <p:cNvSpPr>
            <a:spLocks noGrp="1"/>
          </p:cNvSpPr>
          <p:nvPr>
            <p:ph idx="1"/>
          </p:nvPr>
        </p:nvSpPr>
        <p:spPr/>
        <p:txBody>
          <a:bodyPr>
            <a:normAutofit/>
          </a:bodyPr>
          <a:lstStyle/>
          <a:p>
            <a:pPr marL="635000" indent="-457200">
              <a:buFont typeface="+mj-lt"/>
              <a:buAutoNum type="arabicPeriod"/>
            </a:pPr>
            <a:r>
              <a:rPr lang="en-US" altLang="ko-KR" sz="1800" b="1" dirty="0">
                <a:solidFill>
                  <a:schemeClr val="tx1">
                    <a:lumMod val="50000"/>
                    <a:lumOff val="50000"/>
                  </a:schemeClr>
                </a:solidFill>
                <a:latin typeface="Microsoft Sans Serif" panose="020B0604020202020204" pitchFamily="34" charset="0"/>
                <a:cs typeface="Microsoft Sans Serif" panose="020B0604020202020204" pitchFamily="34" charset="0"/>
              </a:rPr>
              <a:t>Project Scope </a:t>
            </a:r>
          </a:p>
          <a:p>
            <a:pPr marL="471487" lvl="1" indent="0">
              <a:buNone/>
            </a:pPr>
            <a:endParaRPr lang="en-US" altLang="ko-KR" sz="1600" dirty="0" smtClean="0">
              <a:latin typeface="Microsoft Sans Serif" panose="020B0604020202020204" pitchFamily="34" charset="0"/>
              <a:cs typeface="Microsoft Sans Serif" panose="020B0604020202020204" pitchFamily="34" charset="0"/>
            </a:endParaRPr>
          </a:p>
          <a:p>
            <a:pPr marL="635000" indent="-457200">
              <a:buFont typeface="+mj-lt"/>
              <a:buAutoNum type="arabicPeriod"/>
            </a:pPr>
            <a:r>
              <a:rPr lang="en-US" altLang="ko-KR" sz="1600" b="1" dirty="0">
                <a:latin typeface="Microsoft Sans Serif" panose="020B0604020202020204" pitchFamily="34" charset="0"/>
                <a:cs typeface="Microsoft Sans Serif" panose="020B0604020202020204" pitchFamily="34" charset="0"/>
              </a:rPr>
              <a:t>Architectural Drivers</a:t>
            </a:r>
          </a:p>
          <a:p>
            <a:pPr marL="471487" lvl="1" indent="0">
              <a:buNone/>
            </a:pPr>
            <a:r>
              <a:rPr lang="en-US" altLang="ko-KR" sz="1600" b="1" dirty="0">
                <a:latin typeface="Microsoft Sans Serif" panose="020B0604020202020204" pitchFamily="34" charset="0"/>
                <a:cs typeface="Microsoft Sans Serif" panose="020B0604020202020204" pitchFamily="34" charset="0"/>
              </a:rPr>
              <a:t>2.1. Function Requirements</a:t>
            </a:r>
          </a:p>
          <a:p>
            <a:pPr marL="471487" lvl="1" indent="0">
              <a:buNone/>
            </a:pPr>
            <a:r>
              <a:rPr lang="en-US" altLang="ko-KR" sz="1600" b="1" dirty="0">
                <a:latin typeface="Microsoft Sans Serif" panose="020B0604020202020204" pitchFamily="34" charset="0"/>
                <a:cs typeface="Microsoft Sans Serif" panose="020B0604020202020204" pitchFamily="34" charset="0"/>
              </a:rPr>
              <a:t>2.2. Use Case Analysis</a:t>
            </a:r>
          </a:p>
          <a:p>
            <a:pPr marL="471487" lvl="1" indent="0">
              <a:buNone/>
            </a:pPr>
            <a:r>
              <a:rPr lang="en-US" altLang="ko-KR" sz="1600" b="1" dirty="0">
                <a:latin typeface="Microsoft Sans Serif" panose="020B0604020202020204" pitchFamily="34" charset="0"/>
                <a:cs typeface="Microsoft Sans Serif" panose="020B0604020202020204" pitchFamily="34" charset="0"/>
              </a:rPr>
              <a:t>2.3. Constraints</a:t>
            </a:r>
          </a:p>
          <a:p>
            <a:pPr marL="471487" lvl="1" indent="0">
              <a:buNone/>
            </a:pPr>
            <a:r>
              <a:rPr lang="en-US" altLang="ko-KR" sz="1600" b="1" dirty="0">
                <a:latin typeface="Microsoft Sans Serif" panose="020B0604020202020204" pitchFamily="34" charset="0"/>
                <a:cs typeface="Microsoft Sans Serif" panose="020B0604020202020204" pitchFamily="34" charset="0"/>
              </a:rPr>
              <a:t>2.4. Quality Attributes</a:t>
            </a:r>
          </a:p>
          <a:p>
            <a:pPr marL="471487" lvl="1" indent="0">
              <a:buNone/>
            </a:pPr>
            <a:endParaRPr lang="en-US" altLang="ko-KR" sz="1600" dirty="0" smtClean="0">
              <a:solidFill>
                <a:schemeClr val="tx1">
                  <a:lumMod val="50000"/>
                  <a:lumOff val="50000"/>
                </a:schemeClr>
              </a:solidFill>
              <a:latin typeface="Microsoft Sans Serif" panose="020B0604020202020204" pitchFamily="34" charset="0"/>
              <a:cs typeface="Microsoft Sans Serif" panose="020B0604020202020204" pitchFamily="34" charset="0"/>
            </a:endParaRPr>
          </a:p>
          <a:p>
            <a:pPr marL="635000" indent="-457200">
              <a:buFont typeface="+mj-lt"/>
              <a:buAutoNum type="arabicPeriod"/>
            </a:pPr>
            <a:r>
              <a:rPr lang="en-US" altLang="ko-KR" sz="1800" b="1" dirty="0">
                <a:solidFill>
                  <a:schemeClr val="tx1">
                    <a:lumMod val="50000"/>
                    <a:lumOff val="50000"/>
                  </a:schemeClr>
                </a:solidFill>
                <a:latin typeface="Microsoft Sans Serif" panose="020B0604020202020204" pitchFamily="34" charset="0"/>
                <a:cs typeface="Microsoft Sans Serif" panose="020B0604020202020204" pitchFamily="34" charset="0"/>
              </a:rPr>
              <a:t>Project </a:t>
            </a:r>
            <a:r>
              <a:rPr lang="en-US" altLang="ko-KR" sz="1800" b="1" dirty="0" smtClean="0">
                <a:solidFill>
                  <a:schemeClr val="tx1">
                    <a:lumMod val="50000"/>
                    <a:lumOff val="50000"/>
                  </a:schemeClr>
                </a:solidFill>
                <a:latin typeface="Microsoft Sans Serif" panose="020B0604020202020204" pitchFamily="34" charset="0"/>
                <a:cs typeface="Microsoft Sans Serif" panose="020B0604020202020204" pitchFamily="34" charset="0"/>
              </a:rPr>
              <a:t>Strategy</a:t>
            </a:r>
            <a:endParaRPr lang="en-US" altLang="ko-KR" sz="1800" b="1" dirty="0">
              <a:solidFill>
                <a:schemeClr val="tx1">
                  <a:lumMod val="50000"/>
                  <a:lumOff val="50000"/>
                </a:schemeClr>
              </a:solidFill>
              <a:latin typeface="Microsoft Sans Serif" panose="020B0604020202020204" pitchFamily="34" charset="0"/>
              <a:cs typeface="Microsoft Sans Serif" panose="020B0604020202020204" pitchFamily="34" charset="0"/>
            </a:endParaRPr>
          </a:p>
        </p:txBody>
      </p:sp>
    </p:spTree>
    <p:extLst>
      <p:ext uri="{BB962C8B-B14F-4D97-AF65-F5344CB8AC3E}">
        <p14:creationId xmlns="" xmlns:p14="http://schemas.microsoft.com/office/powerpoint/2010/main" val="3120382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vert="horz" lIns="91440" tIns="45720" rIns="91440" bIns="45720" rtlCol="0" anchor="ctr">
            <a:normAutofit/>
          </a:bodyPr>
          <a:lstStyle/>
          <a:p>
            <a:pPr algn="l"/>
            <a:r>
              <a:rPr lang="en-US" altLang="ko-KR" sz="3000" dirty="0"/>
              <a:t>2.1 Functional Requirement </a:t>
            </a:r>
            <a:endParaRPr lang="ko-KR" altLang="en-US" sz="3000" dirty="0"/>
          </a:p>
        </p:txBody>
      </p:sp>
      <p:sp>
        <p:nvSpPr>
          <p:cNvPr id="3" name="내용 개체 틀 2"/>
          <p:cNvSpPr>
            <a:spLocks noGrp="1"/>
          </p:cNvSpPr>
          <p:nvPr>
            <p:ph idx="1"/>
          </p:nvPr>
        </p:nvSpPr>
        <p:spPr/>
        <p:txBody>
          <a:bodyPr/>
          <a:lstStyle/>
          <a:p>
            <a:endParaRPr lang="ko-KR" altLang="en-US" dirty="0"/>
          </a:p>
        </p:txBody>
      </p:sp>
      <p:graphicFrame>
        <p:nvGraphicFramePr>
          <p:cNvPr id="5" name="표 4"/>
          <p:cNvGraphicFramePr>
            <a:graphicFrameLocks noGrp="1"/>
          </p:cNvGraphicFramePr>
          <p:nvPr>
            <p:extLst>
              <p:ext uri="{D42A27DB-BD31-4B8C-83A1-F6EECF244321}">
                <p14:modId xmlns="" xmlns:p14="http://schemas.microsoft.com/office/powerpoint/2010/main" val="564542688"/>
              </p:ext>
            </p:extLst>
          </p:nvPr>
        </p:nvGraphicFramePr>
        <p:xfrm>
          <a:off x="251520" y="1275482"/>
          <a:ext cx="8568952" cy="6016036"/>
        </p:xfrm>
        <a:graphic>
          <a:graphicData uri="http://schemas.openxmlformats.org/drawingml/2006/table">
            <a:tbl>
              <a:tblPr firstRow="1" bandRow="1">
                <a:tableStyleId>{5C22544A-7EE6-4342-B048-85BDC9FD1C3A}</a:tableStyleId>
              </a:tblPr>
              <a:tblGrid>
                <a:gridCol w="1625145"/>
                <a:gridCol w="6943807"/>
              </a:tblGrid>
              <a:tr h="539138">
                <a:tc>
                  <a:txBody>
                    <a:bodyPr/>
                    <a:lstStyle/>
                    <a:p>
                      <a:pPr algn="ctr" latinLnBrk="1"/>
                      <a:r>
                        <a:rPr lang="en-US" altLang="ko-KR" dirty="0" smtClean="0">
                          <a:solidFill>
                            <a:schemeClr val="tx1"/>
                          </a:solidFill>
                        </a:rPr>
                        <a:t>Req.</a:t>
                      </a:r>
                      <a:r>
                        <a:rPr lang="en-US" altLang="ko-KR" baseline="0" dirty="0" smtClean="0">
                          <a:solidFill>
                            <a:schemeClr val="tx1"/>
                          </a:solidFill>
                        </a:rPr>
                        <a:t> ID</a:t>
                      </a:r>
                      <a:endParaRPr lang="ko-KR"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latinLnBrk="1"/>
                      <a:r>
                        <a:rPr lang="en-US" altLang="ko-KR" dirty="0" smtClean="0">
                          <a:solidFill>
                            <a:schemeClr val="tx1"/>
                          </a:solidFill>
                        </a:rPr>
                        <a:t>Description</a:t>
                      </a:r>
                      <a:endParaRPr lang="ko-KR"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630579">
                <a:tc>
                  <a:txBody>
                    <a:bodyPr/>
                    <a:lstStyle/>
                    <a:p>
                      <a:pPr latinLnBrk="1"/>
                      <a:r>
                        <a:rPr lang="en-US" altLang="ko-KR" dirty="0" smtClean="0"/>
                        <a:t>FT_REQ_001</a:t>
                      </a:r>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t>System must take orders from customers, fill the orders, and move </a:t>
                      </a:r>
                      <a:br>
                        <a:rPr lang="en-US" altLang="ko-KR" dirty="0" smtClean="0"/>
                      </a:br>
                      <a:r>
                        <a:rPr lang="en-US" altLang="ko-KR" dirty="0" smtClean="0"/>
                        <a:t>them to the shipping center for packing and shipping</a:t>
                      </a:r>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30579">
                <a:tc>
                  <a:txBody>
                    <a:bodyPr/>
                    <a:lstStyle/>
                    <a:p>
                      <a:pPr latinLnBrk="1"/>
                      <a:r>
                        <a:rPr lang="en-US" altLang="ko-KR" dirty="0" smtClean="0"/>
                        <a:t>FT_REQ_002</a:t>
                      </a:r>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t>Customers need to specify the widgets they want to buy and number of each that they want to buy</a:t>
                      </a:r>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30579">
                <a:tc>
                  <a:txBody>
                    <a:bodyPr/>
                    <a:lstStyle/>
                    <a:p>
                      <a:pPr latinLnBrk="1"/>
                      <a:r>
                        <a:rPr lang="en-US" altLang="ko-KR" dirty="0" smtClean="0"/>
                        <a:t>FT_REQ_003</a:t>
                      </a:r>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t>Orders will be sent to the warehouse where they will be scheduled for </a:t>
                      </a:r>
                      <a:br>
                        <a:rPr lang="en-US" altLang="ko-KR" dirty="0" smtClean="0"/>
                      </a:br>
                      <a:r>
                        <a:rPr lang="en-US" altLang="ko-KR" dirty="0" smtClean="0"/>
                        <a:t>service in the order of arrival</a:t>
                      </a:r>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30579">
                <a:tc>
                  <a:txBody>
                    <a:bodyPr/>
                    <a:lstStyle/>
                    <a:p>
                      <a:pPr latinLnBrk="1"/>
                      <a:r>
                        <a:rPr lang="en-US" altLang="ko-KR" dirty="0" smtClean="0"/>
                        <a:t>FT_REQ_004</a:t>
                      </a:r>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t>The warehouse consists of a robot that is capable of visiting various </a:t>
                      </a:r>
                      <a:br>
                        <a:rPr lang="en-US" altLang="ko-KR" dirty="0" smtClean="0"/>
                      </a:br>
                      <a:r>
                        <a:rPr lang="en-US" altLang="ko-KR" dirty="0" smtClean="0"/>
                        <a:t>inventory stations in the warehouse where order items will be loaded</a:t>
                      </a:r>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39138">
                <a:tc>
                  <a:txBody>
                    <a:bodyPr/>
                    <a:lstStyle/>
                    <a:p>
                      <a:pPr latinLnBrk="1"/>
                      <a:r>
                        <a:rPr lang="en-US" altLang="ko-KR" dirty="0" smtClean="0"/>
                        <a:t>FT_REQ_005</a:t>
                      </a:r>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t>An inventory station holds inventory of one or more different types</a:t>
                      </a:r>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39138">
                <a:tc>
                  <a:txBody>
                    <a:bodyPr/>
                    <a:lstStyle/>
                    <a:p>
                      <a:pPr latinLnBrk="1">
                        <a:spcBef>
                          <a:spcPts val="0"/>
                        </a:spcBef>
                      </a:pPr>
                      <a:r>
                        <a:rPr lang="en-US" altLang="ko-KR" sz="4500" dirty="0" smtClean="0"/>
                        <a:t>…</a:t>
                      </a:r>
                      <a:endParaRPr lang="ko-KR" altLang="en-US" sz="4500" dirty="0"/>
                    </a:p>
                  </a:txBody>
                  <a:tcPr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4500" dirty="0" smtClean="0"/>
                        <a:t>…</a:t>
                      </a:r>
                      <a:endParaRPr lang="ko-KR" altLang="en-US" sz="4500" dirty="0"/>
                    </a:p>
                  </a:txBody>
                  <a:tcPr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39138">
                <a:tc>
                  <a:txBody>
                    <a:bodyPr/>
                    <a:lstStyle/>
                    <a:p>
                      <a:pPr latinLnBrk="1"/>
                      <a:r>
                        <a:rPr lang="en-US" altLang="ko-KR" dirty="0" smtClean="0"/>
                        <a:t>FT_REQ_026</a:t>
                      </a:r>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t>The status of the load switches and the photo sensors can be read with the Arduino. </a:t>
                      </a:r>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 xmlns:p14="http://schemas.microsoft.com/office/powerpoint/2010/main" val="2351977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2.2 </a:t>
            </a:r>
            <a:r>
              <a:rPr lang="en-US" altLang="ko-KR" dirty="0" smtClean="0"/>
              <a:t>Use Case Description</a:t>
            </a:r>
            <a:endParaRPr lang="ko-KR" altLang="en-US" dirty="0"/>
          </a:p>
        </p:txBody>
      </p:sp>
      <p:sp>
        <p:nvSpPr>
          <p:cNvPr id="3" name="내용 개체 틀 2"/>
          <p:cNvSpPr>
            <a:spLocks noGrp="1"/>
          </p:cNvSpPr>
          <p:nvPr>
            <p:ph idx="1"/>
          </p:nvPr>
        </p:nvSpPr>
        <p:spPr/>
        <p:txBody>
          <a:bodyPr/>
          <a:lstStyle/>
          <a:p>
            <a:r>
              <a:rPr lang="en-US" altLang="ko-KR" dirty="0" smtClean="0"/>
              <a:t>Summary of whole use case description</a:t>
            </a:r>
            <a:endParaRPr lang="ko-KR" altLang="en-US" dirty="0"/>
          </a:p>
        </p:txBody>
      </p:sp>
      <p:graphicFrame>
        <p:nvGraphicFramePr>
          <p:cNvPr id="4" name="표 3"/>
          <p:cNvGraphicFramePr>
            <a:graphicFrameLocks noGrp="1"/>
          </p:cNvGraphicFramePr>
          <p:nvPr>
            <p:extLst>
              <p:ext uri="{D42A27DB-BD31-4B8C-83A1-F6EECF244321}">
                <p14:modId xmlns="" xmlns:p14="http://schemas.microsoft.com/office/powerpoint/2010/main" val="2133663845"/>
              </p:ext>
            </p:extLst>
          </p:nvPr>
        </p:nvGraphicFramePr>
        <p:xfrm>
          <a:off x="395536" y="1641872"/>
          <a:ext cx="8229600" cy="3387672"/>
        </p:xfrm>
        <a:graphic>
          <a:graphicData uri="http://schemas.openxmlformats.org/drawingml/2006/table">
            <a:tbl>
              <a:tblPr/>
              <a:tblGrid>
                <a:gridCol w="802432"/>
                <a:gridCol w="2304256"/>
                <a:gridCol w="5122912"/>
              </a:tblGrid>
              <a:tr h="376408">
                <a:tc>
                  <a:txBody>
                    <a:bodyPr/>
                    <a:lstStyle/>
                    <a:p>
                      <a:pPr algn="l" fontAlgn="t">
                        <a:lnSpc>
                          <a:spcPts val="1300"/>
                        </a:lnSpc>
                      </a:pPr>
                      <a:r>
                        <a:rPr lang="en-US" sz="1600" b="1" dirty="0">
                          <a:solidFill>
                            <a:srgbClr val="262823"/>
                          </a:solidFill>
                          <a:effectLst/>
                          <a:latin typeface="Arial Unicode MS" panose="020B0604020202020204" pitchFamily="50" charset="-127"/>
                          <a:ea typeface="Arial Unicode MS" panose="020B0604020202020204" pitchFamily="50" charset="-127"/>
                          <a:cs typeface="Arial Unicode MS" panose="020B0604020202020204" pitchFamily="50" charset="-127"/>
                        </a:rPr>
                        <a:t>ID</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l" fontAlgn="t">
                        <a:lnSpc>
                          <a:spcPts val="1300"/>
                        </a:lnSpc>
                      </a:pPr>
                      <a:r>
                        <a:rPr lang="en-US" sz="1600" b="1" dirty="0">
                          <a:solidFill>
                            <a:srgbClr val="262823"/>
                          </a:solidFill>
                          <a:effectLst/>
                          <a:latin typeface="Arial Unicode MS" panose="020B0604020202020204" pitchFamily="50" charset="-127"/>
                          <a:ea typeface="Arial Unicode MS" panose="020B0604020202020204" pitchFamily="50" charset="-127"/>
                          <a:cs typeface="Arial Unicode MS" panose="020B0604020202020204" pitchFamily="50" charset="-127"/>
                        </a:rPr>
                        <a:t>User Goal</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l" fontAlgn="t">
                        <a:lnSpc>
                          <a:spcPts val="1300"/>
                        </a:lnSpc>
                      </a:pPr>
                      <a:r>
                        <a:rPr lang="en-US" sz="1600" b="1" dirty="0">
                          <a:solidFill>
                            <a:srgbClr val="262823"/>
                          </a:solidFill>
                          <a:effectLst/>
                          <a:latin typeface="Arial Unicode MS" panose="020B0604020202020204" pitchFamily="50" charset="-127"/>
                          <a:ea typeface="Arial Unicode MS" panose="020B0604020202020204" pitchFamily="50" charset="-127"/>
                          <a:cs typeface="Arial Unicode MS" panose="020B0604020202020204" pitchFamily="50" charset="-127"/>
                        </a:rPr>
                        <a:t>Description</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376408">
                <a:tc>
                  <a:txBody>
                    <a:bodyPr/>
                    <a:lstStyle/>
                    <a:p>
                      <a:pPr algn="l" fontAlgn="t">
                        <a:lnSpc>
                          <a:spcPts val="1300"/>
                        </a:lnSpc>
                      </a:pPr>
                      <a:r>
                        <a:rPr lang="en-US" sz="16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UC01</a:t>
                      </a:r>
                      <a:endParaRPr lang="en-US" sz="16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6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Request</a:t>
                      </a:r>
                      <a:r>
                        <a:rPr lang="en-US" sz="16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 SA info.</a:t>
                      </a:r>
                      <a:endParaRPr lang="en-US" sz="16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ko-KR" altLang="en-US" sz="16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사용자가 </a:t>
                      </a:r>
                      <a:r>
                        <a:rPr lang="en-US" altLang="ko-KR" sz="16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SA node </a:t>
                      </a:r>
                      <a:r>
                        <a:rPr lang="ko-KR" altLang="en-US" sz="16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정보를 요청한다</a:t>
                      </a:r>
                      <a:endParaRPr lang="en-US" sz="16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76408">
                <a:tc>
                  <a:txBody>
                    <a:bodyPr/>
                    <a:lstStyle/>
                    <a:p>
                      <a:pPr algn="l" fontAlgn="t">
                        <a:lnSpc>
                          <a:spcPts val="1300"/>
                        </a:lnSpc>
                      </a:pPr>
                      <a:r>
                        <a:rPr lang="en-US" sz="16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UC02</a:t>
                      </a:r>
                      <a:endParaRPr lang="en-US" sz="16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6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Actuator</a:t>
                      </a:r>
                      <a:r>
                        <a:rPr lang="en-US" sz="16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 </a:t>
                      </a:r>
                      <a:r>
                        <a:rPr lang="en-US" sz="16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control</a:t>
                      </a:r>
                      <a:endParaRPr lang="en-US" sz="16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ko-KR" altLang="en-US" sz="1600" b="0" kern="120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사용자는 </a:t>
                      </a:r>
                      <a:r>
                        <a:rPr lang="en-US" altLang="ko-KR" sz="1600" b="0" kern="120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Actuator</a:t>
                      </a:r>
                      <a:r>
                        <a:rPr lang="ko-KR" altLang="en-US" sz="1600" b="0" kern="120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를 제어한다</a:t>
                      </a:r>
                      <a:r>
                        <a:rPr lang="en-US" altLang="ko-KR" sz="1600" b="0" kern="120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76408">
                <a:tc>
                  <a:txBody>
                    <a:bodyPr/>
                    <a:lstStyle/>
                    <a:p>
                      <a:pPr algn="l" fontAlgn="t">
                        <a:lnSpc>
                          <a:spcPts val="1300"/>
                        </a:lnSpc>
                      </a:pPr>
                      <a:r>
                        <a:rPr lang="en-US" sz="16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UC03</a:t>
                      </a:r>
                      <a:endParaRPr lang="en-US" sz="16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6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Sensor monitoring</a:t>
                      </a:r>
                      <a:endParaRPr lang="en-US" sz="16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altLang="ko-KR" sz="1600" b="0" kern="120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 </a:t>
                      </a:r>
                      <a:r>
                        <a:rPr lang="ko-KR" altLang="en-US" sz="1600" b="0" kern="120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사용자는 </a:t>
                      </a:r>
                      <a:r>
                        <a:rPr lang="en-US" altLang="ko-KR" sz="1600" b="0" kern="120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Sensor </a:t>
                      </a:r>
                      <a:r>
                        <a:rPr lang="ko-KR" altLang="en-US" sz="1600" b="0" kern="120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값을 확인하다</a:t>
                      </a:r>
                      <a:endParaRPr lang="en-US" altLang="ko-KR" sz="1600" b="0" kern="120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76408">
                <a:tc>
                  <a:txBody>
                    <a:bodyPr/>
                    <a:lstStyle/>
                    <a:p>
                      <a:pPr algn="l" fontAlgn="t">
                        <a:lnSpc>
                          <a:spcPts val="1300"/>
                        </a:lnSpc>
                      </a:pPr>
                      <a:r>
                        <a:rPr lang="en-US" sz="16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UC04</a:t>
                      </a:r>
                      <a:endParaRPr lang="en-US" sz="16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6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System </a:t>
                      </a:r>
                      <a:r>
                        <a:rPr lang="en-US" sz="1600" b="0" dirty="0" err="1"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Configration</a:t>
                      </a:r>
                      <a:endParaRPr lang="en-US" sz="16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ko-KR" altLang="en-US" sz="1600" b="0" kern="120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사용자가 시스템 환경설정을 한다</a:t>
                      </a:r>
                      <a:endParaRPr lang="en-US" altLang="en-US" sz="1600" b="0" kern="120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76408">
                <a:tc>
                  <a:txBody>
                    <a:bodyPr/>
                    <a:lstStyle/>
                    <a:p>
                      <a:pPr algn="l" fontAlgn="t">
                        <a:lnSpc>
                          <a:spcPts val="1300"/>
                        </a:lnSpc>
                      </a:pPr>
                      <a:r>
                        <a:rPr lang="en-US" sz="16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UC05</a:t>
                      </a:r>
                      <a:endParaRPr lang="en-US" sz="16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6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Request</a:t>
                      </a:r>
                      <a:r>
                        <a:rPr lang="en-US" sz="16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 Log</a:t>
                      </a:r>
                      <a:endParaRPr lang="en-US" sz="16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ko-KR" altLang="en-US" sz="16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사용자가 기록</a:t>
                      </a:r>
                      <a:r>
                        <a:rPr lang="en-US" altLang="ko-KR" sz="16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(logging)</a:t>
                      </a:r>
                      <a:r>
                        <a:rPr lang="ko-KR" altLang="en-US" sz="16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된 정보를 요청한다</a:t>
                      </a:r>
                      <a:endParaRPr lang="en-US" sz="16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76408">
                <a:tc>
                  <a:txBody>
                    <a:bodyPr/>
                    <a:lstStyle/>
                    <a:p>
                      <a:pPr marL="0" algn="l" defTabSz="914400" rtl="0" eaLnBrk="1" fontAlgn="t" latinLnBrk="1" hangingPunct="1">
                        <a:lnSpc>
                          <a:spcPts val="1300"/>
                        </a:lnSpc>
                      </a:pPr>
                      <a:r>
                        <a:rPr lang="en-US" sz="1600" b="0" kern="120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UC06</a:t>
                      </a:r>
                      <a:endParaRPr lang="en-US" sz="1600" b="0" kern="120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6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User </a:t>
                      </a:r>
                      <a:r>
                        <a:rPr lang="en-US" sz="1600" b="0" dirty="0" err="1"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LogIn</a:t>
                      </a:r>
                      <a:endParaRPr lang="en-US" sz="16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ko-KR" altLang="en-US" sz="16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사용자가 시스템에 로그인 한다</a:t>
                      </a:r>
                      <a:endParaRPr lang="en-US" sz="16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76408">
                <a:tc>
                  <a:txBody>
                    <a:bodyPr/>
                    <a:lstStyle/>
                    <a:p>
                      <a:pPr marL="0" algn="l" defTabSz="914400" rtl="0" eaLnBrk="1" fontAlgn="t" latinLnBrk="1" hangingPunct="1">
                        <a:lnSpc>
                          <a:spcPts val="1300"/>
                        </a:lnSpc>
                      </a:pPr>
                      <a:r>
                        <a:rPr lang="en-US" sz="1600" b="0" kern="120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UC07</a:t>
                      </a:r>
                      <a:endParaRPr lang="en-US" sz="1600" b="0" kern="120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6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Resister SA node</a:t>
                      </a:r>
                      <a:endParaRPr lang="en-US" sz="16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ko-KR" altLang="en-US" sz="16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사용자는 새로운 </a:t>
                      </a:r>
                      <a:r>
                        <a:rPr lang="en-US" altLang="ko-KR" sz="16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SA node</a:t>
                      </a:r>
                      <a:r>
                        <a:rPr lang="ko-KR" altLang="en-US" sz="16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를 등록 한다</a:t>
                      </a:r>
                      <a:endParaRPr lang="en-US" sz="16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76408">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600" b="0" kern="120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UC08</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6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Remove SA</a:t>
                      </a:r>
                      <a:r>
                        <a:rPr lang="en-US" sz="16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 node</a:t>
                      </a:r>
                      <a:endParaRPr lang="en-US" sz="16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ko-KR" altLang="en-US" sz="16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사용자는 기존의 등록된 </a:t>
                      </a:r>
                      <a:r>
                        <a:rPr lang="en-US" altLang="ko-KR" sz="16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SA node</a:t>
                      </a:r>
                      <a:r>
                        <a:rPr lang="ko-KR" altLang="en-US" sz="1600" b="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를 제거한다</a:t>
                      </a:r>
                      <a:endParaRPr lang="en-US" sz="16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extLst>
      <p:ext uri="{BB962C8B-B14F-4D97-AF65-F5344CB8AC3E}">
        <p14:creationId xmlns="" xmlns:p14="http://schemas.microsoft.com/office/powerpoint/2010/main" val="29223302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5496" y="-124792"/>
            <a:ext cx="9721080" cy="1143000"/>
          </a:xfrm>
        </p:spPr>
        <p:txBody>
          <a:bodyPr vert="horz" lIns="91440" tIns="45720" rIns="91440" bIns="45720" rtlCol="0" anchor="ctr">
            <a:normAutofit/>
          </a:bodyPr>
          <a:lstStyle/>
          <a:p>
            <a:pPr algn="l"/>
            <a:r>
              <a:rPr lang="en-US" altLang="ko-KR" sz="3000" dirty="0"/>
              <a:t>2.2 </a:t>
            </a:r>
            <a:r>
              <a:rPr lang="en-US" altLang="ko-KR" sz="3000" dirty="0"/>
              <a:t> </a:t>
            </a:r>
            <a:r>
              <a:rPr lang="en-US" altLang="ko-KR" sz="3000" dirty="0" smtClean="0"/>
              <a:t>Use </a:t>
            </a:r>
            <a:r>
              <a:rPr lang="en-US" altLang="ko-KR" sz="3000" dirty="0"/>
              <a:t>Case Scenario : </a:t>
            </a:r>
            <a:r>
              <a:rPr lang="en-US" altLang="ko-KR" sz="3000" dirty="0"/>
              <a:t>Request SA info.</a:t>
            </a:r>
            <a:endParaRPr lang="ko-KR" altLang="en-US" sz="3000" dirty="0"/>
          </a:p>
        </p:txBody>
      </p:sp>
      <p:graphicFrame>
        <p:nvGraphicFramePr>
          <p:cNvPr id="5" name="내용 개체 틀 4"/>
          <p:cNvGraphicFramePr>
            <a:graphicFrameLocks/>
          </p:cNvGraphicFramePr>
          <p:nvPr>
            <p:extLst>
              <p:ext uri="{D42A27DB-BD31-4B8C-83A1-F6EECF244321}">
                <p14:modId xmlns="" xmlns:p14="http://schemas.microsoft.com/office/powerpoint/2010/main" val="251057489"/>
              </p:ext>
            </p:extLst>
          </p:nvPr>
        </p:nvGraphicFramePr>
        <p:xfrm>
          <a:off x="971600" y="836712"/>
          <a:ext cx="7272932" cy="3566160"/>
        </p:xfrm>
        <a:graphic>
          <a:graphicData uri="http://schemas.openxmlformats.org/drawingml/2006/table">
            <a:tbl>
              <a:tblPr firstRow="1" bandRow="1">
                <a:tableStyleId>{5C22544A-7EE6-4342-B048-85BDC9FD1C3A}</a:tableStyleId>
              </a:tblPr>
              <a:tblGrid>
                <a:gridCol w="3636466"/>
                <a:gridCol w="3636466"/>
              </a:tblGrid>
              <a:tr h="335280">
                <a:tc>
                  <a:txBody>
                    <a:bodyPr/>
                    <a:lstStyle/>
                    <a:p>
                      <a:pPr latinLnBrk="1"/>
                      <a:r>
                        <a:rPr lang="en-US" altLang="ko-KR" sz="1600" b="1" dirty="0" smtClean="0">
                          <a:solidFill>
                            <a:schemeClr val="tx1"/>
                          </a:solidFill>
                        </a:rPr>
                        <a:t>Use Case Title :</a:t>
                      </a:r>
                      <a:r>
                        <a:rPr lang="en-US" altLang="ko-KR" sz="1600" dirty="0" smtClean="0">
                          <a:solidFill>
                            <a:schemeClr val="tx1"/>
                          </a:solidFill>
                        </a:rPr>
                        <a:t> </a:t>
                      </a:r>
                      <a:r>
                        <a:rPr lang="en-US" altLang="ko-KR" sz="1600" dirty="0" smtClean="0">
                          <a:solidFill>
                            <a:schemeClr val="tx1"/>
                          </a:solidFill>
                        </a:rPr>
                        <a:t>Request</a:t>
                      </a:r>
                      <a:r>
                        <a:rPr lang="en-US" altLang="ko-KR" sz="1600" baseline="0" dirty="0" smtClean="0">
                          <a:solidFill>
                            <a:schemeClr val="tx1"/>
                          </a:solidFill>
                        </a:rPr>
                        <a:t> SA info.</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600" dirty="0" smtClean="0">
                          <a:solidFill>
                            <a:schemeClr val="tx1"/>
                          </a:solidFill>
                        </a:rPr>
                        <a:t>Use Case ID : </a:t>
                      </a:r>
                      <a:r>
                        <a:rPr lang="en-US" altLang="ko-KR" sz="1600" dirty="0" smtClean="0">
                          <a:solidFill>
                            <a:schemeClr val="tx1"/>
                          </a:solidFill>
                        </a:rPr>
                        <a:t>UC01</a:t>
                      </a:r>
                      <a:endParaRPr lang="en-US" altLang="ko-KR" sz="16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70840">
                <a:tc gridSpan="2">
                  <a:txBody>
                    <a:bodyPr/>
                    <a:lstStyle/>
                    <a:p>
                      <a:pPr latinLnBrk="1"/>
                      <a:r>
                        <a:rPr lang="en-US" altLang="ko-KR" sz="1400" b="1" dirty="0" smtClean="0"/>
                        <a:t>General use case description: </a:t>
                      </a:r>
                      <a:endParaRPr lang="en-US" altLang="ko-KR" sz="1400" dirty="0" smtClean="0"/>
                    </a:p>
                    <a:p>
                      <a:pPr latinLnBrk="1"/>
                      <a:r>
                        <a:rPr lang="en-US" altLang="ko-KR" sz="1400" dirty="0" smtClean="0"/>
                        <a:t>This </a:t>
                      </a:r>
                      <a:r>
                        <a:rPr lang="en-US" altLang="ko-KR" sz="1400" dirty="0" smtClean="0"/>
                        <a:t>use case describe how to </a:t>
                      </a:r>
                      <a:r>
                        <a:rPr lang="en-US" altLang="ko-KR" sz="1400" dirty="0" smtClean="0"/>
                        <a:t>request SA node information</a:t>
                      </a:r>
                      <a:r>
                        <a:rPr lang="en-US" altLang="ko-KR" sz="1400" baseline="0" dirty="0" smtClean="0"/>
                        <a:t> by</a:t>
                      </a:r>
                      <a:r>
                        <a:rPr lang="en-US" altLang="ko-KR" sz="1400" dirty="0" smtClean="0"/>
                        <a:t> user</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400" b="1" dirty="0" smtClean="0"/>
                        <a:t>Entities involved:</a:t>
                      </a:r>
                    </a:p>
                    <a:p>
                      <a:pPr latinLnBrk="1"/>
                      <a:r>
                        <a:rPr lang="en-US" altLang="ko-KR" sz="1400" dirty="0" smtClean="0"/>
                        <a:t>User, Internet of things system(</a:t>
                      </a:r>
                      <a:r>
                        <a:rPr lang="en-US" altLang="ko-KR" sz="1400" dirty="0" err="1" smtClean="0"/>
                        <a:t>IoT</a:t>
                      </a:r>
                      <a:r>
                        <a:rPr lang="en-US" altLang="ko-KR" sz="1400" dirty="0" smtClean="0"/>
                        <a:t> System)</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r>
                        <a:rPr lang="en-US" altLang="ko-KR" sz="1400" b="1" i="0" kern="1200" dirty="0" smtClean="0">
                          <a:solidFill>
                            <a:schemeClr val="dk1"/>
                          </a:solidFill>
                          <a:latin typeface="+mn-lt"/>
                          <a:ea typeface="+mn-ea"/>
                          <a:cs typeface="+mn-cs"/>
                        </a:rPr>
                        <a:t>Preconditions</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b="0" i="0" kern="1200" dirty="0" smtClean="0">
                          <a:solidFill>
                            <a:schemeClr val="dk1"/>
                          </a:solidFill>
                          <a:latin typeface="+mn-lt"/>
                          <a:ea typeface="+mn-ea"/>
                          <a:cs typeface="+mn-cs"/>
                        </a:rPr>
                        <a:t>User</a:t>
                      </a:r>
                      <a:r>
                        <a:rPr lang="en-US" altLang="ko-KR" sz="1400" b="0" i="0" kern="1200" baseline="0" dirty="0" smtClean="0">
                          <a:solidFill>
                            <a:schemeClr val="dk1"/>
                          </a:solidFill>
                          <a:latin typeface="+mn-lt"/>
                          <a:ea typeface="+mn-ea"/>
                          <a:cs typeface="+mn-cs"/>
                        </a:rPr>
                        <a:t> </a:t>
                      </a:r>
                      <a:r>
                        <a:rPr lang="en-US" altLang="ko-KR" sz="1400" b="0" i="0" kern="1200" dirty="0" smtClean="0">
                          <a:solidFill>
                            <a:schemeClr val="dk1"/>
                          </a:solidFill>
                          <a:latin typeface="+mn-lt"/>
                          <a:ea typeface="+mn-ea"/>
                          <a:cs typeface="+mn-cs"/>
                        </a:rPr>
                        <a:t>is connected to </a:t>
                      </a:r>
                      <a:r>
                        <a:rPr lang="en-US" altLang="ko-KR" sz="1400" b="0" i="0" kern="1200" dirty="0" err="1" smtClean="0">
                          <a:solidFill>
                            <a:schemeClr val="dk1"/>
                          </a:solidFill>
                          <a:latin typeface="+mn-lt"/>
                          <a:ea typeface="+mn-ea"/>
                          <a:cs typeface="+mn-cs"/>
                        </a:rPr>
                        <a:t>IoT</a:t>
                      </a:r>
                      <a:r>
                        <a:rPr lang="en-US" altLang="ko-KR" sz="1400" b="0" i="0" kern="1200" dirty="0" smtClean="0">
                          <a:solidFill>
                            <a:schemeClr val="dk1"/>
                          </a:solidFill>
                          <a:latin typeface="+mn-lt"/>
                          <a:ea typeface="+mn-ea"/>
                          <a:cs typeface="+mn-cs"/>
                        </a:rPr>
                        <a:t> System(</a:t>
                      </a:r>
                      <a:r>
                        <a:rPr lang="en-US" altLang="ko-KR" sz="1400" b="0" i="0" kern="120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rPr>
                        <a:t>Log in)</a:t>
                      </a:r>
                      <a:endParaRPr lang="en-US" altLang="ko-KR" sz="1400" b="0" i="0" kern="1200" dirty="0" smtClean="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400" b="1" dirty="0" smtClean="0"/>
                        <a:t>Primary use case flow of events:</a:t>
                      </a:r>
                    </a:p>
                    <a:p>
                      <a:pPr marL="342900" marR="0" indent="-342900" algn="l" defTabSz="914400" rtl="0" eaLnBrk="1" fontAlgn="auto" latinLnBrk="1" hangingPunct="1">
                        <a:lnSpc>
                          <a:spcPct val="100000"/>
                        </a:lnSpc>
                        <a:spcBef>
                          <a:spcPts val="0"/>
                        </a:spcBef>
                        <a:spcAft>
                          <a:spcPts val="0"/>
                        </a:spcAft>
                        <a:buClrTx/>
                        <a:buSzTx/>
                        <a:buFontTx/>
                        <a:buAutoNum type="arabicPeriod"/>
                        <a:tabLst/>
                        <a:defRPr/>
                      </a:pPr>
                      <a:r>
                        <a:rPr lang="en-US" altLang="ko-KR" sz="1400" dirty="0" smtClean="0"/>
                        <a:t>User select</a:t>
                      </a:r>
                      <a:r>
                        <a:rPr lang="en-US" altLang="ko-KR" sz="1400" baseline="0" dirty="0" smtClean="0"/>
                        <a:t> SA info. menu.</a:t>
                      </a:r>
                    </a:p>
                    <a:p>
                      <a:pPr marL="342900" marR="0" indent="-342900" algn="l" defTabSz="914400" rtl="0" eaLnBrk="1" fontAlgn="auto" latinLnBrk="1" hangingPunct="1">
                        <a:lnSpc>
                          <a:spcPct val="100000"/>
                        </a:lnSpc>
                        <a:spcBef>
                          <a:spcPts val="0"/>
                        </a:spcBef>
                        <a:spcAft>
                          <a:spcPts val="0"/>
                        </a:spcAft>
                        <a:buClrTx/>
                        <a:buSzTx/>
                        <a:buFontTx/>
                        <a:buAutoNum type="arabicPeriod"/>
                        <a:tabLst/>
                        <a:defRPr/>
                      </a:pPr>
                      <a:r>
                        <a:rPr lang="en-US" altLang="ko-KR" sz="1400" baseline="0" dirty="0" smtClean="0"/>
                        <a:t>System query SA node info. to DB.</a:t>
                      </a:r>
                    </a:p>
                    <a:p>
                      <a:pPr marL="342900" marR="0" indent="-342900" algn="l" defTabSz="914400" rtl="0" eaLnBrk="1" fontAlgn="auto" latinLnBrk="1" hangingPunct="1">
                        <a:lnSpc>
                          <a:spcPct val="100000"/>
                        </a:lnSpc>
                        <a:spcBef>
                          <a:spcPts val="0"/>
                        </a:spcBef>
                        <a:spcAft>
                          <a:spcPts val="0"/>
                        </a:spcAft>
                        <a:buClrTx/>
                        <a:buSzTx/>
                        <a:buFontTx/>
                        <a:buAutoNum type="arabicPeriod"/>
                        <a:tabLst/>
                        <a:defRPr/>
                      </a:pPr>
                      <a:r>
                        <a:rPr lang="en-US" altLang="ko-KR" sz="1400" baseline="0" dirty="0" smtClean="0"/>
                        <a:t>System display </a:t>
                      </a:r>
                      <a:r>
                        <a:rPr lang="en-US" altLang="ko-KR" sz="1400" dirty="0" smtClean="0"/>
                        <a:t>SA nodes</a:t>
                      </a:r>
                      <a:r>
                        <a:rPr lang="en-US" altLang="ko-KR" sz="1400" baseline="0" dirty="0" smtClean="0"/>
                        <a:t> </a:t>
                      </a:r>
                      <a:r>
                        <a:rPr lang="en-US" altLang="ko-KR" sz="1400" dirty="0" smtClean="0"/>
                        <a:t>information(</a:t>
                      </a:r>
                      <a:r>
                        <a:rPr lang="en-US" altLang="ko-KR" sz="1400" baseline="0" dirty="0" smtClean="0"/>
                        <a:t>number, type)</a:t>
                      </a:r>
                    </a:p>
                    <a:p>
                      <a:pPr marL="342900" marR="0" indent="-342900" algn="l" defTabSz="914400" rtl="0" eaLnBrk="1" fontAlgn="auto" latinLnBrk="1" hangingPunct="1">
                        <a:lnSpc>
                          <a:spcPct val="100000"/>
                        </a:lnSpc>
                        <a:spcBef>
                          <a:spcPts val="0"/>
                        </a:spcBef>
                        <a:spcAft>
                          <a:spcPts val="0"/>
                        </a:spcAft>
                        <a:buClrTx/>
                        <a:buSzTx/>
                        <a:buFontTx/>
                        <a:buAutoNum type="arabicPeriod"/>
                        <a:tabLst/>
                        <a:defRPr/>
                      </a:pPr>
                      <a:r>
                        <a:rPr lang="en-US" altLang="ko-KR" sz="1400" baseline="0" dirty="0" smtClean="0">
                          <a:solidFill>
                            <a:schemeClr val="tx1"/>
                          </a:solidFill>
                        </a:rPr>
                        <a:t>System update log to DB.</a:t>
                      </a:r>
                      <a:endParaRPr lang="en-US" altLang="ko-KR"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400" b="1" dirty="0" smtClean="0"/>
                        <a:t>Primary use case post-conditions:</a:t>
                      </a:r>
                    </a:p>
                    <a:p>
                      <a:pPr latinLnBrk="1"/>
                      <a:r>
                        <a:rPr lang="en-US" altLang="ko-KR" sz="1400" dirty="0" smtClean="0"/>
                        <a:t>User can</a:t>
                      </a:r>
                      <a:r>
                        <a:rPr lang="en-US" altLang="ko-KR" sz="1400" baseline="0" dirty="0" smtClean="0"/>
                        <a:t> see SA nodes information(number, Type), System update log to DB.</a:t>
                      </a:r>
                      <a:endParaRPr lang="en-US" altLang="ko-KR"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bl>
          </a:graphicData>
        </a:graphic>
      </p:graphicFrame>
    </p:spTree>
    <p:extLst>
      <p:ext uri="{BB962C8B-B14F-4D97-AF65-F5344CB8AC3E}">
        <p14:creationId xmlns="" xmlns:p14="http://schemas.microsoft.com/office/powerpoint/2010/main" val="37822831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2116</Words>
  <Application>Microsoft Office PowerPoint</Application>
  <PresentationFormat>화면 슬라이드 쇼(4:3)</PresentationFormat>
  <Paragraphs>528</Paragraphs>
  <Slides>26</Slides>
  <Notes>15</Notes>
  <HiddenSlides>0</HiddenSlides>
  <MMClips>0</MMClips>
  <ScaleCrop>false</ScaleCrop>
  <HeadingPairs>
    <vt:vector size="4" baseType="variant">
      <vt:variant>
        <vt:lpstr>테마</vt:lpstr>
      </vt:variant>
      <vt:variant>
        <vt:i4>1</vt:i4>
      </vt:variant>
      <vt:variant>
        <vt:lpstr>슬라이드 제목</vt:lpstr>
      </vt:variant>
      <vt:variant>
        <vt:i4>26</vt:i4>
      </vt:variant>
    </vt:vector>
  </HeadingPairs>
  <TitlesOfParts>
    <vt:vector size="27" baseType="lpstr">
      <vt:lpstr>Office 테마</vt:lpstr>
      <vt:lpstr>Internet of things System</vt:lpstr>
      <vt:lpstr>Contents</vt:lpstr>
      <vt:lpstr>1. Project Scope</vt:lpstr>
      <vt:lpstr>1.1  Context (1/2) – Market, Organizational</vt:lpstr>
      <vt:lpstr>1.1 Context (2/2) – Business, Technological</vt:lpstr>
      <vt:lpstr>2. Architectural Drivers</vt:lpstr>
      <vt:lpstr>2.1 Functional Requirement </vt:lpstr>
      <vt:lpstr>2.2 Use Case Description</vt:lpstr>
      <vt:lpstr>2.2  Use Case Scenario : Request SA info.</vt:lpstr>
      <vt:lpstr>2.2  Use Case Scenario : Actuator control</vt:lpstr>
      <vt:lpstr>2.2 Use Case Analysis</vt:lpstr>
      <vt:lpstr>2.2 UC-02 System Sequence Diagram (SSD)</vt:lpstr>
      <vt:lpstr>2.2 Domain Model</vt:lpstr>
      <vt:lpstr>2.3 Business Constraints</vt:lpstr>
      <vt:lpstr>2.3 Technical Constraints</vt:lpstr>
      <vt:lpstr>2.4 Quality Attributes</vt:lpstr>
      <vt:lpstr>2.4 Example of Quality Attribute Scenario</vt:lpstr>
      <vt:lpstr>3. Project Strategy</vt:lpstr>
      <vt:lpstr>3.1. Development Process</vt:lpstr>
      <vt:lpstr>3.2 Overall Project Schedule</vt:lpstr>
      <vt:lpstr>3.3 Project Risk </vt:lpstr>
      <vt:lpstr>3.3 Risk Mitigation Plan </vt:lpstr>
      <vt:lpstr>3.4 Role &amp; Responsibility</vt:lpstr>
      <vt:lpstr>3.5 Time Logging &amp; Project Tracking</vt:lpstr>
      <vt:lpstr>Appendix - Glossary</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Warehouse Management System (Initial Presentation)</dc:title>
  <dc:creator>hm.kang</dc:creator>
  <cp:lastModifiedBy>hm.kang</cp:lastModifiedBy>
  <cp:revision>99</cp:revision>
  <dcterms:created xsi:type="dcterms:W3CDTF">2015-05-12T11:36:27Z</dcterms:created>
  <dcterms:modified xsi:type="dcterms:W3CDTF">2015-05-12T13:26:59Z</dcterms:modified>
</cp:coreProperties>
</file>