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9" r:id="rId4"/>
    <p:sldId id="257" r:id="rId5"/>
    <p:sldId id="259" r:id="rId6"/>
    <p:sldId id="263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남진/책임연구원/PC SW팀(namjin.lee@lge.com)" initials="이S" lastIdx="1" clrIdx="0">
    <p:extLst>
      <p:ext uri="{19B8F6BF-5375-455C-9EA6-DF929625EA0E}">
        <p15:presenceInfo xmlns:p15="http://schemas.microsoft.com/office/powerpoint/2012/main" userId="S-1-5-21-2543426832-1914326140-3112152631-7682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0" autoAdjust="0"/>
  </p:normalViewPr>
  <p:slideViewPr>
    <p:cSldViewPr snapToGrid="0">
      <p:cViewPr varScale="1">
        <p:scale>
          <a:sx n="105" d="100"/>
          <a:sy n="105" d="100"/>
        </p:scale>
        <p:origin x="2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7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6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2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4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7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6686-9C38-4F0D-B0C6-D73A6F36E862}" type="datetimeFigureOut">
              <a:rPr lang="ko-KR" altLang="en-US" smtClean="0"/>
              <a:t>2016-06-20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67826-5509-4667-94C7-781BB9F57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System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1st Decomposition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5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659027" y="378941"/>
            <a:ext cx="316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Static View</a:t>
            </a:r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464841" y="996440"/>
            <a:ext cx="7971521" cy="5393681"/>
            <a:chOff x="464841" y="996440"/>
            <a:chExt cx="7971521" cy="5393681"/>
          </a:xfrm>
        </p:grpSpPr>
        <p:sp>
          <p:nvSpPr>
            <p:cNvPr id="2" name="직사각형 1"/>
            <p:cNvSpPr/>
            <p:nvPr/>
          </p:nvSpPr>
          <p:spPr>
            <a:xfrm>
              <a:off x="775170" y="1313925"/>
              <a:ext cx="4555525" cy="32885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1216589" y="1562157"/>
              <a:ext cx="1498913" cy="1148940"/>
              <a:chOff x="969671" y="2167565"/>
              <a:chExt cx="1944000" cy="144000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Common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다리꼴 4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355595" y="1534164"/>
              <a:ext cx="1489039" cy="1176934"/>
              <a:chOff x="969671" y="4516440"/>
              <a:chExt cx="1944000" cy="144000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69671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Management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다리꼴 6"/>
              <p:cNvSpPr/>
              <p:nvPr/>
            </p:nvSpPr>
            <p:spPr>
              <a:xfrm>
                <a:off x="969671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231239" y="3054625"/>
              <a:ext cx="1469612" cy="1204357"/>
              <a:chOff x="4051117" y="4516440"/>
              <a:chExt cx="1944000" cy="1440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051117" y="466044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Control 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다리꼴 8"/>
              <p:cNvSpPr/>
              <p:nvPr/>
            </p:nvSpPr>
            <p:spPr>
              <a:xfrm>
                <a:off x="4051117" y="451644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모서리가 접힌 도형 9"/>
            <p:cNvSpPr/>
            <p:nvPr/>
          </p:nvSpPr>
          <p:spPr>
            <a:xfrm>
              <a:off x="3505949" y="3578780"/>
              <a:ext cx="1019750" cy="94496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Shares 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FC-SM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모서리가 접힌 도형 10"/>
            <p:cNvSpPr/>
            <p:nvPr/>
          </p:nvSpPr>
          <p:spPr>
            <a:xfrm>
              <a:off x="5540925" y="3107804"/>
              <a:ext cx="2295396" cy="919599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common DB schema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Shares SM-WS protocol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/>
            <p:cNvCxnSpPr>
              <a:endCxn id="10" idx="1"/>
            </p:cNvCxnSpPr>
            <p:nvPr/>
          </p:nvCxnSpPr>
          <p:spPr>
            <a:xfrm>
              <a:off x="2546212" y="3928436"/>
              <a:ext cx="959737" cy="12282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4765963" y="2142037"/>
              <a:ext cx="1336354" cy="97280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3716079" y="4839752"/>
              <a:ext cx="4200179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22759" y="4865275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915797" y="5697852"/>
              <a:ext cx="336756" cy="263021"/>
              <a:chOff x="5057814" y="590160"/>
              <a:chExt cx="1944000" cy="144000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5057814" y="734160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사다리꼴 20"/>
              <p:cNvSpPr/>
              <p:nvPr/>
            </p:nvSpPr>
            <p:spPr>
              <a:xfrm>
                <a:off x="5057814" y="590160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모서리가 접힌 도형 21"/>
            <p:cNvSpPr/>
            <p:nvPr/>
          </p:nvSpPr>
          <p:spPr>
            <a:xfrm>
              <a:off x="6268817" y="5271534"/>
              <a:ext cx="378377" cy="276614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64841" y="996440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2722396" y="2156182"/>
              <a:ext cx="605615" cy="1423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 flipV="1">
              <a:off x="2448910" y="2711099"/>
              <a:ext cx="6782" cy="466265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5240368" y="5811648"/>
              <a:ext cx="424168" cy="12201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그룹 30"/>
            <p:cNvGrpSpPr/>
            <p:nvPr/>
          </p:nvGrpSpPr>
          <p:grpSpPr>
            <a:xfrm>
              <a:off x="1216589" y="4776033"/>
              <a:ext cx="1498913" cy="1148940"/>
              <a:chOff x="969671" y="2167565"/>
              <a:chExt cx="1944000" cy="1440000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Facility Controller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사다리꼴 33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5825843" y="1651753"/>
              <a:ext cx="1492962" cy="1071945"/>
              <a:chOff x="969671" y="2167565"/>
              <a:chExt cx="1944000" cy="1440000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969671" y="2311565"/>
                <a:ext cx="1944000" cy="129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Web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Service</a:t>
                </a:r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사다리꼴 40"/>
              <p:cNvSpPr/>
              <p:nvPr/>
            </p:nvSpPr>
            <p:spPr>
              <a:xfrm>
                <a:off x="969671" y="2167565"/>
                <a:ext cx="720000" cy="144000"/>
              </a:xfrm>
              <a:prstGeom prst="trapezoid">
                <a:avLst>
                  <a:gd name="adj" fmla="val 47951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4" name="직선 연결선 43"/>
            <p:cNvCxnSpPr>
              <a:endCxn id="10" idx="1"/>
            </p:cNvCxnSpPr>
            <p:nvPr/>
          </p:nvCxnSpPr>
          <p:spPr>
            <a:xfrm flipV="1">
              <a:off x="2455692" y="4051264"/>
              <a:ext cx="1050257" cy="1299239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3899537" y="5271534"/>
              <a:ext cx="353016" cy="27661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86849" y="5275511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Boundary</a:t>
              </a:r>
              <a:endParaRPr lang="ko-KR" altLang="en-US" sz="110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69575" y="5693044"/>
              <a:ext cx="769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Package</a:t>
              </a:r>
              <a:endParaRPr lang="ko-KR" altLang="en-US" sz="110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62737" y="5271534"/>
              <a:ext cx="7699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Note</a:t>
              </a:r>
              <a:endParaRPr lang="ko-KR" altLang="en-US" sz="110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99440" y="5695545"/>
              <a:ext cx="4746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Uses</a:t>
              </a:r>
              <a:endParaRPr lang="ko-KR" altLang="en-US" sz="1100"/>
            </a:p>
          </p:txBody>
        </p:sp>
        <p:cxnSp>
          <p:nvCxnSpPr>
            <p:cNvPr id="59" name="직선 연결선 58"/>
            <p:cNvCxnSpPr/>
            <p:nvPr/>
          </p:nvCxnSpPr>
          <p:spPr>
            <a:xfrm flipH="1">
              <a:off x="6100019" y="2602853"/>
              <a:ext cx="550609" cy="505101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2722396" y="2552370"/>
              <a:ext cx="624868" cy="606066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 flipH="1">
              <a:off x="2700851" y="2692653"/>
              <a:ext cx="646414" cy="61061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355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58572" y="272932"/>
            <a:ext cx="346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SurePark</a:t>
            </a:r>
            <a:r>
              <a:rPr lang="en-US" altLang="ko-KR" dirty="0" smtClean="0"/>
              <a:t> Manager – Dynamic View</a:t>
            </a:r>
            <a:endParaRPr lang="ko-KR" altLang="en-US"/>
          </a:p>
        </p:txBody>
      </p:sp>
      <p:grpSp>
        <p:nvGrpSpPr>
          <p:cNvPr id="76" name="그룹 75"/>
          <p:cNvGrpSpPr/>
          <p:nvPr/>
        </p:nvGrpSpPr>
        <p:grpSpPr>
          <a:xfrm>
            <a:off x="358572" y="825893"/>
            <a:ext cx="7971521" cy="5393681"/>
            <a:chOff x="358572" y="825893"/>
            <a:chExt cx="7971521" cy="539368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6676466" y="1751202"/>
              <a:ext cx="1080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Web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597048" y="1744610"/>
              <a:ext cx="972000" cy="720000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Facility Controller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0790" y="4537391"/>
              <a:ext cx="7274013" cy="12708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7470" y="4562914"/>
              <a:ext cx="16378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rtlCol="0" anchor="ctr"/>
            <a:lstStyle/>
            <a:p>
              <a:r>
                <a:rPr lang="en-US" altLang="ko-KR" sz="1400" b="1" i="1" u="sng" dirty="0" smtClean="0">
                  <a:solidFill>
                    <a:schemeClr val="tx1"/>
                  </a:solidFill>
                </a:rPr>
                <a:t>Legend</a:t>
              </a:r>
              <a:endParaRPr lang="ko-KR" altLang="en-US" sz="1400" b="1" i="1" u="sng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803327" y="5337090"/>
              <a:ext cx="340143" cy="272792"/>
            </a:xfrm>
            <a:prstGeom prst="roundRect">
              <a:avLst>
                <a:gd name="adj" fmla="val 9611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2727" y="5348272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Process</a:t>
              </a:r>
              <a:endParaRPr lang="ko-KR" altLang="en-US" sz="11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02727" y="4945132"/>
              <a:ext cx="1981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 smtClean="0"/>
                <a:t>SurePark</a:t>
              </a:r>
              <a:r>
                <a:rPr lang="en-US" altLang="ko-KR" sz="1100" dirty="0" smtClean="0"/>
                <a:t> Manager Process</a:t>
              </a:r>
              <a:endParaRPr lang="ko-KR" altLang="en-US" sz="110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06661" y="1084725"/>
              <a:ext cx="3924584" cy="201462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03327" y="4922914"/>
              <a:ext cx="340143" cy="26161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738" y="5331128"/>
              <a:ext cx="321973" cy="2847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277089" y="5353884"/>
              <a:ext cx="6641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Object</a:t>
              </a:r>
              <a:endParaRPr lang="ko-KR" altLang="en-US" sz="1100"/>
            </a:p>
          </p:txBody>
        </p:sp>
        <p:sp>
          <p:nvSpPr>
            <p:cNvPr id="58" name="타원 57"/>
            <p:cNvSpPr/>
            <p:nvPr/>
          </p:nvSpPr>
          <p:spPr>
            <a:xfrm>
              <a:off x="2517689" y="1640976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Control 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4333870" y="1640975"/>
              <a:ext cx="1049295" cy="9539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Management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Service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원통 59"/>
            <p:cNvSpPr/>
            <p:nvPr/>
          </p:nvSpPr>
          <p:spPr>
            <a:xfrm>
              <a:off x="5728712" y="3454647"/>
              <a:ext cx="1080000" cy="864000"/>
            </a:xfrm>
            <a:prstGeom prst="ca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SurePark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DB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/>
            <p:cNvCxnSpPr>
              <a:endCxn id="58" idx="2"/>
            </p:cNvCxnSpPr>
            <p:nvPr/>
          </p:nvCxnSpPr>
          <p:spPr>
            <a:xfrm>
              <a:off x="1573427" y="2117946"/>
              <a:ext cx="94426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/>
            <p:nvPr/>
          </p:nvCxnSpPr>
          <p:spPr>
            <a:xfrm>
              <a:off x="5387544" y="2111202"/>
              <a:ext cx="1288922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2998874" y="5473483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414658" y="5348272"/>
              <a:ext cx="16445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TCP/IP Packet data flow</a:t>
              </a:r>
              <a:endParaRPr lang="ko-KR" altLang="en-US" sz="1100"/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5046699" y="5484925"/>
              <a:ext cx="415785" cy="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524746" y="5339366"/>
              <a:ext cx="14025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DB control flow</a:t>
              </a:r>
              <a:endParaRPr lang="ko-KR" altLang="en-US" sz="110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>
              <a:off x="5073782" y="2594918"/>
              <a:ext cx="990600" cy="85972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079730" y="3170037"/>
              <a:ext cx="8515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Read/Write</a:t>
              </a:r>
              <a:endParaRPr lang="ko-KR" altLang="en-US" sz="1100"/>
            </a:p>
          </p:txBody>
        </p:sp>
        <p:cxnSp>
          <p:nvCxnSpPr>
            <p:cNvPr id="72" name="직선 화살표 연결선 71"/>
            <p:cNvCxnSpPr>
              <a:stCxn id="41" idx="2"/>
            </p:cNvCxnSpPr>
            <p:nvPr/>
          </p:nvCxnSpPr>
          <p:spPr>
            <a:xfrm flipH="1">
              <a:off x="6442273" y="2471202"/>
              <a:ext cx="774193" cy="9834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676466" y="3102572"/>
              <a:ext cx="4732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Read</a:t>
              </a:r>
              <a:endParaRPr lang="ko-KR" altLang="en-US" sz="1100"/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H="1">
              <a:off x="3561795" y="2089462"/>
              <a:ext cx="7668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V="1">
              <a:off x="2999022" y="5069136"/>
              <a:ext cx="473312" cy="124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527216" y="4922914"/>
              <a:ext cx="12102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Call-Return</a:t>
              </a:r>
              <a:endParaRPr lang="ko-KR" altLang="en-US" sz="110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358572" y="825893"/>
              <a:ext cx="7971521" cy="53936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정육면체 64"/>
          <p:cNvSpPr/>
          <p:nvPr/>
        </p:nvSpPr>
        <p:spPr>
          <a:xfrm>
            <a:off x="2872646" y="5039932"/>
            <a:ext cx="1440000" cy="1188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정육면체 21"/>
          <p:cNvSpPr/>
          <p:nvPr/>
        </p:nvSpPr>
        <p:spPr>
          <a:xfrm>
            <a:off x="4336457" y="3625524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2054" y="20478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91057" y="3835011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98054" y="21918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20670" y="5246787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09868" y="2335024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609869" y="2378680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0143" y="4319165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28006"/>
              </p:ext>
            </p:extLst>
          </p:nvPr>
        </p:nvGraphicFramePr>
        <p:xfrm>
          <a:off x="7342417" y="2741080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Garage Boundary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760143" y="4760610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17796" y="230496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9216" y="2043315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285216" y="2187315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#n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762533" y="2298497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1410396" y="3623450"/>
            <a:ext cx="1440000" cy="1080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64996" y="3832937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21468" y="203438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347468" y="217838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729982" y="2042706"/>
            <a:ext cx="1224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55982" y="2186706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8" idx="4"/>
            <a:endCxn id="22" idx="2"/>
          </p:cNvCxnSpPr>
          <p:nvPr/>
        </p:nvCxnSpPr>
        <p:spPr>
          <a:xfrm>
            <a:off x="2777906" y="4199695"/>
            <a:ext cx="1558551" cy="207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1" idx="2"/>
            <a:endCxn id="48" idx="1"/>
          </p:cNvCxnSpPr>
          <p:nvPr/>
        </p:nvCxnSpPr>
        <p:spPr>
          <a:xfrm flipH="1">
            <a:off x="2094151" y="3042386"/>
            <a:ext cx="739317" cy="65355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65" idx="4"/>
            <a:endCxn id="22" idx="3"/>
          </p:cNvCxnSpPr>
          <p:nvPr/>
        </p:nvCxnSpPr>
        <p:spPr>
          <a:xfrm flipV="1">
            <a:off x="4232907" y="4705524"/>
            <a:ext cx="787305" cy="968277"/>
          </a:xfrm>
          <a:prstGeom prst="bentConnector2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65" idx="2"/>
            <a:endCxn id="48" idx="3"/>
          </p:cNvCxnSpPr>
          <p:nvPr/>
        </p:nvCxnSpPr>
        <p:spPr>
          <a:xfrm rot="10800000">
            <a:off x="2094152" y="4703451"/>
            <a:ext cx="778495" cy="970351"/>
          </a:xfrm>
          <a:prstGeom prst="bentConnector2">
            <a:avLst/>
          </a:prstGeom>
          <a:ln w="31750" cmpd="sng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768751" y="2828734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760143" y="3350793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760143" y="3877720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760143" y="5374543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5" idx="2"/>
            <a:endCxn id="48" idx="1"/>
          </p:cNvCxnSpPr>
          <p:nvPr/>
        </p:nvCxnSpPr>
        <p:spPr>
          <a:xfrm>
            <a:off x="1341982" y="3050706"/>
            <a:ext cx="752169" cy="645234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4" idx="2"/>
            <a:endCxn id="22" idx="1"/>
          </p:cNvCxnSpPr>
          <p:nvPr/>
        </p:nvCxnSpPr>
        <p:spPr>
          <a:xfrm>
            <a:off x="4284054" y="3055815"/>
            <a:ext cx="736158" cy="6421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2" idx="2"/>
            <a:endCxn id="22" idx="1"/>
          </p:cNvCxnSpPr>
          <p:nvPr/>
        </p:nvCxnSpPr>
        <p:spPr>
          <a:xfrm flipH="1">
            <a:off x="5020212" y="3051315"/>
            <a:ext cx="751004" cy="64669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56914" y="1975104"/>
            <a:ext cx="2952000" cy="2952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761244" y="5735013"/>
            <a:ext cx="430899" cy="324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45194" y="5433948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29927" y="5433948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871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914400" y="2091474"/>
            <a:ext cx="2448000" cy="1008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정육면체 47"/>
          <p:cNvSpPr/>
          <p:nvPr/>
        </p:nvSpPr>
        <p:spPr>
          <a:xfrm>
            <a:off x="1378557" y="3573043"/>
            <a:ext cx="4536000" cy="2628000"/>
          </a:xfrm>
          <a:prstGeom prst="cube">
            <a:avLst>
              <a:gd name="adj" fmla="val 346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452244" y="2091474"/>
            <a:ext cx="1224000" cy="100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Physical View (Demo System)</a:t>
            </a: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29725" y="390675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8244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3057786" y="5195013"/>
            <a:ext cx="1080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1620" y="2287831"/>
            <a:ext cx="1788075" cy="3913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1621" y="2331487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91895" y="4271972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23201"/>
              </p:ext>
            </p:extLst>
          </p:nvPr>
        </p:nvGraphicFramePr>
        <p:xfrm>
          <a:off x="7174169" y="2693887"/>
          <a:ext cx="1055526" cy="34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526"/>
              </a:tblGrid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Arduino 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Hardware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Client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Server Machine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Network</a:t>
                      </a:r>
                      <a:r>
                        <a:rPr lang="en-US" altLang="ko-KR" sz="1400" baseline="0" dirty="0" smtClean="0">
                          <a:latin typeface="+mn-lt"/>
                        </a:rPr>
                        <a:t> Connection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  <a:tr h="40740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Localhost Connection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91895" y="4713417"/>
            <a:ext cx="432000" cy="32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878756" y="235373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1585848" y="3914872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2274316" y="222715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38862" y="2235474"/>
            <a:ext cx="972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7" name="직선 화살표 연결선 126"/>
          <p:cNvCxnSpPr>
            <a:stCxn id="49" idx="3"/>
            <a:endCxn id="7" idx="1"/>
          </p:cNvCxnSpPr>
          <p:nvPr/>
        </p:nvCxnSpPr>
        <p:spPr>
          <a:xfrm flipV="1">
            <a:off x="2665848" y="4266753"/>
            <a:ext cx="1863877" cy="8119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02" idx="2"/>
            <a:endCxn id="49" idx="0"/>
          </p:cNvCxnSpPr>
          <p:nvPr/>
        </p:nvCxnSpPr>
        <p:spPr>
          <a:xfrm flipH="1">
            <a:off x="2125848" y="2947154"/>
            <a:ext cx="634468" cy="96771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3" idx="4"/>
            <a:endCxn id="7" idx="2"/>
          </p:cNvCxnSpPr>
          <p:nvPr/>
        </p:nvCxnSpPr>
        <p:spPr>
          <a:xfrm flipV="1">
            <a:off x="4137786" y="4626753"/>
            <a:ext cx="931939" cy="1000260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1"/>
          <p:cNvCxnSpPr>
            <a:stCxn id="13" idx="2"/>
            <a:endCxn id="49" idx="2"/>
          </p:cNvCxnSpPr>
          <p:nvPr/>
        </p:nvCxnSpPr>
        <p:spPr>
          <a:xfrm rot="10800000">
            <a:off x="2125848" y="4634873"/>
            <a:ext cx="931938" cy="992141"/>
          </a:xfrm>
          <a:prstGeom prst="bentConnector2">
            <a:avLst/>
          </a:prstGeom>
          <a:ln w="31750" cmpd="sng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/>
          <p:cNvSpPr/>
          <p:nvPr/>
        </p:nvSpPr>
        <p:spPr>
          <a:xfrm>
            <a:off x="6600503" y="2781541"/>
            <a:ext cx="432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6591895" y="3303600"/>
            <a:ext cx="432000" cy="324000"/>
          </a:xfrm>
          <a:prstGeom prst="rect">
            <a:avLst/>
          </a:prstGeom>
          <a:pattFill prst="dk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정육면체 162"/>
          <p:cNvSpPr/>
          <p:nvPr/>
        </p:nvSpPr>
        <p:spPr>
          <a:xfrm>
            <a:off x="6591895" y="3830527"/>
            <a:ext cx="432000" cy="324000"/>
          </a:xfrm>
          <a:prstGeom prst="cube">
            <a:avLst>
              <a:gd name="adj" fmla="val 6712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화살표 연결선 164"/>
          <p:cNvCxnSpPr/>
          <p:nvPr/>
        </p:nvCxnSpPr>
        <p:spPr>
          <a:xfrm flipV="1">
            <a:off x="6591895" y="5327350"/>
            <a:ext cx="432000" cy="211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06" idx="2"/>
            <a:endCxn id="49" idx="0"/>
          </p:cNvCxnSpPr>
          <p:nvPr/>
        </p:nvCxnSpPr>
        <p:spPr>
          <a:xfrm>
            <a:off x="1524862" y="2955474"/>
            <a:ext cx="600986" cy="959398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1" idx="2"/>
            <a:endCxn id="7" idx="0"/>
          </p:cNvCxnSpPr>
          <p:nvPr/>
        </p:nvCxnSpPr>
        <p:spPr>
          <a:xfrm>
            <a:off x="5064244" y="2955474"/>
            <a:ext cx="5481" cy="951279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6604807" y="5839539"/>
            <a:ext cx="427696" cy="2402"/>
          </a:xfrm>
          <a:prstGeom prst="straightConnector1">
            <a:avLst/>
          </a:prstGeom>
          <a:ln w="31750" cmpd="sng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696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View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5193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4689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Browser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1750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Manager-A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75718" y="2372563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225408" y="242256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175098" y="2478238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Facility Controller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68998" y="3888749"/>
            <a:ext cx="108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Web Service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원통 12"/>
          <p:cNvSpPr/>
          <p:nvPr/>
        </p:nvSpPr>
        <p:spPr>
          <a:xfrm>
            <a:off x="2822048" y="5149076"/>
            <a:ext cx="1080000" cy="90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400" dirty="0" smtClean="0">
                <a:solidFill>
                  <a:schemeClr val="tx1"/>
                </a:solidFill>
              </a:rPr>
              <a:t> DB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12" idx="0"/>
          </p:cNvCxnSpPr>
          <p:nvPr/>
        </p:nvCxnSpPr>
        <p:spPr>
          <a:xfrm>
            <a:off x="2008998" y="3198238"/>
            <a:ext cx="0" cy="690511"/>
          </a:xfrm>
          <a:prstGeom prst="straightConnector1">
            <a:avLst/>
          </a:prstGeom>
          <a:ln w="4445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1" idx="2"/>
            <a:endCxn id="7" idx="0"/>
          </p:cNvCxnSpPr>
          <p:nvPr/>
        </p:nvCxnSpPr>
        <p:spPr>
          <a:xfrm>
            <a:off x="4715098" y="3198238"/>
            <a:ext cx="0" cy="690511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2" idx="3"/>
            <a:endCxn id="7" idx="1"/>
          </p:cNvCxnSpPr>
          <p:nvPr/>
        </p:nvCxnSpPr>
        <p:spPr>
          <a:xfrm>
            <a:off x="2548998" y="4248749"/>
            <a:ext cx="16261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3" idx="2"/>
            <a:endCxn id="12" idx="2"/>
          </p:cNvCxnSpPr>
          <p:nvPr/>
        </p:nvCxnSpPr>
        <p:spPr>
          <a:xfrm rot="10800000">
            <a:off x="2008998" y="4608750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3" idx="4"/>
            <a:endCxn id="7" idx="2"/>
          </p:cNvCxnSpPr>
          <p:nvPr/>
        </p:nvCxnSpPr>
        <p:spPr>
          <a:xfrm flipV="1">
            <a:off x="3902048" y="4608749"/>
            <a:ext cx="813050" cy="990327"/>
          </a:xfrm>
          <a:prstGeom prst="bentConnector2">
            <a:avLst/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385253" y="2969320"/>
            <a:ext cx="1637800" cy="3079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85253" y="3012975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537952" y="3476520"/>
            <a:ext cx="432000" cy="324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27638"/>
              </p:ext>
            </p:extLst>
          </p:nvPr>
        </p:nvGraphicFramePr>
        <p:xfrm>
          <a:off x="7117801" y="3375375"/>
          <a:ext cx="900402" cy="267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Process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+mn-lt"/>
                        </a:rPr>
                        <a:t>Database</a:t>
                      </a:r>
                      <a:endParaRPr lang="ko-KR" altLang="en-US" sz="1400" smtClean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HTTP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TCP/IP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BSON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0" name="원통 39"/>
          <p:cNvSpPr/>
          <p:nvPr/>
        </p:nvSpPr>
        <p:spPr>
          <a:xfrm>
            <a:off x="6548587" y="4012755"/>
            <a:ext cx="432000" cy="360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6537952" y="4721687"/>
            <a:ext cx="432000" cy="6304"/>
          </a:xfrm>
          <a:prstGeom prst="straightConnector1">
            <a:avLst/>
          </a:prstGeom>
          <a:ln w="44450" cmpd="dbl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537952" y="5247945"/>
            <a:ext cx="432000" cy="0"/>
          </a:xfrm>
          <a:prstGeom prst="straightConnector1">
            <a:avLst/>
          </a:prstGeom>
          <a:ln w="3175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6537952" y="5789565"/>
            <a:ext cx="432000" cy="22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9774" y="5325142"/>
            <a:ext cx="986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 Only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4737326" y="5325142"/>
            <a:ext cx="1236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Read/Write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112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Entity Catalog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575701"/>
              </p:ext>
            </p:extLst>
          </p:nvPr>
        </p:nvGraphicFramePr>
        <p:xfrm>
          <a:off x="628650" y="1825625"/>
          <a:ext cx="7886262" cy="44856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400"/>
                <a:gridCol w="6085862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Entity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Desctiption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Browser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attendants and owner can access their own UI through the web browser provided by the web server.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Web Service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Provides users with the functions of sign-up,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log in, reservation, monitoring facilities and/or showing parking statistics based on data retrieved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DB.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information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for DB updates.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Facility Controller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Controls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parking facilities; get the </a:t>
                      </a:r>
                      <a:r>
                        <a:rPr lang="en-US" altLang="ko-KR" sz="1600" dirty="0" smtClean="0">
                          <a:latin typeface="+mn-lt"/>
                        </a:rPr>
                        <a:t>status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of parking slots, turn on/off LEDs, detect a car at the gates and open/close the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Receives data from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control LEDs and/or gates.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Sends data to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 to update the status of parking slots.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Manager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>
                          <a:latin typeface="+mn-lt"/>
                        </a:rPr>
                        <a:t>Handles show-up and no-show scenarios based on DB information.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Updates </a:t>
                      </a:r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 when a user has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signed up, </a:t>
                      </a:r>
                      <a:r>
                        <a:rPr lang="en-US" altLang="ko-KR" sz="1600" dirty="0" smtClean="0">
                          <a:latin typeface="+mn-lt"/>
                        </a:rPr>
                        <a:t>a reservation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has been made or facility status has been changed.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dirty="0" smtClean="0">
                          <a:latin typeface="+mn-lt"/>
                        </a:rPr>
                        <a:t> DB</a:t>
                      </a:r>
                      <a:endParaRPr lang="ko-KR" altLang="en-US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lt"/>
                        </a:rPr>
                        <a:t>Keeps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all of the data about </a:t>
                      </a:r>
                      <a:r>
                        <a:rPr lang="en-US" altLang="ko-KR" sz="1600" dirty="0" smtClean="0">
                          <a:latin typeface="+mn-lt"/>
                        </a:rPr>
                        <a:t>users,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garages and reservations.</a:t>
                      </a:r>
                    </a:p>
                    <a:p>
                      <a:pPr latinLnBrk="1"/>
                      <a:r>
                        <a:rPr lang="en-US" altLang="ko-KR" sz="1600" baseline="0" dirty="0" smtClean="0">
                          <a:latin typeface="+mn-lt"/>
                        </a:rPr>
                        <a:t>Only can be updated by </a:t>
                      </a:r>
                      <a:r>
                        <a:rPr lang="en-US" altLang="ko-KR" sz="1600" baseline="0" dirty="0" err="1" smtClean="0">
                          <a:latin typeface="+mn-lt"/>
                        </a:rPr>
                        <a:t>SurePark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Manager.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</a:t>
            </a:r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6877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Manager-A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8378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원통 22"/>
          <p:cNvSpPr/>
          <p:nvPr/>
        </p:nvSpPr>
        <p:spPr>
          <a:xfrm>
            <a:off x="2553051" y="4924969"/>
            <a:ext cx="936000" cy="864000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200" dirty="0" smtClean="0">
                <a:solidFill>
                  <a:schemeClr val="tx1"/>
                </a:solidFill>
              </a:rPr>
              <a:t> DB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82326" y="2488655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60914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Facility Controller #n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3401" y="2481576"/>
            <a:ext cx="5429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…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85802" y="3796361"/>
            <a:ext cx="936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983673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2240" y="2362319"/>
            <a:ext cx="900000" cy="720000"/>
          </a:xfrm>
          <a:prstGeom prst="roundRect">
            <a:avLst>
              <a:gd name="adj" fmla="val 961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/>
          <p:cNvCxnSpPr>
            <a:stCxn id="35" idx="2"/>
            <a:endCxn id="29" idx="0"/>
          </p:cNvCxnSpPr>
          <p:nvPr/>
        </p:nvCxnSpPr>
        <p:spPr>
          <a:xfrm>
            <a:off x="1252240" y="3082319"/>
            <a:ext cx="601562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29" idx="3"/>
            <a:endCxn id="21" idx="1"/>
          </p:cNvCxnSpPr>
          <p:nvPr/>
        </p:nvCxnSpPr>
        <p:spPr>
          <a:xfrm>
            <a:off x="2321802" y="4156361"/>
            <a:ext cx="1435075" cy="0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23" idx="2"/>
            <a:endCxn id="29" idx="2"/>
          </p:cNvCxnSpPr>
          <p:nvPr/>
        </p:nvCxnSpPr>
        <p:spPr>
          <a:xfrm rot="10800000">
            <a:off x="1853803" y="4516361"/>
            <a:ext cx="699249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3" idx="2"/>
            <a:endCxn id="29" idx="0"/>
          </p:cNvCxnSpPr>
          <p:nvPr/>
        </p:nvCxnSpPr>
        <p:spPr>
          <a:xfrm flipH="1">
            <a:off x="1853802" y="3082319"/>
            <a:ext cx="579871" cy="714042"/>
          </a:xfrm>
          <a:prstGeom prst="straightConnector1">
            <a:avLst/>
          </a:prstGeom>
          <a:ln w="38100" cmpd="dbl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0"/>
            <a:endCxn id="26" idx="2"/>
          </p:cNvCxnSpPr>
          <p:nvPr/>
        </p:nvCxnSpPr>
        <p:spPr>
          <a:xfrm flipV="1">
            <a:off x="4224877" y="3082319"/>
            <a:ext cx="58603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1" idx="0"/>
            <a:endCxn id="22" idx="2"/>
          </p:cNvCxnSpPr>
          <p:nvPr/>
        </p:nvCxnSpPr>
        <p:spPr>
          <a:xfrm flipH="1" flipV="1">
            <a:off x="3633780" y="3082319"/>
            <a:ext cx="591097" cy="714042"/>
          </a:xfrm>
          <a:prstGeom prst="straightConnector1">
            <a:avLst/>
          </a:prstGeom>
          <a:ln w="25400" cmpd="sng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3" idx="4"/>
            <a:endCxn id="21" idx="2"/>
          </p:cNvCxnSpPr>
          <p:nvPr/>
        </p:nvCxnSpPr>
        <p:spPr>
          <a:xfrm flipV="1">
            <a:off x="3489051" y="4516361"/>
            <a:ext cx="735826" cy="840608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15090"/>
              </p:ext>
            </p:extLst>
          </p:nvPr>
        </p:nvGraphicFramePr>
        <p:xfrm>
          <a:off x="5490198" y="2227317"/>
          <a:ext cx="2952000" cy="23774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Client-Server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Client-Server pattern promotes modifiability and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reuse, by factoring out common services and modifying them in a single location.</a:t>
                      </a:r>
                    </a:p>
                    <a:p>
                      <a:pPr algn="l" latinLnBrk="1"/>
                      <a:r>
                        <a:rPr lang="en-US" altLang="ko-KR" sz="1600" dirty="0" smtClean="0">
                          <a:latin typeface="+mn-lt"/>
                        </a:rPr>
                        <a:t>Also,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it</a:t>
                      </a:r>
                      <a:r>
                        <a:rPr lang="en-US" altLang="ko-KR" sz="1600" dirty="0" smtClean="0">
                          <a:latin typeface="+mn-lt"/>
                        </a:rPr>
                        <a:t> improves scalability and availability by centralizing the control of</a:t>
                      </a:r>
                      <a:r>
                        <a:rPr lang="en-US" altLang="ko-KR" sz="1600" baseline="0" dirty="0" smtClean="0">
                          <a:latin typeface="+mn-lt"/>
                        </a:rPr>
                        <a:t> </a:t>
                      </a:r>
                      <a:r>
                        <a:rPr lang="en-US" altLang="ko-KR" sz="1600" dirty="0" smtClean="0">
                          <a:latin typeface="+mn-lt"/>
                        </a:rPr>
                        <a:t>resources and services.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2966"/>
              </p:ext>
            </p:extLst>
          </p:nvPr>
        </p:nvGraphicFramePr>
        <p:xfrm>
          <a:off x="5480828" y="4864332"/>
          <a:ext cx="2952000" cy="1066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52000"/>
              </a:tblGrid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Repository Pattern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alpha val="30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+mn-lt"/>
                        </a:rPr>
                        <a:t>This pattern supports modifiability by decoupling producers and consumers of data.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072877" y="2227317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01802" y="2233340"/>
            <a:ext cx="2304000" cy="241200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49051" y="3627132"/>
            <a:ext cx="3744000" cy="23040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9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Modifiability is one of the most important QAs of the </a:t>
            </a:r>
            <a:r>
              <a:rPr lang="en-US" altLang="ko-KR" dirty="0" err="1" smtClean="0"/>
              <a:t>SurePark</a:t>
            </a:r>
            <a:r>
              <a:rPr lang="en-US" altLang="ko-KR" dirty="0" smtClean="0"/>
              <a:t> system. An engineer needs </a:t>
            </a:r>
            <a:r>
              <a:rPr lang="en-US" altLang="ko-KR" dirty="0"/>
              <a:t>to </a:t>
            </a:r>
            <a:r>
              <a:rPr lang="en-US" altLang="ko-KR" dirty="0" smtClean="0"/>
              <a:t>scale up </a:t>
            </a:r>
            <a:r>
              <a:rPr lang="en-US" altLang="ko-KR" dirty="0"/>
              <a:t>the </a:t>
            </a:r>
            <a:r>
              <a:rPr lang="en-US" altLang="ko-KR" dirty="0" smtClean="0"/>
              <a:t>system within a week. We have divided the whole system into 5 parts according to their responsibilities, and applied client-server and repository pattern to connect each parts.</a:t>
            </a:r>
          </a:p>
        </p:txBody>
      </p:sp>
    </p:spTree>
    <p:extLst>
      <p:ext uri="{BB962C8B-B14F-4D97-AF65-F5344CB8AC3E}">
        <p14:creationId xmlns:p14="http://schemas.microsoft.com/office/powerpoint/2010/main" val="26493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612000" y="1767840"/>
            <a:ext cx="7920000" cy="46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View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69671" y="2311565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Facility Controller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" name="사다리꼴 3"/>
          <p:cNvSpPr/>
          <p:nvPr/>
        </p:nvSpPr>
        <p:spPr>
          <a:xfrm>
            <a:off x="969671" y="2167565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69671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SurePark</a:t>
            </a:r>
            <a:r>
              <a:rPr lang="en-US" altLang="ko-KR" sz="1600" dirty="0" smtClean="0">
                <a:solidFill>
                  <a:schemeClr val="tx1"/>
                </a:solidFill>
              </a:rPr>
              <a:t> Manager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사다리꼴 31"/>
          <p:cNvSpPr/>
          <p:nvPr/>
        </p:nvSpPr>
        <p:spPr>
          <a:xfrm>
            <a:off x="969671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051117" y="4660440"/>
            <a:ext cx="1944000" cy="12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Web Service Application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4" name="사다리꼴 43"/>
          <p:cNvSpPr/>
          <p:nvPr/>
        </p:nvSpPr>
        <p:spPr>
          <a:xfrm>
            <a:off x="4051117" y="4516440"/>
            <a:ext cx="720000" cy="144000"/>
          </a:xfrm>
          <a:prstGeom prst="trapezoid">
            <a:avLst>
              <a:gd name="adj" fmla="val 4795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접힌 도형 13"/>
          <p:cNvSpPr/>
          <p:nvPr/>
        </p:nvSpPr>
        <p:spPr>
          <a:xfrm>
            <a:off x="3317809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protocol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모서리가 접힌 도형 44"/>
          <p:cNvSpPr/>
          <p:nvPr/>
        </p:nvSpPr>
        <p:spPr>
          <a:xfrm>
            <a:off x="4843117" y="2311565"/>
            <a:ext cx="1152000" cy="1296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Shares common DB schema using JSON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>
            <a:endCxn id="14" idx="1"/>
          </p:cNvCxnSpPr>
          <p:nvPr/>
        </p:nvCxnSpPr>
        <p:spPr>
          <a:xfrm>
            <a:off x="2715250" y="2519826"/>
            <a:ext cx="602559" cy="439739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endCxn id="14" idx="1"/>
          </p:cNvCxnSpPr>
          <p:nvPr/>
        </p:nvCxnSpPr>
        <p:spPr>
          <a:xfrm flipV="1">
            <a:off x="2638979" y="2959565"/>
            <a:ext cx="678830" cy="1905725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endCxn id="45" idx="2"/>
          </p:cNvCxnSpPr>
          <p:nvPr/>
        </p:nvCxnSpPr>
        <p:spPr>
          <a:xfrm flipV="1">
            <a:off x="2735170" y="3607565"/>
            <a:ext cx="2683947" cy="1293881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endCxn id="45" idx="2"/>
          </p:cNvCxnSpPr>
          <p:nvPr/>
        </p:nvCxnSpPr>
        <p:spPr>
          <a:xfrm flipH="1" flipV="1">
            <a:off x="5419117" y="3607565"/>
            <a:ext cx="373308" cy="1268876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341525" y="4385604"/>
            <a:ext cx="1637800" cy="1570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341525" y="4429259"/>
            <a:ext cx="16378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en-US" altLang="ko-KR" sz="1400" b="1" i="1" u="sng" dirty="0" smtClean="0">
                <a:solidFill>
                  <a:schemeClr val="tx1"/>
                </a:solidFill>
              </a:rPr>
              <a:t>Legend</a:t>
            </a:r>
            <a:endParaRPr lang="ko-KR" altLang="en-US" sz="1400" b="1" i="1" u="sng">
              <a:solidFill>
                <a:schemeClr val="tx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71293"/>
              </p:ext>
            </p:extLst>
          </p:nvPr>
        </p:nvGraphicFramePr>
        <p:xfrm>
          <a:off x="7074073" y="4791659"/>
          <a:ext cx="900402" cy="106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02"/>
              </a:tblGrid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Package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</a:tr>
              <a:tr h="5347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+mn-lt"/>
                        </a:rPr>
                        <a:t>Note</a:t>
                      </a:r>
                      <a:endParaRPr lang="ko-KR" altLang="en-US" sz="1400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502434" y="4865290"/>
            <a:ext cx="442635" cy="361564"/>
            <a:chOff x="5057814" y="590160"/>
            <a:chExt cx="1944000" cy="1440000"/>
          </a:xfrm>
        </p:grpSpPr>
        <p:sp>
          <p:nvSpPr>
            <p:cNvPr id="26" name="직사각형 25"/>
            <p:cNvSpPr/>
            <p:nvPr/>
          </p:nvSpPr>
          <p:spPr>
            <a:xfrm>
              <a:off x="5057814" y="734160"/>
              <a:ext cx="1944000" cy="129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사다리꼴 26"/>
            <p:cNvSpPr/>
            <p:nvPr/>
          </p:nvSpPr>
          <p:spPr>
            <a:xfrm>
              <a:off x="5057814" y="590160"/>
              <a:ext cx="720000" cy="144000"/>
            </a:xfrm>
            <a:prstGeom prst="trapezoid">
              <a:avLst>
                <a:gd name="adj" fmla="val 4795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모서리가 접힌 도형 29"/>
          <p:cNvSpPr/>
          <p:nvPr/>
        </p:nvSpPr>
        <p:spPr>
          <a:xfrm>
            <a:off x="6502434" y="5446509"/>
            <a:ext cx="451846" cy="3254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Rationale (Cont’d)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Client-Server Pattern</a:t>
            </a:r>
          </a:p>
          <a:p>
            <a:pPr lvl="1">
              <a:buFontTx/>
              <a:buChar char="-"/>
            </a:pPr>
            <a:r>
              <a:rPr lang="en-US" altLang="ko-KR" dirty="0" smtClean="0"/>
              <a:t>Pros</a:t>
            </a:r>
            <a:r>
              <a:rPr lang="en-US" altLang="ko-KR" dirty="0"/>
              <a:t>: scale, in that it is easy to add more clients and easy to add more </a:t>
            </a:r>
            <a:r>
              <a:rPr lang="en-US" altLang="ko-KR" dirty="0" smtClean="0"/>
              <a:t>data</a:t>
            </a:r>
          </a:p>
          <a:p>
            <a:pPr lvl="1">
              <a:buFontTx/>
              <a:buChar char="-"/>
            </a:pPr>
            <a:r>
              <a:rPr lang="en-US" altLang="ko-KR" dirty="0"/>
              <a:t>Cons: </a:t>
            </a:r>
            <a:r>
              <a:rPr lang="en-US" altLang="ko-KR" dirty="0" smtClean="0"/>
              <a:t>reliability, performance, security, complexity, modifiability </a:t>
            </a:r>
            <a:r>
              <a:rPr lang="en-US" altLang="ko-KR" dirty="0"/>
              <a:t>(can be hard to change data structure, protocols, or identify of servers)</a:t>
            </a:r>
            <a:endParaRPr lang="en-US" altLang="ko-KR" dirty="0" smtClean="0"/>
          </a:p>
          <a:p>
            <a:r>
              <a:rPr lang="en-US" altLang="ko-KR" dirty="0"/>
              <a:t>Repository Pattern</a:t>
            </a:r>
          </a:p>
          <a:p>
            <a:pPr marL="457200" lvl="1" indent="0">
              <a:buNone/>
            </a:pPr>
            <a:r>
              <a:rPr lang="en-US" altLang="ko-KR" dirty="0"/>
              <a:t>provides a structure to store and provide access to all of the data about users, garages and reservations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5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3474</TotalTime>
  <Words>555</Words>
  <Application>Microsoft Office PowerPoint</Application>
  <PresentationFormat>화면 슬라이드 쇼(4:3)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Office 테마</vt:lpstr>
      <vt:lpstr>SurePark System</vt:lpstr>
      <vt:lpstr>Physical View</vt:lpstr>
      <vt:lpstr>Physical View (Demo System)</vt:lpstr>
      <vt:lpstr>Dynamic View</vt:lpstr>
      <vt:lpstr>Entity Catalog</vt:lpstr>
      <vt:lpstr>Rationale</vt:lpstr>
      <vt:lpstr>Rationale (Cont’d)</vt:lpstr>
      <vt:lpstr>Static View</vt:lpstr>
      <vt:lpstr>Rationale (Cont’d)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이남진/책임연구원/PC SW팀(namjin.lee@lge.com)</dc:creator>
  <cp:lastModifiedBy>Joan Kim</cp:lastModifiedBy>
  <cp:revision>82</cp:revision>
  <dcterms:created xsi:type="dcterms:W3CDTF">2016-06-12T19:06:04Z</dcterms:created>
  <dcterms:modified xsi:type="dcterms:W3CDTF">2016-06-20T22:02:42Z</dcterms:modified>
</cp:coreProperties>
</file>