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handoutMasterIdLst>
    <p:handoutMasterId r:id="rId27"/>
  </p:handoutMasterIdLst>
  <p:sldIdLst>
    <p:sldId id="258" r:id="rId2"/>
    <p:sldId id="285" r:id="rId3"/>
    <p:sldId id="264" r:id="rId4"/>
    <p:sldId id="289" r:id="rId5"/>
    <p:sldId id="290" r:id="rId6"/>
    <p:sldId id="293" r:id="rId7"/>
    <p:sldId id="294" r:id="rId8"/>
    <p:sldId id="295" r:id="rId9"/>
    <p:sldId id="287" r:id="rId10"/>
    <p:sldId id="296" r:id="rId11"/>
    <p:sldId id="297" r:id="rId12"/>
    <p:sldId id="298" r:id="rId13"/>
    <p:sldId id="299" r:id="rId14"/>
    <p:sldId id="300" r:id="rId15"/>
    <p:sldId id="301" r:id="rId16"/>
    <p:sldId id="303" r:id="rId17"/>
    <p:sldId id="302" r:id="rId18"/>
    <p:sldId id="305" r:id="rId19"/>
    <p:sldId id="308" r:id="rId20"/>
    <p:sldId id="304" r:id="rId21"/>
    <p:sldId id="306" r:id="rId22"/>
    <p:sldId id="307" r:id="rId23"/>
    <p:sldId id="286" r:id="rId24"/>
    <p:sldId id="309" r:id="rId25"/>
  </p:sldIdLst>
  <p:sldSz cx="9906000" cy="6858000" type="A4"/>
  <p:notesSz cx="6858000" cy="92964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85"/>
            <p14:sldId id="264"/>
            <p14:sldId id="289"/>
            <p14:sldId id="290"/>
            <p14:sldId id="293"/>
            <p14:sldId id="294"/>
            <p14:sldId id="295"/>
            <p14:sldId id="287"/>
            <p14:sldId id="296"/>
            <p14:sldId id="297"/>
            <p14:sldId id="298"/>
            <p14:sldId id="299"/>
            <p14:sldId id="300"/>
            <p14:sldId id="301"/>
            <p14:sldId id="303"/>
            <p14:sldId id="302"/>
            <p14:sldId id="305"/>
            <p14:sldId id="308"/>
            <p14:sldId id="304"/>
            <p14:sldId id="306"/>
            <p14:sldId id="307"/>
            <p14:sldId id="286"/>
            <p14:sldId id="309"/>
          </p14:sldIdLst>
        </p14:section>
      </p14:sectionLst>
    </p:ext>
    <p:ext uri="{EFAFB233-063F-42B5-8137-9DF3F51BA10A}">
      <p15:sldGuideLst xmlns:p15="http://schemas.microsoft.com/office/powerpoint/2012/main">
        <p15:guide id="1" orient="horz" pos="754" userDrawn="1">
          <p15:clr>
            <a:srgbClr val="A4A3A4"/>
          </p15:clr>
        </p15:guide>
        <p15:guide id="2" pos="489" userDrawn="1">
          <p15:clr>
            <a:srgbClr val="A4A3A4"/>
          </p15:clr>
        </p15:guide>
        <p15:guide id="3" pos="5842" userDrawn="1">
          <p15:clr>
            <a:srgbClr val="A4A3A4"/>
          </p15:clr>
        </p15:guide>
        <p15:guide id="4" orient="horz" pos="3475"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6" autoAdjust="0"/>
    <p:restoredTop sz="93496" autoAdjust="0"/>
  </p:normalViewPr>
  <p:slideViewPr>
    <p:cSldViewPr>
      <p:cViewPr varScale="1">
        <p:scale>
          <a:sx n="71" d="100"/>
          <a:sy n="71" d="100"/>
        </p:scale>
        <p:origin x="690" y="60"/>
      </p:cViewPr>
      <p:guideLst>
        <p:guide orient="horz" pos="754"/>
        <p:guide pos="489"/>
        <p:guide pos="5842"/>
        <p:guide orient="horz" pos="3475"/>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5"/>
          <c:order val="5"/>
          <c:tx>
            <c:strRef>
              <c:f>Sheet2!$G$14</c:f>
              <c:strCache>
                <c:ptCount val="1"/>
                <c:pt idx="0">
                  <c:v>총합계</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Sheet2!$A$15:$A$20</c:f>
              <c:strCache>
                <c:ptCount val="6"/>
                <c:pt idx="0">
                  <c:v>Design</c:v>
                </c:pt>
                <c:pt idx="1">
                  <c:v>Documentation</c:v>
                </c:pt>
                <c:pt idx="2">
                  <c:v>Implement</c:v>
                </c:pt>
                <c:pt idx="3">
                  <c:v>Integration Test</c:v>
                </c:pt>
                <c:pt idx="4">
                  <c:v>Management</c:v>
                </c:pt>
                <c:pt idx="5">
                  <c:v>Meeting</c:v>
                </c:pt>
              </c:strCache>
            </c:strRef>
          </c:cat>
          <c:val>
            <c:numRef>
              <c:f>Sheet2!$G$15:$G$20</c:f>
              <c:numCache>
                <c:formatCode>[h]:mm:ss</c:formatCode>
                <c:ptCount val="6"/>
                <c:pt idx="0">
                  <c:v>2.4579513888888886</c:v>
                </c:pt>
                <c:pt idx="1">
                  <c:v>1.6679166666666667</c:v>
                </c:pt>
                <c:pt idx="2">
                  <c:v>3.3672800925925928</c:v>
                </c:pt>
                <c:pt idx="3">
                  <c:v>1.3052777777777775</c:v>
                </c:pt>
                <c:pt idx="4">
                  <c:v>9.1666666666666674E-2</c:v>
                </c:pt>
                <c:pt idx="5">
                  <c:v>2.9388773148148148</c:v>
                </c:pt>
              </c:numCache>
            </c:numRef>
          </c:val>
        </c:ser>
        <c:dLbls>
          <c:dLblPos val="ctr"/>
          <c:showLegendKey val="0"/>
          <c:showVal val="0"/>
          <c:showCatName val="0"/>
          <c:showSerName val="0"/>
          <c:showPercent val="1"/>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Sheet2!$B$14</c15:sqref>
                        </c15:formulaRef>
                      </c:ext>
                    </c:extLst>
                    <c:strCache>
                      <c:ptCount val="1"/>
                      <c:pt idx="0">
                        <c:v>Charles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uri="{CE6537A1-D6FC-4f65-9D91-7224C49458BB}"/>
                  </c:extLst>
                </c:dLbls>
                <c:cat>
                  <c:strRef>
                    <c:extLst>
                      <c:ex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c:ext uri="{02D57815-91ED-43cb-92C2-25804820EDAC}">
                        <c15:formulaRef>
                          <c15:sqref>Sheet2!$B$15:$B$20</c15:sqref>
                        </c15:formulaRef>
                      </c:ext>
                    </c:extLst>
                    <c:numCache>
                      <c:formatCode>[h]:mm:ss</c:formatCode>
                      <c:ptCount val="6"/>
                      <c:pt idx="0">
                        <c:v>0.64523148148148146</c:v>
                      </c:pt>
                      <c:pt idx="1">
                        <c:v>0.3147106481481482</c:v>
                      </c:pt>
                      <c:pt idx="2">
                        <c:v>0.68510416666666663</c:v>
                      </c:pt>
                      <c:pt idx="5">
                        <c:v>0.50018518518518518</c:v>
                      </c:pt>
                    </c:numCache>
                  </c:numRef>
                </c:val>
              </c15:ser>
            </c15:filteredPieSeries>
            <c15:filteredPieSeries>
              <c15:ser>
                <c:idx val="1"/>
                <c:order val="1"/>
                <c:tx>
                  <c:strRef>
                    <c:extLst xmlns:c15="http://schemas.microsoft.com/office/drawing/2012/chart">
                      <c:ext xmlns:c15="http://schemas.microsoft.com/office/drawing/2012/chart" uri="{02D57815-91ED-43cb-92C2-25804820EDAC}">
                        <c15:formulaRef>
                          <c15:sqref>Sheet2!$C$14</c15:sqref>
                        </c15:formulaRef>
                      </c:ext>
                    </c:extLst>
                    <c:strCache>
                      <c:ptCount val="1"/>
                      <c:pt idx="0">
                        <c:v>jaeheon 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Sheet2!$C$15:$C$20</c15:sqref>
                        </c15:formulaRef>
                      </c:ext>
                    </c:extLst>
                    <c:numCache>
                      <c:formatCode>[h]:mm:ss</c:formatCode>
                      <c:ptCount val="6"/>
                      <c:pt idx="0">
                        <c:v>0.96093749999999978</c:v>
                      </c:pt>
                      <c:pt idx="1">
                        <c:v>0.42754629629629626</c:v>
                      </c:pt>
                      <c:pt idx="2">
                        <c:v>0.48725694444444445</c:v>
                      </c:pt>
                      <c:pt idx="3">
                        <c:v>0.26822916666666669</c:v>
                      </c:pt>
                      <c:pt idx="5">
                        <c:v>0.76880787037037035</c:v>
                      </c:pt>
                    </c:numCache>
                  </c:numRef>
                </c:val>
              </c15:ser>
            </c15:filteredPieSeries>
            <c15:filteredPieSeries>
              <c15:ser>
                <c:idx val="2"/>
                <c:order val="2"/>
                <c:tx>
                  <c:strRef>
                    <c:extLst xmlns:c15="http://schemas.microsoft.com/office/drawing/2012/chart">
                      <c:ext xmlns:c15="http://schemas.microsoft.com/office/drawing/2012/chart" uri="{02D57815-91ED-43cb-92C2-25804820EDAC}">
                        <c15:formulaRef>
                          <c15:sqref>Sheet2!$D$14</c15:sqref>
                        </c15:formulaRef>
                      </c:ext>
                    </c:extLst>
                    <c:strCache>
                      <c:ptCount val="1"/>
                      <c:pt idx="0">
                        <c:v>Jhyangkim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Sheet2!$D$15:$D$20</c15:sqref>
                        </c15:formulaRef>
                      </c:ext>
                    </c:extLst>
                    <c:numCache>
                      <c:formatCode>[h]:mm:ss</c:formatCode>
                      <c:ptCount val="6"/>
                      <c:pt idx="0">
                        <c:v>0.31206018518518519</c:v>
                      </c:pt>
                      <c:pt idx="1">
                        <c:v>6.8784722222222219E-2</c:v>
                      </c:pt>
                      <c:pt idx="2">
                        <c:v>1.1208912037037038</c:v>
                      </c:pt>
                    </c:numCache>
                  </c:numRef>
                </c:val>
              </c15:ser>
            </c15:filteredPieSeries>
            <c15:filteredPieSeries>
              <c15:ser>
                <c:idx val="3"/>
                <c:order val="3"/>
                <c:tx>
                  <c:strRef>
                    <c:extLst xmlns:c15="http://schemas.microsoft.com/office/drawing/2012/chart">
                      <c:ext xmlns:c15="http://schemas.microsoft.com/office/drawing/2012/chart" uri="{02D57815-91ED-43cb-92C2-25804820EDAC}">
                        <c15:formulaRef>
                          <c15:sqref>Sheet2!$E$14</c15:sqref>
                        </c15:formulaRef>
                      </c:ext>
                    </c:extLst>
                    <c:strCache>
                      <c:ptCount val="1"/>
                      <c:pt idx="0">
                        <c:v>Jungkyun98</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Sheet2!$E$15:$E$20</c15:sqref>
                        </c15:formulaRef>
                      </c:ext>
                    </c:extLst>
                    <c:numCache>
                      <c:formatCode>[h]:mm:ss</c:formatCode>
                      <c:ptCount val="6"/>
                      <c:pt idx="0">
                        <c:v>0.35986111111111108</c:v>
                      </c:pt>
                      <c:pt idx="1">
                        <c:v>0.17423611111111112</c:v>
                      </c:pt>
                      <c:pt idx="2">
                        <c:v>1.0740277777777778</c:v>
                      </c:pt>
                      <c:pt idx="3">
                        <c:v>0.4544097222222222</c:v>
                      </c:pt>
                      <c:pt idx="5">
                        <c:v>0.85530092592592599</c:v>
                      </c:pt>
                    </c:numCache>
                  </c:numRef>
                </c:val>
              </c15:ser>
            </c15:filteredPieSeries>
            <c15:filteredPieSeries>
              <c15:ser>
                <c:idx val="4"/>
                <c:order val="4"/>
                <c:tx>
                  <c:strRef>
                    <c:extLst xmlns:c15="http://schemas.microsoft.com/office/drawing/2012/chart">
                      <c:ext xmlns:c15="http://schemas.microsoft.com/office/drawing/2012/chart" uri="{02D57815-91ED-43cb-92C2-25804820EDAC}">
                        <c15:formulaRef>
                          <c15:sqref>Sheet2!$F$14</c15:sqref>
                        </c15:formulaRef>
                      </c:ext>
                    </c:extLst>
                    <c:strCache>
                      <c:ptCount val="1"/>
                      <c:pt idx="0">
                        <c:v>Namjin</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Sheet2!$F$15:$F$20</c15:sqref>
                        </c15:formulaRef>
                      </c:ext>
                    </c:extLst>
                    <c:numCache>
                      <c:formatCode>[h]:mm:ss</c:formatCode>
                      <c:ptCount val="6"/>
                      <c:pt idx="0">
                        <c:v>0.17986111111111111</c:v>
                      </c:pt>
                      <c:pt idx="1">
                        <c:v>0.68263888888888891</c:v>
                      </c:pt>
                      <c:pt idx="3">
                        <c:v>0.58263888888888882</c:v>
                      </c:pt>
                      <c:pt idx="4">
                        <c:v>9.1666666666666674E-2</c:v>
                      </c:pt>
                      <c:pt idx="5">
                        <c:v>0.81458333333333333</c:v>
                      </c:pt>
                    </c:numCache>
                  </c:numRef>
                </c:val>
              </c15:ser>
            </c15:filteredPieSeries>
          </c:ext>
        </c:extLst>
      </c:pieChart>
      <c:spPr>
        <a:noFill/>
        <a:ln>
          <a:noFill/>
        </a:ln>
        <a:effectLst/>
      </c:spPr>
    </c:plotArea>
    <c:legend>
      <c:legendPos val="r"/>
      <c:layout/>
      <c:overlay val="0"/>
      <c:spPr>
        <a:solidFill>
          <a:schemeClr val="lt1">
            <a:alpha val="50000"/>
          </a:schemeClr>
        </a:solid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ko-KR"/>
        </a:p>
      </c:txPr>
    </c:legend>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1"/>
          <c:order val="1"/>
          <c:tx>
            <c:strRef>
              <c:f>Sheet3!$D$17</c:f>
              <c:strCache>
                <c:ptCount val="1"/>
                <c:pt idx="0">
                  <c:v>Actual</c:v>
                </c:pt>
              </c:strCache>
            </c:strRef>
          </c:tx>
          <c:spPr>
            <a:ln w="28575" cap="rnd">
              <a:solidFill>
                <a:schemeClr val="accent2">
                  <a:shade val="86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Sheet3!$D$18:$D$49</c:f>
              <c:numCache>
                <c:formatCode>[h]:mm:ss</c:formatCode>
                <c:ptCount val="32"/>
                <c:pt idx="0">
                  <c:v>0</c:v>
                </c:pt>
                <c:pt idx="1">
                  <c:v>0.30972222222222223</c:v>
                </c:pt>
                <c:pt idx="2">
                  <c:v>0.62223379629629627</c:v>
                </c:pt>
                <c:pt idx="3">
                  <c:v>0.92989583333333337</c:v>
                </c:pt>
                <c:pt idx="4">
                  <c:v>0.92989583333333337</c:v>
                </c:pt>
                <c:pt idx="5">
                  <c:v>0.92989583333333337</c:v>
                </c:pt>
                <c:pt idx="6">
                  <c:v>0.92989583333333337</c:v>
                </c:pt>
                <c:pt idx="7">
                  <c:v>0.92989583333333337</c:v>
                </c:pt>
                <c:pt idx="8">
                  <c:v>1.1097569444444444</c:v>
                </c:pt>
                <c:pt idx="9">
                  <c:v>1.3386342592592593</c:v>
                </c:pt>
                <c:pt idx="10">
                  <c:v>1.6133101851851852</c:v>
                </c:pt>
                <c:pt idx="11">
                  <c:v>1.9095023148148149</c:v>
                </c:pt>
                <c:pt idx="12">
                  <c:v>1.9512384259259261</c:v>
                </c:pt>
                <c:pt idx="13">
                  <c:v>2.4753935185185187</c:v>
                </c:pt>
                <c:pt idx="14">
                  <c:v>3.083842592592593</c:v>
                </c:pt>
                <c:pt idx="15">
                  <c:v>3.9153935185185187</c:v>
                </c:pt>
                <c:pt idx="16">
                  <c:v>4.2749768518518518</c:v>
                </c:pt>
                <c:pt idx="17">
                  <c:v>4.4446759259259263</c:v>
                </c:pt>
                <c:pt idx="18">
                  <c:v>4.4446759259259263</c:v>
                </c:pt>
                <c:pt idx="19">
                  <c:v>4.7379629629629632</c:v>
                </c:pt>
                <c:pt idx="20">
                  <c:v>5.1865625</c:v>
                </c:pt>
                <c:pt idx="21">
                  <c:v>5.8662731481481485</c:v>
                </c:pt>
                <c:pt idx="22">
                  <c:v>6.051354166666667</c:v>
                </c:pt>
                <c:pt idx="23">
                  <c:v>6.9436689814814816</c:v>
                </c:pt>
                <c:pt idx="24">
                  <c:v>6.9436689814814816</c:v>
                </c:pt>
                <c:pt idx="25">
                  <c:v>7.1241319444444446</c:v>
                </c:pt>
                <c:pt idx="26">
                  <c:v>7.9383912037037039</c:v>
                </c:pt>
                <c:pt idx="27">
                  <c:v>9.0853472222222216</c:v>
                </c:pt>
                <c:pt idx="28">
                  <c:v>10.296319444444444</c:v>
                </c:pt>
                <c:pt idx="29">
                  <c:v>11.796250000000001</c:v>
                </c:pt>
                <c:pt idx="30">
                  <c:v>13.296180555555557</c:v>
                </c:pt>
                <c:pt idx="31">
                  <c:v>14.50715277777778</c:v>
                </c:pt>
              </c:numCache>
            </c:numRef>
          </c:val>
          <c:smooth val="0"/>
        </c:ser>
        <c:ser>
          <c:idx val="3"/>
          <c:order val="3"/>
          <c:tx>
            <c:strRef>
              <c:f>Sheet3!$F$17</c:f>
              <c:strCache>
                <c:ptCount val="1"/>
                <c:pt idx="0">
                  <c:v>Planed</c:v>
                </c:pt>
              </c:strCache>
            </c:strRef>
          </c:tx>
          <c:spPr>
            <a:ln w="28575" cap="rnd">
              <a:solidFill>
                <a:schemeClr val="accent2">
                  <a:tint val="58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Sheet3!$F$18:$F$49</c:f>
              <c:numCache>
                <c:formatCode>[h]:mm:ss</c:formatCode>
                <c:ptCount val="32"/>
                <c:pt idx="0">
                  <c:v>0.52083333333333337</c:v>
                </c:pt>
                <c:pt idx="1">
                  <c:v>1.0416666666666667</c:v>
                </c:pt>
                <c:pt idx="2">
                  <c:v>1.5624999999999998</c:v>
                </c:pt>
                <c:pt idx="3">
                  <c:v>2.083333333333333</c:v>
                </c:pt>
                <c:pt idx="4">
                  <c:v>2.6041666666666661</c:v>
                </c:pt>
                <c:pt idx="5">
                  <c:v>2.6041666666666661</c:v>
                </c:pt>
                <c:pt idx="6">
                  <c:v>2.6041666666666661</c:v>
                </c:pt>
                <c:pt idx="7">
                  <c:v>2.6041666666666661</c:v>
                </c:pt>
                <c:pt idx="8">
                  <c:v>3.1249999999999996</c:v>
                </c:pt>
                <c:pt idx="9">
                  <c:v>3.6458333333333326</c:v>
                </c:pt>
                <c:pt idx="10">
                  <c:v>4.1666666666666661</c:v>
                </c:pt>
                <c:pt idx="11">
                  <c:v>4.6874999999999991</c:v>
                </c:pt>
                <c:pt idx="12">
                  <c:v>4.6874999999999991</c:v>
                </c:pt>
                <c:pt idx="13">
                  <c:v>4.6874999999999991</c:v>
                </c:pt>
                <c:pt idx="14">
                  <c:v>5.2083333333333321</c:v>
                </c:pt>
                <c:pt idx="15">
                  <c:v>5.7291666666666652</c:v>
                </c:pt>
                <c:pt idx="16">
                  <c:v>6.2499999999999982</c:v>
                </c:pt>
                <c:pt idx="17">
                  <c:v>6.7708333333333313</c:v>
                </c:pt>
                <c:pt idx="18">
                  <c:v>7.2916666666666643</c:v>
                </c:pt>
                <c:pt idx="19">
                  <c:v>7.2916666666666643</c:v>
                </c:pt>
                <c:pt idx="20">
                  <c:v>7.2916666666666643</c:v>
                </c:pt>
                <c:pt idx="21">
                  <c:v>7.8124999999999973</c:v>
                </c:pt>
                <c:pt idx="22">
                  <c:v>8.3333333333333304</c:v>
                </c:pt>
                <c:pt idx="23">
                  <c:v>8.8541666666666643</c:v>
                </c:pt>
                <c:pt idx="24">
                  <c:v>9.3749999999999964</c:v>
                </c:pt>
                <c:pt idx="25">
                  <c:v>9.8958333333333286</c:v>
                </c:pt>
                <c:pt idx="26">
                  <c:v>9.8958333333333286</c:v>
                </c:pt>
                <c:pt idx="27">
                  <c:v>9.8958333333333286</c:v>
                </c:pt>
                <c:pt idx="28">
                  <c:v>10.416666666666661</c:v>
                </c:pt>
                <c:pt idx="29">
                  <c:v>10.937499999999993</c:v>
                </c:pt>
                <c:pt idx="30">
                  <c:v>11.458333333333325</c:v>
                </c:pt>
                <c:pt idx="31">
                  <c:v>11.979166666666657</c:v>
                </c:pt>
              </c:numCache>
            </c:numRef>
          </c:val>
          <c:smooth val="0"/>
        </c:ser>
        <c:dLbls>
          <c:showLegendKey val="0"/>
          <c:showVal val="0"/>
          <c:showCatName val="0"/>
          <c:showSerName val="0"/>
          <c:showPercent val="0"/>
          <c:showBubbleSize val="0"/>
        </c:dLbls>
        <c:smooth val="0"/>
        <c:axId val="265474496"/>
        <c:axId val="265468616"/>
        <c:extLst>
          <c:ext xmlns:c15="http://schemas.microsoft.com/office/drawing/2012/chart" uri="{02D57815-91ED-43cb-92C2-25804820EDAC}">
            <c15:filteredLineSeries>
              <c15:ser>
                <c:idx val="0"/>
                <c:order val="0"/>
                <c:tx>
                  <c:strRef>
                    <c:extLst>
                      <c:ext uri="{02D57815-91ED-43cb-92C2-25804820EDAC}">
                        <c15:formulaRef>
                          <c15:sqref>Sheet3!$C$17</c15:sqref>
                        </c15:formulaRef>
                      </c:ext>
                    </c:extLst>
                    <c:strCache>
                      <c:ptCount val="1"/>
                      <c:pt idx="0">
                        <c:v>t</c:v>
                      </c:pt>
                    </c:strCache>
                  </c:strRef>
                </c:tx>
                <c:spPr>
                  <a:ln w="28575" cap="rnd">
                    <a:solidFill>
                      <a:schemeClr val="accent2">
                        <a:shade val="58000"/>
                      </a:schemeClr>
                    </a:solidFill>
                    <a:round/>
                  </a:ln>
                  <a:effectLst/>
                </c:spPr>
                <c:marker>
                  <c:symbol val="none"/>
                </c:marker>
                <c:cat>
                  <c:numRef>
                    <c:extLst>
                      <c:ex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c:ext uri="{02D57815-91ED-43cb-92C2-25804820EDAC}">
                        <c15:formulaRef>
                          <c15:sqref>Sheet3!$C$18:$C$49</c15:sqref>
                        </c15:formulaRef>
                      </c:ext>
                    </c:extLst>
                    <c:numCache>
                      <c:formatCode>[h]:mm:ss</c:formatCode>
                      <c:ptCount val="32"/>
                      <c:pt idx="0">
                        <c:v>0</c:v>
                      </c:pt>
                      <c:pt idx="1">
                        <c:v>0.30972222222222223</c:v>
                      </c:pt>
                      <c:pt idx="2">
                        <c:v>0.31251157407407404</c:v>
                      </c:pt>
                      <c:pt idx="3">
                        <c:v>0.30766203703703704</c:v>
                      </c:pt>
                      <c:pt idx="4">
                        <c:v>0</c:v>
                      </c:pt>
                      <c:pt idx="5">
                        <c:v>0</c:v>
                      </c:pt>
                      <c:pt idx="6">
                        <c:v>0</c:v>
                      </c:pt>
                      <c:pt idx="7">
                        <c:v>0</c:v>
                      </c:pt>
                      <c:pt idx="8">
                        <c:v>0.17986111111111111</c:v>
                      </c:pt>
                      <c:pt idx="9">
                        <c:v>0.2288773148148148</c:v>
                      </c:pt>
                      <c:pt idx="10">
                        <c:v>0.27467592592592593</c:v>
                      </c:pt>
                      <c:pt idx="11">
                        <c:v>0.29619212962962965</c:v>
                      </c:pt>
                      <c:pt idx="12">
                        <c:v>4.1736111111111113E-2</c:v>
                      </c:pt>
                      <c:pt idx="13">
                        <c:v>0.52415509259259252</c:v>
                      </c:pt>
                      <c:pt idx="14">
                        <c:v>0.60844907407407411</c:v>
                      </c:pt>
                      <c:pt idx="15">
                        <c:v>0.83155092592592594</c:v>
                      </c:pt>
                      <c:pt idx="16">
                        <c:v>0.35958333333333331</c:v>
                      </c:pt>
                      <c:pt idx="17">
                        <c:v>0.16969907407407406</c:v>
                      </c:pt>
                      <c:pt idx="18">
                        <c:v>0</c:v>
                      </c:pt>
                      <c:pt idx="19">
                        <c:v>0.29328703703703707</c:v>
                      </c:pt>
                      <c:pt idx="20">
                        <c:v>0.44859953703703703</c:v>
                      </c:pt>
                      <c:pt idx="21">
                        <c:v>0.67971064814814819</c:v>
                      </c:pt>
                      <c:pt idx="22">
                        <c:v>0.18508101851851852</c:v>
                      </c:pt>
                      <c:pt idx="23">
                        <c:v>0.89231481481481478</c:v>
                      </c:pt>
                      <c:pt idx="24">
                        <c:v>0</c:v>
                      </c:pt>
                      <c:pt idx="25">
                        <c:v>0.18046296296296299</c:v>
                      </c:pt>
                      <c:pt idx="26">
                        <c:v>0.81425925925925924</c:v>
                      </c:pt>
                      <c:pt idx="27">
                        <c:v>1.1469560185185186</c:v>
                      </c:pt>
                      <c:pt idx="28">
                        <c:v>1.2109722222222223</c:v>
                      </c:pt>
                      <c:pt idx="29">
                        <c:v>1.4999305555555558</c:v>
                      </c:pt>
                      <c:pt idx="30">
                        <c:v>1.4999305555555558</c:v>
                      </c:pt>
                      <c:pt idx="31">
                        <c:v>1.2109722222222223</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Sheet3!$E$17</c15:sqref>
                        </c15:formulaRef>
                      </c:ext>
                    </c:extLst>
                    <c:strCache>
                      <c:ptCount val="1"/>
                      <c:pt idx="0">
                        <c:v>a</c:v>
                      </c:pt>
                    </c:strCache>
                  </c:strRef>
                </c:tx>
                <c:spPr>
                  <a:ln w="28575" cap="rnd">
                    <a:solidFill>
                      <a:schemeClr val="accent2">
                        <a:tint val="86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xmlns:c15="http://schemas.microsoft.com/office/drawing/2012/chart">
                      <c:ext xmlns:c15="http://schemas.microsoft.com/office/drawing/2012/chart" uri="{02D57815-91ED-43cb-92C2-25804820EDAC}">
                        <c15:formulaRef>
                          <c15:sqref>Sheet3!$E$18:$E$49</c15:sqref>
                        </c15:formulaRef>
                      </c:ext>
                    </c:extLst>
                    <c:numCache>
                      <c:formatCode>[h]:mm:ss</c:formatCode>
                      <c:ptCount val="32"/>
                      <c:pt idx="0">
                        <c:v>0.52083333333333337</c:v>
                      </c:pt>
                      <c:pt idx="1">
                        <c:v>0.52083333333333337</c:v>
                      </c:pt>
                      <c:pt idx="2">
                        <c:v>0.52083333333333304</c:v>
                      </c:pt>
                      <c:pt idx="3">
                        <c:v>0.52083333333333304</c:v>
                      </c:pt>
                      <c:pt idx="4">
                        <c:v>0.52083333333333304</c:v>
                      </c:pt>
                      <c:pt idx="5">
                        <c:v>0</c:v>
                      </c:pt>
                      <c:pt idx="6">
                        <c:v>0</c:v>
                      </c:pt>
                      <c:pt idx="7">
                        <c:v>0</c:v>
                      </c:pt>
                      <c:pt idx="8">
                        <c:v>0.52083333333333337</c:v>
                      </c:pt>
                      <c:pt idx="9">
                        <c:v>0.52083333333333304</c:v>
                      </c:pt>
                      <c:pt idx="10">
                        <c:v>0.52083333333333304</c:v>
                      </c:pt>
                      <c:pt idx="11">
                        <c:v>0.52083333333333304</c:v>
                      </c:pt>
                      <c:pt idx="12">
                        <c:v>0</c:v>
                      </c:pt>
                      <c:pt idx="13">
                        <c:v>0</c:v>
                      </c:pt>
                      <c:pt idx="14">
                        <c:v>0.52083333333333337</c:v>
                      </c:pt>
                      <c:pt idx="15">
                        <c:v>0.52083333333333337</c:v>
                      </c:pt>
                      <c:pt idx="16">
                        <c:v>0.52083333333333304</c:v>
                      </c:pt>
                      <c:pt idx="17">
                        <c:v>0.52083333333333304</c:v>
                      </c:pt>
                      <c:pt idx="18">
                        <c:v>0.52083333333333304</c:v>
                      </c:pt>
                      <c:pt idx="19">
                        <c:v>0</c:v>
                      </c:pt>
                      <c:pt idx="20">
                        <c:v>0</c:v>
                      </c:pt>
                      <c:pt idx="21">
                        <c:v>0.52083333333333304</c:v>
                      </c:pt>
                      <c:pt idx="22">
                        <c:v>0.52083333333333304</c:v>
                      </c:pt>
                      <c:pt idx="23">
                        <c:v>0.52083333333333304</c:v>
                      </c:pt>
                      <c:pt idx="24">
                        <c:v>0.52083333333333304</c:v>
                      </c:pt>
                      <c:pt idx="25">
                        <c:v>0.52083333333333304</c:v>
                      </c:pt>
                      <c:pt idx="26">
                        <c:v>0</c:v>
                      </c:pt>
                      <c:pt idx="27">
                        <c:v>0</c:v>
                      </c:pt>
                      <c:pt idx="28">
                        <c:v>0.52083333333333304</c:v>
                      </c:pt>
                      <c:pt idx="29">
                        <c:v>0.52083333333333304</c:v>
                      </c:pt>
                      <c:pt idx="30">
                        <c:v>0.52083333333333304</c:v>
                      </c:pt>
                      <c:pt idx="31">
                        <c:v>0.52083333333333304</c:v>
                      </c:pt>
                    </c:numCache>
                  </c:numRef>
                </c:val>
                <c:smooth val="0"/>
              </c15:ser>
            </c15:filteredLineSeries>
          </c:ext>
        </c:extLst>
      </c:lineChart>
      <c:dateAx>
        <c:axId val="2654744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65468616"/>
        <c:crosses val="autoZero"/>
        <c:auto val="1"/>
        <c:lblOffset val="100"/>
        <c:baseTimeUnit val="days"/>
      </c:dateAx>
      <c:valAx>
        <c:axId val="265468616"/>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65474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solidFill>
      <a:schemeClr val="bg1"/>
    </a:solidFill>
    <a:ln w="9525" cap="flat" cmpd="sng" algn="ctr">
      <a:solidFill>
        <a:schemeClr val="bg1">
          <a:lumMod val="85000"/>
        </a:schemeClr>
      </a:solid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71587" cy="464746"/>
          </a:xfrm>
          <a:prstGeom prst="rect">
            <a:avLst/>
          </a:prstGeom>
        </p:spPr>
        <p:txBody>
          <a:bodyPr vert="horz" lIns="91019" tIns="45510" rIns="91019" bIns="4551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84815" y="1"/>
            <a:ext cx="2971587" cy="464746"/>
          </a:xfrm>
          <a:prstGeom prst="rect">
            <a:avLst/>
          </a:prstGeom>
        </p:spPr>
        <p:txBody>
          <a:bodyPr vert="horz" lIns="91019" tIns="45510" rIns="91019" bIns="4551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2016-06-24</a:t>
            </a:fld>
            <a:endParaRPr lang="ko-KR" altLang="en-US"/>
          </a:p>
        </p:txBody>
      </p:sp>
      <p:sp>
        <p:nvSpPr>
          <p:cNvPr id="4" name="바닥글 개체 틀 3"/>
          <p:cNvSpPr>
            <a:spLocks noGrp="1"/>
          </p:cNvSpPr>
          <p:nvPr>
            <p:ph type="ftr" sz="quarter" idx="2"/>
          </p:nvPr>
        </p:nvSpPr>
        <p:spPr>
          <a:xfrm>
            <a:off x="0" y="8830170"/>
            <a:ext cx="2971587" cy="464745"/>
          </a:xfrm>
          <a:prstGeom prst="rect">
            <a:avLst/>
          </a:prstGeom>
        </p:spPr>
        <p:txBody>
          <a:bodyPr vert="horz" lIns="91019" tIns="45510" rIns="91019" bIns="4551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84815" y="8830170"/>
            <a:ext cx="2971587" cy="464745"/>
          </a:xfrm>
          <a:prstGeom prst="rect">
            <a:avLst/>
          </a:prstGeom>
        </p:spPr>
        <p:txBody>
          <a:bodyPr vert="horz" lIns="91019" tIns="45510" rIns="91019" bIns="4551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71587" cy="464746"/>
          </a:xfrm>
          <a:prstGeom prst="rect">
            <a:avLst/>
          </a:prstGeom>
        </p:spPr>
        <p:txBody>
          <a:bodyPr vert="horz" lIns="91019" tIns="45510" rIns="91019" bIns="4551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815" y="1"/>
            <a:ext cx="2971587" cy="464746"/>
          </a:xfrm>
          <a:prstGeom prst="rect">
            <a:avLst/>
          </a:prstGeom>
        </p:spPr>
        <p:txBody>
          <a:bodyPr vert="horz" lIns="91019" tIns="45510" rIns="91019" bIns="4551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2016-06-24</a:t>
            </a:fld>
            <a:endParaRPr lang="ko-KR" altLang="en-US"/>
          </a:p>
        </p:txBody>
      </p:sp>
      <p:sp>
        <p:nvSpPr>
          <p:cNvPr id="4" name="슬라이드 이미지 개체 틀 3"/>
          <p:cNvSpPr>
            <a:spLocks noGrp="1" noRot="1" noChangeAspect="1"/>
          </p:cNvSpPr>
          <p:nvPr>
            <p:ph type="sldImg" idx="2"/>
          </p:nvPr>
        </p:nvSpPr>
        <p:spPr>
          <a:xfrm>
            <a:off x="912813" y="698500"/>
            <a:ext cx="5032375" cy="3484563"/>
          </a:xfrm>
          <a:prstGeom prst="rect">
            <a:avLst/>
          </a:prstGeom>
          <a:noFill/>
          <a:ln w="12700">
            <a:solidFill>
              <a:prstClr val="black"/>
            </a:solidFill>
          </a:ln>
        </p:spPr>
        <p:txBody>
          <a:bodyPr vert="horz" lIns="91019" tIns="45510" rIns="91019" bIns="45510" rtlCol="0" anchor="ctr"/>
          <a:lstStyle/>
          <a:p>
            <a:pPr lvl="0"/>
            <a:endParaRPr lang="ko-KR" altLang="en-US" noProof="0"/>
          </a:p>
        </p:txBody>
      </p:sp>
      <p:sp>
        <p:nvSpPr>
          <p:cNvPr id="5" name="슬라이드 노트 개체 틀 4"/>
          <p:cNvSpPr>
            <a:spLocks noGrp="1"/>
          </p:cNvSpPr>
          <p:nvPr>
            <p:ph type="body" sz="quarter" idx="3"/>
          </p:nvPr>
        </p:nvSpPr>
        <p:spPr>
          <a:xfrm>
            <a:off x="686121" y="4415827"/>
            <a:ext cx="5485760" cy="4182712"/>
          </a:xfrm>
          <a:prstGeom prst="rect">
            <a:avLst/>
          </a:prstGeom>
        </p:spPr>
        <p:txBody>
          <a:bodyPr vert="horz" lIns="91019" tIns="45510" rIns="91019" bIns="4551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8830170"/>
            <a:ext cx="2971587" cy="464745"/>
          </a:xfrm>
          <a:prstGeom prst="rect">
            <a:avLst/>
          </a:prstGeom>
        </p:spPr>
        <p:txBody>
          <a:bodyPr vert="horz" lIns="91019" tIns="45510" rIns="91019" bIns="4551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815" y="8830170"/>
            <a:ext cx="2971587" cy="464745"/>
          </a:xfrm>
          <a:prstGeom prst="rect">
            <a:avLst/>
          </a:prstGeom>
        </p:spPr>
        <p:txBody>
          <a:bodyPr vert="horz" lIns="91019" tIns="45510" rIns="91019" bIns="4551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22774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15</a:t>
            </a:fld>
            <a:endParaRPr lang="ko-KR" altLang="en-US"/>
          </a:p>
        </p:txBody>
      </p:sp>
    </p:spTree>
    <p:extLst>
      <p:ext uri="{BB962C8B-B14F-4D97-AF65-F5344CB8AC3E}">
        <p14:creationId xmlns:p14="http://schemas.microsoft.com/office/powerpoint/2010/main" val="338957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16</a:t>
            </a:fld>
            <a:endParaRPr lang="ko-KR" altLang="en-US"/>
          </a:p>
        </p:txBody>
      </p:sp>
    </p:spTree>
    <p:extLst>
      <p:ext uri="{BB962C8B-B14F-4D97-AF65-F5344CB8AC3E}">
        <p14:creationId xmlns:p14="http://schemas.microsoft.com/office/powerpoint/2010/main" val="17983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17</a:t>
            </a:fld>
            <a:endParaRPr lang="ko-KR" altLang="en-US"/>
          </a:p>
        </p:txBody>
      </p:sp>
    </p:spTree>
    <p:extLst>
      <p:ext uri="{BB962C8B-B14F-4D97-AF65-F5344CB8AC3E}">
        <p14:creationId xmlns:p14="http://schemas.microsoft.com/office/powerpoint/2010/main" val="311071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18</a:t>
            </a:fld>
            <a:endParaRPr lang="ko-KR" altLang="en-US"/>
          </a:p>
        </p:txBody>
      </p:sp>
    </p:spTree>
    <p:extLst>
      <p:ext uri="{BB962C8B-B14F-4D97-AF65-F5344CB8AC3E}">
        <p14:creationId xmlns:p14="http://schemas.microsoft.com/office/powerpoint/2010/main" val="66552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19</a:t>
            </a:fld>
            <a:endParaRPr lang="ko-KR" altLang="en-US"/>
          </a:p>
        </p:txBody>
      </p:sp>
    </p:spTree>
    <p:extLst>
      <p:ext uri="{BB962C8B-B14F-4D97-AF65-F5344CB8AC3E}">
        <p14:creationId xmlns:p14="http://schemas.microsoft.com/office/powerpoint/2010/main" val="199210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20</a:t>
            </a:fld>
            <a:endParaRPr lang="ko-KR" altLang="en-US"/>
          </a:p>
        </p:txBody>
      </p:sp>
    </p:spTree>
    <p:extLst>
      <p:ext uri="{BB962C8B-B14F-4D97-AF65-F5344CB8AC3E}">
        <p14:creationId xmlns:p14="http://schemas.microsoft.com/office/powerpoint/2010/main" val="212375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21</a:t>
            </a:fld>
            <a:endParaRPr lang="ko-KR" altLang="en-US"/>
          </a:p>
        </p:txBody>
      </p:sp>
    </p:spTree>
    <p:extLst>
      <p:ext uri="{BB962C8B-B14F-4D97-AF65-F5344CB8AC3E}">
        <p14:creationId xmlns:p14="http://schemas.microsoft.com/office/powerpoint/2010/main" val="175501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22</a:t>
            </a:fld>
            <a:endParaRPr lang="ko-KR" altLang="en-US" smtClean="0"/>
          </a:p>
        </p:txBody>
      </p:sp>
    </p:spTree>
    <p:extLst>
      <p:ext uri="{BB962C8B-B14F-4D97-AF65-F5344CB8AC3E}">
        <p14:creationId xmlns:p14="http://schemas.microsoft.com/office/powerpoint/2010/main" val="2099074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23</a:t>
            </a:fld>
            <a:endParaRPr lang="ko-KR" altLang="en-US" smtClean="0"/>
          </a:p>
        </p:txBody>
      </p:sp>
    </p:spTree>
    <p:extLst>
      <p:ext uri="{BB962C8B-B14F-4D97-AF65-F5344CB8AC3E}">
        <p14:creationId xmlns:p14="http://schemas.microsoft.com/office/powerpoint/2010/main" val="193507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322162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207476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72354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30244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151460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912813" y="698500"/>
            <a:ext cx="5032375" cy="34845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8</a:t>
            </a:fld>
            <a:endParaRPr lang="ko-KR" altLang="en-US" smtClean="0"/>
          </a:p>
        </p:txBody>
      </p:sp>
    </p:spTree>
    <p:extLst>
      <p:ext uri="{BB962C8B-B14F-4D97-AF65-F5344CB8AC3E}">
        <p14:creationId xmlns:p14="http://schemas.microsoft.com/office/powerpoint/2010/main" val="182102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14</a:t>
            </a:fld>
            <a:endParaRPr lang="ko-KR" altLang="en-US"/>
          </a:p>
        </p:txBody>
      </p:sp>
    </p:spTree>
    <p:extLst>
      <p:ext uri="{BB962C8B-B14F-4D97-AF65-F5344CB8AC3E}">
        <p14:creationId xmlns:p14="http://schemas.microsoft.com/office/powerpoint/2010/main" val="218040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a:xfrm>
            <a:off x="4625975" y="6309890"/>
            <a:ext cx="654050" cy="459211"/>
          </a:xfrm>
        </p:spPr>
        <p:txBody>
          <a:bodyPr/>
          <a:lstStyle>
            <a:lvl1pPr algn="ctr">
              <a:defRPr sz="1000">
                <a:solidFill>
                  <a:schemeClr val="tx1"/>
                </a:solidFill>
              </a:defRPr>
            </a:lvl1pPr>
          </a:lstStyle>
          <a:p>
            <a:pPr>
              <a:defRPr/>
            </a:pPr>
            <a:fld id="{43E8CC54-DFE0-4636-8F08-1CBBBE732C98}" type="slidenum">
              <a:rPr lang="ko-KR" altLang="en-US" smtClean="0"/>
              <a:pPr>
                <a:defRPr/>
              </a:pPr>
              <a:t>‹#›</a:t>
            </a:fld>
            <a:endParaRPr lang="ko-KR" altLang="en-US" dirty="0"/>
          </a:p>
        </p:txBody>
      </p:sp>
      <p:pic>
        <p:nvPicPr>
          <p:cNvPr id="6" name="그림 5"/>
          <p:cNvPicPr>
            <a:picLocks noChangeAspect="1"/>
          </p:cNvPicPr>
          <p:nvPr userDrawn="1"/>
        </p:nvPicPr>
        <p:blipFill rotWithShape="1">
          <a:blip r:embed="rId3" cstate="print">
            <a:extLst>
              <a:ext uri="{28A0092B-C50C-407E-A947-70E740481C1C}">
                <a14:useLocalDpi xmlns:a14="http://schemas.microsoft.com/office/drawing/2010/main" val="0"/>
              </a:ext>
            </a:extLst>
          </a:blip>
          <a:srcRect l="8749" t="13125" r="12507" b="8132"/>
          <a:stretch/>
        </p:blipFill>
        <p:spPr>
          <a:xfrm>
            <a:off x="9086849" y="6381539"/>
            <a:ext cx="688818" cy="45921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Final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941656084"/>
              </p:ext>
            </p:extLst>
          </p:nvPr>
        </p:nvGraphicFramePr>
        <p:xfrm>
          <a:off x="2828764" y="4618090"/>
          <a:ext cx="4248472" cy="899142"/>
        </p:xfrm>
        <a:graphic>
          <a:graphicData uri="http://schemas.openxmlformats.org/drawingml/2006/table">
            <a:tbl>
              <a:tblPr/>
              <a:tblGrid>
                <a:gridCol w="424847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baseline="0" dirty="0" smtClean="0">
                          <a:solidFill>
                            <a:schemeClr val="tx1">
                              <a:lumMod val="85000"/>
                              <a:lumOff val="15000"/>
                            </a:schemeClr>
                          </a:solidFill>
                          <a:latin typeface="Arial" charset="0"/>
                          <a:ea typeface="Arial" charset="0"/>
                          <a:cs typeface="Arial" charset="0"/>
                        </a:rPr>
                        <a:t>Team 3(Infinite Challenge)</a:t>
                      </a:r>
                      <a:endParaRPr lang="ko-KR" altLang="en-US" sz="1600" dirty="0">
                        <a:latin typeface="Arial" charset="0"/>
                        <a:ea typeface="Arial" charset="0"/>
                        <a:cs typeface="Arial"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smtClean="0">
                          <a:latin typeface="Arial" charset="0"/>
                          <a:ea typeface="Arial" charset="0"/>
                          <a:cs typeface="Arial" charset="0"/>
                        </a:rPr>
                        <a:t>Namjin</a:t>
                      </a:r>
                      <a:r>
                        <a:rPr lang="en-US" altLang="ko-KR" sz="1400" b="1" baseline="0" dirty="0" smtClean="0">
                          <a:latin typeface="Arial" charset="0"/>
                          <a:ea typeface="Arial" charset="0"/>
                          <a:cs typeface="Arial" charset="0"/>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smtClean="0">
                          <a:latin typeface="Arial" charset="0"/>
                          <a:ea typeface="Arial" charset="0"/>
                          <a:cs typeface="Arial" charset="0"/>
                        </a:rPr>
                        <a:t>Jack Oh, Charles Park, Joan Kim, </a:t>
                      </a:r>
                      <a:r>
                        <a:rPr lang="en-US" altLang="ko-KR" sz="1400" b="1" baseline="0" dirty="0" err="1" smtClean="0">
                          <a:latin typeface="Arial" charset="0"/>
                          <a:ea typeface="Arial" charset="0"/>
                          <a:cs typeface="Arial" charset="0"/>
                        </a:rPr>
                        <a:t>Jaeheon</a:t>
                      </a:r>
                      <a:r>
                        <a:rPr lang="en-US" altLang="ko-KR" sz="1400" b="1" baseline="0" dirty="0" smtClean="0">
                          <a:latin typeface="Arial" charset="0"/>
                          <a:ea typeface="Arial" charset="0"/>
                          <a:cs typeface="Arial" charset="0"/>
                        </a:rPr>
                        <a:t> Kim</a:t>
                      </a:r>
                      <a:endParaRPr lang="ko-KR" altLang="en-US" sz="1400" b="1" dirty="0">
                        <a:latin typeface="Arial" charset="0"/>
                        <a:ea typeface="Arial" charset="0"/>
                        <a:cs typeface="Arial" charset="0"/>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 name="그림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064" y="6068100"/>
            <a:ext cx="2187414" cy="78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(1)</a:t>
            </a:r>
            <a:endParaRPr kumimoji="0" lang="ko-KR" altLang="en-US" sz="2000" b="1" smtClean="0">
              <a:latin typeface="Arial" charset="0"/>
              <a:ea typeface="Arial" charset="0"/>
              <a:cs typeface="Arial"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536" y="1196752"/>
            <a:ext cx="7937680" cy="4694327"/>
          </a:xfrm>
          <a:prstGeom prst="rect">
            <a:avLst/>
          </a:prstGeom>
          <a:noFill/>
        </p:spPr>
      </p:pic>
      <p:sp>
        <p:nvSpPr>
          <p:cNvPr id="5" name="제목 21"/>
          <p:cNvSpPr txBox="1">
            <a:spLocks/>
          </p:cNvSpPr>
          <p:nvPr/>
        </p:nvSpPr>
        <p:spPr bwMode="auto">
          <a:xfrm>
            <a:off x="740342" y="777941"/>
            <a:ext cx="5333800" cy="419034"/>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Physical View</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3876268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(2)</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778387"/>
            <a:ext cx="5333800" cy="447400"/>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Dynamic View</a:t>
            </a:r>
            <a:endParaRPr kumimoji="0" lang="ko-KR" altLang="en-US" sz="1600" b="1" smtClean="0">
              <a:latin typeface="Arial" charset="0"/>
              <a:ea typeface="Arial" charset="0"/>
              <a:cs typeface="Arial" charset="0"/>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196975"/>
            <a:ext cx="7937680" cy="4694327"/>
          </a:xfrm>
          <a:prstGeom prst="rect">
            <a:avLst/>
          </a:prstGeom>
          <a:noFill/>
        </p:spPr>
      </p:pic>
    </p:spTree>
    <p:extLst>
      <p:ext uri="{BB962C8B-B14F-4D97-AF65-F5344CB8AC3E}">
        <p14:creationId xmlns:p14="http://schemas.microsoft.com/office/powerpoint/2010/main" val="267525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(3)</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778387"/>
            <a:ext cx="5333800" cy="447400"/>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Static View</a:t>
            </a:r>
            <a:endParaRPr kumimoji="0" lang="ko-KR" altLang="en-US" sz="1600" b="1" smtClean="0">
              <a:latin typeface="Arial" charset="0"/>
              <a:ea typeface="Arial" charset="0"/>
              <a:cs typeface="Arial" charset="0"/>
            </a:endParaRPr>
          </a:p>
        </p:txBody>
      </p:sp>
      <p:pic>
        <p:nvPicPr>
          <p:cNvPr id="4" name="그림 3"/>
          <p:cNvPicPr>
            <a:picLocks noChangeAspect="1"/>
          </p:cNvPicPr>
          <p:nvPr/>
        </p:nvPicPr>
        <p:blipFill>
          <a:blip r:embed="rId2"/>
          <a:stretch>
            <a:fillRect/>
          </a:stretch>
        </p:blipFill>
        <p:spPr>
          <a:xfrm>
            <a:off x="759033" y="1196975"/>
            <a:ext cx="7937680" cy="4694327"/>
          </a:xfrm>
          <a:prstGeom prst="rect">
            <a:avLst/>
          </a:prstGeom>
        </p:spPr>
      </p:pic>
    </p:spTree>
    <p:extLst>
      <p:ext uri="{BB962C8B-B14F-4D97-AF65-F5344CB8AC3E}">
        <p14:creationId xmlns:p14="http://schemas.microsoft.com/office/powerpoint/2010/main" val="308683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12</a:t>
            </a:fld>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350984835"/>
              </p:ext>
            </p:extLst>
          </p:nvPr>
        </p:nvGraphicFramePr>
        <p:xfrm>
          <a:off x="776288" y="1200996"/>
          <a:ext cx="7921128" cy="4769448"/>
        </p:xfrm>
        <a:graphic>
          <a:graphicData uri="http://schemas.openxmlformats.org/drawingml/2006/table">
            <a:tbl>
              <a:tblPr firstRow="1" firstCol="1" bandRow="1"/>
              <a:tblGrid>
                <a:gridCol w="1716158"/>
                <a:gridCol w="6204970"/>
              </a:tblGrid>
              <a:tr h="392158">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Entity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633822">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Browser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Users, attendants and owner can access their own UI through the web browser provided by the web server.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Service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Provides users with the functions of sign-up, log in, reservation, monitoring facilities and/or showing parking statistics based on data retrieved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information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for DB updates.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Facility Controller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Controls parking facilities; get the status of parking slots, turn on/off LEDs, detect a car at the gates and open/close the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Receives data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control LEDs and/or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data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update the status of parking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875458">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Handles show-up and no-show scenarios based on DB information.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Updates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 when a user has signed up, a reservation has been made or facility status has been changed.</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633822">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Keeps all of the data about users, garages and reservations.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Only can be updated by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6"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(4)</a:t>
            </a:r>
            <a:endParaRPr kumimoji="0" lang="ko-KR" altLang="en-US" sz="2000" b="1" smtClean="0">
              <a:latin typeface="Arial" charset="0"/>
              <a:ea typeface="Arial" charset="0"/>
              <a:cs typeface="Arial" charset="0"/>
            </a:endParaRPr>
          </a:p>
        </p:txBody>
      </p:sp>
      <p:sp>
        <p:nvSpPr>
          <p:cNvPr id="7" name="제목 21"/>
          <p:cNvSpPr txBox="1">
            <a:spLocks/>
          </p:cNvSpPr>
          <p:nvPr/>
        </p:nvSpPr>
        <p:spPr bwMode="auto">
          <a:xfrm>
            <a:off x="776288" y="819218"/>
            <a:ext cx="5333800" cy="406568"/>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Entity Catalog</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2103659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13</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(5)</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7" name="직사각형 6"/>
          <p:cNvSpPr/>
          <p:nvPr/>
        </p:nvSpPr>
        <p:spPr>
          <a:xfrm>
            <a:off x="776778" y="2052137"/>
            <a:ext cx="8424862" cy="584775"/>
          </a:xfrm>
          <a:prstGeom prst="rect">
            <a:avLst/>
          </a:prstGeom>
        </p:spPr>
        <p:txBody>
          <a:bodyPr wrap="square">
            <a:spAutoFit/>
          </a:bodyPr>
          <a:lstStyle/>
          <a:p>
            <a:r>
              <a:rPr lang="en-US" altLang="ko-KR" sz="1600" dirty="0" smtClean="0">
                <a:latin typeface="Arial" panose="020B0604020202020204" pitchFamily="34" charset="0"/>
                <a:ea typeface="맑은 고딕" panose="020B0503020000020004" pitchFamily="50" charset="-127"/>
              </a:rPr>
              <a:t>To </a:t>
            </a:r>
            <a:r>
              <a:rPr lang="en-US" altLang="ko-KR" sz="1600" dirty="0">
                <a:latin typeface="Arial" panose="020B0604020202020204" pitchFamily="34" charset="0"/>
                <a:ea typeface="맑은 고딕" panose="020B0503020000020004" pitchFamily="50" charset="-127"/>
              </a:rPr>
              <a:t>achieve modifiability, we have divided the whole system into 5 parts based on their responsibilities, and applied client-server and repository pattern to connect each parts.</a:t>
            </a:r>
            <a:endParaRPr lang="ko-KR" altLang="en-US" sz="160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7748" y="2780359"/>
            <a:ext cx="5953260" cy="3520745"/>
          </a:xfrm>
          <a:prstGeom prst="rect">
            <a:avLst/>
          </a:prstGeom>
          <a:noFill/>
        </p:spPr>
      </p:pic>
      <p:sp>
        <p:nvSpPr>
          <p:cNvPr id="5" name="직사각형 4"/>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Modifiability </a:t>
            </a:r>
            <a:r>
              <a:rPr lang="en-US" altLang="ko-KR" sz="1600" b="1" dirty="0">
                <a:latin typeface="Arial" panose="020B0604020202020204" pitchFamily="34" charset="0"/>
                <a:ea typeface="맑은 고딕" panose="020B0503020000020004" pitchFamily="50" charset="-127"/>
              </a:rPr>
              <a:t>(QA08) </a:t>
            </a:r>
            <a:endParaRPr lang="en-US" altLang="ko-KR" sz="1600" b="1" dirty="0" smtClean="0">
              <a:latin typeface="Arial" panose="020B0604020202020204" pitchFamily="34" charset="0"/>
              <a:ea typeface="맑은 고딕" panose="020B0503020000020004" pitchFamily="50" charset="-127"/>
            </a:endParaRPr>
          </a:p>
        </p:txBody>
      </p:sp>
      <p:sp>
        <p:nvSpPr>
          <p:cNvPr id="6" name="직사각형 5"/>
          <p:cNvSpPr/>
          <p:nvPr/>
        </p:nvSpPr>
        <p:spPr>
          <a:xfrm>
            <a:off x="804600" y="1124744"/>
            <a:ext cx="8469575"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developers want to design scale up/out the system. The new system is implemented and tested in a week.</a:t>
            </a:r>
            <a:endParaRPr lang="ko-KR"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043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14</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4.2 2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a:t>
            </a:r>
            <a:r>
              <a:rPr kumimoji="0" lang="en-US" altLang="ko-KR" sz="2000" b="1" dirty="0" err="1" smtClean="0">
                <a:latin typeface="Arial" charset="0"/>
                <a:ea typeface="Arial" charset="0"/>
                <a:cs typeface="Arial" charset="0"/>
              </a:rPr>
              <a:t>SurePark</a:t>
            </a:r>
            <a:r>
              <a:rPr kumimoji="0" lang="en-US" altLang="ko-KR" sz="2000" b="1" dirty="0" smtClean="0">
                <a:latin typeface="Arial" charset="0"/>
                <a:ea typeface="Arial" charset="0"/>
                <a:cs typeface="Arial" charset="0"/>
              </a:rPr>
              <a:t> Manager</a:t>
            </a:r>
            <a:endParaRPr kumimoji="0" lang="ko-KR" altLang="en-US" sz="2000" b="1" smtClean="0">
              <a:latin typeface="Arial" charset="0"/>
              <a:ea typeface="Arial" charset="0"/>
              <a:cs typeface="Arial" charset="0"/>
            </a:endParaRP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656" y="3140968"/>
            <a:ext cx="6139204" cy="2688569"/>
          </a:xfrm>
          <a:prstGeom prst="rect">
            <a:avLst/>
          </a:prstGeom>
          <a:noFill/>
        </p:spPr>
      </p:pic>
      <p:sp>
        <p:nvSpPr>
          <p:cNvPr id="7" name="직사각형 6"/>
          <p:cNvSpPr/>
          <p:nvPr/>
        </p:nvSpPr>
        <p:spPr>
          <a:xfrm>
            <a:off x="776287" y="2063750"/>
            <a:ext cx="8497887" cy="830997"/>
          </a:xfrm>
          <a:prstGeom prst="rect">
            <a:avLst/>
          </a:prstGeom>
        </p:spPr>
        <p:txBody>
          <a:bodyPr wrap="square">
            <a:spAutoFit/>
          </a:bodyPr>
          <a:lstStyle/>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Network communication can be </a:t>
            </a:r>
            <a:r>
              <a:rPr lang="en-US" altLang="ko-KR" sz="1600" kern="0" dirty="0">
                <a:latin typeface="Arial" panose="020B0604020202020204" pitchFamily="34" charset="0"/>
                <a:ea typeface="맑은 고딕" panose="020B0503020000020004" pitchFamily="50" charset="-127"/>
                <a:cs typeface="Times New Roman" panose="02020603050405020304" pitchFamily="18" charset="0"/>
              </a:rPr>
              <a:t>failed </a:t>
            </a: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by </a:t>
            </a:r>
            <a:r>
              <a:rPr lang="en-US" altLang="ko-KR" sz="1600" kern="0" dirty="0">
                <a:latin typeface="Arial" panose="020B0604020202020204" pitchFamily="34" charset="0"/>
                <a:ea typeface="맑은 고딕" panose="020B0503020000020004" pitchFamily="50" charset="-127"/>
                <a:cs typeface="Times New Roman" panose="02020603050405020304" pitchFamily="18" charset="0"/>
              </a:rPr>
              <a:t>many reasons. </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Tactics for detecting fault: Heartbeat or Ping/Echo</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To reduce network traffic, we select </a:t>
            </a:r>
            <a:r>
              <a:rPr lang="en-US" altLang="ko-KR" sz="1600" b="1" kern="0" dirty="0" smtClean="0">
                <a:latin typeface="Arial" panose="020B0604020202020204" pitchFamily="34" charset="0"/>
                <a:ea typeface="맑은 고딕" panose="020B0503020000020004" pitchFamily="50" charset="-127"/>
                <a:cs typeface="Times New Roman" panose="02020603050405020304" pitchFamily="18" charset="0"/>
              </a:rPr>
              <a:t>Heartbeat</a:t>
            </a: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a:t>
            </a:r>
          </a:p>
        </p:txBody>
      </p:sp>
      <p:sp>
        <p:nvSpPr>
          <p:cNvPr id="8"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9" name="직사각형 8"/>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Availability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QA02) </a:t>
            </a:r>
          </a:p>
        </p:txBody>
      </p:sp>
      <p:sp>
        <p:nvSpPr>
          <p:cNvPr id="5" name="직사각형 4"/>
          <p:cNvSpPr/>
          <p:nvPr/>
        </p:nvSpPr>
        <p:spPr>
          <a:xfrm>
            <a:off x="776288" y="1128479"/>
            <a:ext cx="8371763" cy="584775"/>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Sure park system’s software detects software failure. In this case, Sure Park system’s software notify attendants in 30 </a:t>
            </a:r>
            <a:r>
              <a:rPr lang="en-US" altLang="ko-KR" sz="1600" kern="0" dirty="0" smtClean="0">
                <a:latin typeface="Arial" panose="020B0604020202020204" pitchFamily="34" charset="0"/>
                <a:ea typeface="맑은 고딕" panose="020B0503020000020004" pitchFamily="50" charset="-127"/>
              </a:rPr>
              <a:t>seconds.</a:t>
            </a:r>
            <a:endParaRPr lang="ko-KR" altLang="en-US" sz="1600"/>
          </a:p>
        </p:txBody>
      </p:sp>
    </p:spTree>
    <p:extLst>
      <p:ext uri="{BB962C8B-B14F-4D97-AF65-F5344CB8AC3E}">
        <p14:creationId xmlns:p14="http://schemas.microsoft.com/office/powerpoint/2010/main" val="2155708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15</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(1)</a:t>
            </a:r>
            <a:endParaRPr kumimoji="0" lang="ko-KR" altLang="en-US" sz="2000" b="1" smtClean="0">
              <a:latin typeface="Arial" charset="0"/>
              <a:ea typeface="Arial" charset="0"/>
              <a:cs typeface="Arial" charset="0"/>
            </a:endParaRPr>
          </a:p>
        </p:txBody>
      </p:sp>
      <p:pic>
        <p:nvPicPr>
          <p:cNvPr id="93" name="그림 92"/>
          <p:cNvPicPr>
            <a:picLocks noChangeAspect="1"/>
          </p:cNvPicPr>
          <p:nvPr/>
        </p:nvPicPr>
        <p:blipFill>
          <a:blip r:embed="rId3"/>
          <a:stretch>
            <a:fillRect/>
          </a:stretch>
        </p:blipFill>
        <p:spPr>
          <a:xfrm>
            <a:off x="1492859" y="3068960"/>
            <a:ext cx="6920282" cy="3568271"/>
          </a:xfrm>
          <a:prstGeom prst="rect">
            <a:avLst/>
          </a:prstGeom>
        </p:spPr>
      </p:pic>
      <p:sp>
        <p:nvSpPr>
          <p:cNvPr id="6" name="제목 21"/>
          <p:cNvSpPr txBox="1">
            <a:spLocks/>
          </p:cNvSpPr>
          <p:nvPr/>
        </p:nvSpPr>
        <p:spPr bwMode="auto">
          <a:xfrm>
            <a:off x="802576" y="2204864"/>
            <a:ext cx="8471599"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a:latin typeface="Arial" panose="020B0604020202020204" pitchFamily="34" charset="0"/>
                <a:cs typeface="Arial" panose="020B0604020202020204" pitchFamily="34" charset="0"/>
              </a:rPr>
              <a:t>Secure applications should not allow users to get through a back door that allows them </a:t>
            </a:r>
            <a:r>
              <a:rPr lang="en-US" altLang="ko-KR" sz="1600" dirty="0" smtClean="0">
                <a:latin typeface="Arial" panose="020B0604020202020204" pitchFamily="34" charset="0"/>
                <a:cs typeface="Arial" panose="020B0604020202020204" pitchFamily="34" charset="0"/>
              </a:rPr>
              <a:t>to view </a:t>
            </a:r>
            <a:r>
              <a:rPr lang="en-US" altLang="ko-KR" sz="1600" dirty="0">
                <a:latin typeface="Arial" panose="020B0604020202020204" pitchFamily="34" charset="0"/>
                <a:cs typeface="Arial" panose="020B0604020202020204" pitchFamily="34" charset="0"/>
              </a:rPr>
              <a:t>or </a:t>
            </a:r>
            <a:r>
              <a:rPr lang="en-US" altLang="ko-KR" sz="1600" dirty="0" smtClean="0">
                <a:latin typeface="Arial" panose="020B0604020202020204" pitchFamily="34" charset="0"/>
                <a:cs typeface="Arial" panose="020B0604020202020204" pitchFamily="34" charset="0"/>
              </a:rPr>
              <a:t>edit sensitive </a:t>
            </a:r>
            <a:r>
              <a:rPr lang="en-US" altLang="ko-KR" sz="1600" dirty="0">
                <a:latin typeface="Arial" panose="020B0604020202020204" pitchFamily="34" charset="0"/>
                <a:cs typeface="Arial" panose="020B0604020202020204" pitchFamily="34" charset="0"/>
              </a:rPr>
              <a:t>data. </a:t>
            </a:r>
            <a:r>
              <a:rPr lang="en-US" altLang="ko-KR" sz="1600" b="1" dirty="0">
                <a:latin typeface="Arial" panose="020B0604020202020204" pitchFamily="34" charset="0"/>
                <a:cs typeface="Arial" panose="020B0604020202020204" pitchFamily="34" charset="0"/>
              </a:rPr>
              <a:t>Single Access Point </a:t>
            </a:r>
            <a:r>
              <a:rPr lang="en-US" altLang="ko-KR" sz="1600" dirty="0">
                <a:latin typeface="Arial" panose="020B0604020202020204" pitchFamily="34" charset="0"/>
                <a:cs typeface="Arial" panose="020B0604020202020204" pitchFamily="34" charset="0"/>
              </a:rPr>
              <a:t>helps solve this problem by limiting application entry to one </a:t>
            </a:r>
            <a:r>
              <a:rPr lang="en-US" altLang="ko-KR" sz="1600" dirty="0" smtClean="0">
                <a:latin typeface="Arial" panose="020B0604020202020204" pitchFamily="34" charset="0"/>
                <a:cs typeface="Arial" panose="020B0604020202020204" pitchFamily="34" charset="0"/>
              </a:rPr>
              <a:t>single point</a:t>
            </a:r>
            <a:r>
              <a:rPr lang="en-US" altLang="ko-KR" sz="1600" dirty="0">
                <a:latin typeface="Arial" panose="020B0604020202020204" pitchFamily="34" charset="0"/>
                <a:cs typeface="Arial" panose="020B0604020202020204" pitchFamily="34" charset="0"/>
              </a:rPr>
              <a:t>.</a:t>
            </a:r>
            <a:endParaRPr lang="en-US" altLang="ko-KR" sz="1600" dirty="0" smtClean="0">
              <a:latin typeface="Arial" panose="020B0604020202020204" pitchFamily="34" charset="0"/>
              <a:cs typeface="Arial" panose="020B0604020202020204" pitchFamily="34" charset="0"/>
            </a:endParaRPr>
          </a:p>
        </p:txBody>
      </p:sp>
      <p:sp>
        <p:nvSpPr>
          <p:cNvPr id="7" name="제목 21"/>
          <p:cNvSpPr txBox="1">
            <a:spLocks/>
          </p:cNvSpPr>
          <p:nvPr/>
        </p:nvSpPr>
        <p:spPr bwMode="auto">
          <a:xfrm>
            <a:off x="776288" y="1916832"/>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Security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QA03) </a:t>
            </a:r>
          </a:p>
        </p:txBody>
      </p:sp>
      <p:sp>
        <p:nvSpPr>
          <p:cNvPr id="5" name="직사각형 4"/>
          <p:cNvSpPr/>
          <p:nvPr/>
        </p:nvSpPr>
        <p:spPr>
          <a:xfrm>
            <a:off x="802576" y="1085835"/>
            <a:ext cx="8471599" cy="830997"/>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altLang="en-US" sz="1600"/>
          </a:p>
        </p:txBody>
      </p:sp>
    </p:spTree>
    <p:extLst>
      <p:ext uri="{BB962C8B-B14F-4D97-AF65-F5344CB8AC3E}">
        <p14:creationId xmlns:p14="http://schemas.microsoft.com/office/powerpoint/2010/main" val="343266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16</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(2)</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095322"/>
            <a:ext cx="8481682" cy="74950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Groups </a:t>
            </a:r>
            <a:r>
              <a:rPr lang="en-US" altLang="ko-KR" sz="1600" dirty="0">
                <a:latin typeface="Arial" panose="020B0604020202020204" pitchFamily="34" charset="0"/>
                <a:cs typeface="Arial" panose="020B0604020202020204" pitchFamily="34" charset="0"/>
              </a:rPr>
              <a:t>of users will have different </a:t>
            </a:r>
            <a:r>
              <a:rPr lang="en-US" altLang="ko-KR" sz="1600" dirty="0" smtClean="0">
                <a:latin typeface="Arial" panose="020B0604020202020204" pitchFamily="34" charset="0"/>
                <a:cs typeface="Arial" panose="020B0604020202020204" pitchFamily="34" charset="0"/>
              </a:rPr>
              <a:t>roles </a:t>
            </a:r>
            <a:r>
              <a:rPr lang="en-US" altLang="ko-KR" sz="1600" dirty="0">
                <a:latin typeface="Arial" panose="020B0604020202020204" pitchFamily="34" charset="0"/>
                <a:cs typeface="Arial" panose="020B0604020202020204" pitchFamily="34" charset="0"/>
              </a:rPr>
              <a:t>that define what they can and </a:t>
            </a:r>
            <a:r>
              <a:rPr lang="en-US" altLang="ko-KR" sz="1600" dirty="0" smtClean="0">
                <a:latin typeface="Arial" panose="020B0604020202020204" pitchFamily="34" charset="0"/>
                <a:cs typeface="Arial" panose="020B0604020202020204" pitchFamily="34" charset="0"/>
              </a:rPr>
              <a:t>can not </a:t>
            </a:r>
            <a:r>
              <a:rPr lang="en-US" altLang="ko-KR" sz="1600" dirty="0">
                <a:latin typeface="Arial" panose="020B0604020202020204" pitchFamily="34" charset="0"/>
                <a:cs typeface="Arial" panose="020B0604020202020204" pitchFamily="34" charset="0"/>
              </a:rPr>
              <a:t>do</a:t>
            </a:r>
            <a:r>
              <a:rPr lang="en-US" altLang="ko-KR" sz="1600" dirty="0" smtClean="0">
                <a:latin typeface="Arial" panose="020B0604020202020204" pitchFamily="34" charset="0"/>
                <a:cs typeface="Arial" panose="020B0604020202020204" pitchFamily="34" charset="0"/>
              </a:rPr>
              <a:t>. </a:t>
            </a:r>
          </a:p>
          <a:p>
            <a:pPr algn="l"/>
            <a:r>
              <a:rPr lang="en-US" altLang="ko-KR" sz="1600" dirty="0" smtClean="0">
                <a:latin typeface="Arial" panose="020B0604020202020204" pitchFamily="34" charset="0"/>
                <a:cs typeface="Arial" panose="020B0604020202020204" pitchFamily="34" charset="0"/>
              </a:rPr>
              <a:t>Sure Park system provides different </a:t>
            </a:r>
            <a:r>
              <a:rPr lang="en-US" altLang="ko-KR" sz="1600" b="1" dirty="0" smtClean="0">
                <a:latin typeface="Arial" panose="020B0604020202020204" pitchFamily="34" charset="0"/>
                <a:cs typeface="Arial" panose="020B0604020202020204" pitchFamily="34" charset="0"/>
              </a:rPr>
              <a:t>Roles</a:t>
            </a:r>
            <a:r>
              <a:rPr lang="en-US" altLang="ko-KR" sz="1600" dirty="0" smtClean="0">
                <a:latin typeface="Arial" panose="020B0604020202020204" pitchFamily="34" charset="0"/>
                <a:cs typeface="Arial" panose="020B0604020202020204" pitchFamily="34" charset="0"/>
              </a:rPr>
              <a:t> to each user; creating, maintaining </a:t>
            </a:r>
            <a:r>
              <a:rPr lang="en-US" altLang="ko-KR" sz="1600" dirty="0">
                <a:latin typeface="Arial" panose="020B0604020202020204" pitchFamily="34" charset="0"/>
                <a:cs typeface="Arial" panose="020B0604020202020204" pitchFamily="34" charset="0"/>
              </a:rPr>
              <a:t>and viewing the data.</a:t>
            </a:r>
          </a:p>
        </p:txBody>
      </p:sp>
      <p:pic>
        <p:nvPicPr>
          <p:cNvPr id="29" name="그림 28"/>
          <p:cNvPicPr>
            <a:picLocks noChangeAspect="1"/>
          </p:cNvPicPr>
          <p:nvPr/>
        </p:nvPicPr>
        <p:blipFill>
          <a:blip r:embed="rId3"/>
          <a:stretch>
            <a:fillRect/>
          </a:stretch>
        </p:blipFill>
        <p:spPr>
          <a:xfrm>
            <a:off x="1684052" y="1844824"/>
            <a:ext cx="6487972" cy="4465066"/>
          </a:xfrm>
          <a:prstGeom prst="rect">
            <a:avLst/>
          </a:prstGeom>
        </p:spPr>
      </p:pic>
      <p:sp>
        <p:nvSpPr>
          <p:cNvPr id="6" name="제목 21"/>
          <p:cNvSpPr txBox="1">
            <a:spLocks/>
          </p:cNvSpPr>
          <p:nvPr/>
        </p:nvSpPr>
        <p:spPr bwMode="auto">
          <a:xfrm>
            <a:off x="776288" y="796127"/>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1045219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17</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5. Protocol</a:t>
            </a:r>
            <a:endParaRPr kumimoji="0" lang="ko-KR" altLang="en-US" sz="20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000481211"/>
              </p:ext>
            </p:extLst>
          </p:nvPr>
        </p:nvGraphicFramePr>
        <p:xfrm>
          <a:off x="791798" y="1196975"/>
          <a:ext cx="5241323" cy="719857"/>
        </p:xfrm>
        <a:graphic>
          <a:graphicData uri="http://schemas.openxmlformats.org/drawingml/2006/table">
            <a:tbl>
              <a:tblPr firstRow="1" firstCol="1" bandRow="1"/>
              <a:tblGrid>
                <a:gridCol w="1081966"/>
                <a:gridCol w="938832"/>
                <a:gridCol w="624587"/>
                <a:gridCol w="1279101"/>
                <a:gridCol w="1316837"/>
              </a:tblGrid>
              <a:tr h="351489">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Start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Facility Id</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Code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Value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End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8368">
                <a:tc>
                  <a:txBody>
                    <a:bodyPr/>
                    <a:lstStyle/>
                    <a:p>
                      <a:pPr algn="l" latinLnBrk="0">
                        <a:lnSpc>
                          <a:spcPct val="107000"/>
                        </a:lnSpc>
                        <a:spcAft>
                          <a:spcPts val="0"/>
                        </a:spcAft>
                      </a:pPr>
                      <a:r>
                        <a:rPr lang="en-US" sz="1200" kern="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4byte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smtClean="0">
                          <a:effectLst/>
                          <a:latin typeface="Arial" panose="020B0604020202020204" pitchFamily="34" charset="0"/>
                          <a:ea typeface="굴림" panose="020B0600000101010101" pitchFamily="50" charset="-127"/>
                          <a:cs typeface="Times New Roman" panose="02020603050405020304" pitchFamily="18" charset="0"/>
                        </a:rPr>
                        <a:t>Variable </a:t>
                      </a:r>
                      <a:r>
                        <a:rPr lang="en-US" sz="1200" kern="0" dirty="0">
                          <a:effectLst/>
                          <a:latin typeface="Arial" panose="020B0604020202020204" pitchFamily="34" charset="0"/>
                          <a:ea typeface="굴림" panose="020B0600000101010101" pitchFamily="50" charset="-127"/>
                          <a:cs typeface="Times New Roman" panose="02020603050405020304" pitchFamily="18" charset="0"/>
                        </a:rPr>
                        <a:t>length</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1byte(\n)</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15" name="제목 21"/>
          <p:cNvSpPr txBox="1">
            <a:spLocks/>
          </p:cNvSpPr>
          <p:nvPr/>
        </p:nvSpPr>
        <p:spPr bwMode="auto">
          <a:xfrm>
            <a:off x="791798" y="804279"/>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Facility Controller</a:t>
            </a:r>
            <a:endParaRPr kumimoji="0" lang="ko-KR" altLang="en-US" sz="1600" b="1" smtClean="0">
              <a:latin typeface="Arial" charset="0"/>
              <a:ea typeface="Arial" charset="0"/>
              <a:cs typeface="Arial" charset="0"/>
            </a:endParaRPr>
          </a:p>
        </p:txBody>
      </p:sp>
      <p:sp>
        <p:nvSpPr>
          <p:cNvPr id="17" name="직사각형 16"/>
          <p:cNvSpPr/>
          <p:nvPr/>
        </p:nvSpPr>
        <p:spPr>
          <a:xfrm>
            <a:off x="795206" y="1989763"/>
            <a:ext cx="9001000" cy="1655261"/>
          </a:xfrm>
          <a:prstGeom prst="rect">
            <a:avLst/>
          </a:prstGeom>
        </p:spPr>
        <p:txBody>
          <a:bodyPr wrap="square">
            <a:spAutoFit/>
          </a:bodyPr>
          <a:lstStyle/>
          <a:p>
            <a:pPr marL="342900" lvl="0" indent="-342900" algn="just">
              <a:lnSpc>
                <a:spcPct val="107000"/>
              </a:lnSpc>
              <a:spcAft>
                <a:spcPts val="800"/>
              </a:spcAft>
              <a:buFont typeface="Arial" panose="020B0604020202020204" pitchFamily="34" charset="0"/>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Code List: </a:t>
            </a:r>
          </a:p>
          <a:p>
            <a:pPr lvl="1"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I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Information, S = Slot Status,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E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Entry Gate,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X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Exit Gate, L = LED.</a:t>
            </a:r>
          </a:p>
          <a:p>
            <a:pPr marL="285750" lvl="0" indent="-285750" algn="just">
              <a:lnSpc>
                <a:spcPct val="107000"/>
              </a:lnSpc>
              <a:spcAft>
                <a:spcPts val="800"/>
              </a:spcAft>
              <a:buFontTx/>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Packet Example</a:t>
            </a:r>
          </a:p>
          <a:p>
            <a:pPr lvl="1"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Slot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status packet: </a:t>
            </a:r>
            <a:r>
              <a:rPr lang="en-US" altLang="ko-KR" sz="1400" kern="0" dirty="0">
                <a:solidFill>
                  <a:srgbClr val="000000"/>
                </a:solidFill>
                <a:latin typeface="Consolas" panose="020B0609020204030204" pitchFamily="49" charset="0"/>
                <a:ea typeface="맑은 고딕" panose="020B0503020000020004" pitchFamily="50" charset="-127"/>
              </a:rPr>
              <a:t>$1001S</a:t>
            </a:r>
            <a:r>
              <a:rPr lang="en-US" altLang="ko-KR" sz="1400" kern="0" dirty="0">
                <a:solidFill>
                  <a:srgbClr val="FF0000"/>
                </a:solidFill>
                <a:latin typeface="Consolas" panose="020B0609020204030204" pitchFamily="49" charset="0"/>
                <a:ea typeface="맑은 고딕" panose="020B0503020000020004" pitchFamily="50" charset="-127"/>
              </a:rPr>
              <a:t>1001</a:t>
            </a:r>
            <a:r>
              <a:rPr lang="en-US" altLang="ko-KR" sz="1400" kern="0" dirty="0">
                <a:solidFill>
                  <a:srgbClr val="000000"/>
                </a:solidFill>
                <a:latin typeface="Consolas" panose="020B0609020204030204" pitchFamily="49" charset="0"/>
                <a:ea typeface="맑은 고딕" panose="020B0503020000020004" pitchFamily="50" charset="-127"/>
              </a:rPr>
              <a:t>\n</a:t>
            </a:r>
            <a:r>
              <a:rPr lang="en-US" altLang="ko-KR" sz="1400" kern="0" dirty="0">
                <a:solidFill>
                  <a:srgbClr val="000000"/>
                </a:solidFill>
                <a:latin typeface="Arial" panose="020B0604020202020204" pitchFamily="34" charset="0"/>
                <a:ea typeface="맑은 고딕" panose="020B0503020000020004" pitchFamily="50" charset="-127"/>
              </a:rPr>
              <a:t> (Slot 0 and 3 are </a:t>
            </a:r>
            <a:r>
              <a:rPr lang="en-US" altLang="ko-KR" sz="1400" kern="0" dirty="0" smtClean="0">
                <a:solidFill>
                  <a:srgbClr val="000000"/>
                </a:solidFill>
                <a:latin typeface="Arial" panose="020B0604020202020204" pitchFamily="34" charset="0"/>
                <a:ea typeface="맑은 고딕" panose="020B0503020000020004" pitchFamily="50" charset="-127"/>
              </a:rPr>
              <a:t>occupied.)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a:p>
            <a:pPr lvl="1" algn="just">
              <a:lnSpc>
                <a:spcPct val="107000"/>
              </a:lnSpc>
              <a:spcAft>
                <a:spcPts val="800"/>
              </a:spcAft>
            </a:pPr>
            <a:r>
              <a:rPr lang="en-US" altLang="ko-KR" sz="1400" kern="100" dirty="0" smtClean="0">
                <a:effectLst/>
                <a:latin typeface="Arial" panose="020B0604020202020204" pitchFamily="34" charset="0"/>
                <a:ea typeface="맑은 고딕" panose="020B0503020000020004" pitchFamily="50" charset="-127"/>
                <a:cs typeface="Times New Roman" panose="02020603050405020304" pitchFamily="18" charset="0"/>
              </a:rPr>
              <a:t>Heartbeat </a:t>
            </a:r>
            <a:r>
              <a:rPr lang="en-US" altLang="ko-KR" sz="1400" kern="100" dirty="0" smtClean="0">
                <a:effectLst/>
                <a:latin typeface="Arial" panose="020B0604020202020204" pitchFamily="34" charset="0"/>
                <a:ea typeface="맑은 고딕" panose="020B0503020000020004" pitchFamily="50" charset="-127"/>
                <a:cs typeface="Times New Roman" panose="02020603050405020304" pitchFamily="18" charset="0"/>
              </a:rPr>
              <a:t>packet: </a:t>
            </a:r>
            <a:r>
              <a:rPr lang="en-US" altLang="ko-KR" sz="1400" kern="0" dirty="0">
                <a:solidFill>
                  <a:srgbClr val="000000"/>
                </a:solidFill>
                <a:latin typeface="Consolas" panose="020B0609020204030204" pitchFamily="49" charset="0"/>
                <a:ea typeface="맑은 고딕" panose="020B0503020000020004" pitchFamily="50" charset="-127"/>
              </a:rPr>
              <a:t>$1001\n</a:t>
            </a:r>
            <a:r>
              <a:rPr lang="en-US" altLang="ko-KR" sz="1400" kern="0" dirty="0">
                <a:solidFill>
                  <a:srgbClr val="000000"/>
                </a:solidFill>
                <a:latin typeface="Arial" panose="020B0604020202020204" pitchFamily="34" charset="0"/>
                <a:ea typeface="맑은 고딕" panose="020B0503020000020004" pitchFamily="50" charset="-127"/>
              </a:rPr>
              <a:t> </a:t>
            </a:r>
            <a:r>
              <a:rPr lang="en-US" altLang="ko-KR" sz="1400" kern="0" dirty="0" smtClean="0">
                <a:solidFill>
                  <a:srgbClr val="000000"/>
                </a:solidFill>
                <a:latin typeface="Arial" panose="020B0604020202020204" pitchFamily="34" charset="0"/>
                <a:ea typeface="맑은 고딕" panose="020B0503020000020004" pitchFamily="50" charset="-127"/>
              </a:rPr>
              <a:t>(Only have facility Id.)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p:txBody>
      </p:sp>
      <p:sp>
        <p:nvSpPr>
          <p:cNvPr id="18" name="제목 21"/>
          <p:cNvSpPr txBox="1">
            <a:spLocks/>
          </p:cNvSpPr>
          <p:nvPr/>
        </p:nvSpPr>
        <p:spPr bwMode="auto">
          <a:xfrm>
            <a:off x="791798" y="3900344"/>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Web Service</a:t>
            </a:r>
            <a:endParaRPr kumimoji="0" lang="ko-KR" altLang="en-US" sz="1600" b="1" smtClean="0">
              <a:latin typeface="Arial" charset="0"/>
              <a:ea typeface="Arial" charset="0"/>
              <a:cs typeface="Arial" charset="0"/>
            </a:endParaRPr>
          </a:p>
        </p:txBody>
      </p:sp>
      <p:sp>
        <p:nvSpPr>
          <p:cNvPr id="6" name="TextBox 5"/>
          <p:cNvSpPr txBox="1"/>
          <p:nvPr/>
        </p:nvSpPr>
        <p:spPr>
          <a:xfrm>
            <a:off x="791798" y="4317856"/>
            <a:ext cx="6393450" cy="932563"/>
          </a:xfrm>
          <a:prstGeom prst="rect">
            <a:avLst/>
          </a:prstGeom>
          <a:noFill/>
        </p:spPr>
        <p:txBody>
          <a:bodyPr wrap="square" rtlCol="0">
            <a:spAutoFit/>
          </a:bodyPr>
          <a:lstStyle/>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Client-server </a:t>
            </a:r>
            <a:r>
              <a:rPr lang="en-US" altLang="ko-KR" sz="1400" dirty="0" smtClean="0">
                <a:latin typeface="Arial" panose="020B0604020202020204" pitchFamily="34" charset="0"/>
                <a:cs typeface="Arial" panose="020B0604020202020204" pitchFamily="34" charset="0"/>
              </a:rPr>
              <a:t>communication with </a:t>
            </a:r>
            <a:r>
              <a:rPr lang="en-US" altLang="ko-KR" sz="1400" dirty="0" smtClean="0">
                <a:latin typeface="Arial" panose="020B0604020202020204" pitchFamily="34" charset="0"/>
                <a:cs typeface="Arial" panose="020B0604020202020204" pitchFamily="34" charset="0"/>
              </a:rPr>
              <a:t>JSON</a:t>
            </a:r>
          </a:p>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Detailed </a:t>
            </a:r>
            <a:r>
              <a:rPr lang="en-US" altLang="ko-KR" sz="1400" dirty="0" smtClean="0">
                <a:latin typeface="Arial" panose="020B0604020202020204" pitchFamily="34" charset="0"/>
                <a:cs typeface="Arial" panose="020B0604020202020204" pitchFamily="34" charset="0"/>
              </a:rPr>
              <a:t>protocol is described </a:t>
            </a:r>
            <a:r>
              <a:rPr lang="en-US" altLang="ko-KR" sz="1400" dirty="0" smtClean="0">
                <a:latin typeface="Arial" panose="020B0604020202020204" pitchFamily="34" charset="0"/>
                <a:cs typeface="Arial" panose="020B0604020202020204" pitchFamily="34" charset="0"/>
              </a:rPr>
              <a:t>in SurePark_ADS_TEAM3.doc. </a:t>
            </a:r>
          </a:p>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JSON reference</a:t>
            </a:r>
            <a:r>
              <a:rPr lang="en-US" altLang="ko-KR" sz="1400" dirty="0" smtClean="0">
                <a:latin typeface="Arial" panose="020B0604020202020204" pitchFamily="34" charset="0"/>
                <a:cs typeface="Arial" panose="020B0604020202020204" pitchFamily="34" charset="0"/>
              </a:rPr>
              <a:t>: </a:t>
            </a:r>
            <a:r>
              <a:rPr lang="en-US" altLang="ko-KR" sz="1400" dirty="0" smtClean="0">
                <a:latin typeface="Arial" panose="020B0604020202020204" pitchFamily="34" charset="0"/>
                <a:cs typeface="Arial" panose="020B0604020202020204" pitchFamily="34" charset="0"/>
                <a:hlinkClick r:id="rId3"/>
              </a:rPr>
              <a:t>http</a:t>
            </a:r>
            <a:r>
              <a:rPr lang="en-US" altLang="ko-KR" sz="1400" dirty="0">
                <a:latin typeface="Arial" panose="020B0604020202020204" pitchFamily="34" charset="0"/>
                <a:cs typeface="Arial" panose="020B0604020202020204" pitchFamily="34" charset="0"/>
                <a:hlinkClick r:id="rId3"/>
              </a:rPr>
              <a:t>://www.json.org</a:t>
            </a:r>
            <a:r>
              <a:rPr lang="en-US" altLang="ko-KR" sz="1400" dirty="0" smtClean="0">
                <a:latin typeface="Arial" panose="020B0604020202020204" pitchFamily="34" charset="0"/>
                <a:cs typeface="Arial" panose="020B0604020202020204" pitchFamily="34" charset="0"/>
                <a:hlinkClick r:id="rId3"/>
              </a:rPr>
              <a:t>/</a:t>
            </a:r>
            <a:endParaRPr lang="en-US" altLang="ko-KR"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90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p:cNvPicPr>
            <a:picLocks noChangeAspect="1"/>
          </p:cNvPicPr>
          <p:nvPr/>
        </p:nvPicPr>
        <p:blipFill>
          <a:blip r:embed="rId3"/>
          <a:stretch>
            <a:fillRect/>
          </a:stretch>
        </p:blipFill>
        <p:spPr>
          <a:xfrm>
            <a:off x="2668686" y="4126010"/>
            <a:ext cx="6931167" cy="2178837"/>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49530210"/>
              </p:ext>
            </p:extLst>
          </p:nvPr>
        </p:nvGraphicFramePr>
        <p:xfrm>
          <a:off x="344488" y="908721"/>
          <a:ext cx="3816424" cy="3107667"/>
        </p:xfrm>
        <a:graphic>
          <a:graphicData uri="http://schemas.openxmlformats.org/drawingml/2006/table">
            <a:tbl>
              <a:tblPr firstRow="1" firstCol="1" bandRow="1"/>
              <a:tblGrid>
                <a:gridCol w="541466"/>
                <a:gridCol w="3274958"/>
              </a:tblGrid>
              <a:tr h="242034">
                <a:tc>
                  <a:txBody>
                    <a:bodyPr/>
                    <a:lstStyle/>
                    <a:p>
                      <a:pPr algn="ctr" latinLnBrk="0">
                        <a:lnSpc>
                          <a:spcPct val="107000"/>
                        </a:lnSpc>
                        <a:spcAft>
                          <a:spcPts val="0"/>
                        </a:spcAft>
                      </a:pPr>
                      <a:r>
                        <a:rPr lang="en-US" sz="1000" b="1" kern="0" dirty="0">
                          <a:solidFill>
                            <a:schemeClr val="bg1">
                              <a:lumMod val="50000"/>
                            </a:schemeClr>
                          </a:solidFill>
                          <a:effectLst/>
                          <a:latin typeface="Arial" charset="0"/>
                          <a:ea typeface="맑은 고딕" charset="-127"/>
                          <a:cs typeface="Times New Roman" charset="0"/>
                        </a:rPr>
                        <a:t>ID</a:t>
                      </a:r>
                      <a:endParaRPr lang="ko-KR" sz="100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050" b="1" kern="0" dirty="0">
                          <a:solidFill>
                            <a:schemeClr val="bg1">
                              <a:lumMod val="50000"/>
                            </a:schemeClr>
                          </a:solidFill>
                          <a:effectLst/>
                          <a:latin typeface="Arial" charset="0"/>
                          <a:ea typeface="맑은 고딕" charset="-127"/>
                          <a:cs typeface="Times New Roman" charset="0"/>
                        </a:rPr>
                        <a:t>Functional Requirement</a:t>
                      </a:r>
                      <a:endParaRPr lang="ko-KR" sz="1050" kern="100" dirty="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746049">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FR05</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shall allow drivers to reserve parking spaces.</a:t>
                      </a:r>
                      <a:endParaRPr lang="ko-KR" sz="1050" kern="100">
                        <a:solidFill>
                          <a:schemeClr val="bg1">
                            <a:lumMod val="50000"/>
                          </a:schemeClr>
                        </a:solidFill>
                        <a:effectLst/>
                        <a:latin typeface="맑은 고딕" charset="-127"/>
                        <a:ea typeface="맑은 고딕" charset="-127"/>
                        <a:cs typeface="Times New Roman" charset="0"/>
                      </a:endParaRPr>
                    </a:p>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Reservations will be made via a mobile app, a laptop, or a desktop app for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8174">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FR06</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For reservation, drivers must sign up the system so that the system can prevent from unauthorized users.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90300">
                <a:tc>
                  <a:txBody>
                    <a:bodyPr/>
                    <a:lstStyle/>
                    <a:p>
                      <a:pPr algn="ctr" latinLnBrk="0">
                        <a:lnSpc>
                          <a:spcPct val="107000"/>
                        </a:lnSpc>
                        <a:spcAft>
                          <a:spcPts val="0"/>
                        </a:spcAft>
                      </a:pPr>
                      <a:r>
                        <a:rPr lang="en-US" sz="1050" b="1" kern="0">
                          <a:effectLst/>
                          <a:latin typeface="Arial" charset="0"/>
                          <a:ea typeface="맑은 고딕" charset="-127"/>
                          <a:cs typeface="Times New Roman" charset="0"/>
                        </a:rPr>
                        <a:t>FR07</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provide available number of parking slots to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21286">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FR08</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39824">
                <a:tc>
                  <a:txBody>
                    <a:bodyPr/>
                    <a:lstStyle/>
                    <a:p>
                      <a:pPr algn="ctr" latinLnBrk="0">
                        <a:lnSpc>
                          <a:spcPct val="107000"/>
                        </a:lnSpc>
                        <a:spcAft>
                          <a:spcPts val="0"/>
                        </a:spcAft>
                      </a:pPr>
                      <a:r>
                        <a:rPr lang="en-US" sz="1050" b="1" kern="0" dirty="0">
                          <a:solidFill>
                            <a:srgbClr val="000000"/>
                          </a:solidFill>
                          <a:effectLst/>
                          <a:latin typeface="Arial" charset="0"/>
                          <a:ea typeface="맑은 고딕" charset="-127"/>
                          <a:cs typeface="Times New Roman" charset="0"/>
                        </a:rPr>
                        <a:t>FR09</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return a confirmation information to the driver if reservation is succeed.</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18</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Test</a:t>
            </a:r>
            <a:endParaRPr kumimoji="0" lang="ko-KR" altLang="en-US" sz="2000" b="1"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530146971"/>
              </p:ext>
            </p:extLst>
          </p:nvPr>
        </p:nvGraphicFramePr>
        <p:xfrm>
          <a:off x="4232920" y="908721"/>
          <a:ext cx="5400600" cy="3047026"/>
        </p:xfrm>
        <a:graphic>
          <a:graphicData uri="http://schemas.openxmlformats.org/drawingml/2006/table">
            <a:tbl>
              <a:tblPr firstRow="1" firstCol="1" bandRow="1"/>
              <a:tblGrid>
                <a:gridCol w="1424662"/>
                <a:gridCol w="3975938"/>
              </a:tblGrid>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ID: UC01</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Title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 ~ FR09) </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Reserve parking spaces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Stakeholders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 driver who would like to reserve a parking space.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Preconditions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driver must satisfy with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FR06,FR20</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1472060">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Main success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1) The Sure-Park system allows an authorized driver to reserve a parking slot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2) The system shows available number of parking slots to the driver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(FR07).</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3) If a parking slot is available, the driver needs to input the day and time they would like to park, and credit card information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(FR08).</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4) If all information is ok, the system provides confirmation information to drivers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(FR09).</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Post 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reservation was confirmed.</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35263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Alternate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bl>
          </a:graphicData>
        </a:graphic>
      </p:graphicFrame>
      <p:sp>
        <p:nvSpPr>
          <p:cNvPr id="11" name="타원 10"/>
          <p:cNvSpPr/>
          <p:nvPr/>
        </p:nvSpPr>
        <p:spPr>
          <a:xfrm>
            <a:off x="5385048" y="1124744"/>
            <a:ext cx="1440160" cy="361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134270" y="199641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3440832" y="2230629"/>
            <a:ext cx="1440160"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Use Case</a:t>
            </a:r>
            <a:endParaRPr lang="ko-KR" altLang="en-US" sz="1600" b="1">
              <a:latin typeface="Arial" panose="020B0604020202020204" pitchFamily="34" charset="0"/>
              <a:cs typeface="Arial" panose="020B0604020202020204" pitchFamily="34" charset="0"/>
            </a:endParaRPr>
          </a:p>
        </p:txBody>
      </p:sp>
      <p:sp>
        <p:nvSpPr>
          <p:cNvPr id="13" name="아래쪽 화살표 12"/>
          <p:cNvSpPr/>
          <p:nvPr/>
        </p:nvSpPr>
        <p:spPr>
          <a:xfrm>
            <a:off x="5817096" y="3578303"/>
            <a:ext cx="1334643" cy="1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Test</a:t>
            </a:r>
          </a:p>
          <a:p>
            <a:pPr algn="ctr"/>
            <a:r>
              <a:rPr lang="en-US" altLang="ko-KR" sz="1600" b="1" dirty="0" smtClean="0">
                <a:latin typeface="Arial" panose="020B0604020202020204" pitchFamily="34" charset="0"/>
                <a:cs typeface="Arial" panose="020B0604020202020204" pitchFamily="34" charset="0"/>
              </a:rPr>
              <a:t>Case</a:t>
            </a:r>
            <a:endParaRPr lang="ko-KR" altLang="en-US" sz="1600" b="1">
              <a:latin typeface="Arial" panose="020B0604020202020204" pitchFamily="34" charset="0"/>
              <a:cs typeface="Arial" panose="020B0604020202020204" pitchFamily="34" charset="0"/>
            </a:endParaRPr>
          </a:p>
        </p:txBody>
      </p:sp>
      <p:sp>
        <p:nvSpPr>
          <p:cNvPr id="19" name="타원 18"/>
          <p:cNvSpPr/>
          <p:nvPr/>
        </p:nvSpPr>
        <p:spPr>
          <a:xfrm>
            <a:off x="272480" y="1078116"/>
            <a:ext cx="720080" cy="2808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3398001" y="4074034"/>
            <a:ext cx="864096" cy="2282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8553400" y="269868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0525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Contents</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776287" y="1187393"/>
            <a:ext cx="8569325" cy="4216539"/>
          </a:xfrm>
          <a:prstGeom prst="rect">
            <a:avLst/>
          </a:prstGeom>
        </p:spPr>
        <p:txBody>
          <a:bodyPr wrap="square">
            <a:spAutoFit/>
          </a:bodyPr>
          <a:lstStyle/>
          <a:p>
            <a:pPr>
              <a:spcBef>
                <a:spcPts val="600"/>
              </a:spcBef>
            </a:pPr>
            <a:r>
              <a:rPr lang="en-US" altLang="ko-KR" sz="2000" dirty="0" smtClean="0">
                <a:latin typeface="Arial" charset="0"/>
                <a:ea typeface="Arial" charset="0"/>
                <a:cs typeface="Arial" charset="0"/>
              </a:rPr>
              <a:t>1. Introduction</a:t>
            </a:r>
          </a:p>
          <a:p>
            <a:pPr>
              <a:spcBef>
                <a:spcPts val="600"/>
              </a:spcBef>
            </a:pPr>
            <a:r>
              <a:rPr lang="en-US" altLang="ko-KR" sz="2000" dirty="0" smtClean="0">
                <a:latin typeface="Arial" charset="0"/>
                <a:ea typeface="Arial" charset="0"/>
                <a:cs typeface="Arial" charset="0"/>
              </a:rPr>
              <a:t>2. Architectural Drivers</a:t>
            </a:r>
          </a:p>
          <a:p>
            <a:pPr>
              <a:spcBef>
                <a:spcPts val="600"/>
              </a:spcBef>
            </a:pPr>
            <a:r>
              <a:rPr lang="en-US" altLang="ko-KR" sz="2000" dirty="0" smtClean="0">
                <a:latin typeface="Arial" charset="0"/>
                <a:ea typeface="Arial" charset="0"/>
                <a:cs typeface="Arial" charset="0"/>
              </a:rPr>
              <a:t>3. System Context</a:t>
            </a:r>
          </a:p>
          <a:p>
            <a:pPr>
              <a:spcBef>
                <a:spcPts val="600"/>
              </a:spcBef>
            </a:pPr>
            <a:r>
              <a:rPr lang="en-US" altLang="ko-KR" sz="2000" dirty="0" smtClean="0">
                <a:latin typeface="Arial" charset="0"/>
                <a:ea typeface="Arial" charset="0"/>
                <a:cs typeface="Arial" charset="0"/>
              </a:rPr>
              <a:t>4. Architectural Design</a:t>
            </a:r>
          </a:p>
          <a:p>
            <a:pPr>
              <a:spcBef>
                <a:spcPts val="600"/>
              </a:spcBef>
            </a:pPr>
            <a:r>
              <a:rPr lang="en-US" altLang="ko-KR" sz="2000" dirty="0" smtClean="0">
                <a:latin typeface="Arial" charset="0"/>
                <a:ea typeface="Arial" charset="0"/>
                <a:cs typeface="Arial" charset="0"/>
              </a:rPr>
              <a:t>5. Protocol</a:t>
            </a:r>
          </a:p>
          <a:p>
            <a:pPr>
              <a:spcBef>
                <a:spcPts val="600"/>
              </a:spcBef>
            </a:pPr>
            <a:r>
              <a:rPr lang="en-US" altLang="ko-KR" sz="2000" dirty="0" smtClean="0">
                <a:latin typeface="Arial" charset="0"/>
                <a:ea typeface="Arial" charset="0"/>
                <a:cs typeface="Arial" charset="0"/>
              </a:rPr>
              <a:t>6. Test</a:t>
            </a:r>
          </a:p>
          <a:p>
            <a:pPr>
              <a:spcBef>
                <a:spcPts val="600"/>
              </a:spcBef>
            </a:pPr>
            <a:r>
              <a:rPr lang="en-US" altLang="ko-KR" sz="2000" dirty="0" smtClean="0">
                <a:latin typeface="Arial" charset="0"/>
                <a:ea typeface="Arial" charset="0"/>
                <a:cs typeface="Arial" charset="0"/>
              </a:rPr>
              <a:t>7. Time Log</a:t>
            </a:r>
          </a:p>
          <a:p>
            <a:pPr>
              <a:spcBef>
                <a:spcPts val="600"/>
              </a:spcBef>
            </a:pPr>
            <a:r>
              <a:rPr lang="en-US" altLang="ko-KR" sz="2000" dirty="0">
                <a:latin typeface="Arial" charset="0"/>
                <a:ea typeface="Arial" charset="0"/>
                <a:cs typeface="Arial" charset="0"/>
              </a:rPr>
              <a:t>8</a:t>
            </a:r>
            <a:r>
              <a:rPr lang="en-US" altLang="ko-KR" sz="2000" dirty="0" smtClean="0">
                <a:latin typeface="Arial" charset="0"/>
                <a:ea typeface="Arial" charset="0"/>
                <a:cs typeface="Arial" charset="0"/>
              </a:rPr>
              <a:t>. Artifacts</a:t>
            </a:r>
          </a:p>
          <a:p>
            <a:pPr>
              <a:spcBef>
                <a:spcPts val="600"/>
              </a:spcBef>
            </a:pPr>
            <a:r>
              <a:rPr lang="en-US" altLang="ko-KR" sz="2000" dirty="0">
                <a:latin typeface="Arial" charset="0"/>
                <a:ea typeface="Arial" charset="0"/>
                <a:cs typeface="Arial" charset="0"/>
              </a:rPr>
              <a:t>9</a:t>
            </a:r>
            <a:r>
              <a:rPr lang="en-US" altLang="ko-KR" sz="2000" dirty="0" smtClean="0">
                <a:latin typeface="Arial" charset="0"/>
                <a:ea typeface="Arial" charset="0"/>
                <a:cs typeface="Arial" charset="0"/>
              </a:rPr>
              <a:t>. Lesson Learned</a:t>
            </a:r>
          </a:p>
          <a:p>
            <a:pPr>
              <a:spcBef>
                <a:spcPts val="600"/>
              </a:spcBef>
            </a:pPr>
            <a:r>
              <a:rPr lang="en-US" altLang="ko-KR" sz="2000" dirty="0" smtClean="0">
                <a:latin typeface="Arial" charset="0"/>
                <a:ea typeface="Arial" charset="0"/>
                <a:cs typeface="Arial" charset="0"/>
              </a:rPr>
              <a:t>Q&amp;A</a:t>
            </a:r>
          </a:p>
          <a:p>
            <a:pPr>
              <a:spcBef>
                <a:spcPts val="600"/>
              </a:spcBef>
            </a:pPr>
            <a:r>
              <a:rPr lang="en-US" altLang="ko-KR" sz="2000" dirty="0" smtClean="0">
                <a:latin typeface="Arial" charset="0"/>
                <a:ea typeface="Arial" charset="0"/>
                <a:cs typeface="Arial" charset="0"/>
              </a:rPr>
              <a:t>APPENDIX</a:t>
            </a:r>
          </a:p>
        </p:txBody>
      </p:sp>
    </p:spTree>
    <p:extLst>
      <p:ext uri="{BB962C8B-B14F-4D97-AF65-F5344CB8AC3E}">
        <p14:creationId xmlns:p14="http://schemas.microsoft.com/office/powerpoint/2010/main" val="28449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7. Time Log</a:t>
            </a:r>
            <a:endParaRPr kumimoji="0" lang="ko-KR" altLang="en-US" sz="2000" b="1" smtClean="0">
              <a:latin typeface="Arial" charset="0"/>
              <a:ea typeface="Arial" charset="0"/>
              <a:cs typeface="Arial" charset="0"/>
            </a:endParaRPr>
          </a:p>
        </p:txBody>
      </p:sp>
      <p:graphicFrame>
        <p:nvGraphicFramePr>
          <p:cNvPr id="6" name="차트 5"/>
          <p:cNvGraphicFramePr>
            <a:graphicFrameLocks/>
          </p:cNvGraphicFramePr>
          <p:nvPr>
            <p:extLst>
              <p:ext uri="{D42A27DB-BD31-4B8C-83A1-F6EECF244321}">
                <p14:modId xmlns:p14="http://schemas.microsoft.com/office/powerpoint/2010/main" val="3032272834"/>
              </p:ext>
            </p:extLst>
          </p:nvPr>
        </p:nvGraphicFramePr>
        <p:xfrm>
          <a:off x="5673080" y="2923606"/>
          <a:ext cx="4088904" cy="30963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p:cNvGraphicFramePr>
            <a:graphicFrameLocks/>
          </p:cNvGraphicFramePr>
          <p:nvPr>
            <p:extLst>
              <p:ext uri="{D42A27DB-BD31-4B8C-83A1-F6EECF244321}">
                <p14:modId xmlns:p14="http://schemas.microsoft.com/office/powerpoint/2010/main" val="2939740897"/>
              </p:ext>
            </p:extLst>
          </p:nvPr>
        </p:nvGraphicFramePr>
        <p:xfrm>
          <a:off x="208691" y="2276872"/>
          <a:ext cx="5400600" cy="3743747"/>
        </p:xfrm>
        <a:graphic>
          <a:graphicData uri="http://schemas.openxmlformats.org/drawingml/2006/chart">
            <c:chart xmlns:c="http://schemas.openxmlformats.org/drawingml/2006/chart" xmlns:r="http://schemas.openxmlformats.org/officeDocument/2006/relationships" r:id="rId4"/>
          </a:graphicData>
        </a:graphic>
      </p:graphicFrame>
      <p:sp>
        <p:nvSpPr>
          <p:cNvPr id="5" name="타원 4"/>
          <p:cNvSpPr/>
          <p:nvPr/>
        </p:nvSpPr>
        <p:spPr>
          <a:xfrm rot="20090220">
            <a:off x="1845517" y="4083649"/>
            <a:ext cx="2849587" cy="206230"/>
          </a:xfrm>
          <a:prstGeom prst="ellipse">
            <a:avLst/>
          </a:prstGeom>
          <a:solidFill>
            <a:schemeClr val="tx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GAP</a:t>
            </a:r>
            <a:endParaRPr lang="ko-KR" altLang="en-US" sz="1400">
              <a:solidFill>
                <a:schemeClr val="tx1"/>
              </a:solidFill>
            </a:endParaRPr>
          </a:p>
        </p:txBody>
      </p:sp>
      <p:sp>
        <p:nvSpPr>
          <p:cNvPr id="11" name="직사각형 10"/>
          <p:cNvSpPr/>
          <p:nvPr/>
        </p:nvSpPr>
        <p:spPr>
          <a:xfrm>
            <a:off x="385664" y="836712"/>
            <a:ext cx="8815486" cy="1354217"/>
          </a:xfrm>
          <a:prstGeom prst="rect">
            <a:avLst/>
          </a:prstGeom>
        </p:spPr>
        <p:txBody>
          <a:bodyPr wrap="square">
            <a:spAutoFit/>
          </a:bodyPr>
          <a:lstStyle/>
          <a:p>
            <a:r>
              <a:rPr lang="en-US" altLang="ko-KR" sz="1600" b="1" dirty="0" smtClean="0">
                <a:latin typeface="Arial" panose="020B0604020202020204" pitchFamily="34" charset="0"/>
                <a:cs typeface="Arial" panose="020B0604020202020204" pitchFamily="34" charset="0"/>
              </a:rPr>
              <a:t>Why gap happened?</a:t>
            </a:r>
          </a:p>
          <a:p>
            <a:pPr>
              <a:lnSpc>
                <a:spcPct val="150000"/>
              </a:lnSpc>
            </a:pPr>
            <a:r>
              <a:rPr lang="en-US" altLang="ko-KR" sz="1600" dirty="0" smtClean="0">
                <a:latin typeface="Arial" panose="020B0604020202020204" pitchFamily="34" charset="0"/>
                <a:cs typeface="Arial" panose="020B0604020202020204" pitchFamily="34" charset="0"/>
              </a:rPr>
              <a:t>Left chart </a:t>
            </a:r>
            <a:r>
              <a:rPr lang="en-US" altLang="ko-KR" sz="1600" dirty="0" smtClean="0">
                <a:latin typeface="Arial" panose="020B0604020202020204" pitchFamily="34" charset="0"/>
                <a:cs typeface="Arial" panose="020B0604020202020204" pitchFamily="34" charset="0"/>
              </a:rPr>
              <a:t>looks like a pregnant lady chart but the gap </a:t>
            </a:r>
            <a:r>
              <a:rPr lang="en-US" altLang="ko-KR" sz="1600" dirty="0" smtClean="0">
                <a:latin typeface="Arial" panose="020B0604020202020204" pitchFamily="34" charset="0"/>
                <a:cs typeface="Arial" panose="020B0604020202020204" pitchFamily="34" charset="0"/>
              </a:rPr>
              <a:t>only happened on the </a:t>
            </a:r>
            <a:r>
              <a:rPr lang="en-US" altLang="ko-KR" sz="1600" dirty="0" smtClean="0">
                <a:latin typeface="Arial" panose="020B0604020202020204" pitchFamily="34" charset="0"/>
                <a:cs typeface="Arial" panose="020B0604020202020204" pitchFamily="34" charset="0"/>
              </a:rPr>
              <a:t>first week. </a:t>
            </a:r>
            <a:endParaRPr lang="en-US" altLang="ko-KR" sz="1600" b="1" dirty="0" smtClean="0">
              <a:latin typeface="Arial" panose="020B0604020202020204" pitchFamily="34" charset="0"/>
              <a:cs typeface="Arial" panose="020B0604020202020204" pitchFamily="34" charset="0"/>
            </a:endParaRP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We had a trouble adjusting to the time difference </a:t>
            </a:r>
            <a:r>
              <a:rPr lang="en-US" altLang="ko-KR" sz="1400" dirty="0" smtClean="0">
                <a:latin typeface="Arial" panose="020B0604020202020204" pitchFamily="34" charset="0"/>
                <a:cs typeface="Arial" panose="020B0604020202020204" pitchFamily="34" charset="0"/>
              </a:rPr>
              <a:t>on </a:t>
            </a:r>
            <a:r>
              <a:rPr lang="en-US" altLang="ko-KR" sz="1400" dirty="0" smtClean="0">
                <a:latin typeface="Arial" panose="020B0604020202020204" pitchFamily="34" charset="0"/>
                <a:cs typeface="Arial" panose="020B0604020202020204" pitchFamily="34" charset="0"/>
              </a:rPr>
              <a:t>the first week.</a:t>
            </a: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Reading </a:t>
            </a:r>
            <a:r>
              <a:rPr lang="en-US" altLang="ko-KR" sz="1400" dirty="0">
                <a:latin typeface="Arial" panose="020B0604020202020204" pitchFamily="34" charset="0"/>
                <a:cs typeface="Arial" panose="020B0604020202020204" pitchFamily="34" charset="0"/>
              </a:rPr>
              <a:t>assignment </a:t>
            </a:r>
            <a:r>
              <a:rPr lang="en-US" altLang="ko-KR" sz="1400" dirty="0" smtClean="0">
                <a:latin typeface="Arial" panose="020B0604020202020204" pitchFamily="34" charset="0"/>
                <a:cs typeface="Arial" panose="020B0604020202020204" pitchFamily="34" charset="0"/>
              </a:rPr>
              <a:t>was a big </a:t>
            </a:r>
            <a:r>
              <a:rPr lang="en-US" altLang="ko-KR" sz="1400" dirty="0" smtClean="0">
                <a:latin typeface="Arial" panose="020B0604020202020204" pitchFamily="34" charset="0"/>
                <a:cs typeface="Arial" panose="020B0604020202020204" pitchFamily="34" charset="0"/>
              </a:rPr>
              <a:t>burden more than </a:t>
            </a:r>
            <a:r>
              <a:rPr lang="en-US" altLang="ko-KR" sz="1400" dirty="0" smtClean="0">
                <a:latin typeface="Arial" panose="020B0604020202020204" pitchFamily="34" charset="0"/>
                <a:cs typeface="Arial" panose="020B0604020202020204" pitchFamily="34" charset="0"/>
              </a:rPr>
              <a:t>we </a:t>
            </a:r>
            <a:r>
              <a:rPr lang="en-US" altLang="ko-KR" sz="1400" dirty="0" smtClean="0">
                <a:latin typeface="Arial" panose="020B0604020202020204" pitchFamily="34" charset="0"/>
                <a:cs typeface="Arial" panose="020B0604020202020204" pitchFamily="34" charset="0"/>
              </a:rPr>
              <a:t>thought.</a:t>
            </a:r>
            <a:endParaRPr lang="ko-KR"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512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8. Artifacts</a:t>
            </a:r>
            <a:endParaRPr kumimoji="0" lang="ko-KR" altLang="en-US" sz="2000" b="1" smtClean="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3785143060"/>
              </p:ext>
            </p:extLst>
          </p:nvPr>
        </p:nvGraphicFramePr>
        <p:xfrm>
          <a:off x="776288" y="1196975"/>
          <a:ext cx="8497192" cy="2796813"/>
        </p:xfrm>
        <a:graphic>
          <a:graphicData uri="http://schemas.openxmlformats.org/drawingml/2006/table">
            <a:tbl>
              <a:tblPr firstRow="1" firstCol="1" bandRow="1"/>
              <a:tblGrid>
                <a:gridCol w="635117"/>
                <a:gridCol w="3613603"/>
                <a:gridCol w="4248472"/>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File Name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err="1" smtClean="0">
                          <a:effectLst/>
                          <a:latin typeface="Arial" panose="020B0604020202020204" pitchFamily="34" charset="0"/>
                          <a:ea typeface="맑은 고딕" panose="020B0503020000020004" pitchFamily="50" charset="-127"/>
                          <a:cs typeface="Arial" panose="020B0604020202020204" pitchFamily="34" charset="0"/>
                        </a:rPr>
                        <a:t>Discription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SurePark_Initial_TEAM3.pptx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Initial</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SurePark_Final_Presentation_TEAM3.pptx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Final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SurePark_ADS_TEAM3.docx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Driver</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Specification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4</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SurePark_ADD_TEAM3.docx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Design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5</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SurePark_TestCase_TEAM3.xlsx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Test case</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SurePark_TimeLog_TEAM3.pdf</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Time log </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7</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SurePark_GanttChart_TEAM3.xlsx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Gantt chart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5" name="제목 21"/>
          <p:cNvSpPr txBox="1">
            <a:spLocks/>
          </p:cNvSpPr>
          <p:nvPr/>
        </p:nvSpPr>
        <p:spPr bwMode="auto">
          <a:xfrm>
            <a:off x="781605" y="822449"/>
            <a:ext cx="5333800" cy="342844"/>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Document</a:t>
            </a:r>
            <a:endParaRPr kumimoji="0" lang="ko-KR" altLang="en-US" sz="1600" b="1" smtClean="0">
              <a:latin typeface="Arial" charset="0"/>
              <a:ea typeface="Arial" charset="0"/>
              <a:cs typeface="Arial" charset="0"/>
            </a:endParaRPr>
          </a:p>
        </p:txBody>
      </p:sp>
      <p:sp>
        <p:nvSpPr>
          <p:cNvPr id="6" name="제목 21"/>
          <p:cNvSpPr txBox="1">
            <a:spLocks/>
          </p:cNvSpPr>
          <p:nvPr/>
        </p:nvSpPr>
        <p:spPr bwMode="auto">
          <a:xfrm>
            <a:off x="776288" y="4221088"/>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Source Code</a:t>
            </a:r>
            <a:endParaRPr kumimoji="0" lang="ko-KR" altLang="en-US" sz="16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258866909"/>
              </p:ext>
            </p:extLst>
          </p:nvPr>
        </p:nvGraphicFramePr>
        <p:xfrm>
          <a:off x="776288" y="4612759"/>
          <a:ext cx="8497192" cy="1356653"/>
        </p:xfrm>
        <a:graphic>
          <a:graphicData uri="http://schemas.openxmlformats.org/drawingml/2006/table">
            <a:tbl>
              <a:tblPr firstRow="1" firstCol="1" bandRow="1"/>
              <a:tblGrid>
                <a:gridCol w="576312"/>
                <a:gridCol w="3672160"/>
                <a:gridCol w="3396334"/>
                <a:gridCol w="852386"/>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Application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Language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LOC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Facility</a:t>
                      </a:r>
                      <a:r>
                        <a:rPr lang="en-US" altLang="ko-KR" sz="1400" kern="100" baseline="0" dirty="0" smtClean="0">
                          <a:effectLst/>
                          <a:latin typeface="Arial" panose="020B0604020202020204" pitchFamily="34" charset="0"/>
                          <a:ea typeface="+mn-ea"/>
                          <a:cs typeface="Arial" panose="020B0604020202020204" pitchFamily="34" charset="0"/>
                        </a:rPr>
                        <a:t> Controller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616</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err="1" smtClean="0">
                          <a:effectLst/>
                          <a:latin typeface="Arial" panose="020B0604020202020204" pitchFamily="34" charset="0"/>
                          <a:ea typeface="+mn-ea"/>
                          <a:cs typeface="Arial" panose="020B0604020202020204" pitchFamily="34" charset="0"/>
                        </a:rPr>
                        <a:t>SurePark</a:t>
                      </a:r>
                      <a:r>
                        <a:rPr lang="en-US" altLang="ko-KR" sz="1400" kern="100" dirty="0" smtClean="0">
                          <a:effectLst/>
                          <a:latin typeface="Arial" panose="020B0604020202020204" pitchFamily="34" charset="0"/>
                          <a:ea typeface="+mn-ea"/>
                          <a:cs typeface="Arial" panose="020B0604020202020204" pitchFamily="34" charset="0"/>
                        </a:rPr>
                        <a:t> Manager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JAVA</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1263</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Web</a:t>
                      </a:r>
                      <a:r>
                        <a:rPr lang="en-US" altLang="ko-KR" sz="1400" kern="100" baseline="0" dirty="0" smtClean="0">
                          <a:effectLst/>
                          <a:latin typeface="Arial" panose="020B0604020202020204" pitchFamily="34" charset="0"/>
                          <a:ea typeface="+mn-ea"/>
                          <a:cs typeface="Arial" panose="020B0604020202020204" pitchFamily="34" charset="0"/>
                        </a:rPr>
                        <a:t> Service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HTML5 CSS JAVA</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SCRIPT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1650</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7080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9. Lesson Learned</a:t>
            </a:r>
            <a:endParaRPr kumimoji="0" lang="ko-KR" altLang="en-US" sz="2000" b="1" smtClean="0">
              <a:latin typeface="Arial" charset="0"/>
              <a:ea typeface="Arial" charset="0"/>
              <a:cs typeface="Arial" charset="0"/>
            </a:endParaRPr>
          </a:p>
        </p:txBody>
      </p:sp>
      <p:sp>
        <p:nvSpPr>
          <p:cNvPr id="8" name="직사각형 7"/>
          <p:cNvSpPr/>
          <p:nvPr/>
        </p:nvSpPr>
        <p:spPr>
          <a:xfrm>
            <a:off x="776288" y="908720"/>
            <a:ext cx="8497887" cy="5098255"/>
          </a:xfrm>
          <a:prstGeom prst="rect">
            <a:avLst/>
          </a:prstGeom>
        </p:spPr>
        <p:txBody>
          <a:bodyPr wrap="square">
            <a:spAutoFit/>
          </a:bodyPr>
          <a:lstStyle/>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Using COTS is not free</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MongDB</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Google Chart and Java script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libraries are used.</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Google Chart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are not available during demo because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the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router has no internet access.</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Some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of Java script libraries caused network problems and it takes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time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to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fix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them</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indent="190500"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Development Tools</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We’ve learned lots of tools can hel</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p us during development process. For example…</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Toggl</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O</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nline tool to help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time tracking and record logs.</a:t>
            </a:r>
            <a:endParaRPr lang="en-US" altLang="ko-KR" sz="1600" kern="100" dirty="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Smartsheet</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O</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nline tool to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help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with drawing Gantt chart.</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GitHub</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 </a:t>
            </a:r>
            <a:r>
              <a:rPr lang="en-US" altLang="ko-KR" sz="1600" dirty="0">
                <a:latin typeface="Arial" panose="020B0604020202020204" pitchFamily="34" charset="0"/>
                <a:cs typeface="Arial" panose="020B0604020202020204" pitchFamily="34" charset="0"/>
              </a:rPr>
              <a:t>C</a:t>
            </a:r>
            <a:r>
              <a:rPr lang="en-US" altLang="ko-KR" sz="1600" dirty="0" smtClean="0">
                <a:latin typeface="Arial" panose="020B0604020202020204" pitchFamily="34" charset="0"/>
                <a:cs typeface="Arial" panose="020B0604020202020204" pitchFamily="34" charset="0"/>
              </a:rPr>
              <a:t>onfiguration </a:t>
            </a:r>
            <a:r>
              <a:rPr lang="en-US" altLang="ko-KR" sz="1600" dirty="0" smtClean="0">
                <a:latin typeface="Arial" panose="020B0604020202020204" pitchFamily="34" charset="0"/>
                <a:cs typeface="Arial" panose="020B0604020202020204" pitchFamily="34" charset="0"/>
              </a:rPr>
              <a:t>management </a:t>
            </a:r>
            <a:r>
              <a:rPr lang="en-US" altLang="ko-KR" sz="1600" dirty="0" smtClean="0">
                <a:latin typeface="Arial" panose="020B0604020202020204" pitchFamily="34" charset="0"/>
                <a:cs typeface="Arial" panose="020B0604020202020204" pitchFamily="34" charset="0"/>
              </a:rPr>
              <a:t>tool.</a:t>
            </a:r>
            <a:endParaRPr lang="en-US" altLang="ko-KR" sz="1600" dirty="0" smtClean="0">
              <a:latin typeface="Arial" panose="020B0604020202020204" pitchFamily="34" charset="0"/>
              <a:cs typeface="Arial" panose="020B0604020202020204" pitchFamily="34" charset="0"/>
            </a:endParaRPr>
          </a:p>
          <a:p>
            <a:pPr algn="just">
              <a:lnSpc>
                <a:spcPct val="107000"/>
              </a:lnSpc>
              <a:spcAft>
                <a:spcPts val="0"/>
              </a:spcAft>
            </a:pPr>
            <a:endParaRPr lang="en-US" altLang="ko-KR" sz="1600" dirty="0">
              <a:latin typeface="Arial" panose="020B0604020202020204" pitchFamily="34" charset="0"/>
              <a:cs typeface="Arial" panose="020B0604020202020204" pitchFamily="34"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Arial" panose="020B0604020202020204" pitchFamily="34" charset="0"/>
              </a:rPr>
              <a:t>Perspective</a:t>
            </a:r>
            <a:endParaRPr lang="en-US" altLang="ko-KR" sz="1600" kern="100" dirty="0">
              <a:latin typeface="Arial" panose="020B0604020202020204" pitchFamily="34" charset="0"/>
              <a:ea typeface="맑은 고딕" panose="020B0503020000020004" pitchFamily="50" charset="-127"/>
              <a:cs typeface="Arial" panose="020B0604020202020204" pitchFamily="34" charset="0"/>
            </a:endParaRP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Before </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CMU course: </a:t>
            </a:r>
            <a:r>
              <a:rPr lang="en-US" altLang="ko-KR" sz="1600" kern="100" dirty="0">
                <a:latin typeface="Arial" panose="020B0604020202020204" pitchFamily="34" charset="0"/>
                <a:ea typeface="맑은 고딕" panose="020B0503020000020004" pitchFamily="50" charset="-127"/>
                <a:cs typeface="Arial" panose="020B0604020202020204" pitchFamily="34" charset="0"/>
              </a:rPr>
              <a:t>Use only static view or mixed perspective.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After </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CMU course: We can distinguish </a:t>
            </a:r>
            <a:r>
              <a:rPr lang="en-US" altLang="ko-KR" sz="1600" kern="100" dirty="0">
                <a:latin typeface="Arial" panose="020B0604020202020204" pitchFamily="34" charset="0"/>
                <a:ea typeface="맑은 고딕" panose="020B0503020000020004" pitchFamily="50" charset="-127"/>
                <a:cs typeface="Arial" panose="020B0604020202020204" pitchFamily="34" charset="0"/>
              </a:rPr>
              <a:t>three perspectives.</a:t>
            </a:r>
          </a:p>
          <a:p>
            <a:pPr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Times New Roman" panose="02020603050405020304" pitchFamily="18" charset="0"/>
              </a:rPr>
              <a:t>Interface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Once the interface has been fixed, it becomes a constraint.</a:t>
            </a: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We’ve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experienced this kind of situation and had to spend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lots of resources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because of changing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protocols at the late stage.</a:t>
            </a:r>
            <a:endParaRPr lang="en-US" altLang="ko-KR" sz="1600" kern="100" dirty="0">
              <a:latin typeface="Arial" panose="020B060402020202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715536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Q &amp; A</a:t>
            </a:r>
            <a:endParaRPr kumimoji="0" lang="en-US" altLang="ko-KR" sz="2000" b="1" dirty="0">
              <a:latin typeface="Arial" charset="0"/>
              <a:ea typeface="Arial" charset="0"/>
              <a:cs typeface="Arial"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1196974"/>
            <a:ext cx="8632130" cy="4359809"/>
          </a:xfrm>
          <a:prstGeom prst="rect">
            <a:avLst/>
          </a:prstGeom>
        </p:spPr>
      </p:pic>
    </p:spTree>
    <p:extLst>
      <p:ext uri="{BB962C8B-B14F-4D97-AF65-F5344CB8AC3E}">
        <p14:creationId xmlns:p14="http://schemas.microsoft.com/office/powerpoint/2010/main" val="91114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APPENDIX</a:t>
            </a:r>
            <a:endParaRPr kumimoji="0" lang="en-US" altLang="ko-KR" sz="2000" b="1" dirty="0">
              <a:latin typeface="Arial" charset="0"/>
              <a:ea typeface="Arial" charset="0"/>
              <a:cs typeface="Arial" charset="0"/>
            </a:endParaRPr>
          </a:p>
        </p:txBody>
      </p:sp>
      <p:sp>
        <p:nvSpPr>
          <p:cNvPr id="5" name="제목 21"/>
          <p:cNvSpPr txBox="1">
            <a:spLocks/>
          </p:cNvSpPr>
          <p:nvPr/>
        </p:nvSpPr>
        <p:spPr bwMode="auto">
          <a:xfrm>
            <a:off x="802576" y="2060848"/>
            <a:ext cx="8902952"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All UIs are designed to show their contents within 1 step.</a:t>
            </a:r>
          </a:p>
        </p:txBody>
      </p:sp>
      <p:sp>
        <p:nvSpPr>
          <p:cNvPr id="7" name="제목 21"/>
          <p:cNvSpPr txBox="1">
            <a:spLocks/>
          </p:cNvSpPr>
          <p:nvPr/>
        </p:nvSpPr>
        <p:spPr bwMode="auto">
          <a:xfrm>
            <a:off x="776288" y="1772816"/>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t>
            </a:r>
            <a:r>
              <a:rPr lang="en-US" altLang="ko-KR" sz="1600" b="1" dirty="0">
                <a:latin typeface="Arial" panose="020B0604020202020204" pitchFamily="34" charset="0"/>
                <a:cs typeface="Arial" panose="020B0604020202020204" pitchFamily="34" charset="0"/>
              </a:rPr>
              <a:t>Usability</a:t>
            </a:r>
            <a:r>
              <a:rPr lang="en-US" altLang="ko-KR" sz="1600" dirty="0"/>
              <a:t> </a:t>
            </a:r>
            <a:r>
              <a:rPr lang="en-US" altLang="ko-KR" sz="1600" b="1" dirty="0" smtClean="0">
                <a:latin typeface="Arial" panose="020B0604020202020204" pitchFamily="34" charset="0"/>
                <a:ea typeface="맑은 고딕" panose="020B0503020000020004" pitchFamily="50" charset="-127"/>
              </a:rPr>
              <a:t>(QA06) </a:t>
            </a:r>
          </a:p>
        </p:txBody>
      </p:sp>
      <p:sp>
        <p:nvSpPr>
          <p:cNvPr id="9" name="직사각형 8"/>
          <p:cNvSpPr/>
          <p:nvPr/>
        </p:nvSpPr>
        <p:spPr>
          <a:xfrm>
            <a:off x="802576" y="1085835"/>
            <a:ext cx="8830944"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owner wants to check basic statistics on facility usages. The owner can show statistic report in 3 step after login.</a:t>
            </a:r>
            <a:endParaRPr lang="ko-KR" altLang="en-US" sz="1600">
              <a:latin typeface="Arial" panose="020B0604020202020204" pitchFamily="34" charset="0"/>
              <a:cs typeface="Arial" panose="020B0604020202020204" pitchFamily="34" charset="0"/>
            </a:endParaRPr>
          </a:p>
        </p:txBody>
      </p:sp>
      <p:pic>
        <p:nvPicPr>
          <p:cNvPr id="4" name="그림 3"/>
          <p:cNvPicPr>
            <a:picLocks noChangeAspect="1"/>
          </p:cNvPicPr>
          <p:nvPr/>
        </p:nvPicPr>
        <p:blipFill>
          <a:blip r:embed="rId3"/>
          <a:stretch>
            <a:fillRect/>
          </a:stretch>
        </p:blipFill>
        <p:spPr>
          <a:xfrm>
            <a:off x="1640632" y="2496626"/>
            <a:ext cx="6408712" cy="4272475"/>
          </a:xfrm>
          <a:prstGeom prst="rect">
            <a:avLst/>
          </a:prstGeom>
        </p:spPr>
      </p:pic>
    </p:spTree>
    <p:extLst>
      <p:ext uri="{BB962C8B-B14F-4D97-AF65-F5344CB8AC3E}">
        <p14:creationId xmlns:p14="http://schemas.microsoft.com/office/powerpoint/2010/main" val="390201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sp>
        <p:nvSpPr>
          <p:cNvPr id="3" name="직사각형 2"/>
          <p:cNvSpPr/>
          <p:nvPr/>
        </p:nvSpPr>
        <p:spPr>
          <a:xfrm>
            <a:off x="776287" y="1196975"/>
            <a:ext cx="8497887" cy="923330"/>
          </a:xfrm>
          <a:prstGeom prst="rect">
            <a:avLst/>
          </a:prstGeom>
        </p:spPr>
        <p:txBody>
          <a:bodyPr wrap="square">
            <a:spAutoFit/>
          </a:bodyPr>
          <a:lstStyle/>
          <a:p>
            <a:r>
              <a:rPr lang="en-US" altLang="ko-KR" dirty="0">
                <a:latin typeface="Arial" panose="020B0604020202020204" pitchFamily="34" charset="0"/>
                <a:cs typeface="Arial" panose="020B0604020202020204" pitchFamily="34" charset="0"/>
              </a:rPr>
              <a:t>We are </a:t>
            </a:r>
            <a:r>
              <a:rPr lang="en-US" altLang="ko-KR" dirty="0">
                <a:latin typeface="Arial" panose="020B0604020202020204" pitchFamily="34" charset="0"/>
                <a:cs typeface="Arial" panose="020B0604020202020204" pitchFamily="34" charset="0"/>
              </a:rPr>
              <a:t>t</a:t>
            </a:r>
            <a:r>
              <a:rPr lang="en-US" altLang="ko-KR" dirty="0" smtClean="0">
                <a:latin typeface="Arial" panose="020B0604020202020204" pitchFamily="34" charset="0"/>
                <a:cs typeface="Arial" panose="020B0604020202020204" pitchFamily="34" charset="0"/>
              </a:rPr>
              <a:t>eam 3 and </a:t>
            </a:r>
            <a:r>
              <a:rPr lang="en-US" altLang="ko-KR" dirty="0">
                <a:latin typeface="Arial" panose="020B0604020202020204" pitchFamily="34" charset="0"/>
                <a:cs typeface="Arial" panose="020B0604020202020204" pitchFamily="34" charset="0"/>
              </a:rPr>
              <a:t>we were assigned this project 7 weeks </a:t>
            </a:r>
            <a:r>
              <a:rPr lang="en-US" altLang="ko-KR" dirty="0" smtClean="0">
                <a:latin typeface="Arial" panose="020B0604020202020204" pitchFamily="34" charset="0"/>
                <a:cs typeface="Arial" panose="020B0604020202020204" pitchFamily="34" charset="0"/>
              </a:rPr>
              <a:t>ago. There </a:t>
            </a:r>
            <a:r>
              <a:rPr lang="en-US" altLang="ko-KR" dirty="0">
                <a:latin typeface="Arial" panose="020B0604020202020204" pitchFamily="34" charset="0"/>
                <a:cs typeface="Arial" panose="020B0604020202020204" pitchFamily="34" charset="0"/>
              </a:rPr>
              <a:t>are 5 team members and a mentor who have set out to build a new parking garage management system called “Sure Park</a:t>
            </a:r>
            <a:r>
              <a:rPr lang="en-US" altLang="ko-KR" dirty="0" smtClean="0">
                <a:latin typeface="Arial" panose="020B0604020202020204" pitchFamily="34" charset="0"/>
                <a:cs typeface="Arial" panose="020B0604020202020204" pitchFamily="34" charset="0"/>
              </a:rPr>
              <a:t>”.</a:t>
            </a:r>
            <a:endParaRPr lang="ko-KR" altLang="en-US">
              <a:latin typeface="Arial" panose="020B0604020202020204" pitchFamily="34" charset="0"/>
              <a:cs typeface="Arial" panose="020B0604020202020204" pitchFamily="34" charset="0"/>
            </a:endParaRPr>
          </a:p>
        </p:txBody>
      </p:sp>
      <p:graphicFrame>
        <p:nvGraphicFramePr>
          <p:cNvPr id="9" name="표 8"/>
          <p:cNvGraphicFramePr>
            <a:graphicFrameLocks noGrp="1"/>
          </p:cNvGraphicFramePr>
          <p:nvPr>
            <p:extLst>
              <p:ext uri="{D42A27DB-BD31-4B8C-83A1-F6EECF244321}">
                <p14:modId xmlns:p14="http://schemas.microsoft.com/office/powerpoint/2010/main" val="3745487235"/>
              </p:ext>
            </p:extLst>
          </p:nvPr>
        </p:nvGraphicFramePr>
        <p:xfrm>
          <a:off x="776286" y="2276872"/>
          <a:ext cx="8497889" cy="2833670"/>
        </p:xfrm>
        <a:graphic>
          <a:graphicData uri="http://schemas.openxmlformats.org/drawingml/2006/table">
            <a:tbl>
              <a:tblPr firstRow="1" firstCol="1" bandRow="1"/>
              <a:tblGrid>
                <a:gridCol w="1737957"/>
                <a:gridCol w="1718534"/>
                <a:gridCol w="5041398"/>
              </a:tblGrid>
              <a:tr h="350540">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Role</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Assign</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Responsibility</a:t>
                      </a:r>
                      <a:endParaRPr lang="ko-KR" sz="1400" b="1"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34683">
                <a:tc>
                  <a:txBody>
                    <a:bodyPr/>
                    <a:lstStyle/>
                    <a:p>
                      <a:pPr algn="l"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Mentor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222222"/>
                          </a:solidFill>
                          <a:effectLst/>
                          <a:latin typeface="Arial" panose="020B0604020202020204" pitchFamily="34" charset="0"/>
                          <a:cs typeface="Arial" panose="020B0604020202020204" pitchFamily="34" charset="0"/>
                        </a:rPr>
                        <a:t> Mel </a:t>
                      </a:r>
                      <a:r>
                        <a:rPr lang="en-US" sz="1400" b="0" dirty="0" err="1" smtClean="0">
                          <a:solidFill>
                            <a:srgbClr val="222222"/>
                          </a:solidFill>
                          <a:effectLst/>
                          <a:latin typeface="Arial" panose="020B0604020202020204" pitchFamily="34" charset="0"/>
                          <a:cs typeface="Arial" panose="020B0604020202020204" pitchFamily="34" charset="0"/>
                        </a:rPr>
                        <a:t>Rosso-Llopart</a:t>
                      </a:r>
                      <a:endParaRPr lang="en-US" sz="1400" b="0" dirty="0">
                        <a:effectLst/>
                        <a:latin typeface="Arial" panose="020B0604020202020204" pitchFamily="34" charset="0"/>
                        <a:cs typeface="Arial" panose="020B0604020202020204" pitchFamily="34" charset="0"/>
                      </a:endParaRPr>
                    </a:p>
                  </a:txBody>
                  <a:tcPr marL="0" marR="7620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Coaching team members</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4683">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Team leader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Namjin</a:t>
                      </a:r>
                      <a:r>
                        <a:rPr lang="en-US" sz="1400" kern="0" dirty="0">
                          <a:effectLst/>
                          <a:latin typeface="Arial" panose="020B0604020202020204" pitchFamily="34" charset="0"/>
                          <a:ea typeface="맑은 고딕" charset="-127"/>
                          <a:cs typeface="Arial" panose="020B0604020202020204" pitchFamily="34" charset="0"/>
                        </a:rPr>
                        <a:t> Lee</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Check time log and risk management</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Architect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Jaeheon</a:t>
                      </a:r>
                      <a:r>
                        <a:rPr lang="en-US" sz="1400" kern="0" dirty="0">
                          <a:effectLst/>
                          <a:latin typeface="Arial" panose="020B0604020202020204" pitchFamily="34" charset="0"/>
                          <a:ea typeface="맑은 고딕" charset="-127"/>
                          <a:cs typeface="Arial" panose="020B0604020202020204" pitchFamily="34" charset="0"/>
                        </a:rPr>
                        <a:t>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Design system </a:t>
                      </a:r>
                      <a:r>
                        <a:rPr lang="en-US" sz="1400" kern="0" dirty="0" smtClean="0">
                          <a:effectLst/>
                          <a:latin typeface="Arial" panose="020B0604020202020204" pitchFamily="34" charset="0"/>
                          <a:ea typeface="맑은 고딕" charset="-127"/>
                          <a:cs typeface="Arial" panose="020B0604020202020204" pitchFamily="34" charset="0"/>
                        </a:rPr>
                        <a:t>architecture</a:t>
                      </a:r>
                    </a:p>
                    <a:p>
                      <a:pPr marL="72000" algn="l" latinLnBrk="0">
                        <a:lnSpc>
                          <a:spcPct val="100000"/>
                        </a:lnSpc>
                        <a:spcAft>
                          <a:spcPts val="0"/>
                        </a:spcAft>
                      </a:pPr>
                      <a:r>
                        <a:rPr lang="en-US"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Jack Oh</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Integrate all artifacts(source code, documents …</a:t>
                      </a:r>
                      <a:r>
                        <a:rPr lang="en-US" sz="1400" kern="0" dirty="0" err="1">
                          <a:effectLst/>
                          <a:latin typeface="Arial" panose="020B0604020202020204" pitchFamily="34" charset="0"/>
                          <a:ea typeface="맑은 고딕" charset="-127"/>
                          <a:cs typeface="Arial" panose="020B0604020202020204" pitchFamily="34" charset="0"/>
                        </a:rPr>
                        <a:t>etc</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“Web Service”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Charles Park</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 and delivery</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dirty="0" smtClean="0">
                          <a:effectLst/>
                          <a:latin typeface="Arial" panose="020B0604020202020204" pitchFamily="34" charset="0"/>
                          <a:ea typeface="맑은 고딕" charset="-127"/>
                          <a:cs typeface="Arial" panose="020B0604020202020204" pitchFamily="34" charset="0"/>
                        </a:rPr>
                        <a:t>D</a:t>
                      </a:r>
                      <a:r>
                        <a:rPr lang="en-US" altLang="ko-KR" sz="1400" kern="0" baseline="0" dirty="0" smtClean="0">
                          <a:effectLst/>
                          <a:latin typeface="Arial" panose="020B0604020202020204" pitchFamily="34" charset="0"/>
                          <a:ea typeface="맑은 고딕" charset="-127"/>
                          <a:cs typeface="Arial" panose="020B0604020202020204" pitchFamily="34" charset="0"/>
                        </a:rPr>
                        <a:t>eveloped “Facility Controller”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Documentation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Joan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Create document artifacts</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a:r>
              <a:rPr lang="en-US" altLang="ko-KR" sz="2000" b="1" dirty="0">
                <a:latin typeface="Arial" charset="0"/>
                <a:ea typeface="Arial" charset="0"/>
                <a:cs typeface="Arial" charset="0"/>
              </a:rPr>
              <a:t>2.1 Functional </a:t>
            </a:r>
            <a:r>
              <a:rPr lang="en-US" altLang="ko-KR" sz="2000" b="1" dirty="0" smtClean="0">
                <a:latin typeface="Arial" charset="0"/>
                <a:ea typeface="Arial" charset="0"/>
                <a:cs typeface="Arial" charset="0"/>
              </a:rPr>
              <a:t>Requirement (1)</a:t>
            </a:r>
            <a:endParaRPr lang="ko-KR" altLang="en-US" sz="2000"/>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322115468"/>
              </p:ext>
            </p:extLst>
          </p:nvPr>
        </p:nvGraphicFramePr>
        <p:xfrm>
          <a:off x="776288" y="836712"/>
          <a:ext cx="8497192" cy="5026310"/>
        </p:xfrm>
        <a:graphic>
          <a:graphicData uri="http://schemas.openxmlformats.org/drawingml/2006/table">
            <a:tbl>
              <a:tblPr firstRow="1" firstCol="1" bandRow="1"/>
              <a:tblGrid>
                <a:gridCol w="856318"/>
                <a:gridCol w="5179287"/>
                <a:gridCol w="246158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Functional Requirement</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cars in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Arduino H/W control</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change the entry/exit LED color and turn on/off stall LEDs.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presence of a car when cars arrive at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Reservation system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For reservation, drivers must sign up the system so that the system can prevent from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number of parking slots to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The system must return a confirmation information to the driver if reservation is succeed.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dirty="0">
                          <a:solidFill>
                            <a:srgbClr val="000000"/>
                          </a:solidFill>
                          <a:effectLst/>
                          <a:latin typeface="Arial" charset="0"/>
                          <a:ea typeface="맑은 고딕" charset="-127"/>
                          <a:cs typeface="Times New Roman" charset="0"/>
                        </a:rPr>
                        <a:t>FR10</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4248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2.1 Functional Requirement (2)</a:t>
            </a:r>
            <a:endParaRPr kumimoji="0" lang="ko-KR" altLang="en-US" sz="2000" b="1" dirty="0"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2871971567"/>
              </p:ext>
            </p:extLst>
          </p:nvPr>
        </p:nvGraphicFramePr>
        <p:xfrm>
          <a:off x="776288" y="834127"/>
          <a:ext cx="8529183" cy="5732282"/>
        </p:xfrm>
        <a:graphic>
          <a:graphicData uri="http://schemas.openxmlformats.org/drawingml/2006/table">
            <a:tbl>
              <a:tblPr firstRow="1" firstCol="1" bandRow="1"/>
              <a:tblGrid>
                <a:gridCol w="853255"/>
                <a:gridCol w="5160761"/>
                <a:gridCol w="251516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FR11</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1">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 not show up at the start of their reservation time, the system must operate the "grace period".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doesn't show up within the grace period, the system must cancel the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calculate the total parking fee by hour and it shall charge on their credit card.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which parking spots are occupied and which are opened.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show the status when a driver parks in the wrong parking space and must automatically reassign parking spaces and correlate associated reservations.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682216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2.2 Quality </a:t>
            </a:r>
            <a:r>
              <a:rPr kumimoji="0" lang="en-US" altLang="ko-KR" sz="2000" b="1" dirty="0">
                <a:latin typeface="Arial" charset="0"/>
                <a:ea typeface="Arial" charset="0"/>
                <a:cs typeface="Arial" charset="0"/>
              </a:rPr>
              <a:t>Attribute Utility</a:t>
            </a:r>
          </a:p>
        </p:txBody>
      </p:sp>
      <p:graphicFrame>
        <p:nvGraphicFramePr>
          <p:cNvPr id="5" name="표 4"/>
          <p:cNvGraphicFramePr>
            <a:graphicFrameLocks noGrp="1"/>
          </p:cNvGraphicFramePr>
          <p:nvPr>
            <p:extLst>
              <p:ext uri="{D42A27DB-BD31-4B8C-83A1-F6EECF244321}">
                <p14:modId xmlns:p14="http://schemas.microsoft.com/office/powerpoint/2010/main" val="4240630108"/>
              </p:ext>
            </p:extLst>
          </p:nvPr>
        </p:nvGraphicFramePr>
        <p:xfrm>
          <a:off x="776536" y="1196752"/>
          <a:ext cx="8496944" cy="4546809"/>
        </p:xfrm>
        <a:graphic>
          <a:graphicData uri="http://schemas.openxmlformats.org/drawingml/2006/table">
            <a:tbl>
              <a:tblPr firstRow="1" firstCol="1" bandRow="1"/>
              <a:tblGrid>
                <a:gridCol w="663884"/>
                <a:gridCol w="1701046"/>
                <a:gridCol w="3049692"/>
                <a:gridCol w="861043"/>
                <a:gridCol w="792088"/>
                <a:gridCol w="1429191"/>
              </a:tblGrid>
              <a:tr h="45312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Difficulty(D)</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Priority</a:t>
                      </a:r>
                    </a:p>
                    <a:p>
                      <a:pPr algn="ctr" latinLnBrk="0">
                        <a:lnSpc>
                          <a:spcPct val="107000"/>
                        </a:lnSpc>
                        <a:spcAft>
                          <a:spcPts val="0"/>
                        </a:spcAft>
                      </a:pPr>
                      <a:r>
                        <a:rPr lang="en-US" sz="1400" b="1" kern="0" dirty="0" smtClean="0">
                          <a:effectLst/>
                          <a:latin typeface="Arial" charset="0"/>
                          <a:ea typeface="맑은 고딕" charset="-127"/>
                          <a:cs typeface="Times New Roman" charset="0"/>
                        </a:rPr>
                        <a:t>(P)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Total </a:t>
                      </a:r>
                      <a:r>
                        <a:rPr lang="en-US" sz="1400" b="1" kern="0" dirty="0" smtClean="0">
                          <a:effectLst/>
                          <a:latin typeface="Arial" charset="0"/>
                          <a:ea typeface="맑은 고딕" charset="-127"/>
                          <a:cs typeface="Times New Roman" charset="0"/>
                        </a:rPr>
                        <a:t>Score</a:t>
                      </a:r>
                    </a:p>
                    <a:p>
                      <a:pPr algn="ctr" latinLnBrk="0">
                        <a:lnSpc>
                          <a:spcPct val="107000"/>
                        </a:lnSpc>
                        <a:spcAft>
                          <a:spcPts val="0"/>
                        </a:spcAft>
                      </a:pPr>
                      <a:r>
                        <a:rPr lang="en-US" sz="1400" b="1" kern="0" dirty="0" smtClean="0">
                          <a:effectLst/>
                          <a:latin typeface="Arial" charset="0"/>
                          <a:ea typeface="맑은 고딕" charset="-127"/>
                          <a:cs typeface="Times New Roman" charset="0"/>
                        </a:rPr>
                        <a:t>(D x P)</a:t>
                      </a: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53121">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QA01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Scale out to other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QA02</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Availability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Detect malfunction of the Sure park system’s software</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Security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Protect data and information from unauthorized access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27</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Extensibility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Add more analysis algorithms or analysis applications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QA05</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Performance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Retrieve an available parking slot ASAP.</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QA06</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Obtain basic statistics on facility usage.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QA07</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Interoperability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Communicate between facility controller and Sure Park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3250">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QA08</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Modifiability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Scale up/out to parking facilities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6177136" y="836712"/>
            <a:ext cx="3137397" cy="332399"/>
          </a:xfrm>
          <a:prstGeom prst="rect">
            <a:avLst/>
          </a:prstGeom>
          <a:noFill/>
        </p:spPr>
        <p:txBody>
          <a:bodyPr wrap="none" rtlCol="0">
            <a:spAutoFit/>
          </a:bodyPr>
          <a:lstStyle/>
          <a:p>
            <a:pPr>
              <a:lnSpc>
                <a:spcPct val="130000"/>
              </a:lnSpc>
              <a:buClr>
                <a:srgbClr val="C5003D"/>
              </a:buClr>
            </a:pPr>
            <a:r>
              <a:rPr lang="en-US" altLang="ko-KR" sz="1200" dirty="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Greater </a:t>
            </a:r>
            <a:r>
              <a:rPr lang="en-US" altLang="ko-KR" sz="1200" dirty="0">
                <a:latin typeface="Arial" panose="020B0604020202020204" pitchFamily="34" charset="0"/>
                <a:cs typeface="Arial" panose="020B0604020202020204" pitchFamily="34" charset="0"/>
              </a:rPr>
              <a:t>number equals to higher priority</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18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2.3 Business Constraint</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906556376"/>
              </p:ext>
            </p:extLst>
          </p:nvPr>
        </p:nvGraphicFramePr>
        <p:xfrm>
          <a:off x="776288" y="1196975"/>
          <a:ext cx="8497887" cy="4669032"/>
        </p:xfrm>
        <a:graphic>
          <a:graphicData uri="http://schemas.openxmlformats.org/drawingml/2006/table">
            <a:tbl>
              <a:tblPr firstRow="1" firstCol="1" bandRow="1"/>
              <a:tblGrid>
                <a:gridCol w="710962"/>
                <a:gridCol w="2256532"/>
                <a:gridCol w="553039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BC01</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complain</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wants to reduce driver frustration when customers find available parking slots and reserve them.</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BC02</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Increasing </a:t>
                      </a:r>
                      <a:r>
                        <a:rPr lang="en-US" sz="1400" kern="0" dirty="0">
                          <a:solidFill>
                            <a:schemeClr val="bg1">
                              <a:lumMod val="50000"/>
                            </a:schemeClr>
                          </a:solidFill>
                          <a:effectLst/>
                          <a:latin typeface="Arial" charset="0"/>
                          <a:ea typeface="맑은 고딕" charset="-127"/>
                          <a:cs typeface="Times New Roman" charset="0"/>
                        </a:rPr>
                        <a:t>profits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More efficient space utilization is needed.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BC03</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liabilities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needed to reduce traffic congestion and the chance for accidents inside the parking facilities.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BC04</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operating costs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required to utilize personnel efficiently and reduce the number of employee.</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BC05</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Applying </a:t>
                      </a:r>
                      <a:r>
                        <a:rPr lang="en-US" sz="1400" kern="0" dirty="0">
                          <a:solidFill>
                            <a:schemeClr val="bg1">
                              <a:lumMod val="50000"/>
                            </a:schemeClr>
                          </a:solidFill>
                          <a:effectLst/>
                          <a:latin typeface="Arial" charset="0"/>
                          <a:ea typeface="맑은 고딕" charset="-127"/>
                          <a:cs typeface="Times New Roman" charset="0"/>
                        </a:rPr>
                        <a:t>other garage</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would like to market the system to other garage owners around the world.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BC06</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 Delivery</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The system should be delivered in 5 weeks.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06083">
                <a:tc>
                  <a:txBody>
                    <a:bodyPr/>
                    <a:lstStyle/>
                    <a:p>
                      <a:pPr algn="ctr" latinLnBrk="0">
                        <a:lnSpc>
                          <a:spcPct val="107000"/>
                        </a:lnSpc>
                        <a:spcAft>
                          <a:spcPts val="0"/>
                        </a:spcAft>
                      </a:pPr>
                      <a:r>
                        <a:rPr lang="en-US" sz="1400" b="0" kern="0" dirty="0" smtClean="0">
                          <a:effectLst/>
                          <a:latin typeface="Arial" charset="0"/>
                          <a:ea typeface="맑은 고딕" charset="-127"/>
                          <a:cs typeface="Times New Roman" charset="0"/>
                        </a:rPr>
                        <a:t>BC07</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a:effectLst/>
                          <a:latin typeface="Arial" charset="0"/>
                          <a:ea typeface="맑은 고딕" charset="-127"/>
                          <a:cs typeface="Times New Roman" charset="0"/>
                        </a:rPr>
                        <a:t> Availability of workforce</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b="0" kern="0" dirty="0">
                          <a:effectLst/>
                          <a:latin typeface="Arial" charset="0"/>
                          <a:ea typeface="맑은 고딕" charset="-127"/>
                          <a:cs typeface="Times New Roman" charset="0"/>
                        </a:rPr>
                        <a:t>The team is consists of 5 members. Java expert is only 1 person. </a:t>
                      </a:r>
                      <a:endParaRPr lang="ko-KR" sz="1400" b="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BC08</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Access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Only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a car can get in/out 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BC09</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Parking</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who made a reservation can park a car.</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BC10</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Charge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The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system will charge a check by 30 minutes.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BC11</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Reservation</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can make a reservation within 3 hours.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4756412" y="836712"/>
            <a:ext cx="4661084"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(BC07~BC11)</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9012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2.4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1153796143"/>
              </p:ext>
            </p:extLst>
          </p:nvPr>
        </p:nvGraphicFramePr>
        <p:xfrm>
          <a:off x="776536" y="1196973"/>
          <a:ext cx="8524875" cy="3646635"/>
        </p:xfrm>
        <a:graphic>
          <a:graphicData uri="http://schemas.openxmlformats.org/drawingml/2006/table">
            <a:tbl>
              <a:tblPr firstRow="1" firstCol="1" bandRow="1"/>
              <a:tblGrid>
                <a:gridCol w="815192"/>
                <a:gridCol w="2407939"/>
                <a:gridCol w="5301744"/>
              </a:tblGrid>
              <a:tr h="352926">
                <a:tc>
                  <a:txBody>
                    <a:bodyPr/>
                    <a:lstStyle/>
                    <a:p>
                      <a:pPr algn="ctr" latinLnBrk="0">
                        <a:lnSpc>
                          <a:spcPct val="107000"/>
                        </a:lnSpc>
                        <a:spcAft>
                          <a:spcPts val="0"/>
                        </a:spcAft>
                      </a:pPr>
                      <a:r>
                        <a:rPr lang="en-US" sz="1400" b="1" kern="0" dirty="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329842">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TC01</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H/W </a:t>
                      </a:r>
                      <a:r>
                        <a:rPr lang="en-US" sz="1400" kern="0" dirty="0">
                          <a:solidFill>
                            <a:schemeClr val="bg1">
                              <a:lumMod val="50000"/>
                            </a:schemeClr>
                          </a:solidFill>
                          <a:effectLst/>
                          <a:latin typeface="Arial" charset="0"/>
                          <a:ea typeface="Arial" charset="0"/>
                          <a:cs typeface="Arial" charset="0"/>
                        </a:rPr>
                        <a:t>System</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enabled Arduino(mega 2560)</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Flash Memory: 256KB of which 8KB used by bootloader</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SRAM: 8KB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EEPROM: 4KB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Clock Speed: 16MHz</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TC02</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Programming </a:t>
                      </a:r>
                      <a:r>
                        <a:rPr lang="en-US" sz="1400" kern="0" dirty="0">
                          <a:solidFill>
                            <a:schemeClr val="bg1">
                              <a:lumMod val="50000"/>
                            </a:schemeClr>
                          </a:solidFill>
                          <a:effectLst/>
                          <a:latin typeface="Arial" charset="0"/>
                          <a:ea typeface="Arial" charset="0"/>
                          <a:cs typeface="Arial" charset="0"/>
                        </a:rPr>
                        <a:t>language</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development Arduino: C/C++</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server and application: Java</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TC03</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Network</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configuration</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7908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TC04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Facility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parts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Add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more sensors, alarm LEDs, and gate servos of the same </a:t>
                      </a: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type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to the existing controller. A controller can have maximum 10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5313040" y="839139"/>
            <a:ext cx="4234877"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(TC04)</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09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3. System Context</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3" name="직사각형 2"/>
          <p:cNvSpPr/>
          <p:nvPr/>
        </p:nvSpPr>
        <p:spPr>
          <a:xfrm>
            <a:off x="776288" y="836712"/>
            <a:ext cx="8497887" cy="1738874"/>
          </a:xfrm>
          <a:prstGeom prst="rect">
            <a:avLst/>
          </a:prstGeom>
        </p:spPr>
        <p:txBody>
          <a:bodyPr wrap="square">
            <a:spAutoFit/>
          </a:bodyPr>
          <a:lstStyle/>
          <a:p>
            <a:pPr fontAlgn="ctr" latinLnBrk="0">
              <a:lnSpc>
                <a:spcPct val="107000"/>
              </a:lnSpc>
              <a:spcAft>
                <a:spcPts val="0"/>
              </a:spcAft>
            </a:pP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scope of </a:t>
            </a:r>
            <a:r>
              <a:rPr lang="en-US" altLang="ko-KR" sz="1600" b="1" kern="0" dirty="0" err="1">
                <a:solidFill>
                  <a:srgbClr val="000000"/>
                </a:solidFill>
                <a:latin typeface="Arial" panose="020B0604020202020204" pitchFamily="34" charset="0"/>
                <a:ea typeface="맑은 고딕" panose="020B0503020000020004" pitchFamily="50" charset="-127"/>
                <a:cs typeface="Times New Roman" panose="02020603050405020304" pitchFamily="18" charset="0"/>
              </a:rPr>
              <a:t>SurePark</a:t>
            </a: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 system is shown </a:t>
            </a:r>
            <a:r>
              <a:rPr lang="en-US" altLang="ko-KR" sz="1600" b="1"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below. </a:t>
            </a:r>
            <a:endPar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Drivers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can reserve a parking space by using a laptop or a phone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Parking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attendants can monitor parking facilities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For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owner, the system provides facility usage statistics including average occupancy, peak usage hours, parking slot statistics, and revenue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system controls entry/exit gates and LED indicators based on the status of sensors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endPar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p:txBody>
      </p:sp>
      <p:pic>
        <p:nvPicPr>
          <p:cNvPr id="7" name="그림 6"/>
          <p:cNvPicPr/>
          <p:nvPr/>
        </p:nvPicPr>
        <p:blipFill>
          <a:blip r:embed="rId3">
            <a:extLst>
              <a:ext uri="{28A0092B-C50C-407E-A947-70E740481C1C}">
                <a14:useLocalDpi xmlns:a14="http://schemas.microsoft.com/office/drawing/2010/main" val="0"/>
              </a:ext>
            </a:extLst>
          </a:blip>
          <a:srcRect/>
          <a:stretch>
            <a:fillRect/>
          </a:stretch>
        </p:blipFill>
        <p:spPr bwMode="auto">
          <a:xfrm>
            <a:off x="1928664" y="2372070"/>
            <a:ext cx="5728970" cy="4093845"/>
          </a:xfrm>
          <a:prstGeom prst="rect">
            <a:avLst/>
          </a:prstGeom>
          <a:noFill/>
        </p:spPr>
      </p:pic>
    </p:spTree>
    <p:extLst>
      <p:ext uri="{BB962C8B-B14F-4D97-AF65-F5344CB8AC3E}">
        <p14:creationId xmlns:p14="http://schemas.microsoft.com/office/powerpoint/2010/main" val="2844068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14004</TotalTime>
  <Words>2152</Words>
  <Application>Microsoft Office PowerPoint</Application>
  <PresentationFormat>A4 용지(210x297mm)</PresentationFormat>
  <Paragraphs>446</Paragraphs>
  <Slides>24</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굴림</vt:lpstr>
      <vt:lpstr>맑은 고딕</vt:lpstr>
      <vt:lpstr>Arial</vt:lpstr>
      <vt:lpstr>Consolas</vt:lpstr>
      <vt:lpstr>Times New Roman</vt:lpstr>
      <vt:lpstr>제목 슬라이드</vt:lpstr>
      <vt:lpstr>Sure-Park System Final Presentation</vt:lpstr>
      <vt:lpstr>Contents</vt:lpstr>
      <vt:lpstr>1. Introduction</vt:lpstr>
      <vt:lpstr>2.1 Functional Requirement (1)</vt:lpstr>
      <vt:lpstr>PowerPoint 프레젠테이션</vt:lpstr>
      <vt:lpstr>PowerPoint 프레젠테이션</vt:lpstr>
      <vt:lpstr>PowerPoint 프레젠테이션</vt:lpstr>
      <vt:lpstr>PowerPoint 프레젠테이션</vt:lpstr>
      <vt:lpstr>3. System Context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이남진/책임연구원/PC SW팀(namjin.lee@lge.com)</cp:lastModifiedBy>
  <cp:revision>799</cp:revision>
  <cp:lastPrinted>2016-06-23T22:12:43Z</cp:lastPrinted>
  <dcterms:created xsi:type="dcterms:W3CDTF">2012-01-20T03:23:33Z</dcterms:created>
  <dcterms:modified xsi:type="dcterms:W3CDTF">2016-06-23T23:42:07Z</dcterms:modified>
</cp:coreProperties>
</file>