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5" r:id="rId5"/>
    <p:sldId id="259" r:id="rId6"/>
    <p:sldId id="263" r:id="rId7"/>
    <p:sldId id="262" r:id="rId8"/>
    <p:sldId id="266" r:id="rId9"/>
    <p:sldId id="261" r:id="rId10"/>
    <p:sldId id="260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남진/책임연구원/PC SW팀(namjin.lee@lge.com)" initials="이S" lastIdx="1" clrIdx="0">
    <p:extLst>
      <p:ext uri="{19B8F6BF-5375-455C-9EA6-DF929625EA0E}">
        <p15:presenceInfo xmlns:p15="http://schemas.microsoft.com/office/powerpoint/2012/main" userId="S-1-5-21-2543426832-1914326140-3112152631-768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0" autoAdjust="0"/>
  </p:normalViewPr>
  <p:slideViewPr>
    <p:cSldViewPr snapToGrid="0">
      <p:cViewPr varScale="1">
        <p:scale>
          <a:sx n="105" d="100"/>
          <a:sy n="105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686-9C38-4F0D-B0C6-D73A6F36E862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System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1st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57340" y="-1117679"/>
            <a:ext cx="6429320" cy="90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248494" y="951709"/>
            <a:ext cx="1944000" cy="1440000"/>
            <a:chOff x="969671" y="2167565"/>
            <a:chExt cx="1944000" cy="1440000"/>
          </a:xfrm>
        </p:grpSpPr>
        <p:sp>
          <p:nvSpPr>
            <p:cNvPr id="4" name="직사각형 3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Common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" name="사다리꼴 4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24494" y="2881900"/>
            <a:ext cx="1944000" cy="1440000"/>
            <a:chOff x="969671" y="4516440"/>
            <a:chExt cx="1944000" cy="1440000"/>
          </a:xfrm>
        </p:grpSpPr>
        <p:sp>
          <p:nvSpPr>
            <p:cNvPr id="6" name="직사각형 5"/>
            <p:cNvSpPr/>
            <p:nvPr/>
          </p:nvSpPr>
          <p:spPr>
            <a:xfrm>
              <a:off x="969671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Management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969671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646085" y="2881900"/>
            <a:ext cx="1944000" cy="1440000"/>
            <a:chOff x="4051117" y="4516440"/>
            <a:chExt cx="1944000" cy="1440000"/>
          </a:xfrm>
        </p:grpSpPr>
        <p:sp>
          <p:nvSpPr>
            <p:cNvPr id="8" name="직사각형 7"/>
            <p:cNvSpPr/>
            <p:nvPr/>
          </p:nvSpPr>
          <p:spPr>
            <a:xfrm>
              <a:off x="4051117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/>
            <p:cNvSpPr/>
            <p:nvPr/>
          </p:nvSpPr>
          <p:spPr>
            <a:xfrm>
              <a:off x="4051117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접힌 도형 9"/>
          <p:cNvSpPr/>
          <p:nvPr/>
        </p:nvSpPr>
        <p:spPr>
          <a:xfrm>
            <a:off x="4438085" y="4730902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Needs to shares common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모서리가 접힌 도형 10"/>
          <p:cNvSpPr/>
          <p:nvPr/>
        </p:nvSpPr>
        <p:spPr>
          <a:xfrm>
            <a:off x="1655880" y="4730902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Needs to shares common DB schema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endCxn id="10" idx="0"/>
          </p:cNvCxnSpPr>
          <p:nvPr/>
        </p:nvCxnSpPr>
        <p:spPr>
          <a:xfrm>
            <a:off x="4865995" y="4042601"/>
            <a:ext cx="148090" cy="68830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1" idx="0"/>
          </p:cNvCxnSpPr>
          <p:nvPr/>
        </p:nvCxnSpPr>
        <p:spPr>
          <a:xfrm>
            <a:off x="2183148" y="4006985"/>
            <a:ext cx="48732" cy="72391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71424" y="989538"/>
            <a:ext cx="1637800" cy="2067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71424" y="1033194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99010"/>
              </p:ext>
            </p:extLst>
          </p:nvPr>
        </p:nvGraphicFramePr>
        <p:xfrm>
          <a:off x="6903972" y="1395594"/>
          <a:ext cx="900402" cy="1517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758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Package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758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Note</a:t>
                      </a:r>
                    </a:p>
                    <a:p>
                      <a:pPr algn="l" latinLnBrk="1"/>
                      <a:endParaRPr lang="en-US" altLang="ko-KR" sz="1400" dirty="0" smtClean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Uses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6332333" y="1469225"/>
            <a:ext cx="442635" cy="361564"/>
            <a:chOff x="5057814" y="590160"/>
            <a:chExt cx="1944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접힌 도형 21"/>
          <p:cNvSpPr/>
          <p:nvPr/>
        </p:nvSpPr>
        <p:spPr>
          <a:xfrm>
            <a:off x="6332333" y="2050444"/>
            <a:ext cx="451846" cy="3254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675" y="686707"/>
            <a:ext cx="7541338" cy="553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6" idx="0"/>
          </p:cNvCxnSpPr>
          <p:nvPr/>
        </p:nvCxnSpPr>
        <p:spPr>
          <a:xfrm flipV="1">
            <a:off x="1996494" y="2391709"/>
            <a:ext cx="972000" cy="63419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0"/>
          </p:cNvCxnSpPr>
          <p:nvPr/>
        </p:nvCxnSpPr>
        <p:spPr>
          <a:xfrm flipH="1" flipV="1">
            <a:off x="3595900" y="2391709"/>
            <a:ext cx="1022185" cy="63419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360011" y="2740052"/>
            <a:ext cx="424168" cy="122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5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정육면체 64"/>
          <p:cNvSpPr/>
          <p:nvPr/>
        </p:nvSpPr>
        <p:spPr>
          <a:xfrm>
            <a:off x="2724642" y="5111150"/>
            <a:ext cx="1440000" cy="1188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4226729" y="3784020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50134" y="2218503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81329" y="3993507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76134" y="2362503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872666" y="5318005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44652" y="2341945"/>
            <a:ext cx="1788075" cy="38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4653" y="2385601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894927" y="4326086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37930"/>
              </p:ext>
            </p:extLst>
          </p:nvPr>
        </p:nvGraphicFramePr>
        <p:xfrm>
          <a:off x="7477201" y="2748001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Wireless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Wired Connection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894927" y="4767531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894927" y="5368754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622724" y="247565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61680" y="2214003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87680" y="2358003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52805" y="246918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1239708" y="3781946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94308" y="399143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05" idx="2"/>
            <a:endCxn id="48" idx="1"/>
          </p:cNvCxnSpPr>
          <p:nvPr/>
        </p:nvCxnSpPr>
        <p:spPr>
          <a:xfrm>
            <a:off x="1134718" y="3221394"/>
            <a:ext cx="788745" cy="633042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2" idx="2"/>
            <a:endCxn id="22" idx="1"/>
          </p:cNvCxnSpPr>
          <p:nvPr/>
        </p:nvCxnSpPr>
        <p:spPr>
          <a:xfrm flipH="1">
            <a:off x="4910484" y="3222003"/>
            <a:ext cx="763196" cy="634507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038588" y="2205074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64588" y="23490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22718" y="2213394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48718" y="235739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8" idx="4"/>
            <a:endCxn id="22" idx="2"/>
          </p:cNvCxnSpPr>
          <p:nvPr/>
        </p:nvCxnSpPr>
        <p:spPr>
          <a:xfrm>
            <a:off x="2607218" y="4358191"/>
            <a:ext cx="1619511" cy="2074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1" idx="2"/>
            <a:endCxn id="48" idx="1"/>
          </p:cNvCxnSpPr>
          <p:nvPr/>
        </p:nvCxnSpPr>
        <p:spPr>
          <a:xfrm flipH="1">
            <a:off x="1923463" y="3213074"/>
            <a:ext cx="727125" cy="641362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5" idx="4"/>
            <a:endCxn id="22" idx="3"/>
          </p:cNvCxnSpPr>
          <p:nvPr/>
        </p:nvCxnSpPr>
        <p:spPr>
          <a:xfrm flipV="1">
            <a:off x="4084903" y="4864020"/>
            <a:ext cx="825581" cy="880999"/>
          </a:xfrm>
          <a:prstGeom prst="bentConnector2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65" idx="2"/>
            <a:endCxn id="48" idx="3"/>
          </p:cNvCxnSpPr>
          <p:nvPr/>
        </p:nvCxnSpPr>
        <p:spPr>
          <a:xfrm rot="10800000">
            <a:off x="1923464" y="4861947"/>
            <a:ext cx="801179" cy="883073"/>
          </a:xfrm>
          <a:prstGeom prst="bentConnector2">
            <a:avLst/>
          </a:prstGeom>
          <a:ln w="444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903535" y="2835655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894927" y="3357714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894927" y="3884641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894927" y="5881336"/>
            <a:ext cx="432000" cy="2110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4" idx="2"/>
            <a:endCxn id="22" idx="1"/>
          </p:cNvCxnSpPr>
          <p:nvPr/>
        </p:nvCxnSpPr>
        <p:spPr>
          <a:xfrm>
            <a:off x="4162134" y="3226503"/>
            <a:ext cx="748350" cy="630007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420420" y="2330725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View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70110" y="238073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19800" y="243640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25900" y="38469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126520" y="2330725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6210" y="238073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25900" y="243640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19800" y="38469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672850" y="5107238"/>
            <a:ext cx="1080000" cy="90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12" idx="0"/>
          </p:cNvCxnSpPr>
          <p:nvPr/>
        </p:nvCxnSpPr>
        <p:spPr>
          <a:xfrm>
            <a:off x="1859800" y="3156400"/>
            <a:ext cx="0" cy="690511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7" idx="0"/>
          </p:cNvCxnSpPr>
          <p:nvPr/>
        </p:nvCxnSpPr>
        <p:spPr>
          <a:xfrm>
            <a:off x="4565900" y="3156400"/>
            <a:ext cx="0" cy="690511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7" idx="1"/>
          </p:cNvCxnSpPr>
          <p:nvPr/>
        </p:nvCxnSpPr>
        <p:spPr>
          <a:xfrm>
            <a:off x="2399800" y="4206911"/>
            <a:ext cx="16261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12" idx="2"/>
          </p:cNvCxnSpPr>
          <p:nvPr/>
        </p:nvCxnSpPr>
        <p:spPr>
          <a:xfrm rot="10800000">
            <a:off x="1859800" y="4566912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4"/>
            <a:endCxn id="7" idx="2"/>
          </p:cNvCxnSpPr>
          <p:nvPr/>
        </p:nvCxnSpPr>
        <p:spPr>
          <a:xfrm flipV="1">
            <a:off x="3752850" y="4566911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115800" y="2341944"/>
            <a:ext cx="1637800" cy="3665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15800" y="238560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8499" y="2849145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41541"/>
              </p:ext>
            </p:extLst>
          </p:nvPr>
        </p:nvGraphicFramePr>
        <p:xfrm>
          <a:off x="6848348" y="2748000"/>
          <a:ext cx="900402" cy="320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Processes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HTTP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TCP/IP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BSON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6331254" y="3343623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98379" y="3370511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68499" y="3399397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원통 39"/>
          <p:cNvSpPr/>
          <p:nvPr/>
        </p:nvSpPr>
        <p:spPr>
          <a:xfrm>
            <a:off x="6276709" y="3926373"/>
            <a:ext cx="432000" cy="36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266074" y="4598729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266074" y="5161563"/>
            <a:ext cx="4320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6266074" y="5690991"/>
            <a:ext cx="432000" cy="22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View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9671" y="2311565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Facility Controller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969671" y="2167565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671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600" dirty="0" smtClean="0">
                <a:solidFill>
                  <a:schemeClr val="tx1"/>
                </a:solidFill>
              </a:rPr>
              <a:t> Manager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사다리꼴 31"/>
          <p:cNvSpPr/>
          <p:nvPr/>
        </p:nvSpPr>
        <p:spPr>
          <a:xfrm>
            <a:off x="969671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51117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Service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>
            <a:off x="4051117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3317809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Needs to shares common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4843117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Needs to shares common DB schema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14" idx="1"/>
          </p:cNvCxnSpPr>
          <p:nvPr/>
        </p:nvCxnSpPr>
        <p:spPr>
          <a:xfrm>
            <a:off x="2715250" y="2519826"/>
            <a:ext cx="602559" cy="43973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4" idx="1"/>
          </p:cNvCxnSpPr>
          <p:nvPr/>
        </p:nvCxnSpPr>
        <p:spPr>
          <a:xfrm flipV="1">
            <a:off x="2638979" y="2959565"/>
            <a:ext cx="678830" cy="190572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5" idx="2"/>
          </p:cNvCxnSpPr>
          <p:nvPr/>
        </p:nvCxnSpPr>
        <p:spPr>
          <a:xfrm flipV="1">
            <a:off x="2735170" y="3607565"/>
            <a:ext cx="2683947" cy="129388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45" idx="2"/>
          </p:cNvCxnSpPr>
          <p:nvPr/>
        </p:nvCxnSpPr>
        <p:spPr>
          <a:xfrm flipH="1" flipV="1">
            <a:off x="5419117" y="3607565"/>
            <a:ext cx="373308" cy="126887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341525" y="4385604"/>
            <a:ext cx="1637800" cy="1570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1525" y="4429259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59647"/>
              </p:ext>
            </p:extLst>
          </p:nvPr>
        </p:nvGraphicFramePr>
        <p:xfrm>
          <a:off x="7074073" y="4791659"/>
          <a:ext cx="900402" cy="106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Package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Note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502434" y="4865290"/>
            <a:ext cx="442635" cy="361564"/>
            <a:chOff x="5057814" y="590160"/>
            <a:chExt cx="1944000" cy="1440000"/>
          </a:xfrm>
        </p:grpSpPr>
        <p:sp>
          <p:nvSpPr>
            <p:cNvPr id="26" name="직사각형 2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접힌 도형 29"/>
          <p:cNvSpPr/>
          <p:nvPr/>
        </p:nvSpPr>
        <p:spPr>
          <a:xfrm>
            <a:off x="6502434" y="5446509"/>
            <a:ext cx="451846" cy="3254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8650" y="1874067"/>
            <a:ext cx="7610003" cy="444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9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Catalog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75701"/>
              </p:ext>
            </p:extLst>
          </p:nvPr>
        </p:nvGraphicFramePr>
        <p:xfrm>
          <a:off x="628650" y="1825625"/>
          <a:ext cx="7886262" cy="4485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400"/>
                <a:gridCol w="60858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Entity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Desctiption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Browser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attendants and owner can access their own UI through the web browser provided by the web server.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 Service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Provides users with the functions of sign-up,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log in, reservation, monitoring facilities and/or showing parking statistics based on data retrieved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DB.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information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for DB updates.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Facility Controller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Controls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parking facilities; get the </a:t>
                      </a:r>
                      <a:r>
                        <a:rPr lang="en-US" altLang="ko-KR" sz="1600" dirty="0" smtClean="0">
                          <a:latin typeface="+mn-lt"/>
                        </a:rPr>
                        <a:t>status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of parking slots, turn on/off LEDs, detect a car at the gates and open/close the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Receives data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control LEDs and/or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data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update the status of parking slots.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Manager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Handles show-up and no-show scenarios based on DB information.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Updates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 when a user has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signed up, </a:t>
                      </a:r>
                      <a:r>
                        <a:rPr lang="en-US" altLang="ko-KR" sz="1600" dirty="0" smtClean="0">
                          <a:latin typeface="+mn-lt"/>
                        </a:rPr>
                        <a:t>a reservation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has been made or facility status has been changed.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Keeps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all of the data about </a:t>
                      </a:r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garages and reservations.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Only can be updated by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20301" y="367444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Manager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47204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2516475" y="4803049"/>
            <a:ext cx="936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9174" y="236673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24338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16825" y="2359656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12650" y="367444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10521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29088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5" idx="2"/>
            <a:endCxn id="29" idx="0"/>
          </p:cNvCxnSpPr>
          <p:nvPr/>
        </p:nvCxnSpPr>
        <p:spPr>
          <a:xfrm>
            <a:off x="1179088" y="2960399"/>
            <a:ext cx="601562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9" idx="3"/>
            <a:endCxn id="21" idx="1"/>
          </p:cNvCxnSpPr>
          <p:nvPr/>
        </p:nvCxnSpPr>
        <p:spPr>
          <a:xfrm>
            <a:off x="2248650" y="4034441"/>
            <a:ext cx="1471651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3" idx="2"/>
            <a:endCxn id="29" idx="2"/>
          </p:cNvCxnSpPr>
          <p:nvPr/>
        </p:nvCxnSpPr>
        <p:spPr>
          <a:xfrm rot="10800000">
            <a:off x="1780651" y="4394441"/>
            <a:ext cx="735825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  <a:endCxn id="29" idx="0"/>
          </p:cNvCxnSpPr>
          <p:nvPr/>
        </p:nvCxnSpPr>
        <p:spPr>
          <a:xfrm flipH="1">
            <a:off x="1780650" y="2960399"/>
            <a:ext cx="579871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0"/>
            <a:endCxn id="26" idx="2"/>
          </p:cNvCxnSpPr>
          <p:nvPr/>
        </p:nvCxnSpPr>
        <p:spPr>
          <a:xfrm flipV="1">
            <a:off x="4188301" y="2960399"/>
            <a:ext cx="58603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1" idx="0"/>
            <a:endCxn id="22" idx="2"/>
          </p:cNvCxnSpPr>
          <p:nvPr/>
        </p:nvCxnSpPr>
        <p:spPr>
          <a:xfrm flipH="1" flipV="1">
            <a:off x="3597204" y="2960399"/>
            <a:ext cx="59109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3" idx="4"/>
            <a:endCxn id="21" idx="2"/>
          </p:cNvCxnSpPr>
          <p:nvPr/>
        </p:nvCxnSpPr>
        <p:spPr>
          <a:xfrm flipV="1">
            <a:off x="3452475" y="4394441"/>
            <a:ext cx="735826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28650" y="2111420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036301" y="2105397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72011"/>
              </p:ext>
            </p:extLst>
          </p:nvPr>
        </p:nvGraphicFramePr>
        <p:xfrm>
          <a:off x="5563350" y="2105397"/>
          <a:ext cx="2952000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Client-Server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Client-Server pattern promotes modifiability and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reuse, by factoring out common services and modifying them in a single location.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Also,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it</a:t>
                      </a:r>
                      <a:r>
                        <a:rPr lang="en-US" altLang="ko-KR" sz="1600" dirty="0" smtClean="0">
                          <a:latin typeface="+mn-lt"/>
                        </a:rPr>
                        <a:t> improves scalability and availability by centralizing the control of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resources and services.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22687"/>
              </p:ext>
            </p:extLst>
          </p:nvPr>
        </p:nvGraphicFramePr>
        <p:xfrm>
          <a:off x="5553980" y="4742412"/>
          <a:ext cx="2952000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Repository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This pattern supports modifiability by decoupling producers and consumers of data.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1112475" y="3505212"/>
            <a:ext cx="3744000" cy="23040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Modifiability is one of the most important QAs of the </a:t>
            </a:r>
            <a:r>
              <a:rPr lang="en-US" altLang="ko-KR" dirty="0" err="1" smtClean="0"/>
              <a:t>SurePark</a:t>
            </a:r>
            <a:r>
              <a:rPr lang="en-US" altLang="ko-KR" dirty="0" smtClean="0"/>
              <a:t> system. An engineer needs </a:t>
            </a:r>
            <a:r>
              <a:rPr lang="en-US" altLang="ko-KR" dirty="0"/>
              <a:t>to </a:t>
            </a:r>
            <a:r>
              <a:rPr lang="en-US" altLang="ko-KR" dirty="0" smtClean="0"/>
              <a:t>scale up </a:t>
            </a:r>
            <a:r>
              <a:rPr lang="en-US" altLang="ko-KR" dirty="0"/>
              <a:t>the </a:t>
            </a:r>
            <a:r>
              <a:rPr lang="en-US" altLang="ko-KR" dirty="0" smtClean="0"/>
              <a:t>system within a week. We have divided the whole system into 5 parts according to their responsibilities, and applied client-server and repository pattern to connect each parts.</a:t>
            </a:r>
          </a:p>
        </p:txBody>
      </p:sp>
    </p:spTree>
    <p:extLst>
      <p:ext uri="{BB962C8B-B14F-4D97-AF65-F5344CB8AC3E}">
        <p14:creationId xmlns:p14="http://schemas.microsoft.com/office/powerpoint/2010/main" val="2649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Client-Server Pattern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Pros</a:t>
            </a:r>
            <a:r>
              <a:rPr lang="en-US" altLang="ko-KR" dirty="0"/>
              <a:t>: scale, in that it is easy to add more clients and easy to add more </a:t>
            </a:r>
            <a:r>
              <a:rPr lang="en-US" altLang="ko-KR" dirty="0" smtClean="0"/>
              <a:t>data</a:t>
            </a:r>
          </a:p>
          <a:p>
            <a:pPr lvl="1">
              <a:buFontTx/>
              <a:buChar char="-"/>
            </a:pPr>
            <a:r>
              <a:rPr lang="en-US" altLang="ko-KR" dirty="0"/>
              <a:t>Cons: </a:t>
            </a:r>
            <a:r>
              <a:rPr lang="en-US" altLang="ko-KR" dirty="0" smtClean="0"/>
              <a:t>reliability, performance, security, complexity, modifiability </a:t>
            </a:r>
            <a:r>
              <a:rPr lang="en-US" altLang="ko-KR" dirty="0"/>
              <a:t>(can be hard to change data structure, protocols, or identify of servers)</a:t>
            </a:r>
            <a:endParaRPr lang="en-US" altLang="ko-KR" dirty="0" smtClean="0"/>
          </a:p>
          <a:p>
            <a:r>
              <a:rPr lang="en-US" altLang="ko-KR" dirty="0"/>
              <a:t>Repository Pattern</a:t>
            </a:r>
          </a:p>
          <a:p>
            <a:pPr marL="457200" lvl="1" indent="0">
              <a:buNone/>
            </a:pPr>
            <a:r>
              <a:rPr lang="en-US" altLang="ko-KR" dirty="0"/>
              <a:t>provides a structure to store and provide access to all of the data about users, garages and reservations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57340" y="-1117679"/>
            <a:ext cx="6429320" cy="90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</TotalTime>
  <Words>468</Words>
  <Application>Microsoft Office PowerPoint</Application>
  <PresentationFormat>화면 슬라이드 쇼(4:3)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SurePark System</vt:lpstr>
      <vt:lpstr>Physical View</vt:lpstr>
      <vt:lpstr>Dynamic View</vt:lpstr>
      <vt:lpstr>Static View</vt:lpstr>
      <vt:lpstr>Entity Catalog</vt:lpstr>
      <vt:lpstr>Rationale</vt:lpstr>
      <vt:lpstr>Rationale (Cont’d)</vt:lpstr>
      <vt:lpstr>Rationale (Cont’d)</vt:lpstr>
      <vt:lpstr>PowerPoint 프레젠테이션</vt:lpstr>
      <vt:lpstr>Rationale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이남진/책임연구원/PC SW팀(namjin.lee@lge.com)</dc:creator>
  <cp:lastModifiedBy>Joan Kim</cp:lastModifiedBy>
  <cp:revision>56</cp:revision>
  <dcterms:created xsi:type="dcterms:W3CDTF">2016-06-12T19:06:04Z</dcterms:created>
  <dcterms:modified xsi:type="dcterms:W3CDTF">2016-06-14T01:43:23Z</dcterms:modified>
</cp:coreProperties>
</file>