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6"/>
  </p:notesMasterIdLst>
  <p:handoutMasterIdLst>
    <p:handoutMasterId r:id="rId27"/>
  </p:handoutMasterIdLst>
  <p:sldIdLst>
    <p:sldId id="258" r:id="rId2"/>
    <p:sldId id="285" r:id="rId3"/>
    <p:sldId id="264" r:id="rId4"/>
    <p:sldId id="289" r:id="rId5"/>
    <p:sldId id="290" r:id="rId6"/>
    <p:sldId id="293" r:id="rId7"/>
    <p:sldId id="294" r:id="rId8"/>
    <p:sldId id="295" r:id="rId9"/>
    <p:sldId id="287" r:id="rId10"/>
    <p:sldId id="297" r:id="rId11"/>
    <p:sldId id="296" r:id="rId12"/>
    <p:sldId id="298" r:id="rId13"/>
    <p:sldId id="299" r:id="rId14"/>
    <p:sldId id="300" r:id="rId15"/>
    <p:sldId id="301" r:id="rId16"/>
    <p:sldId id="303" r:id="rId17"/>
    <p:sldId id="302" r:id="rId18"/>
    <p:sldId id="305" r:id="rId19"/>
    <p:sldId id="308" r:id="rId20"/>
    <p:sldId id="304" r:id="rId21"/>
    <p:sldId id="306" r:id="rId22"/>
    <p:sldId id="307" r:id="rId23"/>
    <p:sldId id="286" r:id="rId24"/>
    <p:sldId id="309" r:id="rId25"/>
  </p:sldIdLst>
  <p:sldSz cx="9906000" cy="6858000" type="A4"/>
  <p:notesSz cx="6669088" cy="9926638"/>
  <p:defaultTex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p:defaultTextStyle>
  <p:extLst>
    <p:ext uri="{521415D9-36F7-43E2-AB2F-B90AF26B5E84}">
      <p14:sectionLst xmlns:p14="http://schemas.microsoft.com/office/powerpoint/2010/main">
        <p14:section name="Introduction" id="{F89B30D5-6DDE-441E-BB38-9CFB209CCDFA}">
          <p14:sldIdLst>
            <p14:sldId id="258"/>
            <p14:sldId id="285"/>
            <p14:sldId id="264"/>
            <p14:sldId id="289"/>
            <p14:sldId id="290"/>
            <p14:sldId id="293"/>
            <p14:sldId id="294"/>
            <p14:sldId id="295"/>
            <p14:sldId id="287"/>
            <p14:sldId id="297"/>
            <p14:sldId id="296"/>
            <p14:sldId id="298"/>
            <p14:sldId id="299"/>
            <p14:sldId id="300"/>
            <p14:sldId id="301"/>
            <p14:sldId id="303"/>
            <p14:sldId id="302"/>
            <p14:sldId id="305"/>
            <p14:sldId id="308"/>
            <p14:sldId id="304"/>
            <p14:sldId id="306"/>
            <p14:sldId id="307"/>
            <p14:sldId id="286"/>
            <p14:sldId id="309"/>
          </p14:sldIdLst>
        </p14:section>
      </p14:sectionLst>
    </p:ext>
    <p:ext uri="{EFAFB233-063F-42B5-8137-9DF3F51BA10A}">
      <p15:sldGuideLst xmlns:p15="http://schemas.microsoft.com/office/powerpoint/2012/main">
        <p15:guide id="1" orient="horz" pos="754" userDrawn="1">
          <p15:clr>
            <a:srgbClr val="A4A3A4"/>
          </p15:clr>
        </p15:guide>
        <p15:guide id="2" pos="489" userDrawn="1">
          <p15:clr>
            <a:srgbClr val="A4A3A4"/>
          </p15:clr>
        </p15:guide>
        <p15:guide id="3" pos="5842" userDrawn="1">
          <p15:clr>
            <a:srgbClr val="A4A3A4"/>
          </p15:clr>
        </p15:guide>
        <p15:guide id="4" orient="horz" pos="3475"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0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003D"/>
    <a:srgbClr val="A9072E"/>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66" autoAdjust="0"/>
    <p:restoredTop sz="78374" autoAdjust="0"/>
  </p:normalViewPr>
  <p:slideViewPr>
    <p:cSldViewPr>
      <p:cViewPr varScale="1">
        <p:scale>
          <a:sx n="54" d="100"/>
          <a:sy n="54" d="100"/>
        </p:scale>
        <p:origin x="534" y="60"/>
      </p:cViewPr>
      <p:guideLst>
        <p:guide orient="horz" pos="754"/>
        <p:guide pos="489"/>
        <p:guide pos="5842"/>
        <p:guide orient="horz" pos="3475"/>
      </p:guideLst>
    </p:cSldViewPr>
  </p:slideViewPr>
  <p:outlineViewPr>
    <p:cViewPr>
      <p:scale>
        <a:sx n="33" d="100"/>
        <a:sy n="33" d="100"/>
      </p:scale>
      <p:origin x="0" y="58272"/>
    </p:cViewPr>
  </p:outlineViewPr>
  <p:notesTextViewPr>
    <p:cViewPr>
      <p:scale>
        <a:sx n="100" d="100"/>
        <a:sy n="100" d="100"/>
      </p:scale>
      <p:origin x="0" y="0"/>
    </p:cViewPr>
  </p:notesTextViewPr>
  <p:sorterViewPr>
    <p:cViewPr>
      <p:scale>
        <a:sx n="50" d="100"/>
        <a:sy n="50" d="100"/>
      </p:scale>
      <p:origin x="0" y="3048"/>
    </p:cViewPr>
  </p:sorterViewPr>
  <p:notesViewPr>
    <p:cSldViewPr>
      <p:cViewPr varScale="1">
        <p:scale>
          <a:sx n="84" d="100"/>
          <a:sy n="84" d="100"/>
        </p:scale>
        <p:origin x="-3906" y="-96"/>
      </p:cViewPr>
      <p:guideLst>
        <p:guide orient="horz" pos="3127"/>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D:\doc\SA\IChallenge\IChallenge\cmu\SurePark\Pictures\Toggl_time_entries_2016-05-23_to_2016-06-23.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doc\SA\IChallenge\IChallenge\cmu\SurePark\Pictures\Toggl_time_entries_2016-05-23_to_2016-06-23.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5"/>
          <c:order val="5"/>
          <c:tx>
            <c:strRef>
              <c:f>Sheet2!$G$14</c:f>
              <c:strCache>
                <c:ptCount val="1"/>
                <c:pt idx="0">
                  <c:v>총합계</c:v>
                </c:pt>
              </c:strCache>
            </c:strRef>
          </c:tx>
          <c:dPt>
            <c:idx val="0"/>
            <c:bubble3D val="0"/>
            <c:spPr>
              <a:gradFill>
                <a:gsLst>
                  <a:gs pos="100000">
                    <a:schemeClr val="accent1">
                      <a:lumMod val="60000"/>
                      <a:lumOff val="40000"/>
                    </a:schemeClr>
                  </a:gs>
                  <a:gs pos="0">
                    <a:schemeClr val="accent1"/>
                  </a:gs>
                </a:gsLst>
                <a:lin ang="5400000" scaled="0"/>
              </a:gradFill>
              <a:ln w="19050">
                <a:solidFill>
                  <a:schemeClr val="lt1"/>
                </a:solidFill>
              </a:ln>
              <a:effectLst/>
            </c:spPr>
          </c:dPt>
          <c:dPt>
            <c:idx val="1"/>
            <c:bubble3D val="0"/>
            <c:spPr>
              <a:gradFill>
                <a:gsLst>
                  <a:gs pos="100000">
                    <a:schemeClr val="accent2">
                      <a:lumMod val="60000"/>
                      <a:lumOff val="40000"/>
                    </a:schemeClr>
                  </a:gs>
                  <a:gs pos="0">
                    <a:schemeClr val="accent2"/>
                  </a:gs>
                </a:gsLst>
                <a:lin ang="5400000" scaled="0"/>
              </a:gradFill>
              <a:ln w="19050">
                <a:solidFill>
                  <a:schemeClr val="lt1"/>
                </a:solidFill>
              </a:ln>
              <a:effectLst/>
            </c:spPr>
          </c:dPt>
          <c:dPt>
            <c:idx val="2"/>
            <c:bubble3D val="0"/>
            <c:spPr>
              <a:gradFill>
                <a:gsLst>
                  <a:gs pos="100000">
                    <a:schemeClr val="accent3">
                      <a:lumMod val="60000"/>
                      <a:lumOff val="40000"/>
                    </a:schemeClr>
                  </a:gs>
                  <a:gs pos="0">
                    <a:schemeClr val="accent3"/>
                  </a:gs>
                </a:gsLst>
                <a:lin ang="5400000" scaled="0"/>
              </a:gradFill>
              <a:ln w="19050">
                <a:solidFill>
                  <a:schemeClr val="lt1"/>
                </a:solidFill>
              </a:ln>
              <a:effectLst/>
            </c:spPr>
          </c:dPt>
          <c:dPt>
            <c:idx val="3"/>
            <c:bubble3D val="0"/>
            <c:spPr>
              <a:gradFill>
                <a:gsLst>
                  <a:gs pos="100000">
                    <a:schemeClr val="accent4">
                      <a:lumMod val="60000"/>
                      <a:lumOff val="40000"/>
                    </a:schemeClr>
                  </a:gs>
                  <a:gs pos="0">
                    <a:schemeClr val="accent4"/>
                  </a:gs>
                </a:gsLst>
                <a:lin ang="5400000" scaled="0"/>
              </a:gradFill>
              <a:ln w="19050">
                <a:solidFill>
                  <a:schemeClr val="lt1"/>
                </a:solidFill>
              </a:ln>
              <a:effectLst/>
            </c:spPr>
          </c:dPt>
          <c:dPt>
            <c:idx val="4"/>
            <c:bubble3D val="0"/>
            <c:spPr>
              <a:gradFill>
                <a:gsLst>
                  <a:gs pos="100000">
                    <a:schemeClr val="accent5">
                      <a:lumMod val="60000"/>
                      <a:lumOff val="40000"/>
                    </a:schemeClr>
                  </a:gs>
                  <a:gs pos="0">
                    <a:schemeClr val="accent5"/>
                  </a:gs>
                </a:gsLst>
                <a:lin ang="5400000" scaled="0"/>
              </a:gradFill>
              <a:ln w="19050">
                <a:solidFill>
                  <a:schemeClr val="lt1"/>
                </a:solidFill>
              </a:ln>
              <a:effectLst/>
            </c:spPr>
          </c:dPt>
          <c:dPt>
            <c:idx val="5"/>
            <c:bubble3D val="0"/>
            <c:spPr>
              <a:gradFill>
                <a:gsLst>
                  <a:gs pos="100000">
                    <a:schemeClr val="accent6">
                      <a:lumMod val="60000"/>
                      <a:lumOff val="40000"/>
                    </a:schemeClr>
                  </a:gs>
                  <a:gs pos="0">
                    <a:schemeClr val="accent6"/>
                  </a:gs>
                </a:gsLst>
                <a:lin ang="5400000" scaled="0"/>
              </a:gra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dk1">
                        <a:lumMod val="75000"/>
                        <a:lumOff val="25000"/>
                      </a:schemeClr>
                    </a:solidFill>
                    <a:latin typeface="+mn-lt"/>
                    <a:ea typeface="+mn-ea"/>
                    <a:cs typeface="+mn-cs"/>
                  </a:defRPr>
                </a:pPr>
                <a:endParaRPr lang="ko-KR"/>
              </a:p>
            </c:txPr>
            <c:dLblPos val="ctr"/>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15:layout/>
              </c:ext>
            </c:extLst>
          </c:dLbls>
          <c:cat>
            <c:strRef>
              <c:f>Sheet2!$A$15:$A$20</c:f>
              <c:strCache>
                <c:ptCount val="6"/>
                <c:pt idx="0">
                  <c:v>Design</c:v>
                </c:pt>
                <c:pt idx="1">
                  <c:v>Documentation</c:v>
                </c:pt>
                <c:pt idx="2">
                  <c:v>Implement</c:v>
                </c:pt>
                <c:pt idx="3">
                  <c:v>Integration Test</c:v>
                </c:pt>
                <c:pt idx="4">
                  <c:v>Management</c:v>
                </c:pt>
                <c:pt idx="5">
                  <c:v>Meeting</c:v>
                </c:pt>
              </c:strCache>
            </c:strRef>
          </c:cat>
          <c:val>
            <c:numRef>
              <c:f>Sheet2!$G$15:$G$20</c:f>
              <c:numCache>
                <c:formatCode>[h]:mm:ss</c:formatCode>
                <c:ptCount val="6"/>
                <c:pt idx="0">
                  <c:v>2.4579513888888886</c:v>
                </c:pt>
                <c:pt idx="1">
                  <c:v>1.6679166666666667</c:v>
                </c:pt>
                <c:pt idx="2">
                  <c:v>3.3672800925925928</c:v>
                </c:pt>
                <c:pt idx="3">
                  <c:v>1.3052777777777775</c:v>
                </c:pt>
                <c:pt idx="4">
                  <c:v>9.1666666666666674E-2</c:v>
                </c:pt>
                <c:pt idx="5">
                  <c:v>2.9388773148148148</c:v>
                </c:pt>
              </c:numCache>
            </c:numRef>
          </c:val>
        </c:ser>
        <c:dLbls>
          <c:dLblPos val="ctr"/>
          <c:showLegendKey val="0"/>
          <c:showVal val="0"/>
          <c:showCatName val="0"/>
          <c:showSerName val="0"/>
          <c:showPercent val="1"/>
          <c:showBubbleSize val="0"/>
          <c:showLeaderLines val="1"/>
        </c:dLbls>
        <c:firstSliceAng val="0"/>
        <c:extLst>
          <c:ext xmlns:c15="http://schemas.microsoft.com/office/drawing/2012/chart" uri="{02D57815-91ED-43cb-92C2-25804820EDAC}">
            <c15:filteredPieSeries>
              <c15:ser>
                <c:idx val="0"/>
                <c:order val="0"/>
                <c:tx>
                  <c:strRef>
                    <c:extLst>
                      <c:ext uri="{02D57815-91ED-43cb-92C2-25804820EDAC}">
                        <c15:formulaRef>
                          <c15:sqref>Sheet2!$B$14</c15:sqref>
                        </c15:formulaRef>
                      </c:ext>
                    </c:extLst>
                    <c:strCache>
                      <c:ptCount val="1"/>
                      <c:pt idx="0">
                        <c:v>Charles</c:v>
                      </c:pt>
                    </c:strCache>
                  </c:strRef>
                </c:tx>
                <c:dPt>
                  <c:idx val="0"/>
                  <c:bubble3D val="0"/>
                  <c:spPr>
                    <a:gradFill>
                      <a:gsLst>
                        <a:gs pos="100000">
                          <a:schemeClr val="accent1">
                            <a:lumMod val="60000"/>
                            <a:lumOff val="40000"/>
                          </a:schemeClr>
                        </a:gs>
                        <a:gs pos="0">
                          <a:schemeClr val="accent1"/>
                        </a:gs>
                      </a:gsLst>
                      <a:lin ang="5400000" scaled="0"/>
                    </a:gradFill>
                    <a:ln w="19050">
                      <a:solidFill>
                        <a:schemeClr val="lt1"/>
                      </a:solidFill>
                    </a:ln>
                    <a:effectLst/>
                  </c:spPr>
                </c:dPt>
                <c:dPt>
                  <c:idx val="1"/>
                  <c:bubble3D val="0"/>
                  <c:spPr>
                    <a:gradFill>
                      <a:gsLst>
                        <a:gs pos="100000">
                          <a:schemeClr val="accent2">
                            <a:lumMod val="60000"/>
                            <a:lumOff val="40000"/>
                          </a:schemeClr>
                        </a:gs>
                        <a:gs pos="0">
                          <a:schemeClr val="accent2"/>
                        </a:gs>
                      </a:gsLst>
                      <a:lin ang="5400000" scaled="0"/>
                    </a:gradFill>
                    <a:ln w="19050">
                      <a:solidFill>
                        <a:schemeClr val="lt1"/>
                      </a:solidFill>
                    </a:ln>
                    <a:effectLst/>
                  </c:spPr>
                </c:dPt>
                <c:dPt>
                  <c:idx val="2"/>
                  <c:bubble3D val="0"/>
                  <c:spPr>
                    <a:gradFill>
                      <a:gsLst>
                        <a:gs pos="100000">
                          <a:schemeClr val="accent3">
                            <a:lumMod val="60000"/>
                            <a:lumOff val="40000"/>
                          </a:schemeClr>
                        </a:gs>
                        <a:gs pos="0">
                          <a:schemeClr val="accent3"/>
                        </a:gs>
                      </a:gsLst>
                      <a:lin ang="5400000" scaled="0"/>
                    </a:gradFill>
                    <a:ln w="19050">
                      <a:solidFill>
                        <a:schemeClr val="lt1"/>
                      </a:solidFill>
                    </a:ln>
                    <a:effectLst/>
                  </c:spPr>
                </c:dPt>
                <c:dPt>
                  <c:idx val="3"/>
                  <c:bubble3D val="0"/>
                  <c:spPr>
                    <a:gradFill>
                      <a:gsLst>
                        <a:gs pos="100000">
                          <a:schemeClr val="accent4">
                            <a:lumMod val="60000"/>
                            <a:lumOff val="40000"/>
                          </a:schemeClr>
                        </a:gs>
                        <a:gs pos="0">
                          <a:schemeClr val="accent4"/>
                        </a:gs>
                      </a:gsLst>
                      <a:lin ang="5400000" scaled="0"/>
                    </a:gradFill>
                    <a:ln w="19050">
                      <a:solidFill>
                        <a:schemeClr val="lt1"/>
                      </a:solidFill>
                    </a:ln>
                    <a:effectLst/>
                  </c:spPr>
                </c:dPt>
                <c:dPt>
                  <c:idx val="4"/>
                  <c:bubble3D val="0"/>
                  <c:spPr>
                    <a:gradFill>
                      <a:gsLst>
                        <a:gs pos="100000">
                          <a:schemeClr val="accent5">
                            <a:lumMod val="60000"/>
                            <a:lumOff val="40000"/>
                          </a:schemeClr>
                        </a:gs>
                        <a:gs pos="0">
                          <a:schemeClr val="accent5"/>
                        </a:gs>
                      </a:gsLst>
                      <a:lin ang="5400000" scaled="0"/>
                    </a:gradFill>
                    <a:ln w="19050">
                      <a:solidFill>
                        <a:schemeClr val="lt1"/>
                      </a:solidFill>
                    </a:ln>
                    <a:effectLst/>
                  </c:spPr>
                </c:dPt>
                <c:dPt>
                  <c:idx val="5"/>
                  <c:bubble3D val="0"/>
                  <c:spPr>
                    <a:gradFill>
                      <a:gsLst>
                        <a:gs pos="100000">
                          <a:schemeClr val="accent6">
                            <a:lumMod val="60000"/>
                            <a:lumOff val="40000"/>
                          </a:schemeClr>
                        </a:gs>
                        <a:gs pos="0">
                          <a:schemeClr val="accent6"/>
                        </a:gs>
                      </a:gsLst>
                      <a:lin ang="5400000" scaled="0"/>
                    </a:gra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ko-KR"/>
                    </a:p>
                  </c:txPr>
                  <c:dLblPos val="ctr"/>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uri="{CE6537A1-D6FC-4f65-9D91-7224C49458BB}"/>
                  </c:extLst>
                </c:dLbls>
                <c:cat>
                  <c:strRef>
                    <c:extLst>
                      <c:ext uri="{02D57815-91ED-43cb-92C2-25804820EDAC}">
                        <c15:formulaRef>
                          <c15:sqref>Sheet2!$A$15:$A$20</c15:sqref>
                        </c15:formulaRef>
                      </c:ext>
                    </c:extLst>
                    <c:strCache>
                      <c:ptCount val="6"/>
                      <c:pt idx="0">
                        <c:v>Design</c:v>
                      </c:pt>
                      <c:pt idx="1">
                        <c:v>Documentation</c:v>
                      </c:pt>
                      <c:pt idx="2">
                        <c:v>Implement</c:v>
                      </c:pt>
                      <c:pt idx="3">
                        <c:v>Integration Test</c:v>
                      </c:pt>
                      <c:pt idx="4">
                        <c:v>Management</c:v>
                      </c:pt>
                      <c:pt idx="5">
                        <c:v>Meeting</c:v>
                      </c:pt>
                    </c:strCache>
                  </c:strRef>
                </c:cat>
                <c:val>
                  <c:numRef>
                    <c:extLst>
                      <c:ext uri="{02D57815-91ED-43cb-92C2-25804820EDAC}">
                        <c15:formulaRef>
                          <c15:sqref>Sheet2!$B$15:$B$20</c15:sqref>
                        </c15:formulaRef>
                      </c:ext>
                    </c:extLst>
                    <c:numCache>
                      <c:formatCode>[h]:mm:ss</c:formatCode>
                      <c:ptCount val="6"/>
                      <c:pt idx="0">
                        <c:v>0.64523148148148146</c:v>
                      </c:pt>
                      <c:pt idx="1">
                        <c:v>0.3147106481481482</c:v>
                      </c:pt>
                      <c:pt idx="2">
                        <c:v>0.68510416666666663</c:v>
                      </c:pt>
                      <c:pt idx="5">
                        <c:v>0.50018518518518518</c:v>
                      </c:pt>
                    </c:numCache>
                  </c:numRef>
                </c:val>
              </c15:ser>
            </c15:filteredPieSeries>
            <c15:filteredPieSeries>
              <c15:ser>
                <c:idx val="1"/>
                <c:order val="1"/>
                <c:tx>
                  <c:strRef>
                    <c:extLst xmlns:c15="http://schemas.microsoft.com/office/drawing/2012/chart">
                      <c:ext xmlns:c15="http://schemas.microsoft.com/office/drawing/2012/chart" uri="{02D57815-91ED-43cb-92C2-25804820EDAC}">
                        <c15:formulaRef>
                          <c15:sqref>Sheet2!$C$14</c15:sqref>
                        </c15:formulaRef>
                      </c:ext>
                    </c:extLst>
                    <c:strCache>
                      <c:ptCount val="1"/>
                      <c:pt idx="0">
                        <c:v>jaeheon kim</c:v>
                      </c:pt>
                    </c:strCache>
                  </c:strRef>
                </c:tx>
                <c:dPt>
                  <c:idx val="0"/>
                  <c:bubble3D val="0"/>
                  <c:spPr>
                    <a:gradFill>
                      <a:gsLst>
                        <a:gs pos="100000">
                          <a:schemeClr val="accent1">
                            <a:lumMod val="60000"/>
                            <a:lumOff val="40000"/>
                          </a:schemeClr>
                        </a:gs>
                        <a:gs pos="0">
                          <a:schemeClr val="accent1"/>
                        </a:gs>
                      </a:gsLst>
                      <a:lin ang="5400000" scaled="0"/>
                    </a:gradFill>
                    <a:ln w="19050">
                      <a:solidFill>
                        <a:schemeClr val="lt1"/>
                      </a:solidFill>
                    </a:ln>
                    <a:effectLst/>
                  </c:spPr>
                </c:dPt>
                <c:dPt>
                  <c:idx val="1"/>
                  <c:bubble3D val="0"/>
                  <c:spPr>
                    <a:gradFill>
                      <a:gsLst>
                        <a:gs pos="100000">
                          <a:schemeClr val="accent2">
                            <a:lumMod val="60000"/>
                            <a:lumOff val="40000"/>
                          </a:schemeClr>
                        </a:gs>
                        <a:gs pos="0">
                          <a:schemeClr val="accent2"/>
                        </a:gs>
                      </a:gsLst>
                      <a:lin ang="5400000" scaled="0"/>
                    </a:gradFill>
                    <a:ln w="19050">
                      <a:solidFill>
                        <a:schemeClr val="lt1"/>
                      </a:solidFill>
                    </a:ln>
                    <a:effectLst/>
                  </c:spPr>
                </c:dPt>
                <c:dPt>
                  <c:idx val="2"/>
                  <c:bubble3D val="0"/>
                  <c:spPr>
                    <a:gradFill>
                      <a:gsLst>
                        <a:gs pos="100000">
                          <a:schemeClr val="accent3">
                            <a:lumMod val="60000"/>
                            <a:lumOff val="40000"/>
                          </a:schemeClr>
                        </a:gs>
                        <a:gs pos="0">
                          <a:schemeClr val="accent3"/>
                        </a:gs>
                      </a:gsLst>
                      <a:lin ang="5400000" scaled="0"/>
                    </a:gradFill>
                    <a:ln w="19050">
                      <a:solidFill>
                        <a:schemeClr val="lt1"/>
                      </a:solidFill>
                    </a:ln>
                    <a:effectLst/>
                  </c:spPr>
                </c:dPt>
                <c:dPt>
                  <c:idx val="3"/>
                  <c:bubble3D val="0"/>
                  <c:spPr>
                    <a:gradFill>
                      <a:gsLst>
                        <a:gs pos="100000">
                          <a:schemeClr val="accent4">
                            <a:lumMod val="60000"/>
                            <a:lumOff val="40000"/>
                          </a:schemeClr>
                        </a:gs>
                        <a:gs pos="0">
                          <a:schemeClr val="accent4"/>
                        </a:gs>
                      </a:gsLst>
                      <a:lin ang="5400000" scaled="0"/>
                    </a:gradFill>
                    <a:ln w="19050">
                      <a:solidFill>
                        <a:schemeClr val="lt1"/>
                      </a:solidFill>
                    </a:ln>
                    <a:effectLst/>
                  </c:spPr>
                </c:dPt>
                <c:dPt>
                  <c:idx val="4"/>
                  <c:bubble3D val="0"/>
                  <c:spPr>
                    <a:gradFill>
                      <a:gsLst>
                        <a:gs pos="100000">
                          <a:schemeClr val="accent5">
                            <a:lumMod val="60000"/>
                            <a:lumOff val="40000"/>
                          </a:schemeClr>
                        </a:gs>
                        <a:gs pos="0">
                          <a:schemeClr val="accent5"/>
                        </a:gs>
                      </a:gsLst>
                      <a:lin ang="5400000" scaled="0"/>
                    </a:gradFill>
                    <a:ln w="19050">
                      <a:solidFill>
                        <a:schemeClr val="lt1"/>
                      </a:solidFill>
                    </a:ln>
                    <a:effectLst/>
                  </c:spPr>
                </c:dPt>
                <c:dPt>
                  <c:idx val="5"/>
                  <c:bubble3D val="0"/>
                  <c:spPr>
                    <a:gradFill>
                      <a:gsLst>
                        <a:gs pos="100000">
                          <a:schemeClr val="accent6">
                            <a:lumMod val="60000"/>
                            <a:lumOff val="40000"/>
                          </a:schemeClr>
                        </a:gs>
                        <a:gs pos="0">
                          <a:schemeClr val="accent6"/>
                        </a:gs>
                      </a:gsLst>
                      <a:lin ang="5400000" scaled="0"/>
                    </a:gra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ko-KR"/>
                    </a:p>
                  </c:txPr>
                  <c:dLblPos val="ctr"/>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xmlns:c15="http://schemas.microsoft.com/office/drawing/2012/chart">
                    <c:ext xmlns:c15="http://schemas.microsoft.com/office/drawing/2012/chart" uri="{CE6537A1-D6FC-4f65-9D91-7224C49458BB}"/>
                  </c:extLst>
                </c:dLbls>
                <c:cat>
                  <c:strRef>
                    <c:extLst xmlns:c15="http://schemas.microsoft.com/office/drawing/2012/chart">
                      <c:ext xmlns:c15="http://schemas.microsoft.com/office/drawing/2012/chart" uri="{02D57815-91ED-43cb-92C2-25804820EDAC}">
                        <c15:formulaRef>
                          <c15:sqref>Sheet2!$A$15:$A$20</c15:sqref>
                        </c15:formulaRef>
                      </c:ext>
                    </c:extLst>
                    <c:strCache>
                      <c:ptCount val="6"/>
                      <c:pt idx="0">
                        <c:v>Design</c:v>
                      </c:pt>
                      <c:pt idx="1">
                        <c:v>Documentation</c:v>
                      </c:pt>
                      <c:pt idx="2">
                        <c:v>Implement</c:v>
                      </c:pt>
                      <c:pt idx="3">
                        <c:v>Integration Test</c:v>
                      </c:pt>
                      <c:pt idx="4">
                        <c:v>Management</c:v>
                      </c:pt>
                      <c:pt idx="5">
                        <c:v>Meeting</c:v>
                      </c:pt>
                    </c:strCache>
                  </c:strRef>
                </c:cat>
                <c:val>
                  <c:numRef>
                    <c:extLst xmlns:c15="http://schemas.microsoft.com/office/drawing/2012/chart">
                      <c:ext xmlns:c15="http://schemas.microsoft.com/office/drawing/2012/chart" uri="{02D57815-91ED-43cb-92C2-25804820EDAC}">
                        <c15:formulaRef>
                          <c15:sqref>Sheet2!$C$15:$C$20</c15:sqref>
                        </c15:formulaRef>
                      </c:ext>
                    </c:extLst>
                    <c:numCache>
                      <c:formatCode>[h]:mm:ss</c:formatCode>
                      <c:ptCount val="6"/>
                      <c:pt idx="0">
                        <c:v>0.96093749999999978</c:v>
                      </c:pt>
                      <c:pt idx="1">
                        <c:v>0.42754629629629626</c:v>
                      </c:pt>
                      <c:pt idx="2">
                        <c:v>0.48725694444444445</c:v>
                      </c:pt>
                      <c:pt idx="3">
                        <c:v>0.26822916666666669</c:v>
                      </c:pt>
                      <c:pt idx="5">
                        <c:v>0.76880787037037035</c:v>
                      </c:pt>
                    </c:numCache>
                  </c:numRef>
                </c:val>
              </c15:ser>
            </c15:filteredPieSeries>
            <c15:filteredPieSeries>
              <c15:ser>
                <c:idx val="2"/>
                <c:order val="2"/>
                <c:tx>
                  <c:strRef>
                    <c:extLst xmlns:c15="http://schemas.microsoft.com/office/drawing/2012/chart">
                      <c:ext xmlns:c15="http://schemas.microsoft.com/office/drawing/2012/chart" uri="{02D57815-91ED-43cb-92C2-25804820EDAC}">
                        <c15:formulaRef>
                          <c15:sqref>Sheet2!$D$14</c15:sqref>
                        </c15:formulaRef>
                      </c:ext>
                    </c:extLst>
                    <c:strCache>
                      <c:ptCount val="1"/>
                      <c:pt idx="0">
                        <c:v>Jhyangkim</c:v>
                      </c:pt>
                    </c:strCache>
                  </c:strRef>
                </c:tx>
                <c:dPt>
                  <c:idx val="0"/>
                  <c:bubble3D val="0"/>
                  <c:spPr>
                    <a:gradFill>
                      <a:gsLst>
                        <a:gs pos="100000">
                          <a:schemeClr val="accent1">
                            <a:lumMod val="60000"/>
                            <a:lumOff val="40000"/>
                          </a:schemeClr>
                        </a:gs>
                        <a:gs pos="0">
                          <a:schemeClr val="accent1"/>
                        </a:gs>
                      </a:gsLst>
                      <a:lin ang="5400000" scaled="0"/>
                    </a:gradFill>
                    <a:ln w="19050">
                      <a:solidFill>
                        <a:schemeClr val="lt1"/>
                      </a:solidFill>
                    </a:ln>
                    <a:effectLst/>
                  </c:spPr>
                </c:dPt>
                <c:dPt>
                  <c:idx val="1"/>
                  <c:bubble3D val="0"/>
                  <c:spPr>
                    <a:gradFill>
                      <a:gsLst>
                        <a:gs pos="100000">
                          <a:schemeClr val="accent2">
                            <a:lumMod val="60000"/>
                            <a:lumOff val="40000"/>
                          </a:schemeClr>
                        </a:gs>
                        <a:gs pos="0">
                          <a:schemeClr val="accent2"/>
                        </a:gs>
                      </a:gsLst>
                      <a:lin ang="5400000" scaled="0"/>
                    </a:gradFill>
                    <a:ln w="19050">
                      <a:solidFill>
                        <a:schemeClr val="lt1"/>
                      </a:solidFill>
                    </a:ln>
                    <a:effectLst/>
                  </c:spPr>
                </c:dPt>
                <c:dPt>
                  <c:idx val="2"/>
                  <c:bubble3D val="0"/>
                  <c:spPr>
                    <a:gradFill>
                      <a:gsLst>
                        <a:gs pos="100000">
                          <a:schemeClr val="accent3">
                            <a:lumMod val="60000"/>
                            <a:lumOff val="40000"/>
                          </a:schemeClr>
                        </a:gs>
                        <a:gs pos="0">
                          <a:schemeClr val="accent3"/>
                        </a:gs>
                      </a:gsLst>
                      <a:lin ang="5400000" scaled="0"/>
                    </a:gradFill>
                    <a:ln w="19050">
                      <a:solidFill>
                        <a:schemeClr val="lt1"/>
                      </a:solidFill>
                    </a:ln>
                    <a:effectLst/>
                  </c:spPr>
                </c:dPt>
                <c:dPt>
                  <c:idx val="3"/>
                  <c:bubble3D val="0"/>
                  <c:spPr>
                    <a:gradFill>
                      <a:gsLst>
                        <a:gs pos="100000">
                          <a:schemeClr val="accent4">
                            <a:lumMod val="60000"/>
                            <a:lumOff val="40000"/>
                          </a:schemeClr>
                        </a:gs>
                        <a:gs pos="0">
                          <a:schemeClr val="accent4"/>
                        </a:gs>
                      </a:gsLst>
                      <a:lin ang="5400000" scaled="0"/>
                    </a:gradFill>
                    <a:ln w="19050">
                      <a:solidFill>
                        <a:schemeClr val="lt1"/>
                      </a:solidFill>
                    </a:ln>
                    <a:effectLst/>
                  </c:spPr>
                </c:dPt>
                <c:dPt>
                  <c:idx val="4"/>
                  <c:bubble3D val="0"/>
                  <c:spPr>
                    <a:gradFill>
                      <a:gsLst>
                        <a:gs pos="100000">
                          <a:schemeClr val="accent5">
                            <a:lumMod val="60000"/>
                            <a:lumOff val="40000"/>
                          </a:schemeClr>
                        </a:gs>
                        <a:gs pos="0">
                          <a:schemeClr val="accent5"/>
                        </a:gs>
                      </a:gsLst>
                      <a:lin ang="5400000" scaled="0"/>
                    </a:gradFill>
                    <a:ln w="19050">
                      <a:solidFill>
                        <a:schemeClr val="lt1"/>
                      </a:solidFill>
                    </a:ln>
                    <a:effectLst/>
                  </c:spPr>
                </c:dPt>
                <c:dPt>
                  <c:idx val="5"/>
                  <c:bubble3D val="0"/>
                  <c:spPr>
                    <a:gradFill>
                      <a:gsLst>
                        <a:gs pos="100000">
                          <a:schemeClr val="accent6">
                            <a:lumMod val="60000"/>
                            <a:lumOff val="40000"/>
                          </a:schemeClr>
                        </a:gs>
                        <a:gs pos="0">
                          <a:schemeClr val="accent6"/>
                        </a:gs>
                      </a:gsLst>
                      <a:lin ang="5400000" scaled="0"/>
                    </a:gra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ko-KR"/>
                    </a:p>
                  </c:txPr>
                  <c:dLblPos val="ctr"/>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xmlns:c15="http://schemas.microsoft.com/office/drawing/2012/chart">
                    <c:ext xmlns:c15="http://schemas.microsoft.com/office/drawing/2012/chart" uri="{CE6537A1-D6FC-4f65-9D91-7224C49458BB}"/>
                  </c:extLst>
                </c:dLbls>
                <c:cat>
                  <c:strRef>
                    <c:extLst xmlns:c15="http://schemas.microsoft.com/office/drawing/2012/chart">
                      <c:ext xmlns:c15="http://schemas.microsoft.com/office/drawing/2012/chart" uri="{02D57815-91ED-43cb-92C2-25804820EDAC}">
                        <c15:formulaRef>
                          <c15:sqref>Sheet2!$A$15:$A$20</c15:sqref>
                        </c15:formulaRef>
                      </c:ext>
                    </c:extLst>
                    <c:strCache>
                      <c:ptCount val="6"/>
                      <c:pt idx="0">
                        <c:v>Design</c:v>
                      </c:pt>
                      <c:pt idx="1">
                        <c:v>Documentation</c:v>
                      </c:pt>
                      <c:pt idx="2">
                        <c:v>Implement</c:v>
                      </c:pt>
                      <c:pt idx="3">
                        <c:v>Integration Test</c:v>
                      </c:pt>
                      <c:pt idx="4">
                        <c:v>Management</c:v>
                      </c:pt>
                      <c:pt idx="5">
                        <c:v>Meeting</c:v>
                      </c:pt>
                    </c:strCache>
                  </c:strRef>
                </c:cat>
                <c:val>
                  <c:numRef>
                    <c:extLst xmlns:c15="http://schemas.microsoft.com/office/drawing/2012/chart">
                      <c:ext xmlns:c15="http://schemas.microsoft.com/office/drawing/2012/chart" uri="{02D57815-91ED-43cb-92C2-25804820EDAC}">
                        <c15:formulaRef>
                          <c15:sqref>Sheet2!$D$15:$D$20</c15:sqref>
                        </c15:formulaRef>
                      </c:ext>
                    </c:extLst>
                    <c:numCache>
                      <c:formatCode>[h]:mm:ss</c:formatCode>
                      <c:ptCount val="6"/>
                      <c:pt idx="0">
                        <c:v>0.31206018518518519</c:v>
                      </c:pt>
                      <c:pt idx="1">
                        <c:v>6.8784722222222219E-2</c:v>
                      </c:pt>
                      <c:pt idx="2">
                        <c:v>1.1208912037037038</c:v>
                      </c:pt>
                    </c:numCache>
                  </c:numRef>
                </c:val>
              </c15:ser>
            </c15:filteredPieSeries>
            <c15:filteredPieSeries>
              <c15:ser>
                <c:idx val="3"/>
                <c:order val="3"/>
                <c:tx>
                  <c:strRef>
                    <c:extLst xmlns:c15="http://schemas.microsoft.com/office/drawing/2012/chart">
                      <c:ext xmlns:c15="http://schemas.microsoft.com/office/drawing/2012/chart" uri="{02D57815-91ED-43cb-92C2-25804820EDAC}">
                        <c15:formulaRef>
                          <c15:sqref>Sheet2!$E$14</c15:sqref>
                        </c15:formulaRef>
                      </c:ext>
                    </c:extLst>
                    <c:strCache>
                      <c:ptCount val="1"/>
                      <c:pt idx="0">
                        <c:v>Jungkyun98</c:v>
                      </c:pt>
                    </c:strCache>
                  </c:strRef>
                </c:tx>
                <c:dPt>
                  <c:idx val="0"/>
                  <c:bubble3D val="0"/>
                  <c:spPr>
                    <a:gradFill>
                      <a:gsLst>
                        <a:gs pos="100000">
                          <a:schemeClr val="accent1">
                            <a:lumMod val="60000"/>
                            <a:lumOff val="40000"/>
                          </a:schemeClr>
                        </a:gs>
                        <a:gs pos="0">
                          <a:schemeClr val="accent1"/>
                        </a:gs>
                      </a:gsLst>
                      <a:lin ang="5400000" scaled="0"/>
                    </a:gradFill>
                    <a:ln w="19050">
                      <a:solidFill>
                        <a:schemeClr val="lt1"/>
                      </a:solidFill>
                    </a:ln>
                    <a:effectLst/>
                  </c:spPr>
                </c:dPt>
                <c:dPt>
                  <c:idx val="1"/>
                  <c:bubble3D val="0"/>
                  <c:spPr>
                    <a:gradFill>
                      <a:gsLst>
                        <a:gs pos="100000">
                          <a:schemeClr val="accent2">
                            <a:lumMod val="60000"/>
                            <a:lumOff val="40000"/>
                          </a:schemeClr>
                        </a:gs>
                        <a:gs pos="0">
                          <a:schemeClr val="accent2"/>
                        </a:gs>
                      </a:gsLst>
                      <a:lin ang="5400000" scaled="0"/>
                    </a:gradFill>
                    <a:ln w="19050">
                      <a:solidFill>
                        <a:schemeClr val="lt1"/>
                      </a:solidFill>
                    </a:ln>
                    <a:effectLst/>
                  </c:spPr>
                </c:dPt>
                <c:dPt>
                  <c:idx val="2"/>
                  <c:bubble3D val="0"/>
                  <c:spPr>
                    <a:gradFill>
                      <a:gsLst>
                        <a:gs pos="100000">
                          <a:schemeClr val="accent3">
                            <a:lumMod val="60000"/>
                            <a:lumOff val="40000"/>
                          </a:schemeClr>
                        </a:gs>
                        <a:gs pos="0">
                          <a:schemeClr val="accent3"/>
                        </a:gs>
                      </a:gsLst>
                      <a:lin ang="5400000" scaled="0"/>
                    </a:gradFill>
                    <a:ln w="19050">
                      <a:solidFill>
                        <a:schemeClr val="lt1"/>
                      </a:solidFill>
                    </a:ln>
                    <a:effectLst/>
                  </c:spPr>
                </c:dPt>
                <c:dPt>
                  <c:idx val="3"/>
                  <c:bubble3D val="0"/>
                  <c:spPr>
                    <a:gradFill>
                      <a:gsLst>
                        <a:gs pos="100000">
                          <a:schemeClr val="accent4">
                            <a:lumMod val="60000"/>
                            <a:lumOff val="40000"/>
                          </a:schemeClr>
                        </a:gs>
                        <a:gs pos="0">
                          <a:schemeClr val="accent4"/>
                        </a:gs>
                      </a:gsLst>
                      <a:lin ang="5400000" scaled="0"/>
                    </a:gradFill>
                    <a:ln w="19050">
                      <a:solidFill>
                        <a:schemeClr val="lt1"/>
                      </a:solidFill>
                    </a:ln>
                    <a:effectLst/>
                  </c:spPr>
                </c:dPt>
                <c:dPt>
                  <c:idx val="4"/>
                  <c:bubble3D val="0"/>
                  <c:spPr>
                    <a:gradFill>
                      <a:gsLst>
                        <a:gs pos="100000">
                          <a:schemeClr val="accent5">
                            <a:lumMod val="60000"/>
                            <a:lumOff val="40000"/>
                          </a:schemeClr>
                        </a:gs>
                        <a:gs pos="0">
                          <a:schemeClr val="accent5"/>
                        </a:gs>
                      </a:gsLst>
                      <a:lin ang="5400000" scaled="0"/>
                    </a:gradFill>
                    <a:ln w="19050">
                      <a:solidFill>
                        <a:schemeClr val="lt1"/>
                      </a:solidFill>
                    </a:ln>
                    <a:effectLst/>
                  </c:spPr>
                </c:dPt>
                <c:dPt>
                  <c:idx val="5"/>
                  <c:bubble3D val="0"/>
                  <c:spPr>
                    <a:gradFill>
                      <a:gsLst>
                        <a:gs pos="100000">
                          <a:schemeClr val="accent6">
                            <a:lumMod val="60000"/>
                            <a:lumOff val="40000"/>
                          </a:schemeClr>
                        </a:gs>
                        <a:gs pos="0">
                          <a:schemeClr val="accent6"/>
                        </a:gs>
                      </a:gsLst>
                      <a:lin ang="5400000" scaled="0"/>
                    </a:gra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ko-KR"/>
                    </a:p>
                  </c:txPr>
                  <c:dLblPos val="ctr"/>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xmlns:c15="http://schemas.microsoft.com/office/drawing/2012/chart">
                    <c:ext xmlns:c15="http://schemas.microsoft.com/office/drawing/2012/chart" uri="{CE6537A1-D6FC-4f65-9D91-7224C49458BB}"/>
                  </c:extLst>
                </c:dLbls>
                <c:cat>
                  <c:strRef>
                    <c:extLst xmlns:c15="http://schemas.microsoft.com/office/drawing/2012/chart">
                      <c:ext xmlns:c15="http://schemas.microsoft.com/office/drawing/2012/chart" uri="{02D57815-91ED-43cb-92C2-25804820EDAC}">
                        <c15:formulaRef>
                          <c15:sqref>Sheet2!$A$15:$A$20</c15:sqref>
                        </c15:formulaRef>
                      </c:ext>
                    </c:extLst>
                    <c:strCache>
                      <c:ptCount val="6"/>
                      <c:pt idx="0">
                        <c:v>Design</c:v>
                      </c:pt>
                      <c:pt idx="1">
                        <c:v>Documentation</c:v>
                      </c:pt>
                      <c:pt idx="2">
                        <c:v>Implement</c:v>
                      </c:pt>
                      <c:pt idx="3">
                        <c:v>Integration Test</c:v>
                      </c:pt>
                      <c:pt idx="4">
                        <c:v>Management</c:v>
                      </c:pt>
                      <c:pt idx="5">
                        <c:v>Meeting</c:v>
                      </c:pt>
                    </c:strCache>
                  </c:strRef>
                </c:cat>
                <c:val>
                  <c:numRef>
                    <c:extLst xmlns:c15="http://schemas.microsoft.com/office/drawing/2012/chart">
                      <c:ext xmlns:c15="http://schemas.microsoft.com/office/drawing/2012/chart" uri="{02D57815-91ED-43cb-92C2-25804820EDAC}">
                        <c15:formulaRef>
                          <c15:sqref>Sheet2!$E$15:$E$20</c15:sqref>
                        </c15:formulaRef>
                      </c:ext>
                    </c:extLst>
                    <c:numCache>
                      <c:formatCode>[h]:mm:ss</c:formatCode>
                      <c:ptCount val="6"/>
                      <c:pt idx="0">
                        <c:v>0.35986111111111108</c:v>
                      </c:pt>
                      <c:pt idx="1">
                        <c:v>0.17423611111111112</c:v>
                      </c:pt>
                      <c:pt idx="2">
                        <c:v>1.0740277777777778</c:v>
                      </c:pt>
                      <c:pt idx="3">
                        <c:v>0.4544097222222222</c:v>
                      </c:pt>
                      <c:pt idx="5">
                        <c:v>0.85530092592592599</c:v>
                      </c:pt>
                    </c:numCache>
                  </c:numRef>
                </c:val>
              </c15:ser>
            </c15:filteredPieSeries>
            <c15:filteredPieSeries>
              <c15:ser>
                <c:idx val="4"/>
                <c:order val="4"/>
                <c:tx>
                  <c:strRef>
                    <c:extLst xmlns:c15="http://schemas.microsoft.com/office/drawing/2012/chart">
                      <c:ext xmlns:c15="http://schemas.microsoft.com/office/drawing/2012/chart" uri="{02D57815-91ED-43cb-92C2-25804820EDAC}">
                        <c15:formulaRef>
                          <c15:sqref>Sheet2!$F$14</c15:sqref>
                        </c15:formulaRef>
                      </c:ext>
                    </c:extLst>
                    <c:strCache>
                      <c:ptCount val="1"/>
                      <c:pt idx="0">
                        <c:v>Namjin</c:v>
                      </c:pt>
                    </c:strCache>
                  </c:strRef>
                </c:tx>
                <c:dPt>
                  <c:idx val="0"/>
                  <c:bubble3D val="0"/>
                  <c:spPr>
                    <a:gradFill>
                      <a:gsLst>
                        <a:gs pos="100000">
                          <a:schemeClr val="accent1">
                            <a:lumMod val="60000"/>
                            <a:lumOff val="40000"/>
                          </a:schemeClr>
                        </a:gs>
                        <a:gs pos="0">
                          <a:schemeClr val="accent1"/>
                        </a:gs>
                      </a:gsLst>
                      <a:lin ang="5400000" scaled="0"/>
                    </a:gradFill>
                    <a:ln w="19050">
                      <a:solidFill>
                        <a:schemeClr val="lt1"/>
                      </a:solidFill>
                    </a:ln>
                    <a:effectLst/>
                  </c:spPr>
                </c:dPt>
                <c:dPt>
                  <c:idx val="1"/>
                  <c:bubble3D val="0"/>
                  <c:spPr>
                    <a:gradFill>
                      <a:gsLst>
                        <a:gs pos="100000">
                          <a:schemeClr val="accent2">
                            <a:lumMod val="60000"/>
                            <a:lumOff val="40000"/>
                          </a:schemeClr>
                        </a:gs>
                        <a:gs pos="0">
                          <a:schemeClr val="accent2"/>
                        </a:gs>
                      </a:gsLst>
                      <a:lin ang="5400000" scaled="0"/>
                    </a:gradFill>
                    <a:ln w="19050">
                      <a:solidFill>
                        <a:schemeClr val="lt1"/>
                      </a:solidFill>
                    </a:ln>
                    <a:effectLst/>
                  </c:spPr>
                </c:dPt>
                <c:dPt>
                  <c:idx val="2"/>
                  <c:bubble3D val="0"/>
                  <c:spPr>
                    <a:gradFill>
                      <a:gsLst>
                        <a:gs pos="100000">
                          <a:schemeClr val="accent3">
                            <a:lumMod val="60000"/>
                            <a:lumOff val="40000"/>
                          </a:schemeClr>
                        </a:gs>
                        <a:gs pos="0">
                          <a:schemeClr val="accent3"/>
                        </a:gs>
                      </a:gsLst>
                      <a:lin ang="5400000" scaled="0"/>
                    </a:gradFill>
                    <a:ln w="19050">
                      <a:solidFill>
                        <a:schemeClr val="lt1"/>
                      </a:solidFill>
                    </a:ln>
                    <a:effectLst/>
                  </c:spPr>
                </c:dPt>
                <c:dPt>
                  <c:idx val="3"/>
                  <c:bubble3D val="0"/>
                  <c:spPr>
                    <a:gradFill>
                      <a:gsLst>
                        <a:gs pos="100000">
                          <a:schemeClr val="accent4">
                            <a:lumMod val="60000"/>
                            <a:lumOff val="40000"/>
                          </a:schemeClr>
                        </a:gs>
                        <a:gs pos="0">
                          <a:schemeClr val="accent4"/>
                        </a:gs>
                      </a:gsLst>
                      <a:lin ang="5400000" scaled="0"/>
                    </a:gradFill>
                    <a:ln w="19050">
                      <a:solidFill>
                        <a:schemeClr val="lt1"/>
                      </a:solidFill>
                    </a:ln>
                    <a:effectLst/>
                  </c:spPr>
                </c:dPt>
                <c:dPt>
                  <c:idx val="4"/>
                  <c:bubble3D val="0"/>
                  <c:spPr>
                    <a:gradFill>
                      <a:gsLst>
                        <a:gs pos="100000">
                          <a:schemeClr val="accent5">
                            <a:lumMod val="60000"/>
                            <a:lumOff val="40000"/>
                          </a:schemeClr>
                        </a:gs>
                        <a:gs pos="0">
                          <a:schemeClr val="accent5"/>
                        </a:gs>
                      </a:gsLst>
                      <a:lin ang="5400000" scaled="0"/>
                    </a:gradFill>
                    <a:ln w="19050">
                      <a:solidFill>
                        <a:schemeClr val="lt1"/>
                      </a:solidFill>
                    </a:ln>
                    <a:effectLst/>
                  </c:spPr>
                </c:dPt>
                <c:dPt>
                  <c:idx val="5"/>
                  <c:bubble3D val="0"/>
                  <c:spPr>
                    <a:gradFill>
                      <a:gsLst>
                        <a:gs pos="100000">
                          <a:schemeClr val="accent6">
                            <a:lumMod val="60000"/>
                            <a:lumOff val="40000"/>
                          </a:schemeClr>
                        </a:gs>
                        <a:gs pos="0">
                          <a:schemeClr val="accent6"/>
                        </a:gs>
                      </a:gsLst>
                      <a:lin ang="5400000" scaled="0"/>
                    </a:gra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ko-KR"/>
                    </a:p>
                  </c:txPr>
                  <c:dLblPos val="ctr"/>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xmlns:c15="http://schemas.microsoft.com/office/drawing/2012/chart">
                    <c:ext xmlns:c15="http://schemas.microsoft.com/office/drawing/2012/chart" uri="{CE6537A1-D6FC-4f65-9D91-7224C49458BB}"/>
                  </c:extLst>
                </c:dLbls>
                <c:cat>
                  <c:strRef>
                    <c:extLst xmlns:c15="http://schemas.microsoft.com/office/drawing/2012/chart">
                      <c:ext xmlns:c15="http://schemas.microsoft.com/office/drawing/2012/chart" uri="{02D57815-91ED-43cb-92C2-25804820EDAC}">
                        <c15:formulaRef>
                          <c15:sqref>Sheet2!$A$15:$A$20</c15:sqref>
                        </c15:formulaRef>
                      </c:ext>
                    </c:extLst>
                    <c:strCache>
                      <c:ptCount val="6"/>
                      <c:pt idx="0">
                        <c:v>Design</c:v>
                      </c:pt>
                      <c:pt idx="1">
                        <c:v>Documentation</c:v>
                      </c:pt>
                      <c:pt idx="2">
                        <c:v>Implement</c:v>
                      </c:pt>
                      <c:pt idx="3">
                        <c:v>Integration Test</c:v>
                      </c:pt>
                      <c:pt idx="4">
                        <c:v>Management</c:v>
                      </c:pt>
                      <c:pt idx="5">
                        <c:v>Meeting</c:v>
                      </c:pt>
                    </c:strCache>
                  </c:strRef>
                </c:cat>
                <c:val>
                  <c:numRef>
                    <c:extLst xmlns:c15="http://schemas.microsoft.com/office/drawing/2012/chart">
                      <c:ext xmlns:c15="http://schemas.microsoft.com/office/drawing/2012/chart" uri="{02D57815-91ED-43cb-92C2-25804820EDAC}">
                        <c15:formulaRef>
                          <c15:sqref>Sheet2!$F$15:$F$20</c15:sqref>
                        </c15:formulaRef>
                      </c:ext>
                    </c:extLst>
                    <c:numCache>
                      <c:formatCode>[h]:mm:ss</c:formatCode>
                      <c:ptCount val="6"/>
                      <c:pt idx="0">
                        <c:v>0.17986111111111111</c:v>
                      </c:pt>
                      <c:pt idx="1">
                        <c:v>0.68263888888888891</c:v>
                      </c:pt>
                      <c:pt idx="3">
                        <c:v>0.58263888888888882</c:v>
                      </c:pt>
                      <c:pt idx="4">
                        <c:v>9.1666666666666674E-2</c:v>
                      </c:pt>
                      <c:pt idx="5">
                        <c:v>0.81458333333333333</c:v>
                      </c:pt>
                    </c:numCache>
                  </c:numRef>
                </c:val>
              </c15:ser>
            </c15:filteredPieSeries>
          </c:ext>
        </c:extLst>
      </c:pieChart>
      <c:spPr>
        <a:noFill/>
        <a:ln>
          <a:noFill/>
        </a:ln>
        <a:effectLst/>
      </c:spPr>
    </c:plotArea>
    <c:legend>
      <c:legendPos val="r"/>
      <c:layout/>
      <c:overlay val="0"/>
      <c:spPr>
        <a:solidFill>
          <a:schemeClr val="lt1">
            <a:alpha val="50000"/>
          </a:schemeClr>
        </a:solidFill>
        <a:ln>
          <a:noFill/>
        </a:ln>
        <a:effectLst/>
      </c:spPr>
      <c:txPr>
        <a:bodyPr rot="0" spcFirstLastPara="1" vertOverflow="ellipsis" vert="horz" wrap="square" anchor="ctr" anchorCtr="1"/>
        <a:lstStyle/>
        <a:p>
          <a:pPr>
            <a:defRPr sz="1200" b="0" i="0" u="none" strike="noStrike" kern="1200" baseline="0">
              <a:solidFill>
                <a:schemeClr val="dk1">
                  <a:lumMod val="65000"/>
                  <a:lumOff val="35000"/>
                </a:schemeClr>
              </a:solidFill>
              <a:latin typeface="+mn-lt"/>
              <a:ea typeface="+mn-ea"/>
              <a:cs typeface="+mn-cs"/>
            </a:defRPr>
          </a:pPr>
          <a:endParaRPr lang="ko-KR"/>
        </a:p>
      </c:txPr>
    </c:legend>
    <c:plotVisOnly val="1"/>
    <c:dispBlanksAs val="gap"/>
    <c:showDLblsOverMax val="0"/>
  </c:chart>
  <c:spPr>
    <a:solidFill>
      <a:sysClr val="window" lastClr="FFFFFF"/>
    </a:solidFill>
    <a:ln w="9525" cap="flat" cmpd="sng" algn="ctr">
      <a:solidFill>
        <a:schemeClr val="dk1">
          <a:lumMod val="15000"/>
          <a:lumOff val="85000"/>
        </a:schemeClr>
      </a:solidFill>
      <a:round/>
    </a:ln>
    <a:effectLst/>
  </c:spPr>
  <c:txPr>
    <a:bodyPr/>
    <a:lstStyle/>
    <a:p>
      <a:pPr>
        <a:defRPr/>
      </a:pPr>
      <a:endParaRPr lang="ko-K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lineChart>
        <c:grouping val="standard"/>
        <c:varyColors val="0"/>
        <c:ser>
          <c:idx val="1"/>
          <c:order val="1"/>
          <c:tx>
            <c:strRef>
              <c:f>Sheet3!$D$17</c:f>
              <c:strCache>
                <c:ptCount val="1"/>
                <c:pt idx="0">
                  <c:v>Actual</c:v>
                </c:pt>
              </c:strCache>
            </c:strRef>
          </c:tx>
          <c:spPr>
            <a:ln w="28575" cap="rnd">
              <a:solidFill>
                <a:schemeClr val="accent2">
                  <a:shade val="86000"/>
                </a:schemeClr>
              </a:solidFill>
              <a:round/>
            </a:ln>
            <a:effectLst/>
          </c:spPr>
          <c:marker>
            <c:symbol val="none"/>
          </c:marker>
          <c:cat>
            <c:numRef>
              <c:f>Sheet3!$B$18:$B$49</c:f>
              <c:numCache>
                <c:formatCode>m/d/yyyy</c:formatCode>
                <c:ptCount val="32"/>
                <c:pt idx="0">
                  <c:v>42513</c:v>
                </c:pt>
                <c:pt idx="1">
                  <c:v>42514</c:v>
                </c:pt>
                <c:pt idx="2">
                  <c:v>42515</c:v>
                </c:pt>
                <c:pt idx="3">
                  <c:v>42516</c:v>
                </c:pt>
                <c:pt idx="4">
                  <c:v>42517</c:v>
                </c:pt>
                <c:pt idx="5">
                  <c:v>42518</c:v>
                </c:pt>
                <c:pt idx="6">
                  <c:v>42519</c:v>
                </c:pt>
                <c:pt idx="7">
                  <c:v>42520</c:v>
                </c:pt>
                <c:pt idx="8">
                  <c:v>42521</c:v>
                </c:pt>
                <c:pt idx="9">
                  <c:v>42522</c:v>
                </c:pt>
                <c:pt idx="10">
                  <c:v>42523</c:v>
                </c:pt>
                <c:pt idx="11">
                  <c:v>42524</c:v>
                </c:pt>
                <c:pt idx="12">
                  <c:v>42525</c:v>
                </c:pt>
                <c:pt idx="13">
                  <c:v>42526</c:v>
                </c:pt>
                <c:pt idx="14">
                  <c:v>42527</c:v>
                </c:pt>
                <c:pt idx="15">
                  <c:v>42528</c:v>
                </c:pt>
                <c:pt idx="16">
                  <c:v>42529</c:v>
                </c:pt>
                <c:pt idx="17">
                  <c:v>42530</c:v>
                </c:pt>
                <c:pt idx="18">
                  <c:v>42531</c:v>
                </c:pt>
                <c:pt idx="19">
                  <c:v>42532</c:v>
                </c:pt>
                <c:pt idx="20">
                  <c:v>42533</c:v>
                </c:pt>
                <c:pt idx="21">
                  <c:v>42534</c:v>
                </c:pt>
                <c:pt idx="22">
                  <c:v>42535</c:v>
                </c:pt>
                <c:pt idx="23">
                  <c:v>42536</c:v>
                </c:pt>
                <c:pt idx="24">
                  <c:v>42537</c:v>
                </c:pt>
                <c:pt idx="25">
                  <c:v>42538</c:v>
                </c:pt>
                <c:pt idx="26">
                  <c:v>42539</c:v>
                </c:pt>
                <c:pt idx="27">
                  <c:v>42540</c:v>
                </c:pt>
                <c:pt idx="28">
                  <c:v>42541</c:v>
                </c:pt>
                <c:pt idx="29">
                  <c:v>42542</c:v>
                </c:pt>
                <c:pt idx="30">
                  <c:v>42543</c:v>
                </c:pt>
                <c:pt idx="31">
                  <c:v>42544</c:v>
                </c:pt>
              </c:numCache>
            </c:numRef>
          </c:cat>
          <c:val>
            <c:numRef>
              <c:f>Sheet3!$D$18:$D$49</c:f>
              <c:numCache>
                <c:formatCode>[h]:mm:ss</c:formatCode>
                <c:ptCount val="32"/>
                <c:pt idx="0">
                  <c:v>0</c:v>
                </c:pt>
                <c:pt idx="1">
                  <c:v>0.30972222222222223</c:v>
                </c:pt>
                <c:pt idx="2">
                  <c:v>0.62223379629629627</c:v>
                </c:pt>
                <c:pt idx="3">
                  <c:v>0.92989583333333337</c:v>
                </c:pt>
                <c:pt idx="4">
                  <c:v>0.92989583333333337</c:v>
                </c:pt>
                <c:pt idx="5">
                  <c:v>0.92989583333333337</c:v>
                </c:pt>
                <c:pt idx="6">
                  <c:v>0.92989583333333337</c:v>
                </c:pt>
                <c:pt idx="7">
                  <c:v>0.92989583333333337</c:v>
                </c:pt>
                <c:pt idx="8">
                  <c:v>1.1097569444444444</c:v>
                </c:pt>
                <c:pt idx="9">
                  <c:v>1.3386342592592593</c:v>
                </c:pt>
                <c:pt idx="10">
                  <c:v>1.6133101851851852</c:v>
                </c:pt>
                <c:pt idx="11">
                  <c:v>1.9095023148148149</c:v>
                </c:pt>
                <c:pt idx="12">
                  <c:v>1.9512384259259261</c:v>
                </c:pt>
                <c:pt idx="13">
                  <c:v>2.4753935185185187</c:v>
                </c:pt>
                <c:pt idx="14">
                  <c:v>3.083842592592593</c:v>
                </c:pt>
                <c:pt idx="15">
                  <c:v>3.9153935185185187</c:v>
                </c:pt>
                <c:pt idx="16">
                  <c:v>4.2749768518518518</c:v>
                </c:pt>
                <c:pt idx="17">
                  <c:v>4.4446759259259263</c:v>
                </c:pt>
                <c:pt idx="18">
                  <c:v>4.4446759259259263</c:v>
                </c:pt>
                <c:pt idx="19">
                  <c:v>4.7379629629629632</c:v>
                </c:pt>
                <c:pt idx="20">
                  <c:v>5.1865625</c:v>
                </c:pt>
                <c:pt idx="21">
                  <c:v>5.8662731481481485</c:v>
                </c:pt>
                <c:pt idx="22">
                  <c:v>6.051354166666667</c:v>
                </c:pt>
                <c:pt idx="23">
                  <c:v>6.9436689814814816</c:v>
                </c:pt>
                <c:pt idx="24">
                  <c:v>6.9436689814814816</c:v>
                </c:pt>
                <c:pt idx="25">
                  <c:v>7.1241319444444446</c:v>
                </c:pt>
                <c:pt idx="26">
                  <c:v>7.9383912037037039</c:v>
                </c:pt>
                <c:pt idx="27">
                  <c:v>9.0853472222222216</c:v>
                </c:pt>
                <c:pt idx="28">
                  <c:v>10.296319444444444</c:v>
                </c:pt>
                <c:pt idx="29">
                  <c:v>11.796250000000001</c:v>
                </c:pt>
                <c:pt idx="30">
                  <c:v>13.296180555555557</c:v>
                </c:pt>
                <c:pt idx="31">
                  <c:v>14.50715277777778</c:v>
                </c:pt>
              </c:numCache>
            </c:numRef>
          </c:val>
          <c:smooth val="0"/>
        </c:ser>
        <c:ser>
          <c:idx val="3"/>
          <c:order val="3"/>
          <c:tx>
            <c:strRef>
              <c:f>Sheet3!$F$17</c:f>
              <c:strCache>
                <c:ptCount val="1"/>
                <c:pt idx="0">
                  <c:v>Planed</c:v>
                </c:pt>
              </c:strCache>
            </c:strRef>
          </c:tx>
          <c:spPr>
            <a:ln w="28575" cap="rnd">
              <a:solidFill>
                <a:schemeClr val="accent2">
                  <a:tint val="58000"/>
                </a:schemeClr>
              </a:solidFill>
              <a:round/>
            </a:ln>
            <a:effectLst/>
          </c:spPr>
          <c:marker>
            <c:symbol val="none"/>
          </c:marker>
          <c:cat>
            <c:numRef>
              <c:f>Sheet3!$B$18:$B$49</c:f>
              <c:numCache>
                <c:formatCode>m/d/yyyy</c:formatCode>
                <c:ptCount val="32"/>
                <c:pt idx="0">
                  <c:v>42513</c:v>
                </c:pt>
                <c:pt idx="1">
                  <c:v>42514</c:v>
                </c:pt>
                <c:pt idx="2">
                  <c:v>42515</c:v>
                </c:pt>
                <c:pt idx="3">
                  <c:v>42516</c:v>
                </c:pt>
                <c:pt idx="4">
                  <c:v>42517</c:v>
                </c:pt>
                <c:pt idx="5">
                  <c:v>42518</c:v>
                </c:pt>
                <c:pt idx="6">
                  <c:v>42519</c:v>
                </c:pt>
                <c:pt idx="7">
                  <c:v>42520</c:v>
                </c:pt>
                <c:pt idx="8">
                  <c:v>42521</c:v>
                </c:pt>
                <c:pt idx="9">
                  <c:v>42522</c:v>
                </c:pt>
                <c:pt idx="10">
                  <c:v>42523</c:v>
                </c:pt>
                <c:pt idx="11">
                  <c:v>42524</c:v>
                </c:pt>
                <c:pt idx="12">
                  <c:v>42525</c:v>
                </c:pt>
                <c:pt idx="13">
                  <c:v>42526</c:v>
                </c:pt>
                <c:pt idx="14">
                  <c:v>42527</c:v>
                </c:pt>
                <c:pt idx="15">
                  <c:v>42528</c:v>
                </c:pt>
                <c:pt idx="16">
                  <c:v>42529</c:v>
                </c:pt>
                <c:pt idx="17">
                  <c:v>42530</c:v>
                </c:pt>
                <c:pt idx="18">
                  <c:v>42531</c:v>
                </c:pt>
                <c:pt idx="19">
                  <c:v>42532</c:v>
                </c:pt>
                <c:pt idx="20">
                  <c:v>42533</c:v>
                </c:pt>
                <c:pt idx="21">
                  <c:v>42534</c:v>
                </c:pt>
                <c:pt idx="22">
                  <c:v>42535</c:v>
                </c:pt>
                <c:pt idx="23">
                  <c:v>42536</c:v>
                </c:pt>
                <c:pt idx="24">
                  <c:v>42537</c:v>
                </c:pt>
                <c:pt idx="25">
                  <c:v>42538</c:v>
                </c:pt>
                <c:pt idx="26">
                  <c:v>42539</c:v>
                </c:pt>
                <c:pt idx="27">
                  <c:v>42540</c:v>
                </c:pt>
                <c:pt idx="28">
                  <c:v>42541</c:v>
                </c:pt>
                <c:pt idx="29">
                  <c:v>42542</c:v>
                </c:pt>
                <c:pt idx="30">
                  <c:v>42543</c:v>
                </c:pt>
                <c:pt idx="31">
                  <c:v>42544</c:v>
                </c:pt>
              </c:numCache>
            </c:numRef>
          </c:cat>
          <c:val>
            <c:numRef>
              <c:f>Sheet3!$F$18:$F$49</c:f>
              <c:numCache>
                <c:formatCode>[h]:mm:ss</c:formatCode>
                <c:ptCount val="32"/>
                <c:pt idx="0">
                  <c:v>0.52083333333333337</c:v>
                </c:pt>
                <c:pt idx="1">
                  <c:v>1.0416666666666667</c:v>
                </c:pt>
                <c:pt idx="2">
                  <c:v>1.5624999999999998</c:v>
                </c:pt>
                <c:pt idx="3">
                  <c:v>2.083333333333333</c:v>
                </c:pt>
                <c:pt idx="4">
                  <c:v>2.6041666666666661</c:v>
                </c:pt>
                <c:pt idx="5">
                  <c:v>2.6041666666666661</c:v>
                </c:pt>
                <c:pt idx="6">
                  <c:v>2.6041666666666661</c:v>
                </c:pt>
                <c:pt idx="7">
                  <c:v>2.6041666666666661</c:v>
                </c:pt>
                <c:pt idx="8">
                  <c:v>3.1249999999999996</c:v>
                </c:pt>
                <c:pt idx="9">
                  <c:v>3.6458333333333326</c:v>
                </c:pt>
                <c:pt idx="10">
                  <c:v>4.1666666666666661</c:v>
                </c:pt>
                <c:pt idx="11">
                  <c:v>4.6874999999999991</c:v>
                </c:pt>
                <c:pt idx="12">
                  <c:v>4.6874999999999991</c:v>
                </c:pt>
                <c:pt idx="13">
                  <c:v>4.6874999999999991</c:v>
                </c:pt>
                <c:pt idx="14">
                  <c:v>5.2083333333333321</c:v>
                </c:pt>
                <c:pt idx="15">
                  <c:v>5.7291666666666652</c:v>
                </c:pt>
                <c:pt idx="16">
                  <c:v>6.2499999999999982</c:v>
                </c:pt>
                <c:pt idx="17">
                  <c:v>6.7708333333333313</c:v>
                </c:pt>
                <c:pt idx="18">
                  <c:v>7.2916666666666643</c:v>
                </c:pt>
                <c:pt idx="19">
                  <c:v>7.2916666666666643</c:v>
                </c:pt>
                <c:pt idx="20">
                  <c:v>7.2916666666666643</c:v>
                </c:pt>
                <c:pt idx="21">
                  <c:v>7.8124999999999973</c:v>
                </c:pt>
                <c:pt idx="22">
                  <c:v>8.3333333333333304</c:v>
                </c:pt>
                <c:pt idx="23">
                  <c:v>8.8541666666666643</c:v>
                </c:pt>
                <c:pt idx="24">
                  <c:v>9.3749999999999964</c:v>
                </c:pt>
                <c:pt idx="25">
                  <c:v>9.8958333333333286</c:v>
                </c:pt>
                <c:pt idx="26">
                  <c:v>9.8958333333333286</c:v>
                </c:pt>
                <c:pt idx="27">
                  <c:v>9.8958333333333286</c:v>
                </c:pt>
                <c:pt idx="28">
                  <c:v>10.416666666666661</c:v>
                </c:pt>
                <c:pt idx="29">
                  <c:v>10.937499999999993</c:v>
                </c:pt>
                <c:pt idx="30">
                  <c:v>11.458333333333325</c:v>
                </c:pt>
                <c:pt idx="31">
                  <c:v>11.979166666666657</c:v>
                </c:pt>
              </c:numCache>
            </c:numRef>
          </c:val>
          <c:smooth val="0"/>
        </c:ser>
        <c:dLbls>
          <c:showLegendKey val="0"/>
          <c:showVal val="0"/>
          <c:showCatName val="0"/>
          <c:showSerName val="0"/>
          <c:showPercent val="0"/>
          <c:showBubbleSize val="0"/>
        </c:dLbls>
        <c:smooth val="0"/>
        <c:axId val="256294576"/>
        <c:axId val="256291048"/>
        <c:extLst>
          <c:ext xmlns:c15="http://schemas.microsoft.com/office/drawing/2012/chart" uri="{02D57815-91ED-43cb-92C2-25804820EDAC}">
            <c15:filteredLineSeries>
              <c15:ser>
                <c:idx val="0"/>
                <c:order val="0"/>
                <c:tx>
                  <c:strRef>
                    <c:extLst>
                      <c:ext uri="{02D57815-91ED-43cb-92C2-25804820EDAC}">
                        <c15:formulaRef>
                          <c15:sqref>Sheet3!$C$17</c15:sqref>
                        </c15:formulaRef>
                      </c:ext>
                    </c:extLst>
                    <c:strCache>
                      <c:ptCount val="1"/>
                      <c:pt idx="0">
                        <c:v>t</c:v>
                      </c:pt>
                    </c:strCache>
                  </c:strRef>
                </c:tx>
                <c:spPr>
                  <a:ln w="28575" cap="rnd">
                    <a:solidFill>
                      <a:schemeClr val="accent2">
                        <a:shade val="58000"/>
                      </a:schemeClr>
                    </a:solidFill>
                    <a:round/>
                  </a:ln>
                  <a:effectLst/>
                </c:spPr>
                <c:marker>
                  <c:symbol val="none"/>
                </c:marker>
                <c:cat>
                  <c:numRef>
                    <c:extLst>
                      <c:ext uri="{02D57815-91ED-43cb-92C2-25804820EDAC}">
                        <c15:formulaRef>
                          <c15:sqref>Sheet3!$B$18:$B$49</c15:sqref>
                        </c15:formulaRef>
                      </c:ext>
                    </c:extLst>
                    <c:numCache>
                      <c:formatCode>m/d/yyyy</c:formatCode>
                      <c:ptCount val="32"/>
                      <c:pt idx="0">
                        <c:v>42513</c:v>
                      </c:pt>
                      <c:pt idx="1">
                        <c:v>42514</c:v>
                      </c:pt>
                      <c:pt idx="2">
                        <c:v>42515</c:v>
                      </c:pt>
                      <c:pt idx="3">
                        <c:v>42516</c:v>
                      </c:pt>
                      <c:pt idx="4">
                        <c:v>42517</c:v>
                      </c:pt>
                      <c:pt idx="5">
                        <c:v>42518</c:v>
                      </c:pt>
                      <c:pt idx="6">
                        <c:v>42519</c:v>
                      </c:pt>
                      <c:pt idx="7">
                        <c:v>42520</c:v>
                      </c:pt>
                      <c:pt idx="8">
                        <c:v>42521</c:v>
                      </c:pt>
                      <c:pt idx="9">
                        <c:v>42522</c:v>
                      </c:pt>
                      <c:pt idx="10">
                        <c:v>42523</c:v>
                      </c:pt>
                      <c:pt idx="11">
                        <c:v>42524</c:v>
                      </c:pt>
                      <c:pt idx="12">
                        <c:v>42525</c:v>
                      </c:pt>
                      <c:pt idx="13">
                        <c:v>42526</c:v>
                      </c:pt>
                      <c:pt idx="14">
                        <c:v>42527</c:v>
                      </c:pt>
                      <c:pt idx="15">
                        <c:v>42528</c:v>
                      </c:pt>
                      <c:pt idx="16">
                        <c:v>42529</c:v>
                      </c:pt>
                      <c:pt idx="17">
                        <c:v>42530</c:v>
                      </c:pt>
                      <c:pt idx="18">
                        <c:v>42531</c:v>
                      </c:pt>
                      <c:pt idx="19">
                        <c:v>42532</c:v>
                      </c:pt>
                      <c:pt idx="20">
                        <c:v>42533</c:v>
                      </c:pt>
                      <c:pt idx="21">
                        <c:v>42534</c:v>
                      </c:pt>
                      <c:pt idx="22">
                        <c:v>42535</c:v>
                      </c:pt>
                      <c:pt idx="23">
                        <c:v>42536</c:v>
                      </c:pt>
                      <c:pt idx="24">
                        <c:v>42537</c:v>
                      </c:pt>
                      <c:pt idx="25">
                        <c:v>42538</c:v>
                      </c:pt>
                      <c:pt idx="26">
                        <c:v>42539</c:v>
                      </c:pt>
                      <c:pt idx="27">
                        <c:v>42540</c:v>
                      </c:pt>
                      <c:pt idx="28">
                        <c:v>42541</c:v>
                      </c:pt>
                      <c:pt idx="29">
                        <c:v>42542</c:v>
                      </c:pt>
                      <c:pt idx="30">
                        <c:v>42543</c:v>
                      </c:pt>
                      <c:pt idx="31">
                        <c:v>42544</c:v>
                      </c:pt>
                    </c:numCache>
                  </c:numRef>
                </c:cat>
                <c:val>
                  <c:numRef>
                    <c:extLst>
                      <c:ext uri="{02D57815-91ED-43cb-92C2-25804820EDAC}">
                        <c15:formulaRef>
                          <c15:sqref>Sheet3!$C$18:$C$49</c15:sqref>
                        </c15:formulaRef>
                      </c:ext>
                    </c:extLst>
                    <c:numCache>
                      <c:formatCode>[h]:mm:ss</c:formatCode>
                      <c:ptCount val="32"/>
                      <c:pt idx="0">
                        <c:v>0</c:v>
                      </c:pt>
                      <c:pt idx="1">
                        <c:v>0.30972222222222223</c:v>
                      </c:pt>
                      <c:pt idx="2">
                        <c:v>0.31251157407407404</c:v>
                      </c:pt>
                      <c:pt idx="3">
                        <c:v>0.30766203703703704</c:v>
                      </c:pt>
                      <c:pt idx="4">
                        <c:v>0</c:v>
                      </c:pt>
                      <c:pt idx="5">
                        <c:v>0</c:v>
                      </c:pt>
                      <c:pt idx="6">
                        <c:v>0</c:v>
                      </c:pt>
                      <c:pt idx="7">
                        <c:v>0</c:v>
                      </c:pt>
                      <c:pt idx="8">
                        <c:v>0.17986111111111111</c:v>
                      </c:pt>
                      <c:pt idx="9">
                        <c:v>0.2288773148148148</c:v>
                      </c:pt>
                      <c:pt idx="10">
                        <c:v>0.27467592592592593</c:v>
                      </c:pt>
                      <c:pt idx="11">
                        <c:v>0.29619212962962965</c:v>
                      </c:pt>
                      <c:pt idx="12">
                        <c:v>4.1736111111111113E-2</c:v>
                      </c:pt>
                      <c:pt idx="13">
                        <c:v>0.52415509259259252</c:v>
                      </c:pt>
                      <c:pt idx="14">
                        <c:v>0.60844907407407411</c:v>
                      </c:pt>
                      <c:pt idx="15">
                        <c:v>0.83155092592592594</c:v>
                      </c:pt>
                      <c:pt idx="16">
                        <c:v>0.35958333333333331</c:v>
                      </c:pt>
                      <c:pt idx="17">
                        <c:v>0.16969907407407406</c:v>
                      </c:pt>
                      <c:pt idx="18">
                        <c:v>0</c:v>
                      </c:pt>
                      <c:pt idx="19">
                        <c:v>0.29328703703703707</c:v>
                      </c:pt>
                      <c:pt idx="20">
                        <c:v>0.44859953703703703</c:v>
                      </c:pt>
                      <c:pt idx="21">
                        <c:v>0.67971064814814819</c:v>
                      </c:pt>
                      <c:pt idx="22">
                        <c:v>0.18508101851851852</c:v>
                      </c:pt>
                      <c:pt idx="23">
                        <c:v>0.89231481481481478</c:v>
                      </c:pt>
                      <c:pt idx="24">
                        <c:v>0</c:v>
                      </c:pt>
                      <c:pt idx="25">
                        <c:v>0.18046296296296299</c:v>
                      </c:pt>
                      <c:pt idx="26">
                        <c:v>0.81425925925925924</c:v>
                      </c:pt>
                      <c:pt idx="27">
                        <c:v>1.1469560185185186</c:v>
                      </c:pt>
                      <c:pt idx="28">
                        <c:v>1.2109722222222223</c:v>
                      </c:pt>
                      <c:pt idx="29">
                        <c:v>1.4999305555555558</c:v>
                      </c:pt>
                      <c:pt idx="30">
                        <c:v>1.4999305555555558</c:v>
                      </c:pt>
                      <c:pt idx="31">
                        <c:v>1.2109722222222223</c:v>
                      </c:pt>
                    </c:numCache>
                  </c:numRef>
                </c:val>
                <c:smooth val="0"/>
              </c15:ser>
            </c15:filteredLineSeries>
            <c15:filteredLineSeries>
              <c15:ser>
                <c:idx val="2"/>
                <c:order val="2"/>
                <c:tx>
                  <c:strRef>
                    <c:extLst xmlns:c15="http://schemas.microsoft.com/office/drawing/2012/chart">
                      <c:ext xmlns:c15="http://schemas.microsoft.com/office/drawing/2012/chart" uri="{02D57815-91ED-43cb-92C2-25804820EDAC}">
                        <c15:formulaRef>
                          <c15:sqref>Sheet3!$E$17</c15:sqref>
                        </c15:formulaRef>
                      </c:ext>
                    </c:extLst>
                    <c:strCache>
                      <c:ptCount val="1"/>
                      <c:pt idx="0">
                        <c:v>a</c:v>
                      </c:pt>
                    </c:strCache>
                  </c:strRef>
                </c:tx>
                <c:spPr>
                  <a:ln w="28575" cap="rnd">
                    <a:solidFill>
                      <a:schemeClr val="accent2">
                        <a:tint val="86000"/>
                      </a:schemeClr>
                    </a:solidFill>
                    <a:round/>
                  </a:ln>
                  <a:effectLst/>
                </c:spPr>
                <c:marker>
                  <c:symbol val="none"/>
                </c:marker>
                <c:cat>
                  <c:numRef>
                    <c:extLst xmlns:c15="http://schemas.microsoft.com/office/drawing/2012/chart">
                      <c:ext xmlns:c15="http://schemas.microsoft.com/office/drawing/2012/chart" uri="{02D57815-91ED-43cb-92C2-25804820EDAC}">
                        <c15:formulaRef>
                          <c15:sqref>Sheet3!$B$18:$B$49</c15:sqref>
                        </c15:formulaRef>
                      </c:ext>
                    </c:extLst>
                    <c:numCache>
                      <c:formatCode>m/d/yyyy</c:formatCode>
                      <c:ptCount val="32"/>
                      <c:pt idx="0">
                        <c:v>42513</c:v>
                      </c:pt>
                      <c:pt idx="1">
                        <c:v>42514</c:v>
                      </c:pt>
                      <c:pt idx="2">
                        <c:v>42515</c:v>
                      </c:pt>
                      <c:pt idx="3">
                        <c:v>42516</c:v>
                      </c:pt>
                      <c:pt idx="4">
                        <c:v>42517</c:v>
                      </c:pt>
                      <c:pt idx="5">
                        <c:v>42518</c:v>
                      </c:pt>
                      <c:pt idx="6">
                        <c:v>42519</c:v>
                      </c:pt>
                      <c:pt idx="7">
                        <c:v>42520</c:v>
                      </c:pt>
                      <c:pt idx="8">
                        <c:v>42521</c:v>
                      </c:pt>
                      <c:pt idx="9">
                        <c:v>42522</c:v>
                      </c:pt>
                      <c:pt idx="10">
                        <c:v>42523</c:v>
                      </c:pt>
                      <c:pt idx="11">
                        <c:v>42524</c:v>
                      </c:pt>
                      <c:pt idx="12">
                        <c:v>42525</c:v>
                      </c:pt>
                      <c:pt idx="13">
                        <c:v>42526</c:v>
                      </c:pt>
                      <c:pt idx="14">
                        <c:v>42527</c:v>
                      </c:pt>
                      <c:pt idx="15">
                        <c:v>42528</c:v>
                      </c:pt>
                      <c:pt idx="16">
                        <c:v>42529</c:v>
                      </c:pt>
                      <c:pt idx="17">
                        <c:v>42530</c:v>
                      </c:pt>
                      <c:pt idx="18">
                        <c:v>42531</c:v>
                      </c:pt>
                      <c:pt idx="19">
                        <c:v>42532</c:v>
                      </c:pt>
                      <c:pt idx="20">
                        <c:v>42533</c:v>
                      </c:pt>
                      <c:pt idx="21">
                        <c:v>42534</c:v>
                      </c:pt>
                      <c:pt idx="22">
                        <c:v>42535</c:v>
                      </c:pt>
                      <c:pt idx="23">
                        <c:v>42536</c:v>
                      </c:pt>
                      <c:pt idx="24">
                        <c:v>42537</c:v>
                      </c:pt>
                      <c:pt idx="25">
                        <c:v>42538</c:v>
                      </c:pt>
                      <c:pt idx="26">
                        <c:v>42539</c:v>
                      </c:pt>
                      <c:pt idx="27">
                        <c:v>42540</c:v>
                      </c:pt>
                      <c:pt idx="28">
                        <c:v>42541</c:v>
                      </c:pt>
                      <c:pt idx="29">
                        <c:v>42542</c:v>
                      </c:pt>
                      <c:pt idx="30">
                        <c:v>42543</c:v>
                      </c:pt>
                      <c:pt idx="31">
                        <c:v>42544</c:v>
                      </c:pt>
                    </c:numCache>
                  </c:numRef>
                </c:cat>
                <c:val>
                  <c:numRef>
                    <c:extLst xmlns:c15="http://schemas.microsoft.com/office/drawing/2012/chart">
                      <c:ext xmlns:c15="http://schemas.microsoft.com/office/drawing/2012/chart" uri="{02D57815-91ED-43cb-92C2-25804820EDAC}">
                        <c15:formulaRef>
                          <c15:sqref>Sheet3!$E$18:$E$49</c15:sqref>
                        </c15:formulaRef>
                      </c:ext>
                    </c:extLst>
                    <c:numCache>
                      <c:formatCode>[h]:mm:ss</c:formatCode>
                      <c:ptCount val="32"/>
                      <c:pt idx="0">
                        <c:v>0.52083333333333337</c:v>
                      </c:pt>
                      <c:pt idx="1">
                        <c:v>0.52083333333333337</c:v>
                      </c:pt>
                      <c:pt idx="2">
                        <c:v>0.52083333333333304</c:v>
                      </c:pt>
                      <c:pt idx="3">
                        <c:v>0.52083333333333304</c:v>
                      </c:pt>
                      <c:pt idx="4">
                        <c:v>0.52083333333333304</c:v>
                      </c:pt>
                      <c:pt idx="5">
                        <c:v>0</c:v>
                      </c:pt>
                      <c:pt idx="6">
                        <c:v>0</c:v>
                      </c:pt>
                      <c:pt idx="7">
                        <c:v>0</c:v>
                      </c:pt>
                      <c:pt idx="8">
                        <c:v>0.52083333333333337</c:v>
                      </c:pt>
                      <c:pt idx="9">
                        <c:v>0.52083333333333304</c:v>
                      </c:pt>
                      <c:pt idx="10">
                        <c:v>0.52083333333333304</c:v>
                      </c:pt>
                      <c:pt idx="11">
                        <c:v>0.52083333333333304</c:v>
                      </c:pt>
                      <c:pt idx="12">
                        <c:v>0</c:v>
                      </c:pt>
                      <c:pt idx="13">
                        <c:v>0</c:v>
                      </c:pt>
                      <c:pt idx="14">
                        <c:v>0.52083333333333337</c:v>
                      </c:pt>
                      <c:pt idx="15">
                        <c:v>0.52083333333333337</c:v>
                      </c:pt>
                      <c:pt idx="16">
                        <c:v>0.52083333333333304</c:v>
                      </c:pt>
                      <c:pt idx="17">
                        <c:v>0.52083333333333304</c:v>
                      </c:pt>
                      <c:pt idx="18">
                        <c:v>0.52083333333333304</c:v>
                      </c:pt>
                      <c:pt idx="19">
                        <c:v>0</c:v>
                      </c:pt>
                      <c:pt idx="20">
                        <c:v>0</c:v>
                      </c:pt>
                      <c:pt idx="21">
                        <c:v>0.52083333333333304</c:v>
                      </c:pt>
                      <c:pt idx="22">
                        <c:v>0.52083333333333304</c:v>
                      </c:pt>
                      <c:pt idx="23">
                        <c:v>0.52083333333333304</c:v>
                      </c:pt>
                      <c:pt idx="24">
                        <c:v>0.52083333333333304</c:v>
                      </c:pt>
                      <c:pt idx="25">
                        <c:v>0.52083333333333304</c:v>
                      </c:pt>
                      <c:pt idx="26">
                        <c:v>0</c:v>
                      </c:pt>
                      <c:pt idx="27">
                        <c:v>0</c:v>
                      </c:pt>
                      <c:pt idx="28">
                        <c:v>0.52083333333333304</c:v>
                      </c:pt>
                      <c:pt idx="29">
                        <c:v>0.52083333333333304</c:v>
                      </c:pt>
                      <c:pt idx="30">
                        <c:v>0.52083333333333304</c:v>
                      </c:pt>
                      <c:pt idx="31">
                        <c:v>0.52083333333333304</c:v>
                      </c:pt>
                    </c:numCache>
                  </c:numRef>
                </c:val>
                <c:smooth val="0"/>
              </c15:ser>
            </c15:filteredLineSeries>
          </c:ext>
        </c:extLst>
      </c:lineChart>
      <c:dateAx>
        <c:axId val="256294576"/>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276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256291048"/>
        <c:crosses val="autoZero"/>
        <c:auto val="1"/>
        <c:lblOffset val="100"/>
        <c:baseTimeUnit val="days"/>
      </c:dateAx>
      <c:valAx>
        <c:axId val="256291048"/>
        <c:scaling>
          <c:orientation val="minMax"/>
        </c:scaling>
        <c:delete val="0"/>
        <c:axPos val="l"/>
        <c:majorGridlines>
          <c:spPr>
            <a:ln w="9525" cap="flat" cmpd="sng" algn="ctr">
              <a:solidFill>
                <a:schemeClr val="tx1">
                  <a:lumMod val="15000"/>
                  <a:lumOff val="85000"/>
                </a:schemeClr>
              </a:solidFill>
              <a:round/>
            </a:ln>
            <a:effectLst/>
          </c:spPr>
        </c:majorGridlines>
        <c:numFmt formatCode="[h]:mm:ss"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25629457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legend>
    <c:plotVisOnly val="1"/>
    <c:dispBlanksAs val="gap"/>
    <c:showDLblsOverMax val="0"/>
  </c:chart>
  <c:spPr>
    <a:solidFill>
      <a:schemeClr val="bg1"/>
    </a:solidFill>
    <a:ln w="9525" cap="flat" cmpd="sng" algn="ctr">
      <a:solidFill>
        <a:schemeClr val="bg1">
          <a:lumMod val="85000"/>
        </a:schemeClr>
      </a:solidFill>
      <a:round/>
    </a:ln>
    <a:effectLst/>
  </c:spPr>
  <c:txPr>
    <a:bodyPr/>
    <a:lstStyle/>
    <a:p>
      <a:pPr>
        <a:defRPr/>
      </a:pPr>
      <a:endParaRPr lang="ko-K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56">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2889731" cy="496253"/>
          </a:xfrm>
          <a:prstGeom prst="rect">
            <a:avLst/>
          </a:prstGeom>
        </p:spPr>
        <p:txBody>
          <a:bodyPr vert="horz" lIns="91019" tIns="45510" rIns="91019" bIns="45510" rtlCol="0"/>
          <a:lstStyle>
            <a:lvl1pPr algn="l" fontAlgn="auto">
              <a:spcBef>
                <a:spcPts val="0"/>
              </a:spcBef>
              <a:spcAft>
                <a:spcPts val="0"/>
              </a:spcAft>
              <a:defRPr kumimoji="0" sz="1200">
                <a:latin typeface="+mn-lt"/>
                <a:ea typeface="+mn-ea"/>
              </a:defRPr>
            </a:lvl1pPr>
          </a:lstStyle>
          <a:p>
            <a:pPr>
              <a:defRPr/>
            </a:pPr>
            <a:endParaRPr lang="ko-KR" altLang="en-US"/>
          </a:p>
        </p:txBody>
      </p:sp>
      <p:sp>
        <p:nvSpPr>
          <p:cNvPr id="3" name="날짜 개체 틀 2"/>
          <p:cNvSpPr>
            <a:spLocks noGrp="1"/>
          </p:cNvSpPr>
          <p:nvPr>
            <p:ph type="dt" sz="quarter" idx="1"/>
          </p:nvPr>
        </p:nvSpPr>
        <p:spPr>
          <a:xfrm>
            <a:off x="3777804" y="1"/>
            <a:ext cx="2889731" cy="496253"/>
          </a:xfrm>
          <a:prstGeom prst="rect">
            <a:avLst/>
          </a:prstGeom>
        </p:spPr>
        <p:txBody>
          <a:bodyPr vert="horz" lIns="91019" tIns="45510" rIns="91019" bIns="45510" rtlCol="0"/>
          <a:lstStyle>
            <a:lvl1pPr algn="r" fontAlgn="auto">
              <a:spcBef>
                <a:spcPts val="0"/>
              </a:spcBef>
              <a:spcAft>
                <a:spcPts val="0"/>
              </a:spcAft>
              <a:defRPr kumimoji="0" sz="1200">
                <a:latin typeface="+mn-lt"/>
                <a:ea typeface="+mn-ea"/>
              </a:defRPr>
            </a:lvl1pPr>
          </a:lstStyle>
          <a:p>
            <a:pPr>
              <a:defRPr/>
            </a:pPr>
            <a:fld id="{C562AA09-B2C7-43E9-ABA0-23318402D21E}" type="datetimeFigureOut">
              <a:rPr lang="ko-KR" altLang="en-US"/>
              <a:pPr>
                <a:defRPr/>
              </a:pPr>
              <a:t>2016-06-24</a:t>
            </a:fld>
            <a:endParaRPr lang="ko-KR" altLang="en-US"/>
          </a:p>
        </p:txBody>
      </p:sp>
      <p:sp>
        <p:nvSpPr>
          <p:cNvPr id="4" name="바닥글 개체 틀 3"/>
          <p:cNvSpPr>
            <a:spLocks noGrp="1"/>
          </p:cNvSpPr>
          <p:nvPr>
            <p:ph type="ftr" sz="quarter" idx="2"/>
          </p:nvPr>
        </p:nvSpPr>
        <p:spPr>
          <a:xfrm>
            <a:off x="0" y="9428801"/>
            <a:ext cx="2889731" cy="496252"/>
          </a:xfrm>
          <a:prstGeom prst="rect">
            <a:avLst/>
          </a:prstGeom>
        </p:spPr>
        <p:txBody>
          <a:bodyPr vert="horz" lIns="91019" tIns="45510" rIns="91019" bIns="45510" rtlCol="0" anchor="b"/>
          <a:lstStyle>
            <a:lvl1pPr algn="l" fontAlgn="auto">
              <a:spcBef>
                <a:spcPts val="0"/>
              </a:spcBef>
              <a:spcAft>
                <a:spcPts val="0"/>
              </a:spcAft>
              <a:defRPr kumimoji="0" sz="1200">
                <a:latin typeface="+mn-lt"/>
                <a:ea typeface="+mn-ea"/>
              </a:defRPr>
            </a:lvl1pPr>
          </a:lstStyle>
          <a:p>
            <a:pPr>
              <a:defRPr/>
            </a:pPr>
            <a:endParaRPr lang="ko-KR" altLang="en-US"/>
          </a:p>
        </p:txBody>
      </p:sp>
      <p:sp>
        <p:nvSpPr>
          <p:cNvPr id="5" name="슬라이드 번호 개체 틀 4"/>
          <p:cNvSpPr>
            <a:spLocks noGrp="1"/>
          </p:cNvSpPr>
          <p:nvPr>
            <p:ph type="sldNum" sz="quarter" idx="3"/>
          </p:nvPr>
        </p:nvSpPr>
        <p:spPr>
          <a:xfrm>
            <a:off x="3777804" y="9428801"/>
            <a:ext cx="2889731" cy="496252"/>
          </a:xfrm>
          <a:prstGeom prst="rect">
            <a:avLst/>
          </a:prstGeom>
        </p:spPr>
        <p:txBody>
          <a:bodyPr vert="horz" lIns="91019" tIns="45510" rIns="91019" bIns="45510" rtlCol="0" anchor="b"/>
          <a:lstStyle>
            <a:lvl1pPr algn="r" fontAlgn="auto">
              <a:spcBef>
                <a:spcPts val="0"/>
              </a:spcBef>
              <a:spcAft>
                <a:spcPts val="0"/>
              </a:spcAft>
              <a:defRPr kumimoji="0" sz="1200">
                <a:latin typeface="+mn-lt"/>
                <a:ea typeface="+mn-ea"/>
              </a:defRPr>
            </a:lvl1pPr>
          </a:lstStyle>
          <a:p>
            <a:pPr>
              <a:defRPr/>
            </a:pPr>
            <a:fld id="{B64F63CA-8E40-4678-804A-E0C797DB7539}" type="slidenum">
              <a:rPr lang="ko-KR" altLang="en-US"/>
              <a:pPr>
                <a:defRPr/>
              </a:pPr>
              <a:t>‹#›</a:t>
            </a:fld>
            <a:endParaRPr lang="ko-KR" altLang="en-US"/>
          </a:p>
        </p:txBody>
      </p:sp>
    </p:spTree>
    <p:extLst>
      <p:ext uri="{BB962C8B-B14F-4D97-AF65-F5344CB8AC3E}">
        <p14:creationId xmlns:p14="http://schemas.microsoft.com/office/powerpoint/2010/main" val="12402255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2889731" cy="496253"/>
          </a:xfrm>
          <a:prstGeom prst="rect">
            <a:avLst/>
          </a:prstGeom>
        </p:spPr>
        <p:txBody>
          <a:bodyPr vert="horz" lIns="91019" tIns="45510" rIns="91019" bIns="45510" rtlCol="0"/>
          <a:lstStyle>
            <a:lvl1pPr algn="l" fontAlgn="auto">
              <a:spcBef>
                <a:spcPts val="0"/>
              </a:spcBef>
              <a:spcAft>
                <a:spcPts val="0"/>
              </a:spcAft>
              <a:defRPr kumimoji="0" sz="1200">
                <a:latin typeface="+mn-lt"/>
                <a:ea typeface="+mn-ea"/>
              </a:defRPr>
            </a:lvl1pPr>
          </a:lstStyle>
          <a:p>
            <a:pPr>
              <a:defRPr/>
            </a:pPr>
            <a:endParaRPr lang="ko-KR" altLang="en-US"/>
          </a:p>
        </p:txBody>
      </p:sp>
      <p:sp>
        <p:nvSpPr>
          <p:cNvPr id="3" name="날짜 개체 틀 2"/>
          <p:cNvSpPr>
            <a:spLocks noGrp="1"/>
          </p:cNvSpPr>
          <p:nvPr>
            <p:ph type="dt" idx="1"/>
          </p:nvPr>
        </p:nvSpPr>
        <p:spPr>
          <a:xfrm>
            <a:off x="3777804" y="1"/>
            <a:ext cx="2889731" cy="496253"/>
          </a:xfrm>
          <a:prstGeom prst="rect">
            <a:avLst/>
          </a:prstGeom>
        </p:spPr>
        <p:txBody>
          <a:bodyPr vert="horz" lIns="91019" tIns="45510" rIns="91019" bIns="45510" rtlCol="0"/>
          <a:lstStyle>
            <a:lvl1pPr algn="r" fontAlgn="auto">
              <a:spcBef>
                <a:spcPts val="0"/>
              </a:spcBef>
              <a:spcAft>
                <a:spcPts val="0"/>
              </a:spcAft>
              <a:defRPr kumimoji="0" sz="1200">
                <a:latin typeface="+mn-lt"/>
                <a:ea typeface="+mn-ea"/>
              </a:defRPr>
            </a:lvl1pPr>
          </a:lstStyle>
          <a:p>
            <a:pPr>
              <a:defRPr/>
            </a:pPr>
            <a:fld id="{11146CE4-AE66-46F9-A116-923225BB6DDB}" type="datetimeFigureOut">
              <a:rPr lang="ko-KR" altLang="en-US"/>
              <a:pPr>
                <a:defRPr/>
              </a:pPr>
              <a:t>2016-06-24</a:t>
            </a:fld>
            <a:endParaRPr lang="ko-KR" altLang="en-US"/>
          </a:p>
        </p:txBody>
      </p:sp>
      <p:sp>
        <p:nvSpPr>
          <p:cNvPr id="4" name="슬라이드 이미지 개체 틀 3"/>
          <p:cNvSpPr>
            <a:spLocks noGrp="1" noRot="1" noChangeAspect="1"/>
          </p:cNvSpPr>
          <p:nvPr>
            <p:ph type="sldImg" idx="2"/>
          </p:nvPr>
        </p:nvSpPr>
        <p:spPr>
          <a:xfrm>
            <a:off x="647700" y="746125"/>
            <a:ext cx="5373688" cy="3721100"/>
          </a:xfrm>
          <a:prstGeom prst="rect">
            <a:avLst/>
          </a:prstGeom>
          <a:noFill/>
          <a:ln w="12700">
            <a:solidFill>
              <a:prstClr val="black"/>
            </a:solidFill>
          </a:ln>
        </p:spPr>
        <p:txBody>
          <a:bodyPr vert="horz" lIns="91019" tIns="45510" rIns="91019" bIns="45510" rtlCol="0" anchor="ctr"/>
          <a:lstStyle/>
          <a:p>
            <a:pPr lvl="0"/>
            <a:endParaRPr lang="ko-KR" altLang="en-US" noProof="0"/>
          </a:p>
        </p:txBody>
      </p:sp>
      <p:sp>
        <p:nvSpPr>
          <p:cNvPr id="5" name="슬라이드 노트 개체 틀 4"/>
          <p:cNvSpPr>
            <a:spLocks noGrp="1"/>
          </p:cNvSpPr>
          <p:nvPr>
            <p:ph type="body" sz="quarter" idx="3"/>
          </p:nvPr>
        </p:nvSpPr>
        <p:spPr>
          <a:xfrm>
            <a:off x="667221" y="4715192"/>
            <a:ext cx="5334648" cy="4466274"/>
          </a:xfrm>
          <a:prstGeom prst="rect">
            <a:avLst/>
          </a:prstGeom>
        </p:spPr>
        <p:txBody>
          <a:bodyPr vert="horz" lIns="91019" tIns="45510" rIns="91019" bIns="45510" rtlCol="0">
            <a:normAutofit/>
          </a:bodyPr>
          <a:lstStyle/>
          <a:p>
            <a:pPr lvl="0"/>
            <a:r>
              <a:rPr lang="ko-KR" altLang="en-US" noProof="0" smtClean="0"/>
              <a:t>마스터 텍스트 스타일을 편집합니다</a:t>
            </a:r>
          </a:p>
          <a:p>
            <a:pPr lvl="1"/>
            <a:r>
              <a:rPr lang="ko-KR" altLang="en-US" noProof="0" smtClean="0"/>
              <a:t>둘째 수준</a:t>
            </a:r>
          </a:p>
          <a:p>
            <a:pPr lvl="2"/>
            <a:r>
              <a:rPr lang="ko-KR" altLang="en-US" noProof="0" smtClean="0"/>
              <a:t>셋째 수준</a:t>
            </a:r>
          </a:p>
          <a:p>
            <a:pPr lvl="3"/>
            <a:r>
              <a:rPr lang="ko-KR" altLang="en-US" noProof="0" smtClean="0"/>
              <a:t>넷째 수준</a:t>
            </a:r>
          </a:p>
          <a:p>
            <a:pPr lvl="4"/>
            <a:r>
              <a:rPr lang="ko-KR" altLang="en-US" noProof="0" smtClean="0"/>
              <a:t>다섯째 수준</a:t>
            </a:r>
            <a:endParaRPr lang="ko-KR" altLang="en-US" noProof="0"/>
          </a:p>
        </p:txBody>
      </p:sp>
      <p:sp>
        <p:nvSpPr>
          <p:cNvPr id="6" name="바닥글 개체 틀 5"/>
          <p:cNvSpPr>
            <a:spLocks noGrp="1"/>
          </p:cNvSpPr>
          <p:nvPr>
            <p:ph type="ftr" sz="quarter" idx="4"/>
          </p:nvPr>
        </p:nvSpPr>
        <p:spPr>
          <a:xfrm>
            <a:off x="0" y="9428801"/>
            <a:ext cx="2889731" cy="496252"/>
          </a:xfrm>
          <a:prstGeom prst="rect">
            <a:avLst/>
          </a:prstGeom>
        </p:spPr>
        <p:txBody>
          <a:bodyPr vert="horz" lIns="91019" tIns="45510" rIns="91019" bIns="45510" rtlCol="0" anchor="b"/>
          <a:lstStyle>
            <a:lvl1pPr algn="l" fontAlgn="auto">
              <a:spcBef>
                <a:spcPts val="0"/>
              </a:spcBef>
              <a:spcAft>
                <a:spcPts val="0"/>
              </a:spcAft>
              <a:defRPr kumimoji="0" sz="1200">
                <a:latin typeface="+mn-lt"/>
                <a:ea typeface="+mn-ea"/>
              </a:defRPr>
            </a:lvl1pPr>
          </a:lstStyle>
          <a:p>
            <a:pPr>
              <a:defRPr/>
            </a:pPr>
            <a:endParaRPr lang="ko-KR" altLang="en-US"/>
          </a:p>
        </p:txBody>
      </p:sp>
      <p:sp>
        <p:nvSpPr>
          <p:cNvPr id="7" name="슬라이드 번호 개체 틀 6"/>
          <p:cNvSpPr>
            <a:spLocks noGrp="1"/>
          </p:cNvSpPr>
          <p:nvPr>
            <p:ph type="sldNum" sz="quarter" idx="5"/>
          </p:nvPr>
        </p:nvSpPr>
        <p:spPr>
          <a:xfrm>
            <a:off x="3777804" y="9428801"/>
            <a:ext cx="2889731" cy="496252"/>
          </a:xfrm>
          <a:prstGeom prst="rect">
            <a:avLst/>
          </a:prstGeom>
        </p:spPr>
        <p:txBody>
          <a:bodyPr vert="horz" lIns="91019" tIns="45510" rIns="91019" bIns="45510" rtlCol="0" anchor="b"/>
          <a:lstStyle>
            <a:lvl1pPr algn="r" fontAlgn="auto">
              <a:spcBef>
                <a:spcPts val="0"/>
              </a:spcBef>
              <a:spcAft>
                <a:spcPts val="0"/>
              </a:spcAft>
              <a:defRPr kumimoji="0" sz="1200">
                <a:latin typeface="+mn-lt"/>
                <a:ea typeface="+mn-ea"/>
              </a:defRPr>
            </a:lvl1pPr>
          </a:lstStyle>
          <a:p>
            <a:pPr>
              <a:defRPr/>
            </a:pPr>
            <a:fld id="{9247A307-6D28-42D4-97C7-3EC4C726598D}" type="slidenum">
              <a:rPr lang="ko-KR" altLang="en-US"/>
              <a:pPr>
                <a:defRPr/>
              </a:pPr>
              <a:t>‹#›</a:t>
            </a:fld>
            <a:endParaRPr lang="ko-KR" altLang="en-US"/>
          </a:p>
        </p:txBody>
      </p:sp>
    </p:spTree>
    <p:extLst>
      <p:ext uri="{BB962C8B-B14F-4D97-AF65-F5344CB8AC3E}">
        <p14:creationId xmlns:p14="http://schemas.microsoft.com/office/powerpoint/2010/main" val="4120291662"/>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Hey, How are you? Yes… It’s me,</a:t>
            </a:r>
            <a:r>
              <a:rPr lang="en-US" altLang="ko-KR" baseline="0" dirty="0" smtClean="0"/>
              <a:t> again.</a:t>
            </a:r>
          </a:p>
          <a:p>
            <a:r>
              <a:rPr lang="en-US" altLang="ko-KR" baseline="0" dirty="0" smtClean="0"/>
              <a:t>5 weeks ago, I was here to talk about architectural drivers of </a:t>
            </a:r>
            <a:r>
              <a:rPr lang="en-US" altLang="ko-KR" baseline="0" dirty="0" err="1" smtClean="0"/>
              <a:t>SurePark</a:t>
            </a:r>
            <a:r>
              <a:rPr lang="en-US" altLang="ko-KR" baseline="0" dirty="0" smtClean="0"/>
              <a:t> system and project plan.</a:t>
            </a:r>
          </a:p>
          <a:p>
            <a:r>
              <a:rPr lang="en-US" altLang="ko-KR" baseline="0" dirty="0" smtClean="0"/>
              <a:t>Today, I am here to introduce our final architecture design and implementation.</a:t>
            </a:r>
          </a:p>
        </p:txBody>
      </p:sp>
      <p:sp>
        <p:nvSpPr>
          <p:cNvPr id="4" name="슬라이드 번호 개체 틀 3"/>
          <p:cNvSpPr>
            <a:spLocks noGrp="1"/>
          </p:cNvSpPr>
          <p:nvPr>
            <p:ph type="sldNum" sz="quarter" idx="10"/>
          </p:nvPr>
        </p:nvSpPr>
        <p:spPr/>
        <p:txBody>
          <a:bodyPr/>
          <a:lstStyle/>
          <a:p>
            <a:pPr>
              <a:defRPr/>
            </a:pPr>
            <a:fld id="{9247A307-6D28-42D4-97C7-3EC4C726598D}" type="slidenum">
              <a:rPr lang="ko-KR" altLang="en-US" smtClean="0"/>
              <a:pPr>
                <a:defRPr/>
              </a:pPr>
              <a:t>0</a:t>
            </a:fld>
            <a:endParaRPr lang="ko-KR" altLang="en-US"/>
          </a:p>
        </p:txBody>
      </p:sp>
    </p:spTree>
    <p:extLst>
      <p:ext uri="{BB962C8B-B14F-4D97-AF65-F5344CB8AC3E}">
        <p14:creationId xmlns:p14="http://schemas.microsoft.com/office/powerpoint/2010/main" val="2964926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OK, it’s time to introduce </a:t>
            </a:r>
            <a:r>
              <a:rPr lang="en-US" altLang="ko-KR" baseline="0" dirty="0" smtClean="0"/>
              <a:t>architecture design. You’re seeing dynamic view of </a:t>
            </a:r>
            <a:r>
              <a:rPr lang="en-US" altLang="ko-KR" baseline="0" dirty="0" err="1" smtClean="0"/>
              <a:t>SurePark</a:t>
            </a:r>
            <a:r>
              <a:rPr lang="en-US" altLang="ko-KR" baseline="0" dirty="0" smtClean="0"/>
              <a:t> system.</a:t>
            </a:r>
          </a:p>
          <a:p>
            <a:r>
              <a:rPr lang="en-US" altLang="ko-KR" baseline="0" dirty="0" smtClean="0"/>
              <a:t>There are several processes in the picture. They communicate with each others.</a:t>
            </a:r>
          </a:p>
          <a:p>
            <a:r>
              <a:rPr lang="en-US" altLang="ko-KR" baseline="0" dirty="0" smtClean="0"/>
              <a:t>To exchange data, the system uses protocols such like HTTP, TCP/IP and BSON.</a:t>
            </a:r>
          </a:p>
          <a:p>
            <a:r>
              <a:rPr lang="en-US" altLang="ko-KR" baseline="0" dirty="0" smtClean="0"/>
              <a:t>Each processes has their own roles. They collaborate with each others to achieve </a:t>
            </a:r>
            <a:r>
              <a:rPr lang="en-US" altLang="ko-KR" baseline="0" dirty="0" err="1" smtClean="0"/>
              <a:t>FRs.</a:t>
            </a:r>
            <a:endParaRPr lang="en-US" altLang="ko-KR" baseline="0" dirty="0" smtClean="0"/>
          </a:p>
          <a:p>
            <a:r>
              <a:rPr lang="en-US" altLang="ko-KR" baseline="0" dirty="0" smtClean="0"/>
              <a:t>I’ll talk about the roles of each components more detailed in later slide.</a:t>
            </a:r>
          </a:p>
          <a:p>
            <a:endParaRPr lang="en-US" altLang="ko-KR" baseline="0" dirty="0" smtClean="0"/>
          </a:p>
        </p:txBody>
      </p:sp>
      <p:sp>
        <p:nvSpPr>
          <p:cNvPr id="4" name="슬라이드 번호 개체 틀 3"/>
          <p:cNvSpPr>
            <a:spLocks noGrp="1"/>
          </p:cNvSpPr>
          <p:nvPr>
            <p:ph type="sldNum" sz="quarter" idx="10"/>
          </p:nvPr>
        </p:nvSpPr>
        <p:spPr/>
        <p:txBody>
          <a:bodyPr/>
          <a:lstStyle/>
          <a:p>
            <a:pPr>
              <a:defRPr/>
            </a:pPr>
            <a:fld id="{9247A307-6D28-42D4-97C7-3EC4C726598D}" type="slidenum">
              <a:rPr lang="ko-KR" altLang="en-US" smtClean="0"/>
              <a:pPr>
                <a:defRPr/>
              </a:pPr>
              <a:t>9</a:t>
            </a:fld>
            <a:endParaRPr lang="ko-KR" altLang="en-US"/>
          </a:p>
        </p:txBody>
      </p:sp>
    </p:spTree>
    <p:extLst>
      <p:ext uri="{BB962C8B-B14F-4D97-AF65-F5344CB8AC3E}">
        <p14:creationId xmlns:p14="http://schemas.microsoft.com/office/powerpoint/2010/main" val="2532637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aseline="0" dirty="0" smtClean="0"/>
              <a:t>This is physical view. Are you familiar with this picture? Yes, it’s almost same as the previous one.</a:t>
            </a:r>
          </a:p>
          <a:p>
            <a:r>
              <a:rPr lang="en-US" altLang="ko-KR" baseline="0" dirty="0" smtClean="0"/>
              <a:t>The difference is the hardware. You can see three kind of hardware; Arduino H/W, client machine and server machine. Processes run in separate machines </a:t>
            </a:r>
            <a:r>
              <a:rPr lang="en-US" altLang="ko-KR" baseline="0" dirty="0" smtClean="0"/>
              <a:t>independently </a:t>
            </a:r>
            <a:r>
              <a:rPr lang="en-US" altLang="ko-KR" baseline="0" dirty="0" smtClean="0"/>
              <a:t>.</a:t>
            </a:r>
          </a:p>
          <a:p>
            <a:r>
              <a:rPr lang="en-US" altLang="ko-KR" baseline="0" dirty="0" smtClean="0"/>
              <a:t>The red box is boundary of a parking garage. Every garages have one server machine and several Arduino hardware.</a:t>
            </a:r>
          </a:p>
        </p:txBody>
      </p:sp>
      <p:sp>
        <p:nvSpPr>
          <p:cNvPr id="4" name="슬라이드 번호 개체 틀 3"/>
          <p:cNvSpPr>
            <a:spLocks noGrp="1"/>
          </p:cNvSpPr>
          <p:nvPr>
            <p:ph type="sldNum" sz="quarter" idx="10"/>
          </p:nvPr>
        </p:nvSpPr>
        <p:spPr/>
        <p:txBody>
          <a:bodyPr/>
          <a:lstStyle/>
          <a:p>
            <a:pPr>
              <a:defRPr/>
            </a:pPr>
            <a:fld id="{9247A307-6D28-42D4-97C7-3EC4C726598D}" type="slidenum">
              <a:rPr lang="ko-KR" altLang="en-US" smtClean="0"/>
              <a:pPr>
                <a:defRPr/>
              </a:pPr>
              <a:t>10</a:t>
            </a:fld>
            <a:endParaRPr lang="ko-KR" altLang="en-US"/>
          </a:p>
        </p:txBody>
      </p:sp>
    </p:spTree>
    <p:extLst>
      <p:ext uri="{BB962C8B-B14F-4D97-AF65-F5344CB8AC3E}">
        <p14:creationId xmlns:p14="http://schemas.microsoft.com/office/powerpoint/2010/main" val="29166745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There is nothing special in static</a:t>
            </a:r>
            <a:r>
              <a:rPr lang="en-US" altLang="ko-KR" baseline="0" dirty="0" smtClean="0"/>
              <a:t> view. Three applications are build from their own code and have no relationship with each others.</a:t>
            </a:r>
          </a:p>
          <a:p>
            <a:r>
              <a:rPr lang="en-US" altLang="ko-KR" baseline="0" dirty="0" smtClean="0"/>
              <a:t>But they have to know about protocols and DB schema to make meaningful packets. </a:t>
            </a:r>
          </a:p>
          <a:p>
            <a:endParaRPr lang="en-US" altLang="ko-KR" baseline="0" dirty="0" smtClean="0"/>
          </a:p>
        </p:txBody>
      </p:sp>
      <p:sp>
        <p:nvSpPr>
          <p:cNvPr id="4" name="슬라이드 번호 개체 틀 3"/>
          <p:cNvSpPr>
            <a:spLocks noGrp="1"/>
          </p:cNvSpPr>
          <p:nvPr>
            <p:ph type="sldNum" sz="quarter" idx="10"/>
          </p:nvPr>
        </p:nvSpPr>
        <p:spPr/>
        <p:txBody>
          <a:bodyPr/>
          <a:lstStyle/>
          <a:p>
            <a:pPr>
              <a:defRPr/>
            </a:pPr>
            <a:fld id="{9247A307-6D28-42D4-97C7-3EC4C726598D}" type="slidenum">
              <a:rPr lang="ko-KR" altLang="en-US" smtClean="0"/>
              <a:pPr>
                <a:defRPr/>
              </a:pPr>
              <a:t>11</a:t>
            </a:fld>
            <a:endParaRPr lang="ko-KR" altLang="en-US"/>
          </a:p>
        </p:txBody>
      </p:sp>
    </p:spTree>
    <p:extLst>
      <p:ext uri="{BB962C8B-B14F-4D97-AF65-F5344CB8AC3E}">
        <p14:creationId xmlns:p14="http://schemas.microsoft.com/office/powerpoint/2010/main" val="988793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Here</a:t>
            </a:r>
            <a:r>
              <a:rPr lang="en-US" altLang="ko-KR" baseline="0" dirty="0" smtClean="0"/>
              <a:t> is the role of each component.</a:t>
            </a:r>
            <a:endParaRPr lang="ko-KR" altLang="ko-KR" sz="1200" kern="100" smtClean="0">
              <a:effectLst/>
              <a:latin typeface="맑은 고딕" panose="020B0503020000020004" pitchFamily="50" charset="-127"/>
              <a:ea typeface="+mn-ea"/>
              <a:cs typeface="Times New Roman" panose="02020603050405020304" pitchFamily="18" charset="0"/>
            </a:endParaRPr>
          </a:p>
          <a:p>
            <a:r>
              <a:rPr lang="en-US" altLang="ko-KR" dirty="0" smtClean="0"/>
              <a:t>Web browser</a:t>
            </a:r>
            <a:r>
              <a:rPr lang="en-US" altLang="ko-KR" baseline="0" dirty="0" smtClean="0"/>
              <a:t> is the gate for users to access to </a:t>
            </a:r>
            <a:r>
              <a:rPr lang="en-US" altLang="ko-KR" baseline="0" dirty="0" err="1" smtClean="0"/>
              <a:t>SurePark</a:t>
            </a:r>
            <a:r>
              <a:rPr lang="en-US" altLang="ko-KR" baseline="0" dirty="0" smtClean="0"/>
              <a:t> system.</a:t>
            </a:r>
          </a:p>
          <a:p>
            <a:r>
              <a:rPr lang="en-US" altLang="ko-KR" dirty="0" smtClean="0"/>
              <a:t>Web server provide users with functions to log in, make</a:t>
            </a:r>
            <a:r>
              <a:rPr lang="en-US" altLang="ko-KR" baseline="0" dirty="0" smtClean="0"/>
              <a:t> a reservation, monitoring facilities and so on.</a:t>
            </a:r>
          </a:p>
          <a:p>
            <a:r>
              <a:rPr lang="en-US" altLang="ko-KR" baseline="0" dirty="0" smtClean="0"/>
              <a:t>Facility Controller gathers information from sensors and controls LEDs and servo.</a:t>
            </a:r>
          </a:p>
          <a:p>
            <a:r>
              <a:rPr lang="en-US" altLang="ko-KR" baseline="0" dirty="0" err="1" smtClean="0"/>
              <a:t>SurePark</a:t>
            </a:r>
            <a:r>
              <a:rPr lang="en-US" altLang="ko-KR" baseline="0" dirty="0" smtClean="0"/>
              <a:t> Manager is a business logic, and </a:t>
            </a:r>
            <a:r>
              <a:rPr lang="en-US" altLang="ko-KR" baseline="0" dirty="0" err="1" smtClean="0"/>
              <a:t>SurePark</a:t>
            </a:r>
            <a:r>
              <a:rPr lang="en-US" altLang="ko-KR" baseline="0" dirty="0" smtClean="0"/>
              <a:t> DB keeps all of the data of the system.</a:t>
            </a:r>
          </a:p>
          <a:p>
            <a:endParaRPr lang="ko-KR" altLang="en-US" dirty="0"/>
          </a:p>
        </p:txBody>
      </p:sp>
      <p:sp>
        <p:nvSpPr>
          <p:cNvPr id="4" name="슬라이드 번호 개체 틀 3"/>
          <p:cNvSpPr>
            <a:spLocks noGrp="1"/>
          </p:cNvSpPr>
          <p:nvPr>
            <p:ph type="sldNum" sz="quarter" idx="10"/>
          </p:nvPr>
        </p:nvSpPr>
        <p:spPr/>
        <p:txBody>
          <a:bodyPr/>
          <a:lstStyle/>
          <a:p>
            <a:pPr>
              <a:defRPr/>
            </a:pPr>
            <a:fld id="{9247A307-6D28-42D4-97C7-3EC4C726598D}" type="slidenum">
              <a:rPr lang="ko-KR" altLang="en-US" smtClean="0"/>
              <a:pPr>
                <a:defRPr/>
              </a:pPr>
              <a:t>12</a:t>
            </a:fld>
            <a:endParaRPr lang="ko-KR" altLang="en-US"/>
          </a:p>
        </p:txBody>
      </p:sp>
    </p:spTree>
    <p:extLst>
      <p:ext uri="{BB962C8B-B14F-4D97-AF65-F5344CB8AC3E}">
        <p14:creationId xmlns:p14="http://schemas.microsoft.com/office/powerpoint/2010/main" val="19487389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Here is the rationale for the 1</a:t>
            </a:r>
            <a:r>
              <a:rPr lang="en-US" altLang="ko-KR" baseline="30000" dirty="0" smtClean="0"/>
              <a:t>st</a:t>
            </a:r>
            <a:r>
              <a:rPr lang="en-US" altLang="ko-KR" baseline="0" dirty="0" smtClean="0"/>
              <a:t> decomposition.</a:t>
            </a:r>
          </a:p>
          <a:p>
            <a:r>
              <a:rPr lang="en-US" altLang="ko-KR" dirty="0" smtClean="0"/>
              <a:t>Modifiability is the </a:t>
            </a:r>
            <a:r>
              <a:rPr lang="en-US" altLang="ko-KR" baseline="0" dirty="0" smtClean="0"/>
              <a:t>most important QA. </a:t>
            </a:r>
            <a:r>
              <a:rPr lang="en-US" altLang="ko-KR" baseline="0" dirty="0" smtClean="0"/>
              <a:t>New </a:t>
            </a:r>
            <a:r>
              <a:rPr lang="en-US" altLang="ko-KR" baseline="0" dirty="0" err="1" smtClean="0"/>
              <a:t>SurePark</a:t>
            </a:r>
            <a:r>
              <a:rPr lang="en-US" altLang="ko-KR" baseline="0" dirty="0" smtClean="0"/>
              <a:t> system must</a:t>
            </a:r>
            <a:r>
              <a:rPr lang="en-US" altLang="ko-KR" sz="1200" dirty="0" smtClean="0">
                <a:latin typeface="Arial" panose="020B0604020202020204" pitchFamily="34" charset="0"/>
                <a:cs typeface="Arial" panose="020B0604020202020204" pitchFamily="34" charset="0"/>
              </a:rPr>
              <a:t> be implemented in a week.</a:t>
            </a:r>
          </a:p>
          <a:p>
            <a:pPr marL="0" marR="0" indent="0" algn="l" defTabSz="914400" rtl="0" eaLnBrk="0" fontAlgn="base" latinLnBrk="1" hangingPunct="0">
              <a:lnSpc>
                <a:spcPct val="100000"/>
              </a:lnSpc>
              <a:spcBef>
                <a:spcPct val="30000"/>
              </a:spcBef>
              <a:spcAft>
                <a:spcPct val="0"/>
              </a:spcAft>
              <a:buClrTx/>
              <a:buSzTx/>
              <a:buFontTx/>
              <a:buNone/>
              <a:tabLst/>
              <a:defRPr/>
            </a:pPr>
            <a:r>
              <a:rPr lang="en-US" altLang="ko-KR" sz="1200" dirty="0" smtClean="0">
                <a:latin typeface="Arial" panose="020B0604020202020204" pitchFamily="34" charset="0"/>
                <a:ea typeface="+mn-ea"/>
              </a:rPr>
              <a:t>To achieve modifiability, we divided whole system into 5 parts based on responsibilities, and applied client-server and repository pattern.</a:t>
            </a:r>
            <a:endParaRPr lang="ko-KR" altLang="en-US" sz="1200" smtClean="0"/>
          </a:p>
          <a:p>
            <a:r>
              <a:rPr lang="en-US" altLang="ko-KR" dirty="0" smtClean="0"/>
              <a:t>Client-server pattern promotes modifiability and reuse, by factoring out common services and modifying them in a single location.</a:t>
            </a:r>
          </a:p>
          <a:p>
            <a:r>
              <a:rPr lang="en-US" altLang="ko-KR" sz="1200" dirty="0" smtClean="0">
                <a:latin typeface="Arial" panose="020B0604020202020204" pitchFamily="34" charset="0"/>
                <a:ea typeface="+mn-ea"/>
              </a:rPr>
              <a:t>Repository </a:t>
            </a:r>
            <a:r>
              <a:rPr lang="en-US" altLang="ko-KR" dirty="0" smtClean="0"/>
              <a:t>pattern also supports modifiability by decoupling producers and consumers of data.</a:t>
            </a:r>
          </a:p>
        </p:txBody>
      </p:sp>
      <p:sp>
        <p:nvSpPr>
          <p:cNvPr id="4" name="슬라이드 번호 개체 틀 3"/>
          <p:cNvSpPr>
            <a:spLocks noGrp="1"/>
          </p:cNvSpPr>
          <p:nvPr>
            <p:ph type="sldNum" sz="quarter" idx="10"/>
          </p:nvPr>
        </p:nvSpPr>
        <p:spPr/>
        <p:txBody>
          <a:bodyPr/>
          <a:lstStyle/>
          <a:p>
            <a:pPr>
              <a:defRPr/>
            </a:pPr>
            <a:fld id="{9247A307-6D28-42D4-97C7-3EC4C726598D}" type="slidenum">
              <a:rPr lang="ko-KR" altLang="en-US" smtClean="0"/>
              <a:pPr>
                <a:defRPr/>
              </a:pPr>
              <a:t>13</a:t>
            </a:fld>
            <a:endParaRPr lang="ko-KR" altLang="en-US"/>
          </a:p>
        </p:txBody>
      </p:sp>
    </p:spTree>
    <p:extLst>
      <p:ext uri="{BB962C8B-B14F-4D97-AF65-F5344CB8AC3E}">
        <p14:creationId xmlns:p14="http://schemas.microsoft.com/office/powerpoint/2010/main" val="31014073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0" fontAlgn="base" latinLnBrk="1" hangingPunct="0">
              <a:lnSpc>
                <a:spcPct val="100000"/>
              </a:lnSpc>
              <a:spcBef>
                <a:spcPct val="30000"/>
              </a:spcBef>
              <a:spcAft>
                <a:spcPct val="0"/>
              </a:spcAft>
              <a:buClrTx/>
              <a:buSzTx/>
              <a:buFontTx/>
              <a:buNone/>
              <a:tabLst/>
              <a:defRPr/>
            </a:pPr>
            <a:r>
              <a:rPr lang="en-US" altLang="ko-KR" dirty="0" smtClean="0"/>
              <a:t>Availability is also the most </a:t>
            </a:r>
            <a:r>
              <a:rPr lang="en-US" altLang="ko-KR" baseline="0" dirty="0" smtClean="0"/>
              <a:t>important QA.</a:t>
            </a:r>
          </a:p>
          <a:p>
            <a:pPr marL="0" marR="0" indent="0" algn="l" defTabSz="914400" rtl="0" eaLnBrk="0" fontAlgn="base" latinLnBrk="1" hangingPunct="0">
              <a:lnSpc>
                <a:spcPct val="100000"/>
              </a:lnSpc>
              <a:spcBef>
                <a:spcPct val="30000"/>
              </a:spcBef>
              <a:spcAft>
                <a:spcPct val="0"/>
              </a:spcAft>
              <a:buClrTx/>
              <a:buSzTx/>
              <a:buFontTx/>
              <a:buNone/>
              <a:tabLst/>
              <a:defRPr/>
            </a:pPr>
            <a:r>
              <a:rPr lang="en-US" altLang="ko-KR" sz="1200" kern="0" dirty="0" smtClean="0">
                <a:latin typeface="Arial" panose="020B0604020202020204" pitchFamily="34" charset="0"/>
                <a:ea typeface="+mn-ea"/>
              </a:rPr>
              <a:t>When the system detects a failure, it should notify attendants in 30 seconds.</a:t>
            </a:r>
          </a:p>
          <a:p>
            <a:pPr marL="0" marR="0" indent="0" algn="l" defTabSz="914400" rtl="0" eaLnBrk="0" fontAlgn="base" latinLnBrk="1" hangingPunct="0">
              <a:lnSpc>
                <a:spcPct val="100000"/>
              </a:lnSpc>
              <a:spcBef>
                <a:spcPct val="30000"/>
              </a:spcBef>
              <a:spcAft>
                <a:spcPct val="0"/>
              </a:spcAft>
              <a:buClrTx/>
              <a:buSzTx/>
              <a:buFontTx/>
              <a:buNone/>
              <a:tabLst/>
              <a:defRPr/>
            </a:pPr>
            <a:r>
              <a:rPr lang="en-US" altLang="ko-KR" sz="1200" kern="0" dirty="0" err="1" smtClean="0">
                <a:latin typeface="Arial" panose="020B0604020202020204" pitchFamily="34" charset="0"/>
                <a:ea typeface="+mn-ea"/>
              </a:rPr>
              <a:t>SurePark</a:t>
            </a:r>
            <a:r>
              <a:rPr lang="en-US" altLang="ko-KR" sz="1200" kern="0" dirty="0" smtClean="0">
                <a:latin typeface="Arial" panose="020B0604020202020204" pitchFamily="34" charset="0"/>
                <a:ea typeface="+mn-ea"/>
              </a:rPr>
              <a:t> system </a:t>
            </a:r>
            <a:r>
              <a:rPr lang="en-US" altLang="ko-KR" sz="1200" kern="0" baseline="0" dirty="0" smtClean="0">
                <a:latin typeface="Arial" panose="020B0604020202020204" pitchFamily="34" charset="0"/>
                <a:ea typeface="+mn-ea"/>
              </a:rPr>
              <a:t>communicates through network, and n</a:t>
            </a:r>
            <a:r>
              <a:rPr lang="en-US" altLang="ko-KR" sz="1200" dirty="0" smtClean="0"/>
              <a:t>etwork communication could be failed by many reasons.</a:t>
            </a:r>
            <a:endParaRPr lang="ko-KR" altLang="en-US" sz="1200" dirty="0" smtClean="0"/>
          </a:p>
          <a:p>
            <a:r>
              <a:rPr lang="en-US" altLang="ko-KR" dirty="0" smtClean="0"/>
              <a:t>As we learned in CMU course,</a:t>
            </a:r>
            <a:r>
              <a:rPr lang="en-US" altLang="ko-KR" baseline="0" dirty="0" smtClean="0"/>
              <a:t> there are </a:t>
            </a:r>
            <a:r>
              <a:rPr lang="en-US" altLang="ko-KR" dirty="0" smtClean="0"/>
              <a:t>several tactics to promote</a:t>
            </a:r>
            <a:r>
              <a:rPr lang="en-US" altLang="ko-KR" baseline="0" dirty="0" smtClean="0"/>
              <a:t> availability.</a:t>
            </a:r>
          </a:p>
          <a:p>
            <a:r>
              <a:rPr lang="en-US" altLang="ko-KR" baseline="0" dirty="0" smtClean="0"/>
              <a:t>Among them, we choose heartbeat to minimize network traffic.</a:t>
            </a:r>
            <a:endParaRPr lang="ko-KR" altLang="en-US" dirty="0"/>
          </a:p>
        </p:txBody>
      </p:sp>
      <p:sp>
        <p:nvSpPr>
          <p:cNvPr id="4" name="슬라이드 번호 개체 틀 3"/>
          <p:cNvSpPr>
            <a:spLocks noGrp="1"/>
          </p:cNvSpPr>
          <p:nvPr>
            <p:ph type="sldNum" sz="quarter" idx="10"/>
          </p:nvPr>
        </p:nvSpPr>
        <p:spPr/>
        <p:txBody>
          <a:bodyPr/>
          <a:lstStyle/>
          <a:p>
            <a:pPr>
              <a:defRPr/>
            </a:pPr>
            <a:fld id="{9247A307-6D28-42D4-97C7-3EC4C726598D}" type="slidenum">
              <a:rPr lang="ko-KR" altLang="en-US" smtClean="0"/>
              <a:pPr>
                <a:defRPr/>
              </a:pPr>
              <a:t>14</a:t>
            </a:fld>
            <a:endParaRPr lang="ko-KR" altLang="en-US"/>
          </a:p>
        </p:txBody>
      </p:sp>
    </p:spTree>
    <p:extLst>
      <p:ext uri="{BB962C8B-B14F-4D97-AF65-F5344CB8AC3E}">
        <p14:creationId xmlns:p14="http://schemas.microsoft.com/office/powerpoint/2010/main" val="21804065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Security</a:t>
            </a:r>
            <a:r>
              <a:rPr lang="en-US" altLang="ko-KR" baseline="0" dirty="0" smtClean="0"/>
              <a:t> is also very important.</a:t>
            </a:r>
          </a:p>
          <a:p>
            <a:pPr marL="0" marR="0" indent="0" algn="l" defTabSz="914400" rtl="0" eaLnBrk="0" fontAlgn="base" latinLnBrk="1" hangingPunct="0">
              <a:lnSpc>
                <a:spcPct val="100000"/>
              </a:lnSpc>
              <a:spcBef>
                <a:spcPct val="30000"/>
              </a:spcBef>
              <a:spcAft>
                <a:spcPct val="0"/>
              </a:spcAft>
              <a:buClrTx/>
              <a:buSzTx/>
              <a:buFontTx/>
              <a:buNone/>
              <a:tabLst/>
              <a:defRPr/>
            </a:pPr>
            <a:r>
              <a:rPr lang="en-US" altLang="ko-KR" sz="1200" kern="0" dirty="0" smtClean="0">
                <a:latin typeface="Arial" panose="020B0604020202020204" pitchFamily="34" charset="0"/>
                <a:ea typeface="+mn-ea"/>
              </a:rPr>
              <a:t>QA scenario says that all users must log in the system to access the authorized data.</a:t>
            </a:r>
            <a:endParaRPr lang="en-US" altLang="ko-KR" sz="1200" kern="1200" dirty="0" smtClean="0">
              <a:latin typeface="+mn-lt"/>
              <a:ea typeface="+mn-ea"/>
            </a:endParaRPr>
          </a:p>
          <a:p>
            <a:pPr marL="0" marR="0" indent="0" algn="l" defTabSz="914400" rtl="0" eaLnBrk="0" fontAlgn="base" latinLnBrk="1" hangingPunct="0">
              <a:lnSpc>
                <a:spcPct val="100000"/>
              </a:lnSpc>
              <a:spcBef>
                <a:spcPct val="30000"/>
              </a:spcBef>
              <a:spcAft>
                <a:spcPct val="0"/>
              </a:spcAft>
              <a:buClrTx/>
              <a:buSzTx/>
              <a:buFontTx/>
              <a:buNone/>
              <a:tabLst/>
              <a:defRPr/>
            </a:pPr>
            <a:r>
              <a:rPr lang="en-US" altLang="ko-KR" baseline="0" dirty="0" smtClean="0"/>
              <a:t>To achieve that, we applied</a:t>
            </a:r>
            <a:r>
              <a:rPr lang="ko-KR" altLang="en-US" baseline="0" smtClean="0"/>
              <a:t> </a:t>
            </a:r>
            <a:r>
              <a:rPr lang="en-US" altLang="ko-KR" baseline="0" dirty="0" smtClean="0"/>
              <a:t>single access point pattern in the design.</a:t>
            </a:r>
          </a:p>
          <a:p>
            <a:r>
              <a:rPr lang="en-US" altLang="ko-KR" baseline="0" dirty="0" smtClean="0"/>
              <a:t>Web browser is the single access point of </a:t>
            </a:r>
            <a:r>
              <a:rPr lang="en-US" altLang="ko-KR" baseline="0" dirty="0" err="1" smtClean="0"/>
              <a:t>SurePark</a:t>
            </a:r>
            <a:r>
              <a:rPr lang="en-US" altLang="ko-KR" baseline="0" dirty="0" smtClean="0"/>
              <a:t> system.</a:t>
            </a:r>
          </a:p>
        </p:txBody>
      </p:sp>
      <p:sp>
        <p:nvSpPr>
          <p:cNvPr id="4" name="슬라이드 번호 개체 틀 3"/>
          <p:cNvSpPr>
            <a:spLocks noGrp="1"/>
          </p:cNvSpPr>
          <p:nvPr>
            <p:ph type="sldNum" sz="quarter" idx="10"/>
          </p:nvPr>
        </p:nvSpPr>
        <p:spPr/>
        <p:txBody>
          <a:bodyPr/>
          <a:lstStyle/>
          <a:p>
            <a:pPr>
              <a:defRPr/>
            </a:pPr>
            <a:fld id="{9247A307-6D28-42D4-97C7-3EC4C726598D}" type="slidenum">
              <a:rPr lang="ko-KR" altLang="en-US" smtClean="0"/>
              <a:pPr>
                <a:defRPr/>
              </a:pPr>
              <a:t>15</a:t>
            </a:fld>
            <a:endParaRPr lang="ko-KR" altLang="en-US"/>
          </a:p>
        </p:txBody>
      </p:sp>
    </p:spTree>
    <p:extLst>
      <p:ext uri="{BB962C8B-B14F-4D97-AF65-F5344CB8AC3E}">
        <p14:creationId xmlns:p14="http://schemas.microsoft.com/office/powerpoint/2010/main" val="33895799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This picture shows</a:t>
            </a:r>
            <a:r>
              <a:rPr lang="en-US" altLang="ko-KR" baseline="0" dirty="0" smtClean="0"/>
              <a:t> roles pattern.</a:t>
            </a:r>
          </a:p>
          <a:p>
            <a:pPr algn="l"/>
            <a:r>
              <a:rPr lang="en-US" altLang="ko-KR" baseline="0" dirty="0" smtClean="0"/>
              <a:t>Each groups have </a:t>
            </a:r>
            <a:r>
              <a:rPr lang="en-US" altLang="ko-KR" sz="1200" dirty="0" smtClean="0">
                <a:latin typeface="Arial" panose="020B0604020202020204" pitchFamily="34" charset="0"/>
                <a:cs typeface="Arial" panose="020B0604020202020204" pitchFamily="34" charset="0"/>
              </a:rPr>
              <a:t>different roles that define what they can do</a:t>
            </a:r>
            <a:r>
              <a:rPr lang="en-US" altLang="ko-KR" sz="1200" baseline="0" dirty="0" smtClean="0">
                <a:latin typeface="Arial" panose="020B0604020202020204" pitchFamily="34" charset="0"/>
                <a:cs typeface="Arial" panose="020B0604020202020204" pitchFamily="34" charset="0"/>
              </a:rPr>
              <a:t> </a:t>
            </a:r>
            <a:r>
              <a:rPr lang="en-US" altLang="ko-KR" sz="1200" dirty="0" smtClean="0">
                <a:latin typeface="Arial" panose="020B0604020202020204" pitchFamily="34" charset="0"/>
                <a:cs typeface="Arial" panose="020B0604020202020204" pitchFamily="34" charset="0"/>
              </a:rPr>
              <a:t>and cannot do. </a:t>
            </a:r>
          </a:p>
          <a:p>
            <a:pPr algn="l"/>
            <a:r>
              <a:rPr lang="en-US" altLang="ko-KR" sz="1200" dirty="0" smtClean="0">
                <a:latin typeface="Arial" panose="020B0604020202020204" pitchFamily="34" charset="0"/>
                <a:cs typeface="Arial" panose="020B0604020202020204" pitchFamily="34" charset="0"/>
              </a:rPr>
              <a:t>Sure Park system provides different </a:t>
            </a:r>
            <a:r>
              <a:rPr lang="en-US" altLang="ko-KR" sz="1200" b="0" dirty="0" smtClean="0">
                <a:latin typeface="Arial" panose="020B0604020202020204" pitchFamily="34" charset="0"/>
                <a:cs typeface="Arial" panose="020B0604020202020204" pitchFamily="34" charset="0"/>
              </a:rPr>
              <a:t>roles </a:t>
            </a:r>
            <a:r>
              <a:rPr lang="en-US" altLang="ko-KR" sz="1200" dirty="0" smtClean="0">
                <a:latin typeface="Arial" panose="020B0604020202020204" pitchFamily="34" charset="0"/>
                <a:cs typeface="Arial" panose="020B0604020202020204" pitchFamily="34" charset="0"/>
              </a:rPr>
              <a:t>to owner attendant</a:t>
            </a:r>
            <a:r>
              <a:rPr lang="en-US" altLang="ko-KR" sz="1200" baseline="0" dirty="0" smtClean="0">
                <a:latin typeface="Arial" panose="020B0604020202020204" pitchFamily="34" charset="0"/>
                <a:cs typeface="Arial" panose="020B0604020202020204" pitchFamily="34" charset="0"/>
              </a:rPr>
              <a:t> and driver</a:t>
            </a:r>
            <a:r>
              <a:rPr lang="en-US" altLang="ko-KR" sz="1200" dirty="0" smtClean="0">
                <a:latin typeface="Arial" panose="020B0604020202020204" pitchFamily="34" charset="0"/>
                <a:cs typeface="Arial" panose="020B0604020202020204" pitchFamily="34" charset="0"/>
              </a:rPr>
              <a:t>.</a:t>
            </a:r>
          </a:p>
          <a:p>
            <a:pPr algn="l"/>
            <a:r>
              <a:rPr lang="en-US" altLang="ko-KR" sz="1200" dirty="0" smtClean="0">
                <a:latin typeface="Arial" panose="020B0604020202020204" pitchFamily="34" charset="0"/>
                <a:cs typeface="Arial" panose="020B0604020202020204" pitchFamily="34" charset="0"/>
              </a:rPr>
              <a:t>Driver</a:t>
            </a:r>
            <a:r>
              <a:rPr lang="en-US" altLang="ko-KR" sz="1200" baseline="0" dirty="0" smtClean="0">
                <a:latin typeface="Arial" panose="020B0604020202020204" pitchFamily="34" charset="0"/>
                <a:cs typeface="Arial" panose="020B0604020202020204" pitchFamily="34" charset="0"/>
              </a:rPr>
              <a:t> has user’s role plus his own role.</a:t>
            </a:r>
          </a:p>
          <a:p>
            <a:pPr algn="l"/>
            <a:r>
              <a:rPr lang="en-US" altLang="ko-KR" sz="1200" baseline="0" dirty="0" smtClean="0">
                <a:latin typeface="Arial" panose="020B0604020202020204" pitchFamily="34" charset="0"/>
                <a:cs typeface="Arial" panose="020B0604020202020204" pitchFamily="34" charset="0"/>
              </a:rPr>
              <a:t>Attendant has user’s role, driver’s role and his own role.</a:t>
            </a:r>
          </a:p>
          <a:p>
            <a:pPr algn="l"/>
            <a:r>
              <a:rPr lang="en-US" altLang="ko-KR" sz="1200" baseline="0" dirty="0" smtClean="0">
                <a:latin typeface="Arial" panose="020B0604020202020204" pitchFamily="34" charset="0"/>
                <a:cs typeface="Arial" panose="020B0604020202020204" pitchFamily="34" charset="0"/>
              </a:rPr>
              <a:t>Finally, owner has all privileges of the system.</a:t>
            </a:r>
            <a:endParaRPr lang="en-US" altLang="ko-KR" sz="1200" dirty="0" smtClean="0">
              <a:latin typeface="Arial" panose="020B0604020202020204" pitchFamily="34" charset="0"/>
              <a:cs typeface="Arial" panose="020B0604020202020204" pitchFamily="34" charset="0"/>
            </a:endParaRPr>
          </a:p>
        </p:txBody>
      </p:sp>
      <p:sp>
        <p:nvSpPr>
          <p:cNvPr id="4" name="슬라이드 번호 개체 틀 3"/>
          <p:cNvSpPr>
            <a:spLocks noGrp="1"/>
          </p:cNvSpPr>
          <p:nvPr>
            <p:ph type="sldNum" sz="quarter" idx="10"/>
          </p:nvPr>
        </p:nvSpPr>
        <p:spPr/>
        <p:txBody>
          <a:bodyPr/>
          <a:lstStyle/>
          <a:p>
            <a:pPr>
              <a:defRPr/>
            </a:pPr>
            <a:fld id="{9247A307-6D28-42D4-97C7-3EC4C726598D}" type="slidenum">
              <a:rPr lang="ko-KR" altLang="en-US" smtClean="0"/>
              <a:pPr>
                <a:defRPr/>
              </a:pPr>
              <a:t>16</a:t>
            </a:fld>
            <a:endParaRPr lang="ko-KR" altLang="en-US"/>
          </a:p>
        </p:txBody>
      </p:sp>
    </p:spTree>
    <p:extLst>
      <p:ext uri="{BB962C8B-B14F-4D97-AF65-F5344CB8AC3E}">
        <p14:creationId xmlns:p14="http://schemas.microsoft.com/office/powerpoint/2010/main" val="1798363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Protocols!</a:t>
            </a:r>
          </a:p>
          <a:p>
            <a:r>
              <a:rPr lang="en-US" altLang="ko-KR" dirty="0" smtClean="0"/>
              <a:t>Arduino</a:t>
            </a:r>
            <a:r>
              <a:rPr lang="en-US" altLang="ko-KR" baseline="0" dirty="0" smtClean="0"/>
              <a:t> hardware is not so powerful. Lots of data could make it very busy.</a:t>
            </a:r>
          </a:p>
          <a:p>
            <a:r>
              <a:rPr lang="en-US" altLang="ko-KR" baseline="0" dirty="0" smtClean="0"/>
              <a:t>Because of this reason, packets between SM and FC are very simple.</a:t>
            </a:r>
          </a:p>
          <a:p>
            <a:r>
              <a:rPr lang="en-US" altLang="ko-KR" baseline="0" dirty="0" smtClean="0"/>
              <a:t>Heartbeat packet is only 6 byte long, for example.</a:t>
            </a:r>
          </a:p>
          <a:p>
            <a:r>
              <a:rPr lang="en-US" altLang="ko-KR" dirty="0" smtClean="0"/>
              <a:t>On the other hand, packets between SM and WS are very complicate but very flexible.</a:t>
            </a:r>
          </a:p>
          <a:p>
            <a:r>
              <a:rPr lang="en-US" altLang="ko-KR" dirty="0" smtClean="0"/>
              <a:t>This</a:t>
            </a:r>
            <a:r>
              <a:rPr lang="en-US" altLang="ko-KR" baseline="0" dirty="0" smtClean="0"/>
              <a:t> protocol is based on JSON.</a:t>
            </a:r>
            <a:endParaRPr lang="en-US" altLang="ko-KR" dirty="0" smtClean="0"/>
          </a:p>
        </p:txBody>
      </p:sp>
      <p:sp>
        <p:nvSpPr>
          <p:cNvPr id="4" name="슬라이드 번호 개체 틀 3"/>
          <p:cNvSpPr>
            <a:spLocks noGrp="1"/>
          </p:cNvSpPr>
          <p:nvPr>
            <p:ph type="sldNum" sz="quarter" idx="10"/>
          </p:nvPr>
        </p:nvSpPr>
        <p:spPr/>
        <p:txBody>
          <a:bodyPr/>
          <a:lstStyle/>
          <a:p>
            <a:pPr>
              <a:defRPr/>
            </a:pPr>
            <a:fld id="{9247A307-6D28-42D4-97C7-3EC4C726598D}" type="slidenum">
              <a:rPr lang="ko-KR" altLang="en-US" smtClean="0"/>
              <a:pPr>
                <a:defRPr/>
              </a:pPr>
              <a:t>17</a:t>
            </a:fld>
            <a:endParaRPr lang="ko-KR" altLang="en-US"/>
          </a:p>
        </p:txBody>
      </p:sp>
    </p:spTree>
    <p:extLst>
      <p:ext uri="{BB962C8B-B14F-4D97-AF65-F5344CB8AC3E}">
        <p14:creationId xmlns:p14="http://schemas.microsoft.com/office/powerpoint/2010/main" val="31107126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Test is also very important.</a:t>
            </a:r>
            <a:r>
              <a:rPr lang="en-US" altLang="ko-KR" baseline="0" dirty="0" smtClean="0"/>
              <a:t> </a:t>
            </a:r>
            <a:r>
              <a:rPr lang="en-US" altLang="ko-KR" dirty="0" smtClean="0"/>
              <a:t>Our test</a:t>
            </a:r>
            <a:r>
              <a:rPr lang="en-US" altLang="ko-KR" baseline="0" dirty="0" smtClean="0"/>
              <a:t> cases are built based on the functional requirement. From FRs, we made UCs, and then we made test cases too.</a:t>
            </a:r>
          </a:p>
          <a:p>
            <a:r>
              <a:rPr lang="en-US" altLang="ko-KR" baseline="0" dirty="0" smtClean="0"/>
              <a:t>As you can see in the picture, every requirements are described in UCs and test cases.</a:t>
            </a:r>
          </a:p>
          <a:p>
            <a:r>
              <a:rPr lang="en-US" altLang="ko-KR" baseline="0" dirty="0" smtClean="0"/>
              <a:t>It’s very powerful because we can cover all FRs through test</a:t>
            </a:r>
            <a:r>
              <a:rPr lang="ko-KR" altLang="en-US" baseline="0" smtClean="0"/>
              <a:t> </a:t>
            </a:r>
            <a:r>
              <a:rPr lang="en-US" altLang="ko-KR" baseline="0" dirty="0" smtClean="0"/>
              <a:t>cases. It’s very easy to trace back which FRs are failed or not tested yet.</a:t>
            </a:r>
            <a:endParaRPr lang="en-US" altLang="ko-KR" dirty="0" smtClean="0"/>
          </a:p>
        </p:txBody>
      </p:sp>
      <p:sp>
        <p:nvSpPr>
          <p:cNvPr id="4" name="슬라이드 번호 개체 틀 3"/>
          <p:cNvSpPr>
            <a:spLocks noGrp="1"/>
          </p:cNvSpPr>
          <p:nvPr>
            <p:ph type="sldNum" sz="quarter" idx="10"/>
          </p:nvPr>
        </p:nvSpPr>
        <p:spPr/>
        <p:txBody>
          <a:bodyPr/>
          <a:lstStyle/>
          <a:p>
            <a:pPr>
              <a:defRPr/>
            </a:pPr>
            <a:fld id="{9247A307-6D28-42D4-97C7-3EC4C726598D}" type="slidenum">
              <a:rPr lang="ko-KR" altLang="en-US" smtClean="0"/>
              <a:pPr>
                <a:defRPr/>
              </a:pPr>
              <a:t>18</a:t>
            </a:fld>
            <a:endParaRPr lang="ko-KR" altLang="en-US"/>
          </a:p>
        </p:txBody>
      </p:sp>
    </p:spTree>
    <p:extLst>
      <p:ext uri="{BB962C8B-B14F-4D97-AF65-F5344CB8AC3E}">
        <p14:creationId xmlns:p14="http://schemas.microsoft.com/office/powerpoint/2010/main" val="66552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647700" y="746125"/>
            <a:ext cx="5373688" cy="3721100"/>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ko-KR" dirty="0" smtClean="0"/>
              <a:t>First, I’ll briefly mention about architectural</a:t>
            </a:r>
            <a:r>
              <a:rPr lang="en-US" altLang="ko-KR" baseline="0" dirty="0" smtClean="0"/>
              <a:t> drivers and introduce our design.</a:t>
            </a:r>
          </a:p>
          <a:p>
            <a:pPr eaLnBrk="1" hangingPunct="1">
              <a:spcBef>
                <a:spcPct val="0"/>
              </a:spcBef>
            </a:pPr>
            <a:r>
              <a:rPr lang="en-US" altLang="ko-KR" baseline="0" dirty="0" smtClean="0"/>
              <a:t>Protocol, test, time log, artifacts we made and lesson learned will be covered in order.</a:t>
            </a:r>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1</a:t>
            </a:fld>
            <a:endParaRPr lang="ko-KR" altLang="en-US" smtClean="0"/>
          </a:p>
        </p:txBody>
      </p:sp>
    </p:spTree>
    <p:extLst>
      <p:ext uri="{BB962C8B-B14F-4D97-AF65-F5344CB8AC3E}">
        <p14:creationId xmlns:p14="http://schemas.microsoft.com/office/powerpoint/2010/main" val="12277410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This slide shows our</a:t>
            </a:r>
            <a:r>
              <a:rPr lang="en-US" altLang="ko-KR" baseline="0" dirty="0" smtClean="0"/>
              <a:t> time log.</a:t>
            </a:r>
          </a:p>
          <a:p>
            <a:r>
              <a:rPr lang="en-US" altLang="ko-KR" baseline="0" dirty="0" smtClean="0"/>
              <a:t>The upper line is planned curve and the lower line is actual curve.</a:t>
            </a:r>
          </a:p>
          <a:p>
            <a:r>
              <a:rPr lang="en-US" altLang="ko-KR" dirty="0" smtClean="0"/>
              <a:t>At the early stage of the</a:t>
            </a:r>
            <a:r>
              <a:rPr lang="en-US" altLang="ko-KR" baseline="0" dirty="0" smtClean="0"/>
              <a:t> development, we didn’t do so much than planned.</a:t>
            </a:r>
          </a:p>
          <a:p>
            <a:pPr marL="0" marR="0" indent="0" algn="l" defTabSz="914400" rtl="0" eaLnBrk="0" fontAlgn="base" latinLnBrk="1" hangingPunct="0">
              <a:lnSpc>
                <a:spcPct val="100000"/>
              </a:lnSpc>
              <a:spcBef>
                <a:spcPct val="30000"/>
              </a:spcBef>
              <a:spcAft>
                <a:spcPct val="0"/>
              </a:spcAft>
              <a:buClrTx/>
              <a:buSzTx/>
              <a:buFontTx/>
              <a:buNone/>
              <a:tabLst/>
              <a:defRPr/>
            </a:pPr>
            <a:r>
              <a:rPr lang="en-US" altLang="ko-KR" sz="1200" dirty="0" smtClean="0">
                <a:latin typeface="Arial" panose="020B0604020202020204" pitchFamily="34" charset="0"/>
                <a:cs typeface="Arial" panose="020B0604020202020204" pitchFamily="34" charset="0"/>
              </a:rPr>
              <a:t>It’s because we had a trouble adjusting to the time difference on the first week.</a:t>
            </a:r>
            <a:endParaRPr lang="en-US" altLang="ko-KR" sz="1200" baseline="0" dirty="0" smtClean="0">
              <a:latin typeface="Arial" panose="020B0604020202020204" pitchFamily="34" charset="0"/>
              <a:cs typeface="Arial" panose="020B0604020202020204" pitchFamily="34" charset="0"/>
            </a:endParaRPr>
          </a:p>
          <a:p>
            <a:pPr marL="0" marR="0" indent="0" algn="l" defTabSz="914400" rtl="0" eaLnBrk="0" fontAlgn="base" latinLnBrk="1" hangingPunct="0">
              <a:lnSpc>
                <a:spcPct val="100000"/>
              </a:lnSpc>
              <a:spcBef>
                <a:spcPct val="30000"/>
              </a:spcBef>
              <a:spcAft>
                <a:spcPct val="0"/>
              </a:spcAft>
              <a:buClrTx/>
              <a:buSzTx/>
              <a:buFontTx/>
              <a:buNone/>
              <a:tabLst/>
              <a:defRPr/>
            </a:pPr>
            <a:r>
              <a:rPr lang="en-US" altLang="ko-KR" dirty="0" smtClean="0"/>
              <a:t>From the second week, </a:t>
            </a:r>
            <a:r>
              <a:rPr lang="en-US" altLang="ko-KR" baseline="0" dirty="0" smtClean="0"/>
              <a:t>actual curve almost follows planned curve.</a:t>
            </a:r>
          </a:p>
          <a:p>
            <a:r>
              <a:rPr lang="en-US" altLang="ko-KR" dirty="0" smtClean="0"/>
              <a:t>The</a:t>
            </a:r>
            <a:r>
              <a:rPr lang="en-US" altLang="ko-KR" baseline="0" dirty="0" smtClean="0"/>
              <a:t> </a:t>
            </a:r>
            <a:r>
              <a:rPr lang="en-US" altLang="ko-KR" dirty="0" smtClean="0"/>
              <a:t>chart on the right shows</a:t>
            </a:r>
            <a:r>
              <a:rPr lang="en-US" altLang="ko-KR" baseline="0" dirty="0" smtClean="0"/>
              <a:t> how much time we spent for each development phases.</a:t>
            </a:r>
          </a:p>
        </p:txBody>
      </p:sp>
      <p:sp>
        <p:nvSpPr>
          <p:cNvPr id="4" name="슬라이드 번호 개체 틀 3"/>
          <p:cNvSpPr>
            <a:spLocks noGrp="1"/>
          </p:cNvSpPr>
          <p:nvPr>
            <p:ph type="sldNum" sz="quarter" idx="10"/>
          </p:nvPr>
        </p:nvSpPr>
        <p:spPr/>
        <p:txBody>
          <a:bodyPr/>
          <a:lstStyle/>
          <a:p>
            <a:pPr>
              <a:defRPr/>
            </a:pPr>
            <a:fld id="{9247A307-6D28-42D4-97C7-3EC4C726598D}" type="slidenum">
              <a:rPr lang="ko-KR" altLang="en-US" smtClean="0"/>
              <a:pPr>
                <a:defRPr/>
              </a:pPr>
              <a:t>19</a:t>
            </a:fld>
            <a:endParaRPr lang="ko-KR" altLang="en-US"/>
          </a:p>
        </p:txBody>
      </p:sp>
    </p:spTree>
    <p:extLst>
      <p:ext uri="{BB962C8B-B14F-4D97-AF65-F5344CB8AC3E}">
        <p14:creationId xmlns:p14="http://schemas.microsoft.com/office/powerpoint/2010/main" val="19921092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This slide shows the list</a:t>
            </a:r>
            <a:r>
              <a:rPr lang="en-US" altLang="ko-KR" baseline="0" dirty="0" smtClean="0"/>
              <a:t> of documents and the source codes.</a:t>
            </a:r>
          </a:p>
          <a:p>
            <a:endParaRPr lang="ko-KR" altLang="en-US" dirty="0"/>
          </a:p>
        </p:txBody>
      </p:sp>
      <p:sp>
        <p:nvSpPr>
          <p:cNvPr id="4" name="슬라이드 번호 개체 틀 3"/>
          <p:cNvSpPr>
            <a:spLocks noGrp="1"/>
          </p:cNvSpPr>
          <p:nvPr>
            <p:ph type="sldNum" sz="quarter" idx="10"/>
          </p:nvPr>
        </p:nvSpPr>
        <p:spPr/>
        <p:txBody>
          <a:bodyPr/>
          <a:lstStyle/>
          <a:p>
            <a:pPr>
              <a:defRPr/>
            </a:pPr>
            <a:fld id="{9247A307-6D28-42D4-97C7-3EC4C726598D}" type="slidenum">
              <a:rPr lang="ko-KR" altLang="en-US" smtClean="0"/>
              <a:pPr>
                <a:defRPr/>
              </a:pPr>
              <a:t>20</a:t>
            </a:fld>
            <a:endParaRPr lang="ko-KR" altLang="en-US"/>
          </a:p>
        </p:txBody>
      </p:sp>
    </p:spTree>
    <p:extLst>
      <p:ext uri="{BB962C8B-B14F-4D97-AF65-F5344CB8AC3E}">
        <p14:creationId xmlns:p14="http://schemas.microsoft.com/office/powerpoint/2010/main" val="21237557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This is the last slide!</a:t>
            </a:r>
          </a:p>
          <a:p>
            <a:r>
              <a:rPr lang="en-US" altLang="ko-KR" dirty="0" smtClean="0"/>
              <a:t>What did</a:t>
            </a:r>
            <a:r>
              <a:rPr lang="en-US" altLang="ko-KR" baseline="0" dirty="0" smtClean="0"/>
              <a:t> </a:t>
            </a:r>
            <a:r>
              <a:rPr lang="en-US" altLang="ko-KR" dirty="0" smtClean="0"/>
              <a:t>we</a:t>
            </a:r>
            <a:r>
              <a:rPr lang="en-US" altLang="ko-KR" baseline="0" dirty="0" smtClean="0"/>
              <a:t> learn through CMU course?</a:t>
            </a:r>
            <a:endParaRPr lang="ko-KR" altLang="en-US" dirty="0"/>
          </a:p>
        </p:txBody>
      </p:sp>
      <p:sp>
        <p:nvSpPr>
          <p:cNvPr id="4" name="슬라이드 번호 개체 틀 3"/>
          <p:cNvSpPr>
            <a:spLocks noGrp="1"/>
          </p:cNvSpPr>
          <p:nvPr>
            <p:ph type="sldNum" sz="quarter" idx="10"/>
          </p:nvPr>
        </p:nvSpPr>
        <p:spPr/>
        <p:txBody>
          <a:bodyPr/>
          <a:lstStyle/>
          <a:p>
            <a:pPr>
              <a:defRPr/>
            </a:pPr>
            <a:fld id="{9247A307-6D28-42D4-97C7-3EC4C726598D}" type="slidenum">
              <a:rPr lang="ko-KR" altLang="en-US" smtClean="0"/>
              <a:pPr>
                <a:defRPr/>
              </a:pPr>
              <a:t>21</a:t>
            </a:fld>
            <a:endParaRPr lang="ko-KR" altLang="en-US"/>
          </a:p>
        </p:txBody>
      </p:sp>
    </p:spTree>
    <p:extLst>
      <p:ext uri="{BB962C8B-B14F-4D97-AF65-F5344CB8AC3E}">
        <p14:creationId xmlns:p14="http://schemas.microsoft.com/office/powerpoint/2010/main" val="17550125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647700" y="746125"/>
            <a:ext cx="5373688" cy="3721100"/>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22</a:t>
            </a:fld>
            <a:endParaRPr lang="ko-KR" altLang="en-US" smtClean="0"/>
          </a:p>
        </p:txBody>
      </p:sp>
    </p:spTree>
    <p:extLst>
      <p:ext uri="{BB962C8B-B14F-4D97-AF65-F5344CB8AC3E}">
        <p14:creationId xmlns:p14="http://schemas.microsoft.com/office/powerpoint/2010/main" val="20990747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647700" y="746125"/>
            <a:ext cx="5373688" cy="3721100"/>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ko-KR" dirty="0" smtClean="0"/>
              <a:t>Though we did not focus on usability in</a:t>
            </a:r>
            <a:r>
              <a:rPr lang="en-US" altLang="ko-KR" baseline="0" dirty="0" smtClean="0"/>
              <a:t> this presentation</a:t>
            </a:r>
            <a:r>
              <a:rPr lang="en-US" altLang="ko-KR" dirty="0" smtClean="0"/>
              <a:t>, usability is</a:t>
            </a:r>
            <a:r>
              <a:rPr lang="en-US" altLang="ko-KR" baseline="0" dirty="0" smtClean="0"/>
              <a:t> very important for the customer.</a:t>
            </a:r>
            <a:endParaRPr lang="en-US" altLang="ko-KR" dirty="0" smtClean="0"/>
          </a:p>
          <a:p>
            <a:pPr eaLnBrk="1" hangingPunct="1">
              <a:spcBef>
                <a:spcPct val="0"/>
              </a:spcBef>
            </a:pPr>
            <a:r>
              <a:rPr lang="en-US" altLang="ko-KR" dirty="0" smtClean="0"/>
              <a:t>To</a:t>
            </a:r>
            <a:r>
              <a:rPr lang="en-US" altLang="ko-KR" baseline="0" dirty="0" smtClean="0"/>
              <a:t> make it easy to access UI, we limited menu depth. All menus can be accessed by only 1 depth.</a:t>
            </a:r>
          </a:p>
          <a:p>
            <a:pPr eaLnBrk="1" hangingPunct="1">
              <a:spcBef>
                <a:spcPct val="0"/>
              </a:spcBef>
            </a:pPr>
            <a:r>
              <a:rPr lang="en-US" altLang="ko-KR" baseline="0" dirty="0" smtClean="0"/>
              <a:t>You can see that in the successive demo session.</a:t>
            </a:r>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23</a:t>
            </a:fld>
            <a:endParaRPr lang="ko-KR" altLang="en-US" smtClean="0"/>
          </a:p>
        </p:txBody>
      </p:sp>
    </p:spTree>
    <p:extLst>
      <p:ext uri="{BB962C8B-B14F-4D97-AF65-F5344CB8AC3E}">
        <p14:creationId xmlns:p14="http://schemas.microsoft.com/office/powerpoint/2010/main" val="1935075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647700" y="746125"/>
            <a:ext cx="5373688" cy="3721100"/>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ko-KR" dirty="0" smtClean="0">
                <a:latin typeface="Arial" panose="020B0604020202020204" pitchFamily="34" charset="0"/>
                <a:cs typeface="Arial" panose="020B0604020202020204" pitchFamily="34" charset="0"/>
              </a:rPr>
              <a:t>We are team 3 and we were assigned this project 7 weeks ago.</a:t>
            </a:r>
          </a:p>
          <a:p>
            <a:pPr eaLnBrk="1" hangingPunct="1">
              <a:spcBef>
                <a:spcPct val="0"/>
              </a:spcBef>
            </a:pPr>
            <a:r>
              <a:rPr lang="en-US" altLang="ko-KR" dirty="0" smtClean="0">
                <a:latin typeface="Arial" panose="020B0604020202020204" pitchFamily="34" charset="0"/>
                <a:cs typeface="Arial" panose="020B0604020202020204" pitchFamily="34" charset="0"/>
              </a:rPr>
              <a:t>There are 5 team members and a mentor to build a new parking garage management system called “Sure Park”.</a:t>
            </a:r>
            <a:endParaRPr lang="ko-KR" altLang="en-US" dirty="0"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2</a:t>
            </a:fld>
            <a:endParaRPr lang="ko-KR" altLang="en-US" smtClean="0"/>
          </a:p>
        </p:txBody>
      </p:sp>
    </p:spTree>
    <p:extLst>
      <p:ext uri="{BB962C8B-B14F-4D97-AF65-F5344CB8AC3E}">
        <p14:creationId xmlns:p14="http://schemas.microsoft.com/office/powerpoint/2010/main" val="766278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647700" y="746125"/>
            <a:ext cx="5373688" cy="3721100"/>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ko-KR" dirty="0" smtClean="0"/>
              <a:t>I</a:t>
            </a:r>
            <a:r>
              <a:rPr lang="en-US" altLang="ko-KR" baseline="0" dirty="0" smtClean="0"/>
              <a:t> already mentioned about functional requirements in initial presentation, so I’ll just mention them briefly today.</a:t>
            </a:r>
          </a:p>
          <a:p>
            <a:pPr eaLnBrk="1" hangingPunct="1">
              <a:spcBef>
                <a:spcPct val="0"/>
              </a:spcBef>
            </a:pPr>
            <a:r>
              <a:rPr lang="en-US" altLang="ko-KR" baseline="0" dirty="0" smtClean="0"/>
              <a:t>As you can see in the table, some FRs are talking about Arduino H/W.</a:t>
            </a:r>
          </a:p>
          <a:p>
            <a:pPr eaLnBrk="1" hangingPunct="1">
              <a:spcBef>
                <a:spcPct val="0"/>
              </a:spcBef>
            </a:pPr>
            <a:r>
              <a:rPr lang="en-US" altLang="ko-KR" baseline="0" dirty="0" smtClean="0"/>
              <a:t>Some requirements are related with reservation</a:t>
            </a:r>
          </a:p>
          <a:p>
            <a:pPr eaLnBrk="1" hangingPunct="1">
              <a:spcBef>
                <a:spcPct val="0"/>
              </a:spcBef>
            </a:pPr>
            <a:r>
              <a:rPr lang="en-US" altLang="ko-KR" baseline="0" dirty="0" smtClean="0"/>
              <a:t>Some of them covers parking scenario.</a:t>
            </a: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3</a:t>
            </a:fld>
            <a:endParaRPr lang="ko-KR" altLang="en-US" smtClean="0"/>
          </a:p>
        </p:txBody>
      </p:sp>
    </p:spTree>
    <p:extLst>
      <p:ext uri="{BB962C8B-B14F-4D97-AF65-F5344CB8AC3E}">
        <p14:creationId xmlns:p14="http://schemas.microsoft.com/office/powerpoint/2010/main" val="3221624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647700" y="746125"/>
            <a:ext cx="5373688" cy="3721100"/>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ko-KR" dirty="0" smtClean="0"/>
              <a:t>Some of them is about charging parking fees.</a:t>
            </a:r>
          </a:p>
          <a:p>
            <a:pPr eaLnBrk="1" hangingPunct="1">
              <a:spcBef>
                <a:spcPct val="0"/>
              </a:spcBef>
            </a:pPr>
            <a:r>
              <a:rPr lang="en-US" altLang="ko-KR" dirty="0" smtClean="0"/>
              <a:t>Some of them</a:t>
            </a:r>
            <a:r>
              <a:rPr lang="en-US" altLang="ko-KR" baseline="0" dirty="0" smtClean="0"/>
              <a:t> is about</a:t>
            </a:r>
            <a:r>
              <a:rPr lang="en-US" altLang="ko-KR" dirty="0" smtClean="0"/>
              <a:t> monitoring facilities.</a:t>
            </a:r>
          </a:p>
          <a:p>
            <a:pPr eaLnBrk="1" hangingPunct="1">
              <a:spcBef>
                <a:spcPct val="0"/>
              </a:spcBef>
            </a:pPr>
            <a:r>
              <a:rPr lang="en-US" altLang="ko-KR" baseline="0" dirty="0" smtClean="0"/>
              <a:t>And</a:t>
            </a:r>
            <a:r>
              <a:rPr lang="en-US" altLang="ko-KR" dirty="0" smtClean="0"/>
              <a:t> some requirement</a:t>
            </a:r>
            <a:r>
              <a:rPr lang="en-US" altLang="ko-KR" baseline="0" dirty="0" smtClean="0"/>
              <a:t>s is about </a:t>
            </a:r>
            <a:r>
              <a:rPr lang="en-US" altLang="ko-KR" dirty="0" smtClean="0"/>
              <a:t>providing owner with facility usage</a:t>
            </a:r>
            <a:r>
              <a:rPr lang="en-US" altLang="ko-KR" baseline="0" dirty="0" smtClean="0"/>
              <a:t> statistics.</a:t>
            </a: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4</a:t>
            </a:fld>
            <a:endParaRPr lang="ko-KR" altLang="en-US" smtClean="0"/>
          </a:p>
        </p:txBody>
      </p:sp>
    </p:spTree>
    <p:extLst>
      <p:ext uri="{BB962C8B-B14F-4D97-AF65-F5344CB8AC3E}">
        <p14:creationId xmlns:p14="http://schemas.microsoft.com/office/powerpoint/2010/main" val="2074764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647700" y="746125"/>
            <a:ext cx="5373688" cy="3721100"/>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ko-KR" dirty="0" smtClean="0"/>
              <a:t>Quality attributes! We defined</a:t>
            </a:r>
            <a:r>
              <a:rPr lang="en-US" altLang="ko-KR" baseline="0" dirty="0" smtClean="0"/>
              <a:t> 8 quality attributes for </a:t>
            </a:r>
            <a:r>
              <a:rPr lang="en-US" altLang="ko-KR" baseline="0" dirty="0" err="1" smtClean="0"/>
              <a:t>SurePark</a:t>
            </a:r>
            <a:r>
              <a:rPr lang="en-US" altLang="ko-KR" baseline="0" dirty="0" smtClean="0"/>
              <a:t> system.</a:t>
            </a:r>
          </a:p>
          <a:p>
            <a:pPr eaLnBrk="1" hangingPunct="1">
              <a:spcBef>
                <a:spcPct val="0"/>
              </a:spcBef>
            </a:pPr>
            <a:r>
              <a:rPr lang="en-US" altLang="ko-KR" baseline="0" dirty="0" smtClean="0"/>
              <a:t>Among them, the most important QAs are availability, security and modifiability.</a:t>
            </a:r>
          </a:p>
          <a:p>
            <a:pPr eaLnBrk="1" hangingPunct="1">
              <a:spcBef>
                <a:spcPct val="0"/>
              </a:spcBef>
            </a:pPr>
            <a:r>
              <a:rPr lang="en-US" altLang="ko-KR" baseline="0" dirty="0" smtClean="0"/>
              <a:t>In the table, you can see the reason why we picked them.</a:t>
            </a:r>
          </a:p>
          <a:p>
            <a:pPr eaLnBrk="1" hangingPunct="1">
              <a:spcBef>
                <a:spcPct val="0"/>
              </a:spcBef>
            </a:pPr>
            <a:r>
              <a:rPr lang="en-US" altLang="ko-KR" baseline="0" dirty="0" smtClean="0"/>
              <a:t>The score of the most important items are highlighted in red.</a:t>
            </a: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5</a:t>
            </a:fld>
            <a:endParaRPr lang="ko-KR" altLang="en-US" smtClean="0"/>
          </a:p>
        </p:txBody>
      </p:sp>
    </p:spTree>
    <p:extLst>
      <p:ext uri="{BB962C8B-B14F-4D97-AF65-F5344CB8AC3E}">
        <p14:creationId xmlns:p14="http://schemas.microsoft.com/office/powerpoint/2010/main" val="723542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647700" y="746125"/>
            <a:ext cx="5373688" cy="3721100"/>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ko-KR" dirty="0" smtClean="0"/>
              <a:t>Constraint</a:t>
            </a:r>
            <a:r>
              <a:rPr lang="en-US" altLang="ko-KR" baseline="0" dirty="0" smtClean="0"/>
              <a:t> is also important architectural driver.</a:t>
            </a:r>
          </a:p>
          <a:p>
            <a:pPr eaLnBrk="1" hangingPunct="1">
              <a:spcBef>
                <a:spcPct val="0"/>
              </a:spcBef>
            </a:pPr>
            <a:r>
              <a:rPr lang="en-US" altLang="ko-KR" baseline="0" dirty="0" smtClean="0"/>
              <a:t>We added 5 more business constraints after discussing with our customer, Tony.</a:t>
            </a:r>
          </a:p>
          <a:p>
            <a:pPr eaLnBrk="1" hangingPunct="1">
              <a:spcBef>
                <a:spcPct val="0"/>
              </a:spcBef>
            </a:pPr>
            <a:r>
              <a:rPr lang="en-US" altLang="ko-KR" baseline="0" dirty="0" smtClean="0"/>
              <a:t>How to charge parking fees, what is a valid reservation and how many cars permitted at a time.</a:t>
            </a:r>
          </a:p>
          <a:p>
            <a:pPr eaLnBrk="1" hangingPunct="1">
              <a:spcBef>
                <a:spcPct val="0"/>
              </a:spcBef>
            </a:pPr>
            <a:r>
              <a:rPr lang="en-US" altLang="ko-KR" baseline="0" dirty="0" smtClean="0"/>
              <a:t>These things are defined more clearly after customer meeting.</a:t>
            </a:r>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6</a:t>
            </a:fld>
            <a:endParaRPr lang="ko-KR" altLang="en-US" smtClean="0"/>
          </a:p>
        </p:txBody>
      </p:sp>
    </p:spTree>
    <p:extLst>
      <p:ext uri="{BB962C8B-B14F-4D97-AF65-F5344CB8AC3E}">
        <p14:creationId xmlns:p14="http://schemas.microsoft.com/office/powerpoint/2010/main" val="302442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647700" y="746125"/>
            <a:ext cx="5373688" cy="3721100"/>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ko-KR" dirty="0" smtClean="0"/>
              <a:t>One more technical</a:t>
            </a:r>
            <a:r>
              <a:rPr lang="en-US" altLang="ko-KR" baseline="0" dirty="0" smtClean="0"/>
              <a:t> constraint is added also.</a:t>
            </a:r>
          </a:p>
          <a:p>
            <a:pPr eaLnBrk="1" hangingPunct="1">
              <a:spcBef>
                <a:spcPct val="0"/>
              </a:spcBef>
            </a:pPr>
            <a:r>
              <a:rPr lang="en-US" altLang="ko-KR" baseline="0" dirty="0" smtClean="0"/>
              <a:t>It’s about Arduino H/W limitation.</a:t>
            </a: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7</a:t>
            </a:fld>
            <a:endParaRPr lang="ko-KR" altLang="en-US" smtClean="0"/>
          </a:p>
        </p:txBody>
      </p:sp>
    </p:spTree>
    <p:extLst>
      <p:ext uri="{BB962C8B-B14F-4D97-AF65-F5344CB8AC3E}">
        <p14:creationId xmlns:p14="http://schemas.microsoft.com/office/powerpoint/2010/main" val="1514602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647700" y="746125"/>
            <a:ext cx="5373688" cy="3721100"/>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ko-KR" dirty="0" smtClean="0"/>
              <a:t>This picture shows </a:t>
            </a:r>
            <a:r>
              <a:rPr lang="en-US" altLang="ko-KR" baseline="0" dirty="0" smtClean="0"/>
              <a:t>system context of </a:t>
            </a:r>
            <a:r>
              <a:rPr lang="en-US" altLang="ko-KR" baseline="0" dirty="0" err="1" smtClean="0"/>
              <a:t>SurePark</a:t>
            </a:r>
            <a:r>
              <a:rPr lang="en-US" altLang="ko-KR" baseline="0" dirty="0" smtClean="0"/>
              <a:t> system.</a:t>
            </a:r>
          </a:p>
          <a:p>
            <a:pPr eaLnBrk="1" hangingPunct="1">
              <a:spcBef>
                <a:spcPct val="0"/>
              </a:spcBef>
            </a:pPr>
            <a:r>
              <a:rPr lang="en-US" altLang="ko-KR" baseline="0" dirty="0" smtClean="0"/>
              <a:t>By using </a:t>
            </a:r>
            <a:r>
              <a:rPr lang="en-US" altLang="ko-KR" baseline="0" dirty="0" err="1" smtClean="0"/>
              <a:t>SurePark</a:t>
            </a:r>
            <a:r>
              <a:rPr lang="en-US" altLang="ko-KR" baseline="0" dirty="0" smtClean="0"/>
              <a:t> system…</a:t>
            </a:r>
          </a:p>
          <a:p>
            <a:pPr eaLnBrk="1" hangingPunct="1">
              <a:spcBef>
                <a:spcPct val="0"/>
              </a:spcBef>
            </a:pPr>
            <a:r>
              <a:rPr lang="en-US" altLang="ko-KR" baseline="0" dirty="0" smtClean="0"/>
              <a:t>Drivers can reserve a parking space.</a:t>
            </a:r>
          </a:p>
          <a:p>
            <a:pPr eaLnBrk="1" hangingPunct="1">
              <a:spcBef>
                <a:spcPct val="0"/>
              </a:spcBef>
            </a:pPr>
            <a:r>
              <a:rPr lang="en-US" altLang="ko-KR" baseline="0" dirty="0" smtClean="0"/>
              <a:t>Attendants can monitor facilities.</a:t>
            </a:r>
          </a:p>
          <a:p>
            <a:pPr marL="0" marR="0" indent="0" algn="l" defTabSz="914400" rtl="0" eaLnBrk="1" fontAlgn="base" latinLnBrk="1" hangingPunct="1">
              <a:lnSpc>
                <a:spcPct val="100000"/>
              </a:lnSpc>
              <a:spcBef>
                <a:spcPct val="0"/>
              </a:spcBef>
              <a:spcAft>
                <a:spcPct val="0"/>
              </a:spcAft>
              <a:buClrTx/>
              <a:buSzTx/>
              <a:buFontTx/>
              <a:buNone/>
              <a:tabLst/>
              <a:defRPr/>
            </a:pPr>
            <a:r>
              <a:rPr lang="en-US" altLang="ko-KR" sz="1200" kern="0" dirty="0" smtClean="0">
                <a:solidFill>
                  <a:srgbClr val="000000"/>
                </a:solidFill>
                <a:latin typeface="Arial" panose="020B0604020202020204" pitchFamily="34" charset="0"/>
                <a:ea typeface="+mn-ea"/>
                <a:cs typeface="Times New Roman" panose="02020603050405020304" pitchFamily="18" charset="0"/>
              </a:rPr>
              <a:t>Owners get information about average occupancy, peak usage hours and parking slot statistics.</a:t>
            </a:r>
          </a:p>
          <a:p>
            <a:pPr marL="0" marR="0" indent="0" algn="l" defTabSz="914400" rtl="0" eaLnBrk="1" fontAlgn="base" latinLnBrk="1" hangingPunct="1">
              <a:lnSpc>
                <a:spcPct val="100000"/>
              </a:lnSpc>
              <a:spcBef>
                <a:spcPct val="0"/>
              </a:spcBef>
              <a:spcAft>
                <a:spcPct val="0"/>
              </a:spcAft>
              <a:buClrTx/>
              <a:buSzTx/>
              <a:buFontTx/>
              <a:buNone/>
              <a:tabLst/>
              <a:defRPr/>
            </a:pPr>
            <a:r>
              <a:rPr lang="en-US" altLang="ko-KR" sz="1200" kern="0" dirty="0" smtClean="0">
                <a:solidFill>
                  <a:srgbClr val="000000"/>
                </a:solidFill>
                <a:latin typeface="Arial" panose="020B0604020202020204" pitchFamily="34" charset="0"/>
                <a:ea typeface="+mn-ea"/>
                <a:cs typeface="Times New Roman" panose="02020603050405020304" pitchFamily="18" charset="0"/>
              </a:rPr>
              <a:t>The system controls the gates and LED indicators based on the data from sensors.</a:t>
            </a:r>
          </a:p>
          <a:p>
            <a:pPr marL="0" marR="0" indent="0" algn="l" defTabSz="914400" rtl="0" eaLnBrk="1" fontAlgn="base" latinLnBrk="1" hangingPunct="1">
              <a:lnSpc>
                <a:spcPct val="100000"/>
              </a:lnSpc>
              <a:spcBef>
                <a:spcPct val="0"/>
              </a:spcBef>
              <a:spcAft>
                <a:spcPct val="0"/>
              </a:spcAft>
              <a:buClrTx/>
              <a:buSzTx/>
              <a:buFontTx/>
              <a:buNone/>
              <a:tabLst/>
              <a:defRPr/>
            </a:pPr>
            <a:endParaRPr lang="en-US" altLang="ko-KR" sz="1200" kern="0" dirty="0" smtClean="0">
              <a:solidFill>
                <a:srgbClr val="000000"/>
              </a:solidFill>
              <a:latin typeface="Arial" panose="020B0604020202020204" pitchFamily="34" charset="0"/>
              <a:ea typeface="+mn-ea"/>
              <a:cs typeface="Times New Roman" panose="02020603050405020304" pitchFamily="18" charset="0"/>
            </a:endParaRPr>
          </a:p>
          <a:p>
            <a:pPr eaLnBrk="1" hangingPunct="1">
              <a:spcBef>
                <a:spcPct val="0"/>
              </a:spcBef>
            </a:pPr>
            <a:endParaRPr lang="ko-KR" altLang="en-US" dirty="0"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8</a:t>
            </a:fld>
            <a:endParaRPr lang="ko-KR" altLang="en-US" smtClean="0"/>
          </a:p>
        </p:txBody>
      </p:sp>
    </p:spTree>
    <p:extLst>
      <p:ext uri="{BB962C8B-B14F-4D97-AF65-F5344CB8AC3E}">
        <p14:creationId xmlns:p14="http://schemas.microsoft.com/office/powerpoint/2010/main" val="18210244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본문 슬라이드">
    <p:spTree>
      <p:nvGrpSpPr>
        <p:cNvPr id="1" name=""/>
        <p:cNvGrpSpPr/>
        <p:nvPr/>
      </p:nvGrpSpPr>
      <p:grpSpPr>
        <a:xfrm>
          <a:off x="0" y="0"/>
          <a:ext cx="0" cy="0"/>
          <a:chOff x="0" y="0"/>
          <a:chExt cx="0" cy="0"/>
        </a:xfrm>
      </p:grpSpPr>
      <p:pic>
        <p:nvPicPr>
          <p:cNvPr id="2" name="그림 5" descr="백색바탕.png"/>
          <p:cNvPicPr>
            <a:picLocks noChangeAspect="1"/>
          </p:cNvPicPr>
          <p:nvPr userDrawn="1"/>
        </p:nvPicPr>
        <p:blipFill>
          <a:blip r:embed="rId2" cstate="print"/>
          <a:srcRect/>
          <a:stretch>
            <a:fillRect/>
          </a:stretch>
        </p:blipFill>
        <p:spPr bwMode="auto">
          <a:xfrm>
            <a:off x="136525" y="6453189"/>
            <a:ext cx="682626" cy="315912"/>
          </a:xfrm>
          <a:prstGeom prst="rect">
            <a:avLst/>
          </a:prstGeom>
          <a:noFill/>
          <a:ln w="9525">
            <a:noFill/>
            <a:miter lim="800000"/>
            <a:headEnd/>
            <a:tailEnd/>
          </a:ln>
        </p:spPr>
      </p:pic>
      <p:sp>
        <p:nvSpPr>
          <p:cNvPr id="3" name="슬라이드 번호 개체 틀 5"/>
          <p:cNvSpPr>
            <a:spLocks noGrp="1"/>
          </p:cNvSpPr>
          <p:nvPr>
            <p:ph type="sldNum" sz="quarter" idx="10"/>
          </p:nvPr>
        </p:nvSpPr>
        <p:spPr>
          <a:xfrm>
            <a:off x="4625975" y="6309890"/>
            <a:ext cx="654050" cy="459211"/>
          </a:xfrm>
        </p:spPr>
        <p:txBody>
          <a:bodyPr/>
          <a:lstStyle>
            <a:lvl1pPr algn="ctr">
              <a:defRPr sz="1000">
                <a:solidFill>
                  <a:schemeClr val="tx1"/>
                </a:solidFill>
              </a:defRPr>
            </a:lvl1pPr>
          </a:lstStyle>
          <a:p>
            <a:pPr>
              <a:defRPr/>
            </a:pPr>
            <a:fld id="{43E8CC54-DFE0-4636-8F08-1CBBBE732C98}" type="slidenum">
              <a:rPr lang="ko-KR" altLang="en-US" smtClean="0"/>
              <a:pPr>
                <a:defRPr/>
              </a:pPr>
              <a:t>‹#›</a:t>
            </a:fld>
            <a:endParaRPr lang="ko-KR" altLang="en-US" dirty="0"/>
          </a:p>
        </p:txBody>
      </p:sp>
      <p:pic>
        <p:nvPicPr>
          <p:cNvPr id="6" name="그림 5"/>
          <p:cNvPicPr>
            <a:picLocks noChangeAspect="1"/>
          </p:cNvPicPr>
          <p:nvPr userDrawn="1"/>
        </p:nvPicPr>
        <p:blipFill rotWithShape="1">
          <a:blip r:embed="rId3" cstate="print">
            <a:extLst>
              <a:ext uri="{28A0092B-C50C-407E-A947-70E740481C1C}">
                <a14:useLocalDpi xmlns:a14="http://schemas.microsoft.com/office/drawing/2010/main" val="0"/>
              </a:ext>
            </a:extLst>
          </a:blip>
          <a:srcRect l="8749" t="13125" r="12507" b="8132"/>
          <a:stretch/>
        </p:blipFill>
        <p:spPr>
          <a:xfrm>
            <a:off x="9086849" y="6381539"/>
            <a:ext cx="688818" cy="459211"/>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10" name="제목 1"/>
          <p:cNvSpPr txBox="1">
            <a:spLocks/>
          </p:cNvSpPr>
          <p:nvPr userDrawn="1"/>
        </p:nvSpPr>
        <p:spPr>
          <a:xfrm>
            <a:off x="195263" y="171451"/>
            <a:ext cx="7410451" cy="346075"/>
          </a:xfrm>
          <a:prstGeom prst="rect">
            <a:avLst/>
          </a:prstGeom>
        </p:spPr>
        <p:txBody>
          <a:bodyPr/>
          <a:lstStyle>
            <a:lvl1pPr algn="l">
              <a:defRPr sz="1800" b="1">
                <a:solidFill>
                  <a:srgbClr val="A9072E"/>
                </a:solidFill>
              </a:defRPr>
            </a:lvl1pPr>
          </a:lstStyle>
          <a:p>
            <a:pPr fontAlgn="auto">
              <a:spcAft>
                <a:spcPts val="0"/>
              </a:spcAft>
              <a:defRPr/>
            </a:pPr>
            <a:endParaRPr kumimoji="0" lang="ko-KR" altLang="en-US" dirty="0" smtClean="0">
              <a:latin typeface="+mj-lt"/>
              <a:ea typeface="+mj-ea"/>
              <a:cs typeface="+mj-cs"/>
            </a:endParaRPr>
          </a:p>
        </p:txBody>
      </p:sp>
      <p:cxnSp>
        <p:nvCxnSpPr>
          <p:cNvPr id="13" name="직선 연결선 12"/>
          <p:cNvCxnSpPr/>
          <p:nvPr userDrawn="1"/>
        </p:nvCxnSpPr>
        <p:spPr>
          <a:xfrm>
            <a:off x="0" y="733425"/>
            <a:ext cx="9906000" cy="0"/>
          </a:xfrm>
          <a:prstGeom prst="line">
            <a:avLst/>
          </a:prstGeom>
          <a:ln w="19050">
            <a:solidFill>
              <a:srgbClr val="595959"/>
            </a:solidFill>
          </a:ln>
        </p:spPr>
        <p:style>
          <a:lnRef idx="1">
            <a:schemeClr val="accent1"/>
          </a:lnRef>
          <a:fillRef idx="0">
            <a:schemeClr val="accent1"/>
          </a:fillRef>
          <a:effectRef idx="0">
            <a:schemeClr val="accent1"/>
          </a:effectRef>
          <a:fontRef idx="minor">
            <a:schemeClr val="tx1"/>
          </a:fontRef>
        </p:style>
      </p:cxnSp>
      <p:sp>
        <p:nvSpPr>
          <p:cNvPr id="5" name="슬라이드 번호 개체 틀 5"/>
          <p:cNvSpPr>
            <a:spLocks noGrp="1"/>
          </p:cNvSpPr>
          <p:nvPr>
            <p:ph type="sldNum" sz="quarter" idx="4"/>
          </p:nvPr>
        </p:nvSpPr>
        <p:spPr>
          <a:xfrm>
            <a:off x="9166225" y="6475414"/>
            <a:ext cx="654050" cy="365125"/>
          </a:xfrm>
          <a:prstGeom prst="rect">
            <a:avLst/>
          </a:prstGeom>
        </p:spPr>
        <p:txBody>
          <a:bodyPr vert="horz" lIns="91440" tIns="45720" rIns="91440" bIns="45720" rtlCol="0" anchor="ctr"/>
          <a:lstStyle>
            <a:lvl1pPr algn="r" fontAlgn="auto">
              <a:spcBef>
                <a:spcPts val="0"/>
              </a:spcBef>
              <a:spcAft>
                <a:spcPts val="0"/>
              </a:spcAft>
              <a:defRPr kumimoji="0" sz="1000">
                <a:solidFill>
                  <a:schemeClr val="tx1"/>
                </a:solidFill>
                <a:latin typeface="+mn-lt"/>
                <a:ea typeface="+mn-ea"/>
              </a:defRPr>
            </a:lvl1pPr>
          </a:lstStyle>
          <a:p>
            <a:pPr>
              <a:defRPr/>
            </a:pPr>
            <a:fld id="{993A6FB7-CA42-471B-9E03-E845BA8A1567}" type="slidenum">
              <a:rPr lang="ko-KR" altLang="en-US"/>
              <a:pPr>
                <a:defRPr/>
              </a:pPr>
              <a:t>‹#›</a:t>
            </a:fld>
            <a:endParaRPr lang="ko-KR" altLang="en-US" dirty="0"/>
          </a:p>
        </p:txBody>
      </p:sp>
      <p:pic>
        <p:nvPicPr>
          <p:cNvPr id="1029" name="그림 5" descr="백색바탕.png"/>
          <p:cNvPicPr>
            <a:picLocks noChangeAspect="1"/>
          </p:cNvPicPr>
          <p:nvPr userDrawn="1"/>
        </p:nvPicPr>
        <p:blipFill>
          <a:blip r:embed="rId3" cstate="print"/>
          <a:srcRect/>
          <a:stretch>
            <a:fillRect/>
          </a:stretch>
        </p:blipFill>
        <p:spPr bwMode="auto">
          <a:xfrm>
            <a:off x="136525" y="6453189"/>
            <a:ext cx="682626" cy="3159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5" r:id="rId1"/>
  </p:sldLayoutIdLst>
  <p:hf hdr="0" ftr="0" dt="0"/>
  <p:txStyles>
    <p:title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p:titleStyle>
    <p:bodyStyle>
      <a:lvl1pPr marL="342900" indent="-342900" algn="l" rtl="0" eaLnBrk="0" fontAlgn="base" latinLnBrk="1"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www.json.org/"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그림 14" descr="BK.png"/>
          <p:cNvPicPr>
            <a:picLocks noChangeAspect="1"/>
          </p:cNvPicPr>
          <p:nvPr/>
        </p:nvPicPr>
        <p:blipFill>
          <a:blip r:embed="rId3" cstate="print"/>
          <a:srcRect l="4326" r="10626"/>
          <a:stretch>
            <a:fillRect/>
          </a:stretch>
        </p:blipFill>
        <p:spPr bwMode="auto">
          <a:xfrm>
            <a:off x="0" y="0"/>
            <a:ext cx="9906000" cy="6858000"/>
          </a:xfrm>
          <a:prstGeom prst="rect">
            <a:avLst/>
          </a:prstGeom>
          <a:noFill/>
          <a:ln w="9525">
            <a:noFill/>
            <a:miter lim="800000"/>
            <a:headEnd/>
            <a:tailEnd/>
          </a:ln>
        </p:spPr>
      </p:pic>
      <p:sp>
        <p:nvSpPr>
          <p:cNvPr id="4100" name="제목 2"/>
          <p:cNvSpPr>
            <a:spLocks noGrp="1"/>
          </p:cNvSpPr>
          <p:nvPr>
            <p:ph type="title" idx="4294967295"/>
          </p:nvPr>
        </p:nvSpPr>
        <p:spPr bwMode="auto">
          <a:xfrm>
            <a:off x="428624" y="2133601"/>
            <a:ext cx="8915400" cy="719138"/>
          </a:xfrm>
          <a:prstGeom prst="rect">
            <a:avLst/>
          </a:prstGeom>
          <a:noFill/>
          <a:ln>
            <a:miter lim="800000"/>
            <a:headEnd/>
            <a:tailEnd/>
          </a:ln>
        </p:spPr>
        <p:txBody>
          <a:bodyPr/>
          <a:lstStyle/>
          <a:p>
            <a:pPr eaLnBrk="1" hangingPunct="1"/>
            <a:r>
              <a:rPr lang="en-US" altLang="ko-KR" sz="4000" b="1" dirty="0" smtClean="0">
                <a:solidFill>
                  <a:srgbClr val="C5003D"/>
                </a:solidFill>
                <a:latin typeface="Arial" charset="0"/>
                <a:ea typeface="Arial" charset="0"/>
                <a:cs typeface="Arial" charset="0"/>
              </a:rPr>
              <a:t>Sure-Park System</a:t>
            </a:r>
            <a:br>
              <a:rPr lang="en-US" altLang="ko-KR" sz="4000" b="1" dirty="0" smtClean="0">
                <a:solidFill>
                  <a:srgbClr val="C5003D"/>
                </a:solidFill>
                <a:latin typeface="Arial" charset="0"/>
                <a:ea typeface="Arial" charset="0"/>
                <a:cs typeface="Arial" charset="0"/>
              </a:rPr>
            </a:br>
            <a:r>
              <a:rPr lang="en-US" altLang="ko-KR" sz="4000" b="1" dirty="0" smtClean="0">
                <a:solidFill>
                  <a:srgbClr val="C5003D"/>
                </a:solidFill>
                <a:latin typeface="Arial" charset="0"/>
                <a:ea typeface="Arial" charset="0"/>
                <a:cs typeface="Arial" charset="0"/>
              </a:rPr>
              <a:t>Final Presentation</a:t>
            </a:r>
            <a:endParaRPr lang="ko-KR" altLang="en-US" sz="4000" b="1" dirty="0" smtClean="0">
              <a:solidFill>
                <a:srgbClr val="C5003D"/>
              </a:solidFill>
              <a:latin typeface="Arial" charset="0"/>
              <a:ea typeface="Arial" charset="0"/>
              <a:cs typeface="Arial" charset="0"/>
            </a:endParaRPr>
          </a:p>
        </p:txBody>
      </p:sp>
      <p:pic>
        <p:nvPicPr>
          <p:cNvPr id="4108" name="그림 5" descr="백색바탕.png"/>
          <p:cNvPicPr>
            <a:picLocks noChangeAspect="1"/>
          </p:cNvPicPr>
          <p:nvPr/>
        </p:nvPicPr>
        <p:blipFill>
          <a:blip r:embed="rId4" cstate="print"/>
          <a:srcRect/>
          <a:stretch>
            <a:fillRect/>
          </a:stretch>
        </p:blipFill>
        <p:spPr bwMode="auto">
          <a:xfrm>
            <a:off x="8174038" y="6057900"/>
            <a:ext cx="1662112" cy="768350"/>
          </a:xfrm>
          <a:prstGeom prst="rect">
            <a:avLst/>
          </a:prstGeom>
          <a:noFill/>
          <a:ln w="9525">
            <a:noFill/>
            <a:miter lim="800000"/>
            <a:headEnd/>
            <a:tailEnd/>
          </a:ln>
        </p:spPr>
      </p:pic>
      <p:graphicFrame>
        <p:nvGraphicFramePr>
          <p:cNvPr id="26" name="표 25"/>
          <p:cNvGraphicFramePr>
            <a:graphicFrameLocks noGrp="1"/>
          </p:cNvGraphicFramePr>
          <p:nvPr>
            <p:extLst>
              <p:ext uri="{D42A27DB-BD31-4B8C-83A1-F6EECF244321}">
                <p14:modId xmlns:p14="http://schemas.microsoft.com/office/powerpoint/2010/main" val="941656084"/>
              </p:ext>
            </p:extLst>
          </p:nvPr>
        </p:nvGraphicFramePr>
        <p:xfrm>
          <a:off x="2828764" y="4618090"/>
          <a:ext cx="4248472" cy="899142"/>
        </p:xfrm>
        <a:graphic>
          <a:graphicData uri="http://schemas.openxmlformats.org/drawingml/2006/table">
            <a:tbl>
              <a:tblPr/>
              <a:tblGrid>
                <a:gridCol w="4248472"/>
              </a:tblGrid>
              <a:tr h="380982">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kumimoji="0" lang="en-US" altLang="ko-KR" sz="1600" b="1" baseline="0" dirty="0" smtClean="0">
                          <a:solidFill>
                            <a:schemeClr val="tx1">
                              <a:lumMod val="85000"/>
                              <a:lumOff val="15000"/>
                            </a:schemeClr>
                          </a:solidFill>
                          <a:latin typeface="Arial" charset="0"/>
                          <a:ea typeface="Arial" charset="0"/>
                          <a:cs typeface="Arial" charset="0"/>
                        </a:rPr>
                        <a:t>Team 3(Infinite Challenge)</a:t>
                      </a:r>
                      <a:endParaRPr lang="ko-KR" altLang="en-US" sz="1600" dirty="0">
                        <a:latin typeface="Arial" charset="0"/>
                        <a:ea typeface="Arial" charset="0"/>
                        <a:cs typeface="Arial" charset="0"/>
                      </a:endParaRPr>
                    </a:p>
                  </a:txBody>
                  <a:tcPr marL="91441" marR="91441">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tr>
              <a:tr h="35719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b="1" dirty="0" err="1" smtClean="0">
                          <a:latin typeface="Arial" charset="0"/>
                          <a:ea typeface="Arial" charset="0"/>
                          <a:cs typeface="Arial" charset="0"/>
                        </a:rPr>
                        <a:t>Namjin</a:t>
                      </a:r>
                      <a:r>
                        <a:rPr lang="en-US" altLang="ko-KR" sz="1400" b="1" baseline="0" dirty="0" smtClean="0">
                          <a:latin typeface="Arial" charset="0"/>
                          <a:ea typeface="Arial" charset="0"/>
                          <a:cs typeface="Arial" charset="0"/>
                        </a:rPr>
                        <a:t> Lee(Team Leader)</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b="1" baseline="0" dirty="0" smtClean="0">
                          <a:latin typeface="Arial" charset="0"/>
                          <a:ea typeface="Arial" charset="0"/>
                          <a:cs typeface="Arial" charset="0"/>
                        </a:rPr>
                        <a:t>Jack Oh, Charles Park, Joan Kim, </a:t>
                      </a:r>
                      <a:r>
                        <a:rPr lang="en-US" altLang="ko-KR" sz="1400" b="1" baseline="0" dirty="0" err="1" smtClean="0">
                          <a:latin typeface="Arial" charset="0"/>
                          <a:ea typeface="Arial" charset="0"/>
                          <a:cs typeface="Arial" charset="0"/>
                        </a:rPr>
                        <a:t>Jaeheon</a:t>
                      </a:r>
                      <a:r>
                        <a:rPr lang="en-US" altLang="ko-KR" sz="1400" b="1" baseline="0" dirty="0" smtClean="0">
                          <a:latin typeface="Arial" charset="0"/>
                          <a:ea typeface="Arial" charset="0"/>
                          <a:cs typeface="Arial" charset="0"/>
                        </a:rPr>
                        <a:t> Kim</a:t>
                      </a:r>
                      <a:endParaRPr lang="ko-KR" altLang="en-US" sz="1400" b="1" dirty="0">
                        <a:latin typeface="Arial" charset="0"/>
                        <a:ea typeface="Arial" charset="0"/>
                        <a:cs typeface="Arial" charset="0"/>
                      </a:endParaRPr>
                    </a:p>
                  </a:txBody>
                  <a:tcPr marL="91441" marR="914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2" name="그림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7064" y="6068100"/>
            <a:ext cx="2187414" cy="7899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pPr>
                <a:defRPr/>
              </a:pPr>
              <a:t>9</a:t>
            </a:fld>
            <a:endParaRPr lang="ko-KR" altLang="en-US" dirty="0"/>
          </a:p>
        </p:txBody>
      </p:sp>
      <p:sp>
        <p:nvSpPr>
          <p:cNvPr id="3" name="제목 21"/>
          <p:cNvSpPr txBox="1">
            <a:spLocks/>
          </p:cNvSpPr>
          <p:nvPr/>
        </p:nvSpPr>
        <p:spPr bwMode="auto">
          <a:xfrm>
            <a:off x="195264" y="188913"/>
            <a:ext cx="5333800"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4.1 1</a:t>
            </a:r>
            <a:r>
              <a:rPr kumimoji="0" lang="en-US" altLang="ko-KR" sz="2000" b="1" baseline="30000" dirty="0" smtClean="0">
                <a:latin typeface="Arial" charset="0"/>
                <a:ea typeface="Arial" charset="0"/>
                <a:cs typeface="Arial" charset="0"/>
              </a:rPr>
              <a:t>st</a:t>
            </a:r>
            <a:r>
              <a:rPr kumimoji="0" lang="en-US" altLang="ko-KR" sz="2000" b="1" dirty="0" smtClean="0">
                <a:latin typeface="Arial" charset="0"/>
                <a:ea typeface="Arial" charset="0"/>
                <a:cs typeface="Arial" charset="0"/>
              </a:rPr>
              <a:t> Decomposition </a:t>
            </a:r>
            <a:r>
              <a:rPr kumimoji="0" lang="en-US" altLang="ko-KR" sz="2000" b="1" dirty="0" smtClean="0">
                <a:latin typeface="Arial" charset="0"/>
                <a:ea typeface="Arial" charset="0"/>
                <a:cs typeface="Arial" charset="0"/>
              </a:rPr>
              <a:t>(1)</a:t>
            </a:r>
            <a:endParaRPr kumimoji="0" lang="ko-KR" altLang="en-US" sz="2000" b="1" smtClean="0">
              <a:latin typeface="Arial" charset="0"/>
              <a:ea typeface="Arial" charset="0"/>
              <a:cs typeface="Arial" charset="0"/>
            </a:endParaRPr>
          </a:p>
        </p:txBody>
      </p:sp>
      <p:sp>
        <p:nvSpPr>
          <p:cNvPr id="5" name="제목 21"/>
          <p:cNvSpPr txBox="1">
            <a:spLocks/>
          </p:cNvSpPr>
          <p:nvPr/>
        </p:nvSpPr>
        <p:spPr bwMode="auto">
          <a:xfrm>
            <a:off x="776288" y="778387"/>
            <a:ext cx="5333800" cy="447400"/>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1600" b="1" dirty="0" smtClean="0">
                <a:latin typeface="Arial" charset="0"/>
                <a:ea typeface="Arial" charset="0"/>
                <a:cs typeface="Arial" charset="0"/>
              </a:rPr>
              <a:t>Dynamic View</a:t>
            </a:r>
            <a:endParaRPr kumimoji="0" lang="ko-KR" altLang="en-US" sz="1600" b="1" smtClean="0">
              <a:latin typeface="Arial" charset="0"/>
              <a:ea typeface="Arial" charset="0"/>
              <a:cs typeface="Arial" charset="0"/>
            </a:endParaRPr>
          </a:p>
        </p:txBody>
      </p:sp>
      <p:pic>
        <p:nvPicPr>
          <p:cNvPr id="6" name="그림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6288" y="1196975"/>
            <a:ext cx="7937680" cy="4694327"/>
          </a:xfrm>
          <a:prstGeom prst="rect">
            <a:avLst/>
          </a:prstGeom>
          <a:noFill/>
        </p:spPr>
      </p:pic>
    </p:spTree>
    <p:extLst>
      <p:ext uri="{BB962C8B-B14F-4D97-AF65-F5344CB8AC3E}">
        <p14:creationId xmlns:p14="http://schemas.microsoft.com/office/powerpoint/2010/main" val="26752569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pPr>
                <a:defRPr/>
              </a:pPr>
              <a:t>10</a:t>
            </a:fld>
            <a:endParaRPr lang="ko-KR" altLang="en-US" dirty="0"/>
          </a:p>
        </p:txBody>
      </p:sp>
      <p:sp>
        <p:nvSpPr>
          <p:cNvPr id="3" name="제목 21"/>
          <p:cNvSpPr txBox="1">
            <a:spLocks/>
          </p:cNvSpPr>
          <p:nvPr/>
        </p:nvSpPr>
        <p:spPr bwMode="auto">
          <a:xfrm>
            <a:off x="195264" y="188913"/>
            <a:ext cx="5333800"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4.1 1</a:t>
            </a:r>
            <a:r>
              <a:rPr kumimoji="0" lang="en-US" altLang="ko-KR" sz="2000" b="1" baseline="30000" dirty="0" smtClean="0">
                <a:latin typeface="Arial" charset="0"/>
                <a:ea typeface="Arial" charset="0"/>
                <a:cs typeface="Arial" charset="0"/>
              </a:rPr>
              <a:t>st</a:t>
            </a:r>
            <a:r>
              <a:rPr kumimoji="0" lang="en-US" altLang="ko-KR" sz="2000" b="1" dirty="0" smtClean="0">
                <a:latin typeface="Arial" charset="0"/>
                <a:ea typeface="Arial" charset="0"/>
                <a:cs typeface="Arial" charset="0"/>
              </a:rPr>
              <a:t> Decomposition </a:t>
            </a:r>
            <a:r>
              <a:rPr kumimoji="0" lang="en-US" altLang="ko-KR" sz="2000" b="1" dirty="0" smtClean="0">
                <a:latin typeface="Arial" charset="0"/>
                <a:ea typeface="Arial" charset="0"/>
                <a:cs typeface="Arial" charset="0"/>
              </a:rPr>
              <a:t>(2)</a:t>
            </a:r>
            <a:endParaRPr kumimoji="0" lang="ko-KR" altLang="en-US" sz="2000" b="1" smtClean="0">
              <a:latin typeface="Arial" charset="0"/>
              <a:ea typeface="Arial" charset="0"/>
              <a:cs typeface="Arial" charset="0"/>
            </a:endParaRPr>
          </a:p>
        </p:txBody>
      </p:sp>
      <p:pic>
        <p:nvPicPr>
          <p:cNvPr id="4" name="그림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6536" y="1196752"/>
            <a:ext cx="7937680" cy="4694327"/>
          </a:xfrm>
          <a:prstGeom prst="rect">
            <a:avLst/>
          </a:prstGeom>
          <a:noFill/>
        </p:spPr>
      </p:pic>
      <p:sp>
        <p:nvSpPr>
          <p:cNvPr id="5" name="제목 21"/>
          <p:cNvSpPr txBox="1">
            <a:spLocks/>
          </p:cNvSpPr>
          <p:nvPr/>
        </p:nvSpPr>
        <p:spPr bwMode="auto">
          <a:xfrm>
            <a:off x="740342" y="777941"/>
            <a:ext cx="5333800" cy="419034"/>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1600" b="1" dirty="0" smtClean="0">
                <a:latin typeface="Arial" charset="0"/>
                <a:ea typeface="Arial" charset="0"/>
                <a:cs typeface="Arial" charset="0"/>
              </a:rPr>
              <a:t>Physical View</a:t>
            </a:r>
            <a:endParaRPr kumimoji="0" lang="ko-KR" altLang="en-US" sz="1600" b="1" smtClean="0">
              <a:latin typeface="Arial" charset="0"/>
              <a:ea typeface="Arial" charset="0"/>
              <a:cs typeface="Arial" charset="0"/>
            </a:endParaRPr>
          </a:p>
        </p:txBody>
      </p:sp>
    </p:spTree>
    <p:extLst>
      <p:ext uri="{BB962C8B-B14F-4D97-AF65-F5344CB8AC3E}">
        <p14:creationId xmlns:p14="http://schemas.microsoft.com/office/powerpoint/2010/main" val="38762689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pPr>
                <a:defRPr/>
              </a:pPr>
              <a:t>11</a:t>
            </a:fld>
            <a:endParaRPr lang="ko-KR" altLang="en-US" dirty="0"/>
          </a:p>
        </p:txBody>
      </p:sp>
      <p:sp>
        <p:nvSpPr>
          <p:cNvPr id="3" name="제목 21"/>
          <p:cNvSpPr txBox="1">
            <a:spLocks/>
          </p:cNvSpPr>
          <p:nvPr/>
        </p:nvSpPr>
        <p:spPr bwMode="auto">
          <a:xfrm>
            <a:off x="195264" y="188913"/>
            <a:ext cx="5333800"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4.1 1</a:t>
            </a:r>
            <a:r>
              <a:rPr kumimoji="0" lang="en-US" altLang="ko-KR" sz="2000" b="1" baseline="30000" dirty="0" smtClean="0">
                <a:latin typeface="Arial" charset="0"/>
                <a:ea typeface="Arial" charset="0"/>
                <a:cs typeface="Arial" charset="0"/>
              </a:rPr>
              <a:t>st</a:t>
            </a:r>
            <a:r>
              <a:rPr kumimoji="0" lang="en-US" altLang="ko-KR" sz="2000" b="1" dirty="0" smtClean="0">
                <a:latin typeface="Arial" charset="0"/>
                <a:ea typeface="Arial" charset="0"/>
                <a:cs typeface="Arial" charset="0"/>
              </a:rPr>
              <a:t> Decomposition (3)</a:t>
            </a:r>
            <a:endParaRPr kumimoji="0" lang="ko-KR" altLang="en-US" sz="2000" b="1" smtClean="0">
              <a:latin typeface="Arial" charset="0"/>
              <a:ea typeface="Arial" charset="0"/>
              <a:cs typeface="Arial" charset="0"/>
            </a:endParaRPr>
          </a:p>
        </p:txBody>
      </p:sp>
      <p:sp>
        <p:nvSpPr>
          <p:cNvPr id="5" name="제목 21"/>
          <p:cNvSpPr txBox="1">
            <a:spLocks/>
          </p:cNvSpPr>
          <p:nvPr/>
        </p:nvSpPr>
        <p:spPr bwMode="auto">
          <a:xfrm>
            <a:off x="776288" y="778387"/>
            <a:ext cx="5333800" cy="447400"/>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1600" b="1" dirty="0" smtClean="0">
                <a:latin typeface="Arial" charset="0"/>
                <a:ea typeface="Arial" charset="0"/>
                <a:cs typeface="Arial" charset="0"/>
              </a:rPr>
              <a:t>Static View</a:t>
            </a:r>
            <a:endParaRPr kumimoji="0" lang="ko-KR" altLang="en-US" sz="1600" b="1" smtClean="0">
              <a:latin typeface="Arial" charset="0"/>
              <a:ea typeface="Arial" charset="0"/>
              <a:cs typeface="Arial" charset="0"/>
            </a:endParaRPr>
          </a:p>
        </p:txBody>
      </p:sp>
      <p:pic>
        <p:nvPicPr>
          <p:cNvPr id="4" name="그림 3"/>
          <p:cNvPicPr>
            <a:picLocks noChangeAspect="1"/>
          </p:cNvPicPr>
          <p:nvPr/>
        </p:nvPicPr>
        <p:blipFill>
          <a:blip r:embed="rId3"/>
          <a:stretch>
            <a:fillRect/>
          </a:stretch>
        </p:blipFill>
        <p:spPr>
          <a:xfrm>
            <a:off x="759033" y="1196975"/>
            <a:ext cx="7937680" cy="4694327"/>
          </a:xfrm>
          <a:prstGeom prst="rect">
            <a:avLst/>
          </a:prstGeom>
        </p:spPr>
      </p:pic>
    </p:spTree>
    <p:extLst>
      <p:ext uri="{BB962C8B-B14F-4D97-AF65-F5344CB8AC3E}">
        <p14:creationId xmlns:p14="http://schemas.microsoft.com/office/powerpoint/2010/main" val="30868309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a:xfrm>
            <a:off x="4625975" y="6066133"/>
            <a:ext cx="654050" cy="459211"/>
          </a:xfrm>
        </p:spPr>
        <p:txBody>
          <a:bodyPr/>
          <a:lstStyle/>
          <a:p>
            <a:pPr>
              <a:defRPr/>
            </a:pPr>
            <a:fld id="{43E8CC54-DFE0-4636-8F08-1CBBBE732C98}" type="slidenum">
              <a:rPr lang="ko-KR" altLang="en-US" smtClean="0"/>
              <a:pPr>
                <a:defRPr/>
              </a:pPr>
              <a:t>12</a:t>
            </a:fld>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767198581"/>
              </p:ext>
            </p:extLst>
          </p:nvPr>
        </p:nvGraphicFramePr>
        <p:xfrm>
          <a:off x="776288" y="1467864"/>
          <a:ext cx="7921128" cy="4769448"/>
        </p:xfrm>
        <a:graphic>
          <a:graphicData uri="http://schemas.openxmlformats.org/drawingml/2006/table">
            <a:tbl>
              <a:tblPr firstRow="1" firstCol="1" bandRow="1"/>
              <a:tblGrid>
                <a:gridCol w="1716158"/>
                <a:gridCol w="6204970"/>
              </a:tblGrid>
              <a:tr h="392158">
                <a:tc>
                  <a:txBody>
                    <a:bodyPr/>
                    <a:lstStyle/>
                    <a:p>
                      <a:pPr algn="ctr" latinLnBrk="0">
                        <a:lnSpc>
                          <a:spcPct val="107000"/>
                        </a:lnSpc>
                        <a:spcAft>
                          <a:spcPts val="0"/>
                        </a:spcAft>
                      </a:pPr>
                      <a:r>
                        <a:rPr lang="en-US" sz="1400" b="1" kern="0" dirty="0">
                          <a:effectLst/>
                          <a:latin typeface="Arial" panose="020B0604020202020204" pitchFamily="34" charset="0"/>
                          <a:ea typeface="맑은 고딕" panose="020B0503020000020004" pitchFamily="50" charset="-127"/>
                          <a:cs typeface="Times New Roman" panose="02020603050405020304" pitchFamily="18" charset="0"/>
                        </a:rPr>
                        <a:t>Entity</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a:effectLst/>
                          <a:latin typeface="Arial" panose="020B0604020202020204" pitchFamily="34" charset="0"/>
                          <a:ea typeface="맑은 고딕" panose="020B0503020000020004" pitchFamily="50" charset="-127"/>
                          <a:cs typeface="Times New Roman" panose="02020603050405020304" pitchFamily="18" charset="0"/>
                        </a:rPr>
                        <a:t>Description</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633822">
                <a:tc>
                  <a:txBody>
                    <a:bodyPr/>
                    <a:lstStyle/>
                    <a:p>
                      <a:pPr algn="ctr"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Web Browser</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Users, attendants and owner can access their own UI through the web browser provided by the web server.</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1117094">
                <a:tc>
                  <a:txBody>
                    <a:bodyPr/>
                    <a:lstStyle/>
                    <a:p>
                      <a:pPr algn="ctr"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Web Service</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Provides users with the functions of sign-up, log in, reservation, monitoring facilities and/or showing parking statistics based on data retrieved from </a:t>
                      </a:r>
                      <a:r>
                        <a:rPr lang="en-US" sz="1400" kern="0" dirty="0" err="1">
                          <a:effectLst/>
                          <a:latin typeface="Arial" panose="020B0604020202020204" pitchFamily="34" charset="0"/>
                          <a:ea typeface="맑은 고딕" panose="020B0503020000020004" pitchFamily="50" charset="-127"/>
                          <a:cs typeface="Times New Roman" panose="02020603050405020304" pitchFamily="18" charset="0"/>
                        </a:rPr>
                        <a:t>SurePark</a:t>
                      </a: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 DB.</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Sends information to </a:t>
                      </a:r>
                      <a:r>
                        <a:rPr lang="en-US" sz="1400" kern="0" dirty="0" err="1">
                          <a:effectLst/>
                          <a:latin typeface="Arial" panose="020B0604020202020204" pitchFamily="34" charset="0"/>
                          <a:ea typeface="맑은 고딕" panose="020B0503020000020004" pitchFamily="50" charset="-127"/>
                          <a:cs typeface="Times New Roman" panose="02020603050405020304" pitchFamily="18" charset="0"/>
                        </a:rPr>
                        <a:t>SurePark</a:t>
                      </a: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 Manager for DB updates.</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1117094">
                <a:tc>
                  <a:txBody>
                    <a:bodyPr/>
                    <a:lstStyle/>
                    <a:p>
                      <a:pPr algn="ctr"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Facility Controller</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Controls parking facilities; get the status of parking slots, turn on/off LEDs, detect a car at the gates and open/close the gates.</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Receives data from </a:t>
                      </a:r>
                      <a:r>
                        <a:rPr lang="en-US" sz="1400" kern="0" dirty="0" err="1">
                          <a:effectLst/>
                          <a:latin typeface="Arial" panose="020B0604020202020204" pitchFamily="34" charset="0"/>
                          <a:ea typeface="맑은 고딕" panose="020B0503020000020004" pitchFamily="50" charset="-127"/>
                          <a:cs typeface="Times New Roman" panose="02020603050405020304" pitchFamily="18" charset="0"/>
                        </a:rPr>
                        <a:t>SurePark</a:t>
                      </a: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 Manager to control LEDs and/or gates.</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Sends data to </a:t>
                      </a:r>
                      <a:r>
                        <a:rPr lang="en-US" sz="1400" kern="0" dirty="0" err="1">
                          <a:effectLst/>
                          <a:latin typeface="Arial" panose="020B0604020202020204" pitchFamily="34" charset="0"/>
                          <a:ea typeface="맑은 고딕" panose="020B0503020000020004" pitchFamily="50" charset="-127"/>
                          <a:cs typeface="Times New Roman" panose="02020603050405020304" pitchFamily="18" charset="0"/>
                        </a:rPr>
                        <a:t>SurePark</a:t>
                      </a: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 Manager to update the status of parking slots.</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875458">
                <a:tc>
                  <a:txBody>
                    <a:bodyPr/>
                    <a:lstStyle/>
                    <a:p>
                      <a:pPr algn="ctr" latinLnBrk="0">
                        <a:lnSpc>
                          <a:spcPct val="107000"/>
                        </a:lnSpc>
                        <a:spcAft>
                          <a:spcPts val="0"/>
                        </a:spcAft>
                      </a:pPr>
                      <a:r>
                        <a:rPr lang="en-US" sz="1400" kern="0" dirty="0" err="1">
                          <a:effectLst/>
                          <a:latin typeface="Arial" panose="020B0604020202020204" pitchFamily="34" charset="0"/>
                          <a:ea typeface="맑은 고딕" panose="020B0503020000020004" pitchFamily="50" charset="-127"/>
                          <a:cs typeface="Times New Roman" panose="02020603050405020304" pitchFamily="18" charset="0"/>
                        </a:rPr>
                        <a:t>SurePark</a:t>
                      </a: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 Manager</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Handles show-up and no-show scenarios based on DB information.</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Updates </a:t>
                      </a:r>
                      <a:r>
                        <a:rPr lang="en-US" sz="1400" kern="0" dirty="0" err="1">
                          <a:effectLst/>
                          <a:latin typeface="Arial" panose="020B0604020202020204" pitchFamily="34" charset="0"/>
                          <a:ea typeface="맑은 고딕" panose="020B0503020000020004" pitchFamily="50" charset="-127"/>
                          <a:cs typeface="Times New Roman" panose="02020603050405020304" pitchFamily="18" charset="0"/>
                        </a:rPr>
                        <a:t>SurePark</a:t>
                      </a: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 DB when a user has signed up, a reservation has been made or facility status has been changed.</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633822">
                <a:tc>
                  <a:txBody>
                    <a:bodyPr/>
                    <a:lstStyle/>
                    <a:p>
                      <a:pPr algn="ctr" latinLnBrk="0">
                        <a:lnSpc>
                          <a:spcPct val="107000"/>
                        </a:lnSpc>
                        <a:spcAft>
                          <a:spcPts val="0"/>
                        </a:spcAft>
                      </a:pPr>
                      <a:r>
                        <a:rPr lang="en-US" sz="1400" kern="0" dirty="0" err="1">
                          <a:effectLst/>
                          <a:latin typeface="Arial" panose="020B0604020202020204" pitchFamily="34" charset="0"/>
                          <a:ea typeface="맑은 고딕" panose="020B0503020000020004" pitchFamily="50" charset="-127"/>
                          <a:cs typeface="Times New Roman" panose="02020603050405020304" pitchFamily="18" charset="0"/>
                        </a:rPr>
                        <a:t>SurePark</a:t>
                      </a: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 DB</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Keeps all of the data about users, garages and reservations.</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Only can be updated by </a:t>
                      </a:r>
                      <a:r>
                        <a:rPr lang="en-US" sz="1400" kern="0" dirty="0" err="1">
                          <a:effectLst/>
                          <a:latin typeface="Arial" panose="020B0604020202020204" pitchFamily="34" charset="0"/>
                          <a:ea typeface="맑은 고딕" panose="020B0503020000020004" pitchFamily="50" charset="-127"/>
                          <a:cs typeface="Times New Roman" panose="02020603050405020304" pitchFamily="18" charset="0"/>
                        </a:rPr>
                        <a:t>SurePark</a:t>
                      </a: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 Manager.</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bl>
          </a:graphicData>
        </a:graphic>
      </p:graphicFrame>
      <p:sp>
        <p:nvSpPr>
          <p:cNvPr id="6" name="제목 21"/>
          <p:cNvSpPr txBox="1">
            <a:spLocks/>
          </p:cNvSpPr>
          <p:nvPr/>
        </p:nvSpPr>
        <p:spPr bwMode="auto">
          <a:xfrm>
            <a:off x="195264" y="188913"/>
            <a:ext cx="5333800"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4.1 1</a:t>
            </a:r>
            <a:r>
              <a:rPr kumimoji="0" lang="en-US" altLang="ko-KR" sz="2000" b="1" baseline="30000" dirty="0" smtClean="0">
                <a:latin typeface="Arial" charset="0"/>
                <a:ea typeface="Arial" charset="0"/>
                <a:cs typeface="Arial" charset="0"/>
              </a:rPr>
              <a:t>st</a:t>
            </a:r>
            <a:r>
              <a:rPr kumimoji="0" lang="en-US" altLang="ko-KR" sz="2000" b="1" dirty="0" smtClean="0">
                <a:latin typeface="Arial" charset="0"/>
                <a:ea typeface="Arial" charset="0"/>
                <a:cs typeface="Arial" charset="0"/>
              </a:rPr>
              <a:t> Decomposition (4)</a:t>
            </a:r>
            <a:endParaRPr kumimoji="0" lang="ko-KR" altLang="en-US" sz="2000" b="1" smtClean="0">
              <a:latin typeface="Arial" charset="0"/>
              <a:ea typeface="Arial" charset="0"/>
              <a:cs typeface="Arial" charset="0"/>
            </a:endParaRPr>
          </a:p>
        </p:txBody>
      </p:sp>
      <p:sp>
        <p:nvSpPr>
          <p:cNvPr id="7" name="제목 21"/>
          <p:cNvSpPr txBox="1">
            <a:spLocks/>
          </p:cNvSpPr>
          <p:nvPr/>
        </p:nvSpPr>
        <p:spPr bwMode="auto">
          <a:xfrm>
            <a:off x="776288" y="1006208"/>
            <a:ext cx="5333800" cy="406568"/>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1600" b="1" dirty="0" smtClean="0">
                <a:latin typeface="Arial" charset="0"/>
                <a:ea typeface="Arial" charset="0"/>
                <a:cs typeface="Arial" charset="0"/>
              </a:rPr>
              <a:t>Entity Catalog</a:t>
            </a:r>
            <a:endParaRPr kumimoji="0" lang="ko-KR" altLang="en-US" sz="1600" b="1" smtClean="0">
              <a:latin typeface="Arial" charset="0"/>
              <a:ea typeface="Arial" charset="0"/>
              <a:cs typeface="Arial" charset="0"/>
            </a:endParaRPr>
          </a:p>
        </p:txBody>
      </p:sp>
      <p:pic>
        <p:nvPicPr>
          <p:cNvPr id="8" name="그림 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46480" y="-27384"/>
            <a:ext cx="3175072" cy="1877731"/>
          </a:xfrm>
          <a:prstGeom prst="rect">
            <a:avLst/>
          </a:prstGeom>
          <a:noFill/>
        </p:spPr>
      </p:pic>
    </p:spTree>
    <p:extLst>
      <p:ext uri="{BB962C8B-B14F-4D97-AF65-F5344CB8AC3E}">
        <p14:creationId xmlns:p14="http://schemas.microsoft.com/office/powerpoint/2010/main" val="21036596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pPr>
                <a:defRPr/>
              </a:pPr>
              <a:t>13</a:t>
            </a:fld>
            <a:endParaRPr lang="ko-KR" altLang="en-US" dirty="0"/>
          </a:p>
        </p:txBody>
      </p:sp>
      <p:sp>
        <p:nvSpPr>
          <p:cNvPr id="3" name="제목 21"/>
          <p:cNvSpPr txBox="1">
            <a:spLocks/>
          </p:cNvSpPr>
          <p:nvPr/>
        </p:nvSpPr>
        <p:spPr bwMode="auto">
          <a:xfrm>
            <a:off x="195264" y="188913"/>
            <a:ext cx="5333800"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4.1 1</a:t>
            </a:r>
            <a:r>
              <a:rPr kumimoji="0" lang="en-US" altLang="ko-KR" sz="2000" b="1" baseline="30000" dirty="0" smtClean="0">
                <a:latin typeface="Arial" charset="0"/>
                <a:ea typeface="Arial" charset="0"/>
                <a:cs typeface="Arial" charset="0"/>
              </a:rPr>
              <a:t>st</a:t>
            </a:r>
            <a:r>
              <a:rPr kumimoji="0" lang="en-US" altLang="ko-KR" sz="2000" b="1" dirty="0" smtClean="0">
                <a:latin typeface="Arial" charset="0"/>
                <a:ea typeface="Arial" charset="0"/>
                <a:cs typeface="Arial" charset="0"/>
              </a:rPr>
              <a:t> Decomposition (5)</a:t>
            </a:r>
            <a:endParaRPr kumimoji="0" lang="ko-KR" altLang="en-US" sz="2000" b="1" smtClean="0">
              <a:latin typeface="Arial" charset="0"/>
              <a:ea typeface="Arial" charset="0"/>
              <a:cs typeface="Arial" charset="0"/>
            </a:endParaRPr>
          </a:p>
        </p:txBody>
      </p:sp>
      <p:sp>
        <p:nvSpPr>
          <p:cNvPr id="4" name="제목 21"/>
          <p:cNvSpPr txBox="1">
            <a:spLocks/>
          </p:cNvSpPr>
          <p:nvPr/>
        </p:nvSpPr>
        <p:spPr bwMode="auto">
          <a:xfrm>
            <a:off x="776288" y="1713254"/>
            <a:ext cx="1296392"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1600" b="1" dirty="0" smtClean="0">
                <a:latin typeface="Arial" charset="0"/>
                <a:ea typeface="Arial" charset="0"/>
                <a:cs typeface="Arial" charset="0"/>
              </a:rPr>
              <a:t>Rationale</a:t>
            </a:r>
            <a:endParaRPr kumimoji="0" lang="ko-KR" altLang="en-US" sz="1600" b="1" smtClean="0">
              <a:latin typeface="Arial" charset="0"/>
              <a:ea typeface="Arial" charset="0"/>
              <a:cs typeface="Arial" charset="0"/>
            </a:endParaRPr>
          </a:p>
        </p:txBody>
      </p:sp>
      <p:sp>
        <p:nvSpPr>
          <p:cNvPr id="7" name="직사각형 6"/>
          <p:cNvSpPr/>
          <p:nvPr/>
        </p:nvSpPr>
        <p:spPr>
          <a:xfrm>
            <a:off x="776778" y="2052137"/>
            <a:ext cx="8424862" cy="584775"/>
          </a:xfrm>
          <a:prstGeom prst="rect">
            <a:avLst/>
          </a:prstGeom>
        </p:spPr>
        <p:txBody>
          <a:bodyPr wrap="square">
            <a:spAutoFit/>
          </a:bodyPr>
          <a:lstStyle/>
          <a:p>
            <a:r>
              <a:rPr lang="en-US" altLang="ko-KR" sz="1600" dirty="0" smtClean="0">
                <a:latin typeface="Arial" panose="020B0604020202020204" pitchFamily="34" charset="0"/>
                <a:ea typeface="맑은 고딕" panose="020B0503020000020004" pitchFamily="50" charset="-127"/>
              </a:rPr>
              <a:t>To </a:t>
            </a:r>
            <a:r>
              <a:rPr lang="en-US" altLang="ko-KR" sz="1600" dirty="0">
                <a:latin typeface="Arial" panose="020B0604020202020204" pitchFamily="34" charset="0"/>
                <a:ea typeface="맑은 고딕" panose="020B0503020000020004" pitchFamily="50" charset="-127"/>
              </a:rPr>
              <a:t>achieve modifiability, we have divided the whole system into 5 parts based on their responsibilities, and applied client-server and repository pattern to connect each parts.</a:t>
            </a:r>
            <a:endParaRPr lang="ko-KR" altLang="en-US" sz="1600"/>
          </a:p>
        </p:txBody>
      </p:sp>
      <p:pic>
        <p:nvPicPr>
          <p:cNvPr id="8" name="그림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67748" y="2860583"/>
            <a:ext cx="5953260" cy="3520745"/>
          </a:xfrm>
          <a:prstGeom prst="rect">
            <a:avLst/>
          </a:prstGeom>
          <a:noFill/>
        </p:spPr>
      </p:pic>
      <p:sp>
        <p:nvSpPr>
          <p:cNvPr id="5" name="직사각형 4"/>
          <p:cNvSpPr/>
          <p:nvPr/>
        </p:nvSpPr>
        <p:spPr>
          <a:xfrm>
            <a:off x="776536" y="810158"/>
            <a:ext cx="3816424" cy="338554"/>
          </a:xfrm>
          <a:prstGeom prst="rect">
            <a:avLst/>
          </a:prstGeom>
        </p:spPr>
        <p:txBody>
          <a:bodyPr wrap="square">
            <a:spAutoFit/>
          </a:bodyPr>
          <a:lstStyle/>
          <a:p>
            <a:r>
              <a:rPr lang="en-US" altLang="ko-KR" sz="1600" b="1" dirty="0" smtClean="0">
                <a:latin typeface="Arial" panose="020B0604020202020204" pitchFamily="34" charset="0"/>
                <a:ea typeface="맑은 고딕" panose="020B0503020000020004" pitchFamily="50" charset="-127"/>
              </a:rPr>
              <a:t>QA Scenario of Modifiability </a:t>
            </a:r>
            <a:r>
              <a:rPr lang="en-US" altLang="ko-KR" sz="1600" b="1" dirty="0">
                <a:latin typeface="Arial" panose="020B0604020202020204" pitchFamily="34" charset="0"/>
                <a:ea typeface="맑은 고딕" panose="020B0503020000020004" pitchFamily="50" charset="-127"/>
              </a:rPr>
              <a:t>(QA08) </a:t>
            </a:r>
            <a:endParaRPr lang="en-US" altLang="ko-KR" sz="1600" b="1" dirty="0" smtClean="0">
              <a:latin typeface="Arial" panose="020B0604020202020204" pitchFamily="34" charset="0"/>
              <a:ea typeface="맑은 고딕" panose="020B0503020000020004" pitchFamily="50" charset="-127"/>
            </a:endParaRPr>
          </a:p>
        </p:txBody>
      </p:sp>
      <p:sp>
        <p:nvSpPr>
          <p:cNvPr id="6" name="직사각형 5"/>
          <p:cNvSpPr/>
          <p:nvPr/>
        </p:nvSpPr>
        <p:spPr>
          <a:xfrm>
            <a:off x="804600" y="1124744"/>
            <a:ext cx="8469575" cy="584775"/>
          </a:xfrm>
          <a:prstGeom prst="rect">
            <a:avLst/>
          </a:prstGeom>
        </p:spPr>
        <p:txBody>
          <a:bodyPr wrap="square">
            <a:spAutoFit/>
          </a:bodyPr>
          <a:lstStyle/>
          <a:p>
            <a:r>
              <a:rPr lang="en-US" altLang="ko-KR" sz="1600" dirty="0">
                <a:latin typeface="Arial" panose="020B0604020202020204" pitchFamily="34" charset="0"/>
                <a:cs typeface="Arial" panose="020B0604020202020204" pitchFamily="34" charset="0"/>
              </a:rPr>
              <a:t>The developers want to design scale up/out the system. The new system is implemented and tested in a week.</a:t>
            </a:r>
            <a:endParaRPr lang="ko-KR" altLang="en-US" sz="16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30432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pPr>
                <a:defRPr/>
              </a:pPr>
              <a:t>14</a:t>
            </a:fld>
            <a:endParaRPr lang="ko-KR" altLang="en-US" dirty="0"/>
          </a:p>
        </p:txBody>
      </p:sp>
      <p:sp>
        <p:nvSpPr>
          <p:cNvPr id="3" name="제목 21"/>
          <p:cNvSpPr txBox="1">
            <a:spLocks/>
          </p:cNvSpPr>
          <p:nvPr/>
        </p:nvSpPr>
        <p:spPr bwMode="auto">
          <a:xfrm>
            <a:off x="195264" y="188913"/>
            <a:ext cx="5333800"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4.2 2</a:t>
            </a:r>
            <a:r>
              <a:rPr kumimoji="0" lang="en-US" altLang="ko-KR" sz="2000" b="1" baseline="30000" dirty="0" smtClean="0">
                <a:latin typeface="Arial" charset="0"/>
                <a:ea typeface="Arial" charset="0"/>
                <a:cs typeface="Arial" charset="0"/>
              </a:rPr>
              <a:t>nd</a:t>
            </a:r>
            <a:r>
              <a:rPr kumimoji="0" lang="en-US" altLang="ko-KR" sz="2000" b="1" dirty="0" smtClean="0">
                <a:latin typeface="Arial" charset="0"/>
                <a:ea typeface="Arial" charset="0"/>
                <a:cs typeface="Arial" charset="0"/>
              </a:rPr>
              <a:t> Decomposition: </a:t>
            </a:r>
            <a:r>
              <a:rPr kumimoji="0" lang="en-US" altLang="ko-KR" sz="2000" b="1" dirty="0" err="1" smtClean="0">
                <a:latin typeface="Arial" charset="0"/>
                <a:ea typeface="Arial" charset="0"/>
                <a:cs typeface="Arial" charset="0"/>
              </a:rPr>
              <a:t>SurePark</a:t>
            </a:r>
            <a:r>
              <a:rPr kumimoji="0" lang="en-US" altLang="ko-KR" sz="2000" b="1" dirty="0" smtClean="0">
                <a:latin typeface="Arial" charset="0"/>
                <a:ea typeface="Arial" charset="0"/>
                <a:cs typeface="Arial" charset="0"/>
              </a:rPr>
              <a:t> Manager</a:t>
            </a:r>
            <a:endParaRPr kumimoji="0" lang="ko-KR" altLang="en-US" sz="2000" b="1" smtClean="0">
              <a:latin typeface="Arial" charset="0"/>
              <a:ea typeface="Arial" charset="0"/>
              <a:cs typeface="Arial" charset="0"/>
            </a:endParaRPr>
          </a:p>
        </p:txBody>
      </p:sp>
      <p:pic>
        <p:nvPicPr>
          <p:cNvPr id="6" name="그림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56656" y="3140968"/>
            <a:ext cx="6139204" cy="2688569"/>
          </a:xfrm>
          <a:prstGeom prst="rect">
            <a:avLst/>
          </a:prstGeom>
          <a:noFill/>
        </p:spPr>
      </p:pic>
      <p:sp>
        <p:nvSpPr>
          <p:cNvPr id="7" name="직사각형 6"/>
          <p:cNvSpPr/>
          <p:nvPr/>
        </p:nvSpPr>
        <p:spPr>
          <a:xfrm>
            <a:off x="776287" y="2063750"/>
            <a:ext cx="8497887" cy="830997"/>
          </a:xfrm>
          <a:prstGeom prst="rect">
            <a:avLst/>
          </a:prstGeom>
        </p:spPr>
        <p:txBody>
          <a:bodyPr wrap="square">
            <a:spAutoFit/>
          </a:bodyPr>
          <a:lstStyle/>
          <a:p>
            <a:pPr marL="285750" indent="-285750" algn="just">
              <a:spcAft>
                <a:spcPts val="0"/>
              </a:spcAft>
              <a:buFontTx/>
              <a:buChar char="-"/>
            </a:pPr>
            <a:r>
              <a:rPr lang="en-US" altLang="ko-KR" sz="1600" kern="0" dirty="0" smtClean="0">
                <a:latin typeface="Arial" panose="020B0604020202020204" pitchFamily="34" charset="0"/>
                <a:ea typeface="맑은 고딕" panose="020B0503020000020004" pitchFamily="50" charset="-127"/>
                <a:cs typeface="Times New Roman" panose="02020603050405020304" pitchFamily="18" charset="0"/>
              </a:rPr>
              <a:t>Network communication can be </a:t>
            </a:r>
            <a:r>
              <a:rPr lang="en-US" altLang="ko-KR" sz="1600" kern="0" dirty="0">
                <a:latin typeface="Arial" panose="020B0604020202020204" pitchFamily="34" charset="0"/>
                <a:ea typeface="맑은 고딕" panose="020B0503020000020004" pitchFamily="50" charset="-127"/>
                <a:cs typeface="Times New Roman" panose="02020603050405020304" pitchFamily="18" charset="0"/>
              </a:rPr>
              <a:t>failed </a:t>
            </a:r>
            <a:r>
              <a:rPr lang="en-US" altLang="ko-KR" sz="1600" kern="0" dirty="0" smtClean="0">
                <a:latin typeface="Arial" panose="020B0604020202020204" pitchFamily="34" charset="0"/>
                <a:ea typeface="맑은 고딕" panose="020B0503020000020004" pitchFamily="50" charset="-127"/>
                <a:cs typeface="Times New Roman" panose="02020603050405020304" pitchFamily="18" charset="0"/>
              </a:rPr>
              <a:t>by </a:t>
            </a:r>
            <a:r>
              <a:rPr lang="en-US" altLang="ko-KR" sz="1600" kern="0" dirty="0">
                <a:latin typeface="Arial" panose="020B0604020202020204" pitchFamily="34" charset="0"/>
                <a:ea typeface="맑은 고딕" panose="020B0503020000020004" pitchFamily="50" charset="-127"/>
                <a:cs typeface="Times New Roman" panose="02020603050405020304" pitchFamily="18" charset="0"/>
              </a:rPr>
              <a:t>many reasons. </a:t>
            </a:r>
          </a:p>
          <a:p>
            <a:pPr marL="285750" indent="-285750" algn="just">
              <a:spcAft>
                <a:spcPts val="0"/>
              </a:spcAft>
              <a:buFontTx/>
              <a:buChar char="-"/>
            </a:pPr>
            <a:r>
              <a:rPr lang="en-US" altLang="ko-KR" sz="1600" kern="0" dirty="0" smtClean="0">
                <a:latin typeface="Arial" panose="020B0604020202020204" pitchFamily="34" charset="0"/>
                <a:ea typeface="맑은 고딕" panose="020B0503020000020004" pitchFamily="50" charset="-127"/>
                <a:cs typeface="Times New Roman" panose="02020603050405020304" pitchFamily="18" charset="0"/>
              </a:rPr>
              <a:t>Tactics for detecting fault: Heartbeat or Ping/Echo</a:t>
            </a:r>
          </a:p>
          <a:p>
            <a:pPr marL="285750" indent="-285750" algn="just">
              <a:spcAft>
                <a:spcPts val="0"/>
              </a:spcAft>
              <a:buFontTx/>
              <a:buChar char="-"/>
            </a:pPr>
            <a:r>
              <a:rPr lang="en-US" altLang="ko-KR" sz="1600" kern="0" dirty="0" smtClean="0">
                <a:latin typeface="Arial" panose="020B0604020202020204" pitchFamily="34" charset="0"/>
                <a:ea typeface="맑은 고딕" panose="020B0503020000020004" pitchFamily="50" charset="-127"/>
                <a:cs typeface="Times New Roman" panose="02020603050405020304" pitchFamily="18" charset="0"/>
              </a:rPr>
              <a:t>To reduce network traffic, we select </a:t>
            </a:r>
            <a:r>
              <a:rPr lang="en-US" altLang="ko-KR" sz="1600" b="1" kern="0" dirty="0" smtClean="0">
                <a:latin typeface="Arial" panose="020B0604020202020204" pitchFamily="34" charset="0"/>
                <a:ea typeface="맑은 고딕" panose="020B0503020000020004" pitchFamily="50" charset="-127"/>
                <a:cs typeface="Times New Roman" panose="02020603050405020304" pitchFamily="18" charset="0"/>
              </a:rPr>
              <a:t>Heartbeat</a:t>
            </a:r>
            <a:r>
              <a:rPr lang="en-US" altLang="ko-KR" sz="1600" kern="0" dirty="0" smtClean="0">
                <a:latin typeface="Arial" panose="020B0604020202020204" pitchFamily="34" charset="0"/>
                <a:ea typeface="맑은 고딕" panose="020B0503020000020004" pitchFamily="50" charset="-127"/>
                <a:cs typeface="Times New Roman" panose="02020603050405020304" pitchFamily="18" charset="0"/>
              </a:rPr>
              <a:t>.</a:t>
            </a:r>
          </a:p>
        </p:txBody>
      </p:sp>
      <p:sp>
        <p:nvSpPr>
          <p:cNvPr id="8" name="제목 21"/>
          <p:cNvSpPr txBox="1">
            <a:spLocks/>
          </p:cNvSpPr>
          <p:nvPr/>
        </p:nvSpPr>
        <p:spPr bwMode="auto">
          <a:xfrm>
            <a:off x="776288" y="1713254"/>
            <a:ext cx="1296392"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1600" b="1" dirty="0" smtClean="0">
                <a:latin typeface="Arial" charset="0"/>
                <a:ea typeface="Arial" charset="0"/>
                <a:cs typeface="Arial" charset="0"/>
              </a:rPr>
              <a:t>Rationale</a:t>
            </a:r>
            <a:endParaRPr kumimoji="0" lang="ko-KR" altLang="en-US" sz="1600" b="1" smtClean="0">
              <a:latin typeface="Arial" charset="0"/>
              <a:ea typeface="Arial" charset="0"/>
              <a:cs typeface="Arial" charset="0"/>
            </a:endParaRPr>
          </a:p>
        </p:txBody>
      </p:sp>
      <p:sp>
        <p:nvSpPr>
          <p:cNvPr id="9" name="직사각형 8"/>
          <p:cNvSpPr/>
          <p:nvPr/>
        </p:nvSpPr>
        <p:spPr>
          <a:xfrm>
            <a:off x="776536" y="810158"/>
            <a:ext cx="3816424" cy="338554"/>
          </a:xfrm>
          <a:prstGeom prst="rect">
            <a:avLst/>
          </a:prstGeom>
        </p:spPr>
        <p:txBody>
          <a:bodyPr wrap="square">
            <a:spAutoFit/>
          </a:bodyPr>
          <a:lstStyle/>
          <a:p>
            <a:r>
              <a:rPr lang="en-US" altLang="ko-KR" sz="1600" b="1" dirty="0" smtClean="0">
                <a:latin typeface="Arial" panose="020B0604020202020204" pitchFamily="34" charset="0"/>
                <a:ea typeface="맑은 고딕" panose="020B0503020000020004" pitchFamily="50" charset="-127"/>
              </a:rPr>
              <a:t>QA Scenario of Availability </a:t>
            </a:r>
            <a:r>
              <a:rPr lang="en-US" altLang="ko-KR" sz="1600" b="1" dirty="0">
                <a:latin typeface="Arial" panose="020B0604020202020204" pitchFamily="34" charset="0"/>
                <a:ea typeface="맑은 고딕" panose="020B0503020000020004" pitchFamily="50" charset="-127"/>
              </a:rPr>
              <a:t>(</a:t>
            </a:r>
            <a:r>
              <a:rPr lang="en-US" altLang="ko-KR" sz="1600" b="1" dirty="0" smtClean="0">
                <a:latin typeface="Arial" panose="020B0604020202020204" pitchFamily="34" charset="0"/>
                <a:ea typeface="맑은 고딕" panose="020B0503020000020004" pitchFamily="50" charset="-127"/>
              </a:rPr>
              <a:t>QA02) </a:t>
            </a:r>
          </a:p>
        </p:txBody>
      </p:sp>
      <p:sp>
        <p:nvSpPr>
          <p:cNvPr id="5" name="직사각형 4"/>
          <p:cNvSpPr/>
          <p:nvPr/>
        </p:nvSpPr>
        <p:spPr>
          <a:xfrm>
            <a:off x="776288" y="1128479"/>
            <a:ext cx="8371763" cy="584775"/>
          </a:xfrm>
          <a:prstGeom prst="rect">
            <a:avLst/>
          </a:prstGeom>
        </p:spPr>
        <p:txBody>
          <a:bodyPr wrap="square">
            <a:spAutoFit/>
          </a:bodyPr>
          <a:lstStyle/>
          <a:p>
            <a:r>
              <a:rPr lang="en-US" altLang="ko-KR" sz="1600" kern="0" dirty="0">
                <a:latin typeface="Arial" panose="020B0604020202020204" pitchFamily="34" charset="0"/>
                <a:ea typeface="맑은 고딕" panose="020B0503020000020004" pitchFamily="50" charset="-127"/>
              </a:rPr>
              <a:t>Sure park system’s software detects software failure. In this case, Sure Park system’s software notify attendants in 30 </a:t>
            </a:r>
            <a:r>
              <a:rPr lang="en-US" altLang="ko-KR" sz="1600" kern="0" dirty="0" smtClean="0">
                <a:latin typeface="Arial" panose="020B0604020202020204" pitchFamily="34" charset="0"/>
                <a:ea typeface="맑은 고딕" panose="020B0503020000020004" pitchFamily="50" charset="-127"/>
              </a:rPr>
              <a:t>seconds.</a:t>
            </a:r>
            <a:endParaRPr lang="ko-KR" altLang="en-US" sz="1600"/>
          </a:p>
        </p:txBody>
      </p:sp>
    </p:spTree>
    <p:extLst>
      <p:ext uri="{BB962C8B-B14F-4D97-AF65-F5344CB8AC3E}">
        <p14:creationId xmlns:p14="http://schemas.microsoft.com/office/powerpoint/2010/main" val="21557086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pPr>
                <a:defRPr/>
              </a:pPr>
              <a:t>15</a:t>
            </a:fld>
            <a:endParaRPr lang="ko-KR" altLang="en-US" dirty="0"/>
          </a:p>
        </p:txBody>
      </p:sp>
      <p:sp>
        <p:nvSpPr>
          <p:cNvPr id="3" name="제목 21"/>
          <p:cNvSpPr txBox="1">
            <a:spLocks/>
          </p:cNvSpPr>
          <p:nvPr/>
        </p:nvSpPr>
        <p:spPr bwMode="auto">
          <a:xfrm>
            <a:off x="195264" y="188913"/>
            <a:ext cx="5333800"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4.3 2</a:t>
            </a:r>
            <a:r>
              <a:rPr kumimoji="0" lang="en-US" altLang="ko-KR" sz="2000" b="1" baseline="30000" dirty="0" smtClean="0">
                <a:latin typeface="Arial" charset="0"/>
                <a:ea typeface="Arial" charset="0"/>
                <a:cs typeface="Arial" charset="0"/>
              </a:rPr>
              <a:t>nd</a:t>
            </a:r>
            <a:r>
              <a:rPr kumimoji="0" lang="en-US" altLang="ko-KR" sz="2000" b="1" dirty="0" smtClean="0">
                <a:latin typeface="Arial" charset="0"/>
                <a:ea typeface="Arial" charset="0"/>
                <a:cs typeface="Arial" charset="0"/>
              </a:rPr>
              <a:t> Decomposition: Web Server (1)</a:t>
            </a:r>
            <a:endParaRPr kumimoji="0" lang="ko-KR" altLang="en-US" sz="2000" b="1" smtClean="0">
              <a:latin typeface="Arial" charset="0"/>
              <a:ea typeface="Arial" charset="0"/>
              <a:cs typeface="Arial" charset="0"/>
            </a:endParaRPr>
          </a:p>
        </p:txBody>
      </p:sp>
      <p:pic>
        <p:nvPicPr>
          <p:cNvPr id="93" name="그림 92"/>
          <p:cNvPicPr>
            <a:picLocks noChangeAspect="1"/>
          </p:cNvPicPr>
          <p:nvPr/>
        </p:nvPicPr>
        <p:blipFill>
          <a:blip r:embed="rId3"/>
          <a:stretch>
            <a:fillRect/>
          </a:stretch>
        </p:blipFill>
        <p:spPr>
          <a:xfrm>
            <a:off x="1492859" y="3068960"/>
            <a:ext cx="6920282" cy="3568271"/>
          </a:xfrm>
          <a:prstGeom prst="rect">
            <a:avLst/>
          </a:prstGeom>
        </p:spPr>
      </p:pic>
      <p:sp>
        <p:nvSpPr>
          <p:cNvPr id="6" name="제목 21"/>
          <p:cNvSpPr txBox="1">
            <a:spLocks/>
          </p:cNvSpPr>
          <p:nvPr/>
        </p:nvSpPr>
        <p:spPr bwMode="auto">
          <a:xfrm>
            <a:off x="802576" y="2204864"/>
            <a:ext cx="8471599" cy="736436"/>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a:r>
              <a:rPr lang="en-US" altLang="ko-KR" sz="1600" dirty="0">
                <a:latin typeface="Arial" panose="020B0604020202020204" pitchFamily="34" charset="0"/>
                <a:cs typeface="Arial" panose="020B0604020202020204" pitchFamily="34" charset="0"/>
              </a:rPr>
              <a:t>Secure applications should not allow users to get through a back door that allows them </a:t>
            </a:r>
            <a:r>
              <a:rPr lang="en-US" altLang="ko-KR" sz="1600" dirty="0" smtClean="0">
                <a:latin typeface="Arial" panose="020B0604020202020204" pitchFamily="34" charset="0"/>
                <a:cs typeface="Arial" panose="020B0604020202020204" pitchFamily="34" charset="0"/>
              </a:rPr>
              <a:t>to view </a:t>
            </a:r>
            <a:r>
              <a:rPr lang="en-US" altLang="ko-KR" sz="1600" dirty="0">
                <a:latin typeface="Arial" panose="020B0604020202020204" pitchFamily="34" charset="0"/>
                <a:cs typeface="Arial" panose="020B0604020202020204" pitchFamily="34" charset="0"/>
              </a:rPr>
              <a:t>or </a:t>
            </a:r>
            <a:r>
              <a:rPr lang="en-US" altLang="ko-KR" sz="1600" dirty="0" smtClean="0">
                <a:latin typeface="Arial" panose="020B0604020202020204" pitchFamily="34" charset="0"/>
                <a:cs typeface="Arial" panose="020B0604020202020204" pitchFamily="34" charset="0"/>
              </a:rPr>
              <a:t>edit sensitive </a:t>
            </a:r>
            <a:r>
              <a:rPr lang="en-US" altLang="ko-KR" sz="1600" dirty="0">
                <a:latin typeface="Arial" panose="020B0604020202020204" pitchFamily="34" charset="0"/>
                <a:cs typeface="Arial" panose="020B0604020202020204" pitchFamily="34" charset="0"/>
              </a:rPr>
              <a:t>data. </a:t>
            </a:r>
            <a:r>
              <a:rPr lang="en-US" altLang="ko-KR" sz="1600" b="1" dirty="0">
                <a:latin typeface="Arial" panose="020B0604020202020204" pitchFamily="34" charset="0"/>
                <a:cs typeface="Arial" panose="020B0604020202020204" pitchFamily="34" charset="0"/>
              </a:rPr>
              <a:t>Single Access Point </a:t>
            </a:r>
            <a:r>
              <a:rPr lang="en-US" altLang="ko-KR" sz="1600" dirty="0">
                <a:latin typeface="Arial" panose="020B0604020202020204" pitchFamily="34" charset="0"/>
                <a:cs typeface="Arial" panose="020B0604020202020204" pitchFamily="34" charset="0"/>
              </a:rPr>
              <a:t>helps solve this problem by limiting application entry to one </a:t>
            </a:r>
            <a:r>
              <a:rPr lang="en-US" altLang="ko-KR" sz="1600" dirty="0" smtClean="0">
                <a:latin typeface="Arial" panose="020B0604020202020204" pitchFamily="34" charset="0"/>
                <a:cs typeface="Arial" panose="020B0604020202020204" pitchFamily="34" charset="0"/>
              </a:rPr>
              <a:t>single point</a:t>
            </a:r>
            <a:r>
              <a:rPr lang="en-US" altLang="ko-KR" sz="1600" dirty="0">
                <a:latin typeface="Arial" panose="020B0604020202020204" pitchFamily="34" charset="0"/>
                <a:cs typeface="Arial" panose="020B0604020202020204" pitchFamily="34" charset="0"/>
              </a:rPr>
              <a:t>.</a:t>
            </a:r>
            <a:endParaRPr lang="en-US" altLang="ko-KR" sz="1600" dirty="0" smtClean="0">
              <a:latin typeface="Arial" panose="020B0604020202020204" pitchFamily="34" charset="0"/>
              <a:cs typeface="Arial" panose="020B0604020202020204" pitchFamily="34" charset="0"/>
            </a:endParaRPr>
          </a:p>
        </p:txBody>
      </p:sp>
      <p:sp>
        <p:nvSpPr>
          <p:cNvPr id="7" name="제목 21"/>
          <p:cNvSpPr txBox="1">
            <a:spLocks/>
          </p:cNvSpPr>
          <p:nvPr/>
        </p:nvSpPr>
        <p:spPr bwMode="auto">
          <a:xfrm>
            <a:off x="776288" y="1916832"/>
            <a:ext cx="1296392"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1600" b="1" dirty="0" smtClean="0">
                <a:latin typeface="Arial" charset="0"/>
                <a:ea typeface="Arial" charset="0"/>
                <a:cs typeface="Arial" charset="0"/>
              </a:rPr>
              <a:t>Rationale</a:t>
            </a:r>
            <a:endParaRPr kumimoji="0" lang="ko-KR" altLang="en-US" sz="1600" b="1" smtClean="0">
              <a:latin typeface="Arial" charset="0"/>
              <a:ea typeface="Arial" charset="0"/>
              <a:cs typeface="Arial" charset="0"/>
            </a:endParaRPr>
          </a:p>
        </p:txBody>
      </p:sp>
      <p:sp>
        <p:nvSpPr>
          <p:cNvPr id="8" name="직사각형 7"/>
          <p:cNvSpPr/>
          <p:nvPr/>
        </p:nvSpPr>
        <p:spPr>
          <a:xfrm>
            <a:off x="776536" y="810158"/>
            <a:ext cx="3816424" cy="338554"/>
          </a:xfrm>
          <a:prstGeom prst="rect">
            <a:avLst/>
          </a:prstGeom>
        </p:spPr>
        <p:txBody>
          <a:bodyPr wrap="square">
            <a:spAutoFit/>
          </a:bodyPr>
          <a:lstStyle/>
          <a:p>
            <a:r>
              <a:rPr lang="en-US" altLang="ko-KR" sz="1600" b="1" dirty="0" smtClean="0">
                <a:latin typeface="Arial" panose="020B0604020202020204" pitchFamily="34" charset="0"/>
                <a:ea typeface="맑은 고딕" panose="020B0503020000020004" pitchFamily="50" charset="-127"/>
              </a:rPr>
              <a:t>QA Scenario of Security </a:t>
            </a:r>
            <a:r>
              <a:rPr lang="en-US" altLang="ko-KR" sz="1600" b="1" dirty="0">
                <a:latin typeface="Arial" panose="020B0604020202020204" pitchFamily="34" charset="0"/>
                <a:ea typeface="맑은 고딕" panose="020B0503020000020004" pitchFamily="50" charset="-127"/>
              </a:rPr>
              <a:t>(</a:t>
            </a:r>
            <a:r>
              <a:rPr lang="en-US" altLang="ko-KR" sz="1600" b="1" dirty="0" smtClean="0">
                <a:latin typeface="Arial" panose="020B0604020202020204" pitchFamily="34" charset="0"/>
                <a:ea typeface="맑은 고딕" panose="020B0503020000020004" pitchFamily="50" charset="-127"/>
              </a:rPr>
              <a:t>QA03) </a:t>
            </a:r>
          </a:p>
        </p:txBody>
      </p:sp>
      <p:sp>
        <p:nvSpPr>
          <p:cNvPr id="5" name="직사각형 4"/>
          <p:cNvSpPr/>
          <p:nvPr/>
        </p:nvSpPr>
        <p:spPr>
          <a:xfrm>
            <a:off x="802576" y="1085835"/>
            <a:ext cx="8471599" cy="830997"/>
          </a:xfrm>
          <a:prstGeom prst="rect">
            <a:avLst/>
          </a:prstGeom>
        </p:spPr>
        <p:txBody>
          <a:bodyPr wrap="square">
            <a:spAutoFit/>
          </a:bodyPr>
          <a:lstStyle/>
          <a:p>
            <a:r>
              <a:rPr lang="en-US" altLang="ko-KR" sz="1600" kern="0" dirty="0">
                <a:latin typeface="Arial" panose="020B0604020202020204" pitchFamily="34" charset="0"/>
                <a:ea typeface="맑은 고딕" panose="020B0503020000020004" pitchFamily="50" charset="-127"/>
              </a:rPr>
              <a:t>Users log in the system and get the permission to access the authorized data and information. The unauthorized user tries to access the data and information which are permitted only attendants and owner. The system prevents all unauthorized access.</a:t>
            </a:r>
            <a:endParaRPr lang="ko-KR" altLang="en-US" sz="1600"/>
          </a:p>
        </p:txBody>
      </p:sp>
    </p:spTree>
    <p:extLst>
      <p:ext uri="{BB962C8B-B14F-4D97-AF65-F5344CB8AC3E}">
        <p14:creationId xmlns:p14="http://schemas.microsoft.com/office/powerpoint/2010/main" val="34326689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pPr>
                <a:defRPr/>
              </a:pPr>
              <a:t>16</a:t>
            </a:fld>
            <a:endParaRPr lang="ko-KR" altLang="en-US" dirty="0"/>
          </a:p>
        </p:txBody>
      </p:sp>
      <p:sp>
        <p:nvSpPr>
          <p:cNvPr id="3" name="제목 21"/>
          <p:cNvSpPr txBox="1">
            <a:spLocks/>
          </p:cNvSpPr>
          <p:nvPr/>
        </p:nvSpPr>
        <p:spPr bwMode="auto">
          <a:xfrm>
            <a:off x="195264" y="188913"/>
            <a:ext cx="5333800"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4.3 2</a:t>
            </a:r>
            <a:r>
              <a:rPr kumimoji="0" lang="en-US" altLang="ko-KR" sz="2000" b="1" baseline="30000" dirty="0" smtClean="0">
                <a:latin typeface="Arial" charset="0"/>
                <a:ea typeface="Arial" charset="0"/>
                <a:cs typeface="Arial" charset="0"/>
              </a:rPr>
              <a:t>nd</a:t>
            </a:r>
            <a:r>
              <a:rPr kumimoji="0" lang="en-US" altLang="ko-KR" sz="2000" b="1" dirty="0" smtClean="0">
                <a:latin typeface="Arial" charset="0"/>
                <a:ea typeface="Arial" charset="0"/>
                <a:cs typeface="Arial" charset="0"/>
              </a:rPr>
              <a:t> Decomposition: Web Server (2)</a:t>
            </a:r>
            <a:endParaRPr kumimoji="0" lang="ko-KR" altLang="en-US" sz="2000" b="1" smtClean="0">
              <a:latin typeface="Arial" charset="0"/>
              <a:ea typeface="Arial" charset="0"/>
              <a:cs typeface="Arial" charset="0"/>
            </a:endParaRPr>
          </a:p>
        </p:txBody>
      </p:sp>
      <p:sp>
        <p:nvSpPr>
          <p:cNvPr id="4" name="제목 21"/>
          <p:cNvSpPr txBox="1">
            <a:spLocks/>
          </p:cNvSpPr>
          <p:nvPr/>
        </p:nvSpPr>
        <p:spPr bwMode="auto">
          <a:xfrm>
            <a:off x="776288" y="1095322"/>
            <a:ext cx="8481682" cy="74950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a:r>
              <a:rPr lang="en-US" altLang="ko-KR" sz="1600" dirty="0" smtClean="0">
                <a:latin typeface="Arial" panose="020B0604020202020204" pitchFamily="34" charset="0"/>
                <a:cs typeface="Arial" panose="020B0604020202020204" pitchFamily="34" charset="0"/>
              </a:rPr>
              <a:t>Groups </a:t>
            </a:r>
            <a:r>
              <a:rPr lang="en-US" altLang="ko-KR" sz="1600" dirty="0">
                <a:latin typeface="Arial" panose="020B0604020202020204" pitchFamily="34" charset="0"/>
                <a:cs typeface="Arial" panose="020B0604020202020204" pitchFamily="34" charset="0"/>
              </a:rPr>
              <a:t>of users will have different </a:t>
            </a:r>
            <a:r>
              <a:rPr lang="en-US" altLang="ko-KR" sz="1600" dirty="0" smtClean="0">
                <a:latin typeface="Arial" panose="020B0604020202020204" pitchFamily="34" charset="0"/>
                <a:cs typeface="Arial" panose="020B0604020202020204" pitchFamily="34" charset="0"/>
              </a:rPr>
              <a:t>roles </a:t>
            </a:r>
            <a:r>
              <a:rPr lang="en-US" altLang="ko-KR" sz="1600" dirty="0">
                <a:latin typeface="Arial" panose="020B0604020202020204" pitchFamily="34" charset="0"/>
                <a:cs typeface="Arial" panose="020B0604020202020204" pitchFamily="34" charset="0"/>
              </a:rPr>
              <a:t>that define what they can and </a:t>
            </a:r>
            <a:r>
              <a:rPr lang="en-US" altLang="ko-KR" sz="1600" dirty="0" smtClean="0">
                <a:latin typeface="Arial" panose="020B0604020202020204" pitchFamily="34" charset="0"/>
                <a:cs typeface="Arial" panose="020B0604020202020204" pitchFamily="34" charset="0"/>
              </a:rPr>
              <a:t>can not </a:t>
            </a:r>
            <a:r>
              <a:rPr lang="en-US" altLang="ko-KR" sz="1600" dirty="0">
                <a:latin typeface="Arial" panose="020B0604020202020204" pitchFamily="34" charset="0"/>
                <a:cs typeface="Arial" panose="020B0604020202020204" pitchFamily="34" charset="0"/>
              </a:rPr>
              <a:t>do</a:t>
            </a:r>
            <a:r>
              <a:rPr lang="en-US" altLang="ko-KR" sz="1600" dirty="0" smtClean="0">
                <a:latin typeface="Arial" panose="020B0604020202020204" pitchFamily="34" charset="0"/>
                <a:cs typeface="Arial" panose="020B0604020202020204" pitchFamily="34" charset="0"/>
              </a:rPr>
              <a:t>. </a:t>
            </a:r>
          </a:p>
          <a:p>
            <a:pPr algn="l"/>
            <a:r>
              <a:rPr lang="en-US" altLang="ko-KR" sz="1600" dirty="0" smtClean="0">
                <a:latin typeface="Arial" panose="020B0604020202020204" pitchFamily="34" charset="0"/>
                <a:cs typeface="Arial" panose="020B0604020202020204" pitchFamily="34" charset="0"/>
              </a:rPr>
              <a:t>Sure Park system provides different </a:t>
            </a:r>
            <a:r>
              <a:rPr lang="en-US" altLang="ko-KR" sz="1600" b="1" dirty="0" smtClean="0">
                <a:latin typeface="Arial" panose="020B0604020202020204" pitchFamily="34" charset="0"/>
                <a:cs typeface="Arial" panose="020B0604020202020204" pitchFamily="34" charset="0"/>
              </a:rPr>
              <a:t>Roles</a:t>
            </a:r>
            <a:r>
              <a:rPr lang="en-US" altLang="ko-KR" sz="1600" dirty="0" smtClean="0">
                <a:latin typeface="Arial" panose="020B0604020202020204" pitchFamily="34" charset="0"/>
                <a:cs typeface="Arial" panose="020B0604020202020204" pitchFamily="34" charset="0"/>
              </a:rPr>
              <a:t> to each user; creating, maintaining </a:t>
            </a:r>
            <a:r>
              <a:rPr lang="en-US" altLang="ko-KR" sz="1600" dirty="0">
                <a:latin typeface="Arial" panose="020B0604020202020204" pitchFamily="34" charset="0"/>
                <a:cs typeface="Arial" panose="020B0604020202020204" pitchFamily="34" charset="0"/>
              </a:rPr>
              <a:t>and viewing the data.</a:t>
            </a:r>
          </a:p>
        </p:txBody>
      </p:sp>
      <p:pic>
        <p:nvPicPr>
          <p:cNvPr id="29" name="그림 28"/>
          <p:cNvPicPr>
            <a:picLocks noChangeAspect="1"/>
          </p:cNvPicPr>
          <p:nvPr/>
        </p:nvPicPr>
        <p:blipFill>
          <a:blip r:embed="rId3"/>
          <a:stretch>
            <a:fillRect/>
          </a:stretch>
        </p:blipFill>
        <p:spPr>
          <a:xfrm>
            <a:off x="1684052" y="1844824"/>
            <a:ext cx="6487972" cy="4465066"/>
          </a:xfrm>
          <a:prstGeom prst="rect">
            <a:avLst/>
          </a:prstGeom>
        </p:spPr>
      </p:pic>
      <p:sp>
        <p:nvSpPr>
          <p:cNvPr id="6" name="제목 21"/>
          <p:cNvSpPr txBox="1">
            <a:spLocks/>
          </p:cNvSpPr>
          <p:nvPr/>
        </p:nvSpPr>
        <p:spPr bwMode="auto">
          <a:xfrm>
            <a:off x="776288" y="796127"/>
            <a:ext cx="1296392"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1600" b="1" dirty="0" smtClean="0">
                <a:latin typeface="Arial" charset="0"/>
                <a:ea typeface="Arial" charset="0"/>
                <a:cs typeface="Arial" charset="0"/>
              </a:rPr>
              <a:t>Rationale</a:t>
            </a:r>
            <a:endParaRPr kumimoji="0" lang="ko-KR" altLang="en-US" sz="1600" b="1" smtClean="0">
              <a:latin typeface="Arial" charset="0"/>
              <a:ea typeface="Arial" charset="0"/>
              <a:cs typeface="Arial" charset="0"/>
            </a:endParaRPr>
          </a:p>
        </p:txBody>
      </p:sp>
    </p:spTree>
    <p:extLst>
      <p:ext uri="{BB962C8B-B14F-4D97-AF65-F5344CB8AC3E}">
        <p14:creationId xmlns:p14="http://schemas.microsoft.com/office/powerpoint/2010/main" val="10452194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pPr>
                <a:defRPr/>
              </a:pPr>
              <a:t>17</a:t>
            </a:fld>
            <a:endParaRPr lang="ko-KR" altLang="en-US" dirty="0"/>
          </a:p>
        </p:txBody>
      </p:sp>
      <p:sp>
        <p:nvSpPr>
          <p:cNvPr id="3" name="제목 21"/>
          <p:cNvSpPr txBox="1">
            <a:spLocks/>
          </p:cNvSpPr>
          <p:nvPr/>
        </p:nvSpPr>
        <p:spPr bwMode="auto">
          <a:xfrm>
            <a:off x="195264" y="188913"/>
            <a:ext cx="5333800"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5. Protocol</a:t>
            </a:r>
            <a:endParaRPr kumimoji="0" lang="ko-KR" altLang="en-US" sz="2000" b="1" smtClean="0">
              <a:latin typeface="Arial" charset="0"/>
              <a:ea typeface="Arial" charset="0"/>
              <a:cs typeface="Arial" charset="0"/>
            </a:endParaRPr>
          </a:p>
        </p:txBody>
      </p:sp>
      <p:graphicFrame>
        <p:nvGraphicFramePr>
          <p:cNvPr id="7" name="표 6"/>
          <p:cNvGraphicFramePr>
            <a:graphicFrameLocks noGrp="1"/>
          </p:cNvGraphicFramePr>
          <p:nvPr>
            <p:extLst>
              <p:ext uri="{D42A27DB-BD31-4B8C-83A1-F6EECF244321}">
                <p14:modId xmlns:p14="http://schemas.microsoft.com/office/powerpoint/2010/main" val="2000481211"/>
              </p:ext>
            </p:extLst>
          </p:nvPr>
        </p:nvGraphicFramePr>
        <p:xfrm>
          <a:off x="791798" y="1196975"/>
          <a:ext cx="5241323" cy="719857"/>
        </p:xfrm>
        <a:graphic>
          <a:graphicData uri="http://schemas.openxmlformats.org/drawingml/2006/table">
            <a:tbl>
              <a:tblPr firstRow="1" firstCol="1" bandRow="1"/>
              <a:tblGrid>
                <a:gridCol w="1081966"/>
                <a:gridCol w="938832"/>
                <a:gridCol w="624587"/>
                <a:gridCol w="1279101"/>
                <a:gridCol w="1316837"/>
              </a:tblGrid>
              <a:tr h="351489">
                <a:tc>
                  <a:txBody>
                    <a:bodyPr/>
                    <a:lstStyle/>
                    <a:p>
                      <a:pPr algn="l" latinLnBrk="0">
                        <a:lnSpc>
                          <a:spcPct val="107000"/>
                        </a:lnSpc>
                        <a:spcAft>
                          <a:spcPts val="0"/>
                        </a:spcAft>
                      </a:pPr>
                      <a:r>
                        <a:rPr lang="en-US" sz="1200" b="1" kern="0" dirty="0">
                          <a:effectLst/>
                          <a:latin typeface="Arial" panose="020B0604020202020204" pitchFamily="34" charset="0"/>
                          <a:ea typeface="굴림" panose="020B0600000101010101" pitchFamily="50" charset="-127"/>
                          <a:cs typeface="Times New Roman" panose="02020603050405020304" pitchFamily="18" charset="0"/>
                        </a:rPr>
                        <a:t>Start Symbol</a:t>
                      </a:r>
                      <a:endParaRPr lang="ko-KR" sz="12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sz="1200" b="1" kern="0" dirty="0">
                          <a:effectLst/>
                          <a:latin typeface="Arial" panose="020B0604020202020204" pitchFamily="34" charset="0"/>
                          <a:ea typeface="굴림" panose="020B0600000101010101" pitchFamily="50" charset="-127"/>
                          <a:cs typeface="Times New Roman" panose="02020603050405020304" pitchFamily="18" charset="0"/>
                        </a:rPr>
                        <a:t>Facility Id</a:t>
                      </a:r>
                      <a:endParaRPr lang="ko-KR" sz="12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sz="1200" b="1" kern="0">
                          <a:effectLst/>
                          <a:latin typeface="Arial" panose="020B0604020202020204" pitchFamily="34" charset="0"/>
                          <a:ea typeface="굴림" panose="020B0600000101010101" pitchFamily="50" charset="-127"/>
                          <a:cs typeface="Times New Roman" panose="02020603050405020304" pitchFamily="18" charset="0"/>
                        </a:rPr>
                        <a:t>Code</a:t>
                      </a:r>
                      <a:endParaRPr lang="ko-KR" sz="12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sz="1200" b="1" kern="0">
                          <a:effectLst/>
                          <a:latin typeface="Arial" panose="020B0604020202020204" pitchFamily="34" charset="0"/>
                          <a:ea typeface="굴림" panose="020B0600000101010101" pitchFamily="50" charset="-127"/>
                          <a:cs typeface="Times New Roman" panose="02020603050405020304" pitchFamily="18" charset="0"/>
                        </a:rPr>
                        <a:t>Value</a:t>
                      </a:r>
                      <a:endParaRPr lang="ko-KR" sz="12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sz="1200" b="1" kern="0">
                          <a:effectLst/>
                          <a:latin typeface="Arial" panose="020B0604020202020204" pitchFamily="34" charset="0"/>
                          <a:ea typeface="굴림" panose="020B0600000101010101" pitchFamily="50" charset="-127"/>
                          <a:cs typeface="Times New Roman" panose="02020603050405020304" pitchFamily="18" charset="0"/>
                        </a:rPr>
                        <a:t>End Symbol</a:t>
                      </a:r>
                      <a:endParaRPr lang="ko-KR" sz="12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368368">
                <a:tc>
                  <a:txBody>
                    <a:bodyPr/>
                    <a:lstStyle/>
                    <a:p>
                      <a:pPr algn="l" latinLnBrk="0">
                        <a:lnSpc>
                          <a:spcPct val="107000"/>
                        </a:lnSpc>
                        <a:spcAft>
                          <a:spcPts val="0"/>
                        </a:spcAft>
                      </a:pPr>
                      <a:r>
                        <a:rPr lang="en-US" sz="1200" kern="0">
                          <a:effectLst/>
                          <a:latin typeface="Arial" panose="020B0604020202020204" pitchFamily="34" charset="0"/>
                          <a:ea typeface="굴림" panose="020B0600000101010101" pitchFamily="50" charset="-127"/>
                          <a:cs typeface="Times New Roman" panose="02020603050405020304" pitchFamily="18" charset="0"/>
                        </a:rPr>
                        <a:t>1byte($)</a:t>
                      </a:r>
                      <a:endParaRPr lang="ko-KR" sz="12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sz="1200" kern="0" dirty="0">
                          <a:effectLst/>
                          <a:latin typeface="Arial" panose="020B0604020202020204" pitchFamily="34" charset="0"/>
                          <a:ea typeface="굴림" panose="020B0600000101010101" pitchFamily="50" charset="-127"/>
                          <a:cs typeface="Times New Roman" panose="02020603050405020304" pitchFamily="18" charset="0"/>
                        </a:rPr>
                        <a:t>4byte</a:t>
                      </a:r>
                      <a:endParaRPr lang="ko-KR" sz="12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sz="1200" kern="0" dirty="0">
                          <a:effectLst/>
                          <a:latin typeface="Arial" panose="020B0604020202020204" pitchFamily="34" charset="0"/>
                          <a:ea typeface="굴림" panose="020B0600000101010101" pitchFamily="50" charset="-127"/>
                          <a:cs typeface="Times New Roman" panose="02020603050405020304" pitchFamily="18" charset="0"/>
                        </a:rPr>
                        <a:t>1byte</a:t>
                      </a:r>
                      <a:endParaRPr lang="ko-KR" sz="12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sz="1200" kern="0" dirty="0" smtClean="0">
                          <a:effectLst/>
                          <a:latin typeface="Arial" panose="020B0604020202020204" pitchFamily="34" charset="0"/>
                          <a:ea typeface="굴림" panose="020B0600000101010101" pitchFamily="50" charset="-127"/>
                          <a:cs typeface="Times New Roman" panose="02020603050405020304" pitchFamily="18" charset="0"/>
                        </a:rPr>
                        <a:t>Variable </a:t>
                      </a:r>
                      <a:r>
                        <a:rPr lang="en-US" sz="1200" kern="0" dirty="0">
                          <a:effectLst/>
                          <a:latin typeface="Arial" panose="020B0604020202020204" pitchFamily="34" charset="0"/>
                          <a:ea typeface="굴림" panose="020B0600000101010101" pitchFamily="50" charset="-127"/>
                          <a:cs typeface="Times New Roman" panose="02020603050405020304" pitchFamily="18" charset="0"/>
                        </a:rPr>
                        <a:t>length</a:t>
                      </a:r>
                      <a:endParaRPr lang="ko-KR" sz="12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sz="1200" kern="0" dirty="0">
                          <a:effectLst/>
                          <a:latin typeface="Arial" panose="020B0604020202020204" pitchFamily="34" charset="0"/>
                          <a:ea typeface="굴림" panose="020B0600000101010101" pitchFamily="50" charset="-127"/>
                          <a:cs typeface="Times New Roman" panose="02020603050405020304" pitchFamily="18" charset="0"/>
                        </a:rPr>
                        <a:t>1byte(\n)</a:t>
                      </a:r>
                      <a:endParaRPr lang="ko-KR" sz="12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bl>
          </a:graphicData>
        </a:graphic>
      </p:graphicFrame>
      <p:sp>
        <p:nvSpPr>
          <p:cNvPr id="15" name="제목 21"/>
          <p:cNvSpPr txBox="1">
            <a:spLocks/>
          </p:cNvSpPr>
          <p:nvPr/>
        </p:nvSpPr>
        <p:spPr bwMode="auto">
          <a:xfrm>
            <a:off x="791798" y="804279"/>
            <a:ext cx="5333800"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1600" b="1" dirty="0" err="1" smtClean="0">
                <a:latin typeface="Arial" charset="0"/>
                <a:ea typeface="Arial" charset="0"/>
                <a:cs typeface="Arial" charset="0"/>
              </a:rPr>
              <a:t>SurePark</a:t>
            </a:r>
            <a:r>
              <a:rPr kumimoji="0" lang="en-US" altLang="ko-KR" sz="1600" b="1" dirty="0" smtClean="0">
                <a:latin typeface="Arial" charset="0"/>
                <a:ea typeface="Arial" charset="0"/>
                <a:cs typeface="Arial" charset="0"/>
              </a:rPr>
              <a:t> Manager to Facility Controller</a:t>
            </a:r>
            <a:endParaRPr kumimoji="0" lang="ko-KR" altLang="en-US" sz="1600" b="1" smtClean="0">
              <a:latin typeface="Arial" charset="0"/>
              <a:ea typeface="Arial" charset="0"/>
              <a:cs typeface="Arial" charset="0"/>
            </a:endParaRPr>
          </a:p>
        </p:txBody>
      </p:sp>
      <p:sp>
        <p:nvSpPr>
          <p:cNvPr id="17" name="직사각형 16"/>
          <p:cNvSpPr/>
          <p:nvPr/>
        </p:nvSpPr>
        <p:spPr>
          <a:xfrm>
            <a:off x="795206" y="1989763"/>
            <a:ext cx="9001000" cy="1655261"/>
          </a:xfrm>
          <a:prstGeom prst="rect">
            <a:avLst/>
          </a:prstGeom>
        </p:spPr>
        <p:txBody>
          <a:bodyPr wrap="square">
            <a:spAutoFit/>
          </a:bodyPr>
          <a:lstStyle/>
          <a:p>
            <a:pPr marL="342900" lvl="0" indent="-342900" algn="just">
              <a:lnSpc>
                <a:spcPct val="107000"/>
              </a:lnSpc>
              <a:spcAft>
                <a:spcPts val="800"/>
              </a:spcAft>
              <a:buFont typeface="Arial" panose="020B0604020202020204" pitchFamily="34" charset="0"/>
              <a:buChar char="-"/>
            </a:pPr>
            <a:r>
              <a:rPr lang="en-US" altLang="ko-KR" sz="1400" kern="100" dirty="0" smtClean="0">
                <a:latin typeface="Arial" panose="020B0604020202020204" pitchFamily="34" charset="0"/>
                <a:ea typeface="맑은 고딕" panose="020B0503020000020004" pitchFamily="50" charset="-127"/>
                <a:cs typeface="Times New Roman" panose="02020603050405020304" pitchFamily="18" charset="0"/>
              </a:rPr>
              <a:t>Code List: </a:t>
            </a:r>
          </a:p>
          <a:p>
            <a:pPr lvl="1" algn="just">
              <a:lnSpc>
                <a:spcPct val="107000"/>
              </a:lnSpc>
              <a:spcAft>
                <a:spcPts val="800"/>
              </a:spcAft>
            </a:pPr>
            <a:r>
              <a:rPr lang="en-US" altLang="ko-KR" sz="1400" kern="100" dirty="0" smtClean="0">
                <a:latin typeface="Arial" panose="020B0604020202020204" pitchFamily="34" charset="0"/>
                <a:ea typeface="맑은 고딕" panose="020B0503020000020004" pitchFamily="50" charset="-127"/>
                <a:cs typeface="Times New Roman" panose="02020603050405020304" pitchFamily="18" charset="0"/>
              </a:rPr>
              <a:t>I = Information, S = Slot Status,  </a:t>
            </a:r>
            <a:r>
              <a:rPr lang="en-US" altLang="ko-KR" sz="1400" kern="100" dirty="0">
                <a:latin typeface="Arial" panose="020B0604020202020204" pitchFamily="34" charset="0"/>
                <a:ea typeface="맑은 고딕" panose="020B0503020000020004" pitchFamily="50" charset="-127"/>
                <a:cs typeface="Times New Roman" panose="02020603050405020304" pitchFamily="18" charset="0"/>
              </a:rPr>
              <a:t>E </a:t>
            </a:r>
            <a:r>
              <a:rPr lang="en-US" altLang="ko-KR" sz="1400" kern="100" dirty="0" smtClean="0">
                <a:latin typeface="Arial" panose="020B0604020202020204" pitchFamily="34" charset="0"/>
                <a:ea typeface="맑은 고딕" panose="020B0503020000020004" pitchFamily="50" charset="-127"/>
                <a:cs typeface="Times New Roman" panose="02020603050405020304" pitchFamily="18" charset="0"/>
              </a:rPr>
              <a:t>= Entry Gate,  </a:t>
            </a:r>
            <a:r>
              <a:rPr lang="en-US" altLang="ko-KR" sz="1400" kern="100" dirty="0">
                <a:latin typeface="Arial" panose="020B0604020202020204" pitchFamily="34" charset="0"/>
                <a:ea typeface="맑은 고딕" panose="020B0503020000020004" pitchFamily="50" charset="-127"/>
                <a:cs typeface="Times New Roman" panose="02020603050405020304" pitchFamily="18" charset="0"/>
              </a:rPr>
              <a:t>X </a:t>
            </a:r>
            <a:r>
              <a:rPr lang="en-US" altLang="ko-KR" sz="1400" kern="100" dirty="0" smtClean="0">
                <a:latin typeface="Arial" panose="020B0604020202020204" pitchFamily="34" charset="0"/>
                <a:ea typeface="맑은 고딕" panose="020B0503020000020004" pitchFamily="50" charset="-127"/>
                <a:cs typeface="Times New Roman" panose="02020603050405020304" pitchFamily="18" charset="0"/>
              </a:rPr>
              <a:t>= Exit Gate, L = LED.</a:t>
            </a:r>
          </a:p>
          <a:p>
            <a:pPr marL="285750" lvl="0" indent="-285750" algn="just">
              <a:lnSpc>
                <a:spcPct val="107000"/>
              </a:lnSpc>
              <a:spcAft>
                <a:spcPts val="800"/>
              </a:spcAft>
              <a:buFontTx/>
              <a:buChar char="-"/>
            </a:pPr>
            <a:r>
              <a:rPr lang="en-US" altLang="ko-KR" sz="1400" kern="100" dirty="0" smtClean="0">
                <a:latin typeface="Arial" panose="020B0604020202020204" pitchFamily="34" charset="0"/>
                <a:ea typeface="맑은 고딕" panose="020B0503020000020004" pitchFamily="50" charset="-127"/>
                <a:cs typeface="Times New Roman" panose="02020603050405020304" pitchFamily="18" charset="0"/>
              </a:rPr>
              <a:t>Packet Example</a:t>
            </a:r>
          </a:p>
          <a:p>
            <a:pPr lvl="1" algn="just">
              <a:lnSpc>
                <a:spcPct val="107000"/>
              </a:lnSpc>
              <a:spcAft>
                <a:spcPts val="800"/>
              </a:spcAft>
            </a:pPr>
            <a:r>
              <a:rPr lang="en-US" altLang="ko-KR" sz="1400" kern="100" dirty="0" smtClean="0">
                <a:latin typeface="Arial" panose="020B0604020202020204" pitchFamily="34" charset="0"/>
                <a:ea typeface="맑은 고딕" panose="020B0503020000020004" pitchFamily="50" charset="-127"/>
                <a:cs typeface="Times New Roman" panose="02020603050405020304" pitchFamily="18" charset="0"/>
              </a:rPr>
              <a:t>Slot status packet: </a:t>
            </a:r>
            <a:r>
              <a:rPr lang="en-US" altLang="ko-KR" sz="1400" kern="0" dirty="0">
                <a:solidFill>
                  <a:srgbClr val="000000"/>
                </a:solidFill>
                <a:latin typeface="Consolas" panose="020B0609020204030204" pitchFamily="49" charset="0"/>
                <a:ea typeface="맑은 고딕" panose="020B0503020000020004" pitchFamily="50" charset="-127"/>
              </a:rPr>
              <a:t>$1001S</a:t>
            </a:r>
            <a:r>
              <a:rPr lang="en-US" altLang="ko-KR" sz="1400" kern="0" dirty="0">
                <a:solidFill>
                  <a:srgbClr val="FF0000"/>
                </a:solidFill>
                <a:latin typeface="Consolas" panose="020B0609020204030204" pitchFamily="49" charset="0"/>
                <a:ea typeface="맑은 고딕" panose="020B0503020000020004" pitchFamily="50" charset="-127"/>
              </a:rPr>
              <a:t>1001</a:t>
            </a:r>
            <a:r>
              <a:rPr lang="en-US" altLang="ko-KR" sz="1400" kern="0" dirty="0">
                <a:solidFill>
                  <a:srgbClr val="000000"/>
                </a:solidFill>
                <a:latin typeface="Consolas" panose="020B0609020204030204" pitchFamily="49" charset="0"/>
                <a:ea typeface="맑은 고딕" panose="020B0503020000020004" pitchFamily="50" charset="-127"/>
              </a:rPr>
              <a:t>\n</a:t>
            </a:r>
            <a:r>
              <a:rPr lang="en-US" altLang="ko-KR" sz="1400" kern="0" dirty="0">
                <a:solidFill>
                  <a:srgbClr val="000000"/>
                </a:solidFill>
                <a:latin typeface="Arial" panose="020B0604020202020204" pitchFamily="34" charset="0"/>
                <a:ea typeface="맑은 고딕" panose="020B0503020000020004" pitchFamily="50" charset="-127"/>
              </a:rPr>
              <a:t> (Slot 0 and 3 are </a:t>
            </a:r>
            <a:r>
              <a:rPr lang="en-US" altLang="ko-KR" sz="1400" kern="0" dirty="0" smtClean="0">
                <a:solidFill>
                  <a:srgbClr val="000000"/>
                </a:solidFill>
                <a:latin typeface="Arial" panose="020B0604020202020204" pitchFamily="34" charset="0"/>
                <a:ea typeface="맑은 고딕" panose="020B0503020000020004" pitchFamily="50" charset="-127"/>
              </a:rPr>
              <a:t>occupied.)</a:t>
            </a:r>
            <a:endParaRPr lang="en-US" altLang="ko-KR" sz="1400" kern="100" dirty="0">
              <a:latin typeface="Arial" panose="020B0604020202020204" pitchFamily="34" charset="0"/>
              <a:ea typeface="맑은 고딕" panose="020B0503020000020004" pitchFamily="50" charset="-127"/>
              <a:cs typeface="Times New Roman" panose="02020603050405020304" pitchFamily="18" charset="0"/>
            </a:endParaRPr>
          </a:p>
          <a:p>
            <a:pPr lvl="1" algn="just">
              <a:lnSpc>
                <a:spcPct val="107000"/>
              </a:lnSpc>
              <a:spcAft>
                <a:spcPts val="800"/>
              </a:spcAft>
            </a:pPr>
            <a:r>
              <a:rPr lang="en-US" altLang="ko-KR" sz="1400" kern="100" dirty="0" smtClean="0">
                <a:effectLst/>
                <a:latin typeface="Arial" panose="020B0604020202020204" pitchFamily="34" charset="0"/>
                <a:ea typeface="맑은 고딕" panose="020B0503020000020004" pitchFamily="50" charset="-127"/>
                <a:cs typeface="Times New Roman" panose="02020603050405020304" pitchFamily="18" charset="0"/>
              </a:rPr>
              <a:t>Heartbeat packet: </a:t>
            </a:r>
            <a:r>
              <a:rPr lang="en-US" altLang="ko-KR" sz="1400" kern="0" dirty="0">
                <a:solidFill>
                  <a:srgbClr val="000000"/>
                </a:solidFill>
                <a:latin typeface="Consolas" panose="020B0609020204030204" pitchFamily="49" charset="0"/>
                <a:ea typeface="맑은 고딕" panose="020B0503020000020004" pitchFamily="50" charset="-127"/>
              </a:rPr>
              <a:t>$1001\n</a:t>
            </a:r>
            <a:r>
              <a:rPr lang="en-US" altLang="ko-KR" sz="1400" kern="0" dirty="0">
                <a:solidFill>
                  <a:srgbClr val="000000"/>
                </a:solidFill>
                <a:latin typeface="Arial" panose="020B0604020202020204" pitchFamily="34" charset="0"/>
                <a:ea typeface="맑은 고딕" panose="020B0503020000020004" pitchFamily="50" charset="-127"/>
              </a:rPr>
              <a:t> </a:t>
            </a:r>
            <a:r>
              <a:rPr lang="en-US" altLang="ko-KR" sz="1400" kern="0" dirty="0" smtClean="0">
                <a:solidFill>
                  <a:srgbClr val="000000"/>
                </a:solidFill>
                <a:latin typeface="Arial" panose="020B0604020202020204" pitchFamily="34" charset="0"/>
                <a:ea typeface="맑은 고딕" panose="020B0503020000020004" pitchFamily="50" charset="-127"/>
              </a:rPr>
              <a:t>(Only have facility Id.)</a:t>
            </a:r>
            <a:endParaRPr lang="en-US" altLang="ko-KR" sz="1400" kern="100" dirty="0">
              <a:latin typeface="Arial" panose="020B0604020202020204" pitchFamily="34" charset="0"/>
              <a:ea typeface="맑은 고딕" panose="020B0503020000020004" pitchFamily="50" charset="-127"/>
              <a:cs typeface="Times New Roman" panose="02020603050405020304" pitchFamily="18" charset="0"/>
            </a:endParaRPr>
          </a:p>
        </p:txBody>
      </p:sp>
      <p:sp>
        <p:nvSpPr>
          <p:cNvPr id="18" name="제목 21"/>
          <p:cNvSpPr txBox="1">
            <a:spLocks/>
          </p:cNvSpPr>
          <p:nvPr/>
        </p:nvSpPr>
        <p:spPr bwMode="auto">
          <a:xfrm>
            <a:off x="791798" y="3900344"/>
            <a:ext cx="5333800"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1600" b="1" dirty="0" err="1" smtClean="0">
                <a:latin typeface="Arial" charset="0"/>
                <a:ea typeface="Arial" charset="0"/>
                <a:cs typeface="Arial" charset="0"/>
              </a:rPr>
              <a:t>SurePark</a:t>
            </a:r>
            <a:r>
              <a:rPr kumimoji="0" lang="en-US" altLang="ko-KR" sz="1600" b="1" dirty="0" smtClean="0">
                <a:latin typeface="Arial" charset="0"/>
                <a:ea typeface="Arial" charset="0"/>
                <a:cs typeface="Arial" charset="0"/>
              </a:rPr>
              <a:t> Manager to Web Service</a:t>
            </a:r>
            <a:endParaRPr kumimoji="0" lang="ko-KR" altLang="en-US" sz="1600" b="1" smtClean="0">
              <a:latin typeface="Arial" charset="0"/>
              <a:ea typeface="Arial" charset="0"/>
              <a:cs typeface="Arial" charset="0"/>
            </a:endParaRPr>
          </a:p>
        </p:txBody>
      </p:sp>
      <p:sp>
        <p:nvSpPr>
          <p:cNvPr id="6" name="TextBox 5"/>
          <p:cNvSpPr txBox="1"/>
          <p:nvPr/>
        </p:nvSpPr>
        <p:spPr>
          <a:xfrm>
            <a:off x="791798" y="4317856"/>
            <a:ext cx="6393450" cy="932563"/>
          </a:xfrm>
          <a:prstGeom prst="rect">
            <a:avLst/>
          </a:prstGeom>
          <a:noFill/>
        </p:spPr>
        <p:txBody>
          <a:bodyPr wrap="square" rtlCol="0">
            <a:spAutoFit/>
          </a:bodyPr>
          <a:lstStyle/>
          <a:p>
            <a:pPr marL="285750" indent="-285750">
              <a:lnSpc>
                <a:spcPct val="130000"/>
              </a:lnSpc>
              <a:buClr>
                <a:srgbClr val="C5003D"/>
              </a:buClr>
              <a:buFontTx/>
              <a:buChar char="-"/>
            </a:pPr>
            <a:r>
              <a:rPr lang="en-US" altLang="ko-KR" sz="1400" dirty="0" smtClean="0">
                <a:latin typeface="Arial" panose="020B0604020202020204" pitchFamily="34" charset="0"/>
                <a:cs typeface="Arial" panose="020B0604020202020204" pitchFamily="34" charset="0"/>
              </a:rPr>
              <a:t>Client-server communication with JSON</a:t>
            </a:r>
          </a:p>
          <a:p>
            <a:pPr marL="285750" indent="-285750">
              <a:lnSpc>
                <a:spcPct val="130000"/>
              </a:lnSpc>
              <a:buClr>
                <a:srgbClr val="C5003D"/>
              </a:buClr>
              <a:buFontTx/>
              <a:buChar char="-"/>
            </a:pPr>
            <a:r>
              <a:rPr lang="en-US" altLang="ko-KR" sz="1400" dirty="0" smtClean="0">
                <a:latin typeface="Arial" panose="020B0604020202020204" pitchFamily="34" charset="0"/>
                <a:cs typeface="Arial" panose="020B0604020202020204" pitchFamily="34" charset="0"/>
              </a:rPr>
              <a:t>Detailed protocol is described in SurePark_ADS_TEAM3.doc. </a:t>
            </a:r>
          </a:p>
          <a:p>
            <a:pPr marL="285750" indent="-285750">
              <a:lnSpc>
                <a:spcPct val="130000"/>
              </a:lnSpc>
              <a:buClr>
                <a:srgbClr val="C5003D"/>
              </a:buClr>
              <a:buFontTx/>
              <a:buChar char="-"/>
            </a:pPr>
            <a:r>
              <a:rPr lang="en-US" altLang="ko-KR" sz="1400" dirty="0" smtClean="0">
                <a:latin typeface="Arial" panose="020B0604020202020204" pitchFamily="34" charset="0"/>
                <a:cs typeface="Arial" panose="020B0604020202020204" pitchFamily="34" charset="0"/>
              </a:rPr>
              <a:t>JSON reference: </a:t>
            </a:r>
            <a:r>
              <a:rPr lang="en-US" altLang="ko-KR" sz="1400" dirty="0" smtClean="0">
                <a:latin typeface="Arial" panose="020B0604020202020204" pitchFamily="34" charset="0"/>
                <a:cs typeface="Arial" panose="020B0604020202020204" pitchFamily="34" charset="0"/>
                <a:hlinkClick r:id="rId3"/>
              </a:rPr>
              <a:t>http</a:t>
            </a:r>
            <a:r>
              <a:rPr lang="en-US" altLang="ko-KR" sz="1400" dirty="0">
                <a:latin typeface="Arial" panose="020B0604020202020204" pitchFamily="34" charset="0"/>
                <a:cs typeface="Arial" panose="020B0604020202020204" pitchFamily="34" charset="0"/>
                <a:hlinkClick r:id="rId3"/>
              </a:rPr>
              <a:t>://www.json.org</a:t>
            </a:r>
            <a:r>
              <a:rPr lang="en-US" altLang="ko-KR" sz="1400" dirty="0" smtClean="0">
                <a:latin typeface="Arial" panose="020B0604020202020204" pitchFamily="34" charset="0"/>
                <a:cs typeface="Arial" panose="020B0604020202020204" pitchFamily="34" charset="0"/>
                <a:hlinkClick r:id="rId3"/>
              </a:rPr>
              <a:t>/</a:t>
            </a:r>
            <a:endParaRPr lang="en-US" altLang="ko-KR" sz="1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59036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그림 21"/>
          <p:cNvPicPr>
            <a:picLocks noChangeAspect="1"/>
          </p:cNvPicPr>
          <p:nvPr/>
        </p:nvPicPr>
        <p:blipFill>
          <a:blip r:embed="rId3"/>
          <a:stretch>
            <a:fillRect/>
          </a:stretch>
        </p:blipFill>
        <p:spPr>
          <a:xfrm>
            <a:off x="2668686" y="4126010"/>
            <a:ext cx="6931167" cy="2178837"/>
          </a:xfrm>
          <a:prstGeom prst="rect">
            <a:avLst/>
          </a:prstGeom>
        </p:spPr>
      </p:pic>
      <p:graphicFrame>
        <p:nvGraphicFramePr>
          <p:cNvPr id="9" name="표 8"/>
          <p:cNvGraphicFramePr>
            <a:graphicFrameLocks noGrp="1"/>
          </p:cNvGraphicFramePr>
          <p:nvPr>
            <p:extLst>
              <p:ext uri="{D42A27DB-BD31-4B8C-83A1-F6EECF244321}">
                <p14:modId xmlns:p14="http://schemas.microsoft.com/office/powerpoint/2010/main" val="49530210"/>
              </p:ext>
            </p:extLst>
          </p:nvPr>
        </p:nvGraphicFramePr>
        <p:xfrm>
          <a:off x="344488" y="908721"/>
          <a:ext cx="3816424" cy="3107667"/>
        </p:xfrm>
        <a:graphic>
          <a:graphicData uri="http://schemas.openxmlformats.org/drawingml/2006/table">
            <a:tbl>
              <a:tblPr firstRow="1" firstCol="1" bandRow="1"/>
              <a:tblGrid>
                <a:gridCol w="541466"/>
                <a:gridCol w="3274958"/>
              </a:tblGrid>
              <a:tr h="242034">
                <a:tc>
                  <a:txBody>
                    <a:bodyPr/>
                    <a:lstStyle/>
                    <a:p>
                      <a:pPr algn="ctr" latinLnBrk="0">
                        <a:lnSpc>
                          <a:spcPct val="107000"/>
                        </a:lnSpc>
                        <a:spcAft>
                          <a:spcPts val="0"/>
                        </a:spcAft>
                      </a:pPr>
                      <a:r>
                        <a:rPr lang="en-US" sz="1000" b="1" kern="0" dirty="0">
                          <a:solidFill>
                            <a:schemeClr val="bg1">
                              <a:lumMod val="50000"/>
                            </a:schemeClr>
                          </a:solidFill>
                          <a:effectLst/>
                          <a:latin typeface="Arial" charset="0"/>
                          <a:ea typeface="맑은 고딕" charset="-127"/>
                          <a:cs typeface="Times New Roman" charset="0"/>
                        </a:rPr>
                        <a:t>ID</a:t>
                      </a:r>
                      <a:endParaRPr lang="ko-KR" sz="1000" kern="100">
                        <a:solidFill>
                          <a:schemeClr val="bg1">
                            <a:lumMod val="50000"/>
                          </a:schemeClr>
                        </a:solidFill>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050" b="1" kern="0" dirty="0">
                          <a:solidFill>
                            <a:schemeClr val="bg1">
                              <a:lumMod val="50000"/>
                            </a:schemeClr>
                          </a:solidFill>
                          <a:effectLst/>
                          <a:latin typeface="Arial" charset="0"/>
                          <a:ea typeface="맑은 고딕" charset="-127"/>
                          <a:cs typeface="Times New Roman" charset="0"/>
                        </a:rPr>
                        <a:t>Functional Requirement</a:t>
                      </a:r>
                      <a:endParaRPr lang="ko-KR" sz="1050" kern="100" dirty="0">
                        <a:solidFill>
                          <a:schemeClr val="bg1">
                            <a:lumMod val="50000"/>
                          </a:schemeClr>
                        </a:solidFill>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746049">
                <a:tc>
                  <a:txBody>
                    <a:bodyPr/>
                    <a:lstStyle/>
                    <a:p>
                      <a:pPr algn="ctr" latinLnBrk="0">
                        <a:lnSpc>
                          <a:spcPct val="107000"/>
                        </a:lnSpc>
                        <a:spcAft>
                          <a:spcPts val="0"/>
                        </a:spcAft>
                      </a:pPr>
                      <a:r>
                        <a:rPr lang="en-US" sz="1050" b="1" kern="0" dirty="0">
                          <a:effectLst/>
                          <a:latin typeface="Arial" charset="0"/>
                          <a:ea typeface="맑은 고딕" charset="-127"/>
                          <a:cs typeface="Times New Roman" charset="0"/>
                        </a:rPr>
                        <a:t>FR05</a:t>
                      </a:r>
                      <a:endParaRPr lang="ko-KR" sz="1050" b="1"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050" kern="0" dirty="0">
                          <a:solidFill>
                            <a:schemeClr val="bg1">
                              <a:lumMod val="50000"/>
                            </a:schemeClr>
                          </a:solidFill>
                          <a:effectLst/>
                          <a:latin typeface="Arial" charset="0"/>
                          <a:ea typeface="맑은 고딕" charset="-127"/>
                          <a:cs typeface="Times New Roman" charset="0"/>
                        </a:rPr>
                        <a:t>The system shall allow drivers to reserve parking spaces.</a:t>
                      </a:r>
                      <a:endParaRPr lang="ko-KR" sz="1050" kern="100">
                        <a:solidFill>
                          <a:schemeClr val="bg1">
                            <a:lumMod val="50000"/>
                          </a:schemeClr>
                        </a:solidFill>
                        <a:effectLst/>
                        <a:latin typeface="맑은 고딕" charset="-127"/>
                        <a:ea typeface="맑은 고딕" charset="-127"/>
                        <a:cs typeface="Times New Roman" charset="0"/>
                      </a:endParaRPr>
                    </a:p>
                    <a:p>
                      <a:pPr algn="l" latinLnBrk="0">
                        <a:lnSpc>
                          <a:spcPct val="107000"/>
                        </a:lnSpc>
                        <a:spcAft>
                          <a:spcPts val="0"/>
                        </a:spcAft>
                      </a:pPr>
                      <a:r>
                        <a:rPr lang="en-US" sz="1050" kern="0" dirty="0">
                          <a:solidFill>
                            <a:schemeClr val="bg1">
                              <a:lumMod val="50000"/>
                            </a:schemeClr>
                          </a:solidFill>
                          <a:effectLst/>
                          <a:latin typeface="Arial" charset="0"/>
                          <a:ea typeface="맑은 고딕" charset="-127"/>
                          <a:cs typeface="Times New Roman" charset="0"/>
                        </a:rPr>
                        <a:t>Reservations will be made via a mobile app, a laptop, or a desktop app for drivers.</a:t>
                      </a:r>
                      <a:endParaRPr lang="ko-KR" sz="1050" kern="100">
                        <a:solidFill>
                          <a:schemeClr val="bg1">
                            <a:lumMod val="50000"/>
                          </a:schemeClr>
                        </a:solidFill>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568174">
                <a:tc>
                  <a:txBody>
                    <a:bodyPr/>
                    <a:lstStyle/>
                    <a:p>
                      <a:pPr algn="ctr" latinLnBrk="0">
                        <a:lnSpc>
                          <a:spcPct val="107000"/>
                        </a:lnSpc>
                        <a:spcAft>
                          <a:spcPts val="0"/>
                        </a:spcAft>
                      </a:pPr>
                      <a:r>
                        <a:rPr lang="en-US" sz="1050" b="1" kern="0" dirty="0">
                          <a:effectLst/>
                          <a:latin typeface="Arial" charset="0"/>
                          <a:ea typeface="맑은 고딕" charset="-127"/>
                          <a:cs typeface="Times New Roman" charset="0"/>
                        </a:rPr>
                        <a:t>FR06</a:t>
                      </a:r>
                      <a:endParaRPr lang="ko-KR" sz="1050" b="1"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050" kern="0" dirty="0">
                          <a:solidFill>
                            <a:schemeClr val="bg1">
                              <a:lumMod val="50000"/>
                            </a:schemeClr>
                          </a:solidFill>
                          <a:effectLst/>
                          <a:latin typeface="Arial" charset="0"/>
                          <a:ea typeface="맑은 고딕" charset="-127"/>
                          <a:cs typeface="Times New Roman" charset="0"/>
                        </a:rPr>
                        <a:t>For reservation, drivers must sign up the system so that the system can prevent from unauthorized users.</a:t>
                      </a:r>
                      <a:endParaRPr lang="ko-KR" sz="1050" kern="100">
                        <a:solidFill>
                          <a:schemeClr val="bg1">
                            <a:lumMod val="50000"/>
                          </a:schemeClr>
                        </a:solidFill>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390300">
                <a:tc>
                  <a:txBody>
                    <a:bodyPr/>
                    <a:lstStyle/>
                    <a:p>
                      <a:pPr algn="ctr" latinLnBrk="0">
                        <a:lnSpc>
                          <a:spcPct val="107000"/>
                        </a:lnSpc>
                        <a:spcAft>
                          <a:spcPts val="0"/>
                        </a:spcAft>
                      </a:pPr>
                      <a:r>
                        <a:rPr lang="en-US" sz="1050" b="1" kern="0">
                          <a:effectLst/>
                          <a:latin typeface="Arial" charset="0"/>
                          <a:ea typeface="맑은 고딕" charset="-127"/>
                          <a:cs typeface="Times New Roman" charset="0"/>
                        </a:rPr>
                        <a:t>FR07</a:t>
                      </a:r>
                      <a:endParaRPr lang="ko-KR" sz="1050" b="1"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050" kern="0" dirty="0">
                          <a:solidFill>
                            <a:schemeClr val="bg1">
                              <a:lumMod val="50000"/>
                            </a:schemeClr>
                          </a:solidFill>
                          <a:effectLst/>
                          <a:latin typeface="Arial" charset="0"/>
                          <a:ea typeface="맑은 고딕" charset="-127"/>
                          <a:cs typeface="Times New Roman" charset="0"/>
                        </a:rPr>
                        <a:t>The system must provide available number of parking slots to drivers.</a:t>
                      </a:r>
                      <a:endParaRPr lang="ko-KR" sz="1050" kern="100">
                        <a:solidFill>
                          <a:schemeClr val="bg1">
                            <a:lumMod val="50000"/>
                          </a:schemeClr>
                        </a:solidFill>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621286">
                <a:tc>
                  <a:txBody>
                    <a:bodyPr/>
                    <a:lstStyle/>
                    <a:p>
                      <a:pPr algn="ctr" latinLnBrk="0">
                        <a:lnSpc>
                          <a:spcPct val="107000"/>
                        </a:lnSpc>
                        <a:spcAft>
                          <a:spcPts val="0"/>
                        </a:spcAft>
                      </a:pPr>
                      <a:r>
                        <a:rPr lang="en-US" sz="1050" b="1" kern="0" dirty="0">
                          <a:effectLst/>
                          <a:latin typeface="Arial" charset="0"/>
                          <a:ea typeface="맑은 고딕" charset="-127"/>
                          <a:cs typeface="Times New Roman" charset="0"/>
                        </a:rPr>
                        <a:t>FR08</a:t>
                      </a:r>
                      <a:endParaRPr lang="ko-KR" sz="1050" b="1"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050" kern="0" dirty="0">
                          <a:solidFill>
                            <a:schemeClr val="bg1">
                              <a:lumMod val="50000"/>
                            </a:schemeClr>
                          </a:solidFill>
                          <a:effectLst/>
                          <a:latin typeface="Arial" charset="0"/>
                          <a:ea typeface="맑은 고딕" charset="-127"/>
                          <a:cs typeface="Times New Roman" charset="0"/>
                        </a:rPr>
                        <a:t>Drivers must provide the day and time they would like to park, and credit card information (payment information) after logging in system.</a:t>
                      </a:r>
                      <a:endParaRPr lang="ko-KR" sz="1050" kern="100">
                        <a:solidFill>
                          <a:schemeClr val="bg1">
                            <a:lumMod val="50000"/>
                          </a:schemeClr>
                        </a:solidFill>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539824">
                <a:tc>
                  <a:txBody>
                    <a:bodyPr/>
                    <a:lstStyle/>
                    <a:p>
                      <a:pPr algn="ctr" latinLnBrk="0">
                        <a:lnSpc>
                          <a:spcPct val="107000"/>
                        </a:lnSpc>
                        <a:spcAft>
                          <a:spcPts val="0"/>
                        </a:spcAft>
                      </a:pPr>
                      <a:r>
                        <a:rPr lang="en-US" sz="1050" b="1" kern="0" dirty="0">
                          <a:solidFill>
                            <a:srgbClr val="000000"/>
                          </a:solidFill>
                          <a:effectLst/>
                          <a:latin typeface="Arial" charset="0"/>
                          <a:ea typeface="맑은 고딕" charset="-127"/>
                          <a:cs typeface="Times New Roman" charset="0"/>
                        </a:rPr>
                        <a:t>FR09</a:t>
                      </a:r>
                      <a:endParaRPr lang="ko-KR" sz="1050" b="1"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050" kern="0" dirty="0">
                          <a:solidFill>
                            <a:schemeClr val="bg1">
                              <a:lumMod val="50000"/>
                            </a:schemeClr>
                          </a:solidFill>
                          <a:effectLst/>
                          <a:latin typeface="Arial" charset="0"/>
                          <a:ea typeface="맑은 고딕" charset="-127"/>
                          <a:cs typeface="Times New Roman" charset="0"/>
                        </a:rPr>
                        <a:t>The system must return a confirmation information to the driver if reservation is succeed.</a:t>
                      </a:r>
                      <a:endParaRPr lang="ko-KR" sz="1050" kern="100">
                        <a:solidFill>
                          <a:schemeClr val="bg1">
                            <a:lumMod val="50000"/>
                          </a:schemeClr>
                        </a:solidFill>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pPr>
                <a:defRPr/>
              </a:pPr>
              <a:t>18</a:t>
            </a:fld>
            <a:endParaRPr lang="ko-KR" altLang="en-US" dirty="0"/>
          </a:p>
        </p:txBody>
      </p:sp>
      <p:sp>
        <p:nvSpPr>
          <p:cNvPr id="3" name="제목 21"/>
          <p:cNvSpPr txBox="1">
            <a:spLocks/>
          </p:cNvSpPr>
          <p:nvPr/>
        </p:nvSpPr>
        <p:spPr bwMode="auto">
          <a:xfrm>
            <a:off x="195264" y="188913"/>
            <a:ext cx="5333800"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6. Test</a:t>
            </a:r>
            <a:endParaRPr kumimoji="0" lang="ko-KR" altLang="en-US" sz="2000" b="1" smtClean="0">
              <a:latin typeface="Arial" charset="0"/>
              <a:ea typeface="Arial" charset="0"/>
              <a:cs typeface="Arial" charset="0"/>
            </a:endParaRPr>
          </a:p>
        </p:txBody>
      </p:sp>
      <p:graphicFrame>
        <p:nvGraphicFramePr>
          <p:cNvPr id="5" name="표 4"/>
          <p:cNvGraphicFramePr>
            <a:graphicFrameLocks noGrp="1"/>
          </p:cNvGraphicFramePr>
          <p:nvPr>
            <p:extLst>
              <p:ext uri="{D42A27DB-BD31-4B8C-83A1-F6EECF244321}">
                <p14:modId xmlns:p14="http://schemas.microsoft.com/office/powerpoint/2010/main" val="1530146971"/>
              </p:ext>
            </p:extLst>
          </p:nvPr>
        </p:nvGraphicFramePr>
        <p:xfrm>
          <a:off x="4232920" y="908721"/>
          <a:ext cx="5400600" cy="3047026"/>
        </p:xfrm>
        <a:graphic>
          <a:graphicData uri="http://schemas.openxmlformats.org/drawingml/2006/table">
            <a:tbl>
              <a:tblPr firstRow="1" firstCol="1" bandRow="1"/>
              <a:tblGrid>
                <a:gridCol w="1424662"/>
                <a:gridCol w="3975938"/>
              </a:tblGrid>
              <a:tr h="225526">
                <a:tc>
                  <a:txBody>
                    <a:bodyPr/>
                    <a:lstStyle/>
                    <a:p>
                      <a:pPr algn="l" latinLnBrk="0">
                        <a:lnSpc>
                          <a:spcPct val="107000"/>
                        </a:lnSpc>
                        <a:spcAft>
                          <a:spcPts val="0"/>
                        </a:spcAft>
                      </a:pPr>
                      <a:r>
                        <a:rPr lang="en-US" sz="1000" b="1" kern="0" dirty="0">
                          <a:solidFill>
                            <a:schemeClr val="bg1">
                              <a:lumMod val="50000"/>
                            </a:schemeClr>
                          </a:solidFill>
                          <a:effectLst/>
                          <a:latin typeface="Arial" panose="020B0604020202020204" pitchFamily="34" charset="0"/>
                          <a:ea typeface="맑은 고딕" panose="020B0503020000020004" pitchFamily="50" charset="-127"/>
                          <a:cs typeface="Times New Roman" panose="02020603050405020304" pitchFamily="18" charset="0"/>
                        </a:rPr>
                        <a:t>ID: UC01</a:t>
                      </a:r>
                      <a:endParaRPr lang="ko-KR" sz="1000" kern="100">
                        <a:solidFill>
                          <a:schemeClr val="bg1">
                            <a:lumMod val="50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46763" marR="46763" marT="46763" marB="4676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ctr" latinLnBrk="0">
                        <a:lnSpc>
                          <a:spcPct val="107000"/>
                        </a:lnSpc>
                        <a:spcAft>
                          <a:spcPts val="0"/>
                        </a:spcAft>
                      </a:pPr>
                      <a:r>
                        <a:rPr lang="en-US" sz="1000" b="1" kern="0" dirty="0">
                          <a:solidFill>
                            <a:schemeClr val="bg1">
                              <a:lumMod val="50000"/>
                            </a:schemeClr>
                          </a:solidFill>
                          <a:effectLst/>
                          <a:latin typeface="Arial" panose="020B0604020202020204" pitchFamily="34" charset="0"/>
                          <a:ea typeface="맑은 고딕" panose="020B0503020000020004" pitchFamily="50" charset="-127"/>
                          <a:cs typeface="Times New Roman" panose="02020603050405020304" pitchFamily="18" charset="0"/>
                        </a:rPr>
                        <a:t>Description</a:t>
                      </a:r>
                      <a:endParaRPr lang="ko-KR" sz="1000" kern="100">
                        <a:solidFill>
                          <a:schemeClr val="bg1">
                            <a:lumMod val="50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46763" marR="46763" marT="46763" marB="4676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r>
              <a:tr h="225526">
                <a:tc>
                  <a:txBody>
                    <a:bodyPr/>
                    <a:lstStyle/>
                    <a:p>
                      <a:pPr algn="l" latinLnBrk="0">
                        <a:lnSpc>
                          <a:spcPct val="107000"/>
                        </a:lnSpc>
                        <a:spcAft>
                          <a:spcPts val="0"/>
                        </a:spcAft>
                      </a:pPr>
                      <a:r>
                        <a:rPr lang="en-US" sz="1000" b="1" kern="0" dirty="0">
                          <a:solidFill>
                            <a:schemeClr val="bg1">
                              <a:lumMod val="50000"/>
                            </a:schemeClr>
                          </a:solidFill>
                          <a:effectLst/>
                          <a:latin typeface="Arial" panose="020B0604020202020204" pitchFamily="34" charset="0"/>
                          <a:ea typeface="맑은 고딕" panose="020B0503020000020004" pitchFamily="50" charset="-127"/>
                          <a:cs typeface="Times New Roman" panose="02020603050405020304" pitchFamily="18" charset="0"/>
                        </a:rPr>
                        <a:t>Title</a:t>
                      </a:r>
                      <a:endParaRPr lang="ko-KR" sz="1000" kern="100">
                        <a:solidFill>
                          <a:schemeClr val="bg1">
                            <a:lumMod val="50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46763" marR="46763" marT="46763" marB="4676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algn="l" latinLnBrk="0">
                        <a:lnSpc>
                          <a:spcPct val="107000"/>
                        </a:lnSpc>
                        <a:spcAft>
                          <a:spcPts val="0"/>
                        </a:spcAft>
                      </a:pPr>
                      <a:r>
                        <a:rPr lang="en-US" sz="1000" b="1" kern="0" dirty="0">
                          <a:solidFill>
                            <a:schemeClr val="tx1"/>
                          </a:solidFill>
                          <a:effectLst/>
                          <a:latin typeface="Arial" panose="020B0604020202020204" pitchFamily="34" charset="0"/>
                          <a:ea typeface="맑은 고딕" panose="020B0503020000020004" pitchFamily="50" charset="-127"/>
                          <a:cs typeface="Times New Roman" panose="02020603050405020304" pitchFamily="18" charset="0"/>
                        </a:rPr>
                        <a:t>(FR05 ~ FR09) </a:t>
                      </a:r>
                      <a:r>
                        <a:rPr lang="en-US" sz="1000" kern="0" dirty="0">
                          <a:solidFill>
                            <a:schemeClr val="bg1">
                              <a:lumMod val="50000"/>
                            </a:schemeClr>
                          </a:solidFill>
                          <a:effectLst/>
                          <a:latin typeface="Arial" panose="020B0604020202020204" pitchFamily="34" charset="0"/>
                          <a:ea typeface="맑은 고딕" panose="020B0503020000020004" pitchFamily="50" charset="-127"/>
                          <a:cs typeface="Times New Roman" panose="02020603050405020304" pitchFamily="18" charset="0"/>
                        </a:rPr>
                        <a:t>Reserve parking spaces</a:t>
                      </a:r>
                      <a:endParaRPr lang="ko-KR" sz="1000" kern="100">
                        <a:solidFill>
                          <a:schemeClr val="bg1">
                            <a:lumMod val="50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46763" marR="46763" marT="46763" marB="4676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r>
              <a:tr h="225526">
                <a:tc>
                  <a:txBody>
                    <a:bodyPr/>
                    <a:lstStyle/>
                    <a:p>
                      <a:pPr algn="l" latinLnBrk="0">
                        <a:lnSpc>
                          <a:spcPct val="107000"/>
                        </a:lnSpc>
                        <a:spcAft>
                          <a:spcPts val="0"/>
                        </a:spcAft>
                      </a:pPr>
                      <a:r>
                        <a:rPr lang="en-US" sz="1000" b="1" kern="0" dirty="0">
                          <a:solidFill>
                            <a:schemeClr val="bg1">
                              <a:lumMod val="50000"/>
                            </a:schemeClr>
                          </a:solidFill>
                          <a:effectLst/>
                          <a:latin typeface="Arial" panose="020B0604020202020204" pitchFamily="34" charset="0"/>
                          <a:ea typeface="맑은 고딕" panose="020B0503020000020004" pitchFamily="50" charset="-127"/>
                          <a:cs typeface="Times New Roman" panose="02020603050405020304" pitchFamily="18" charset="0"/>
                        </a:rPr>
                        <a:t>Stakeholders</a:t>
                      </a:r>
                      <a:endParaRPr lang="ko-KR" sz="1000" kern="100">
                        <a:solidFill>
                          <a:schemeClr val="bg1">
                            <a:lumMod val="50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46763" marR="46763" marT="46763" marB="4676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algn="l" latinLnBrk="0">
                        <a:lnSpc>
                          <a:spcPct val="107000"/>
                        </a:lnSpc>
                        <a:spcAft>
                          <a:spcPts val="0"/>
                        </a:spcAft>
                      </a:pPr>
                      <a:r>
                        <a:rPr lang="en-US" sz="1000" kern="0" dirty="0">
                          <a:solidFill>
                            <a:schemeClr val="bg1">
                              <a:lumMod val="50000"/>
                            </a:schemeClr>
                          </a:solidFill>
                          <a:effectLst/>
                          <a:latin typeface="Arial" panose="020B0604020202020204" pitchFamily="34" charset="0"/>
                          <a:ea typeface="맑은 고딕" panose="020B0503020000020004" pitchFamily="50" charset="-127"/>
                          <a:cs typeface="Times New Roman" panose="02020603050405020304" pitchFamily="18" charset="0"/>
                        </a:rPr>
                        <a:t>A driver who would like to reserve a parking space.</a:t>
                      </a:r>
                      <a:endParaRPr lang="ko-KR" sz="1000" kern="100">
                        <a:solidFill>
                          <a:schemeClr val="bg1">
                            <a:lumMod val="50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46763" marR="46763" marT="46763" marB="4676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r>
              <a:tr h="225526">
                <a:tc>
                  <a:txBody>
                    <a:bodyPr/>
                    <a:lstStyle/>
                    <a:p>
                      <a:pPr algn="l" latinLnBrk="0">
                        <a:lnSpc>
                          <a:spcPct val="107000"/>
                        </a:lnSpc>
                        <a:spcAft>
                          <a:spcPts val="0"/>
                        </a:spcAft>
                      </a:pPr>
                      <a:r>
                        <a:rPr lang="en-US" sz="1000" b="1" kern="0" dirty="0">
                          <a:solidFill>
                            <a:schemeClr val="bg1">
                              <a:lumMod val="50000"/>
                            </a:schemeClr>
                          </a:solidFill>
                          <a:effectLst/>
                          <a:latin typeface="Arial" panose="020B0604020202020204" pitchFamily="34" charset="0"/>
                          <a:ea typeface="맑은 고딕" panose="020B0503020000020004" pitchFamily="50" charset="-127"/>
                          <a:cs typeface="Times New Roman" panose="02020603050405020304" pitchFamily="18" charset="0"/>
                        </a:rPr>
                        <a:t>Preconditions</a:t>
                      </a:r>
                      <a:endParaRPr lang="ko-KR" sz="1000" kern="100">
                        <a:solidFill>
                          <a:schemeClr val="bg1">
                            <a:lumMod val="50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46763" marR="46763" marT="46763" marB="4676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algn="l" latinLnBrk="0">
                        <a:lnSpc>
                          <a:spcPct val="107000"/>
                        </a:lnSpc>
                        <a:spcAft>
                          <a:spcPts val="0"/>
                        </a:spcAft>
                      </a:pPr>
                      <a:r>
                        <a:rPr lang="en-US" sz="1000" kern="0" dirty="0">
                          <a:solidFill>
                            <a:schemeClr val="bg1">
                              <a:lumMod val="50000"/>
                            </a:schemeClr>
                          </a:solidFill>
                          <a:effectLst/>
                          <a:latin typeface="Arial" panose="020B0604020202020204" pitchFamily="34" charset="0"/>
                          <a:ea typeface="맑은 고딕" panose="020B0503020000020004" pitchFamily="50" charset="-127"/>
                          <a:cs typeface="Times New Roman" panose="02020603050405020304" pitchFamily="18" charset="0"/>
                        </a:rPr>
                        <a:t>The driver must satisfy with </a:t>
                      </a:r>
                      <a:r>
                        <a:rPr lang="en-US" sz="1000" b="1" kern="0" dirty="0">
                          <a:solidFill>
                            <a:schemeClr val="tx1"/>
                          </a:solidFill>
                          <a:effectLst/>
                          <a:latin typeface="Arial" panose="020B0604020202020204" pitchFamily="34" charset="0"/>
                          <a:ea typeface="맑은 고딕" panose="020B0503020000020004" pitchFamily="50" charset="-127"/>
                          <a:cs typeface="Times New Roman" panose="02020603050405020304" pitchFamily="18" charset="0"/>
                        </a:rPr>
                        <a:t>FR06,FR20</a:t>
                      </a:r>
                      <a:endParaRPr lang="ko-KR" sz="1000" b="1"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46763" marR="46763" marT="46763" marB="4676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r>
              <a:tr h="1472060">
                <a:tc>
                  <a:txBody>
                    <a:bodyPr/>
                    <a:lstStyle/>
                    <a:p>
                      <a:pPr algn="l" latinLnBrk="0">
                        <a:lnSpc>
                          <a:spcPct val="107000"/>
                        </a:lnSpc>
                        <a:spcAft>
                          <a:spcPts val="0"/>
                        </a:spcAft>
                      </a:pPr>
                      <a:r>
                        <a:rPr lang="en-US" sz="1000" b="1" kern="0" dirty="0">
                          <a:solidFill>
                            <a:schemeClr val="bg1">
                              <a:lumMod val="50000"/>
                            </a:schemeClr>
                          </a:solidFill>
                          <a:effectLst/>
                          <a:latin typeface="Arial" panose="020B0604020202020204" pitchFamily="34" charset="0"/>
                          <a:ea typeface="맑은 고딕" panose="020B0503020000020004" pitchFamily="50" charset="-127"/>
                          <a:cs typeface="Times New Roman" panose="02020603050405020304" pitchFamily="18" charset="0"/>
                        </a:rPr>
                        <a:t>Main success scenario</a:t>
                      </a:r>
                      <a:endParaRPr lang="ko-KR" sz="1000" kern="100">
                        <a:solidFill>
                          <a:schemeClr val="bg1">
                            <a:lumMod val="50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46763" marR="46763" marT="46763" marB="4676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algn="l" latinLnBrk="0">
                        <a:lnSpc>
                          <a:spcPct val="107000"/>
                        </a:lnSpc>
                        <a:spcAft>
                          <a:spcPts val="0"/>
                        </a:spcAft>
                      </a:pPr>
                      <a:r>
                        <a:rPr lang="en-US" sz="1000" kern="0" dirty="0">
                          <a:solidFill>
                            <a:schemeClr val="bg1">
                              <a:lumMod val="50000"/>
                            </a:schemeClr>
                          </a:solidFill>
                          <a:effectLst/>
                          <a:latin typeface="Arial" panose="020B0604020202020204" pitchFamily="34" charset="0"/>
                          <a:ea typeface="맑은 고딕" panose="020B0503020000020004" pitchFamily="50" charset="-127"/>
                          <a:cs typeface="Times New Roman" panose="02020603050405020304" pitchFamily="18" charset="0"/>
                        </a:rPr>
                        <a:t>1) The Sure-Park system allows an authorized driver to reserve a parking slot </a:t>
                      </a:r>
                      <a:r>
                        <a:rPr lang="en-US" sz="1000" b="1" kern="0" dirty="0">
                          <a:solidFill>
                            <a:schemeClr val="tx1"/>
                          </a:solidFill>
                          <a:effectLst/>
                          <a:latin typeface="Arial" panose="020B0604020202020204" pitchFamily="34" charset="0"/>
                          <a:ea typeface="맑은 고딕" panose="020B0503020000020004" pitchFamily="50" charset="-127"/>
                          <a:cs typeface="Times New Roman" panose="02020603050405020304" pitchFamily="18" charset="0"/>
                        </a:rPr>
                        <a:t>(FR05)</a:t>
                      </a:r>
                      <a:r>
                        <a:rPr lang="en-US" sz="1000" kern="0" dirty="0">
                          <a:solidFill>
                            <a:schemeClr val="bg1">
                              <a:lumMod val="50000"/>
                            </a:schemeClr>
                          </a:solidFill>
                          <a:effectLst/>
                          <a:latin typeface="Arial" panose="020B0604020202020204" pitchFamily="34" charset="0"/>
                          <a:ea typeface="맑은 고딕" panose="020B0503020000020004" pitchFamily="50" charset="-127"/>
                          <a:cs typeface="Times New Roman" panose="02020603050405020304" pitchFamily="18" charset="0"/>
                        </a:rPr>
                        <a:t>.</a:t>
                      </a:r>
                      <a:endParaRPr lang="ko-KR" sz="1000" kern="100">
                        <a:solidFill>
                          <a:schemeClr val="bg1">
                            <a:lumMod val="50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lnSpc>
                          <a:spcPct val="107000"/>
                        </a:lnSpc>
                        <a:spcAft>
                          <a:spcPts val="0"/>
                        </a:spcAft>
                      </a:pPr>
                      <a:r>
                        <a:rPr lang="en-US" sz="1000" kern="0" dirty="0">
                          <a:solidFill>
                            <a:schemeClr val="bg1">
                              <a:lumMod val="50000"/>
                            </a:schemeClr>
                          </a:solidFill>
                          <a:effectLst/>
                          <a:latin typeface="Arial" panose="020B0604020202020204" pitchFamily="34" charset="0"/>
                          <a:ea typeface="맑은 고딕" panose="020B0503020000020004" pitchFamily="50" charset="-127"/>
                          <a:cs typeface="Times New Roman" panose="02020603050405020304" pitchFamily="18" charset="0"/>
                        </a:rPr>
                        <a:t>2) The system shows available number of parking slots to the driver </a:t>
                      </a:r>
                      <a:r>
                        <a:rPr lang="en-US" sz="1000" b="1" kern="0" dirty="0">
                          <a:solidFill>
                            <a:schemeClr val="tx1"/>
                          </a:solidFill>
                          <a:effectLst/>
                          <a:latin typeface="Arial" panose="020B0604020202020204" pitchFamily="34" charset="0"/>
                          <a:ea typeface="맑은 고딕" panose="020B0503020000020004" pitchFamily="50" charset="-127"/>
                          <a:cs typeface="Times New Roman" panose="02020603050405020304" pitchFamily="18" charset="0"/>
                        </a:rPr>
                        <a:t>(FR07).</a:t>
                      </a:r>
                      <a:endParaRPr lang="ko-KR" sz="1000" b="1"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lnSpc>
                          <a:spcPct val="107000"/>
                        </a:lnSpc>
                        <a:spcAft>
                          <a:spcPts val="0"/>
                        </a:spcAft>
                      </a:pPr>
                      <a:r>
                        <a:rPr lang="en-US" sz="1000" kern="0" dirty="0">
                          <a:solidFill>
                            <a:schemeClr val="bg1">
                              <a:lumMod val="50000"/>
                            </a:schemeClr>
                          </a:solidFill>
                          <a:effectLst/>
                          <a:latin typeface="Arial" panose="020B0604020202020204" pitchFamily="34" charset="0"/>
                          <a:ea typeface="맑은 고딕" panose="020B0503020000020004" pitchFamily="50" charset="-127"/>
                          <a:cs typeface="Times New Roman" panose="02020603050405020304" pitchFamily="18" charset="0"/>
                        </a:rPr>
                        <a:t>3) If a parking slot is available, the driver needs to input the day and time they would like to park, and credit card information </a:t>
                      </a:r>
                      <a:r>
                        <a:rPr lang="en-US" sz="1000" b="1" kern="0" dirty="0">
                          <a:solidFill>
                            <a:schemeClr val="tx1"/>
                          </a:solidFill>
                          <a:effectLst/>
                          <a:latin typeface="Arial" panose="020B0604020202020204" pitchFamily="34" charset="0"/>
                          <a:ea typeface="맑은 고딕" panose="020B0503020000020004" pitchFamily="50" charset="-127"/>
                          <a:cs typeface="Times New Roman" panose="02020603050405020304" pitchFamily="18" charset="0"/>
                        </a:rPr>
                        <a:t>(FR08).</a:t>
                      </a:r>
                      <a:endParaRPr lang="ko-KR" sz="1000" b="1"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lnSpc>
                          <a:spcPct val="107000"/>
                        </a:lnSpc>
                        <a:spcAft>
                          <a:spcPts val="0"/>
                        </a:spcAft>
                      </a:pPr>
                      <a:r>
                        <a:rPr lang="en-US" sz="1000" kern="0" dirty="0">
                          <a:solidFill>
                            <a:schemeClr val="bg1">
                              <a:lumMod val="50000"/>
                            </a:schemeClr>
                          </a:solidFill>
                          <a:effectLst/>
                          <a:latin typeface="Arial" panose="020B0604020202020204" pitchFamily="34" charset="0"/>
                          <a:ea typeface="맑은 고딕" panose="020B0503020000020004" pitchFamily="50" charset="-127"/>
                          <a:cs typeface="Times New Roman" panose="02020603050405020304" pitchFamily="18" charset="0"/>
                        </a:rPr>
                        <a:t>4) If all information is ok, the system provides confirmation information to drivers </a:t>
                      </a:r>
                      <a:r>
                        <a:rPr lang="en-US" sz="1000" b="1" kern="0" dirty="0">
                          <a:solidFill>
                            <a:schemeClr val="tx1"/>
                          </a:solidFill>
                          <a:effectLst/>
                          <a:latin typeface="Arial" panose="020B0604020202020204" pitchFamily="34" charset="0"/>
                          <a:ea typeface="맑은 고딕" panose="020B0503020000020004" pitchFamily="50" charset="-127"/>
                          <a:cs typeface="Times New Roman" panose="02020603050405020304" pitchFamily="18" charset="0"/>
                        </a:rPr>
                        <a:t>(FR09).</a:t>
                      </a:r>
                      <a:endParaRPr lang="ko-KR" sz="1000" b="1"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46763" marR="46763" marT="46763" marB="4676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r>
              <a:tr h="225526">
                <a:tc>
                  <a:txBody>
                    <a:bodyPr/>
                    <a:lstStyle/>
                    <a:p>
                      <a:pPr algn="l" latinLnBrk="0">
                        <a:lnSpc>
                          <a:spcPct val="107000"/>
                        </a:lnSpc>
                        <a:spcAft>
                          <a:spcPts val="0"/>
                        </a:spcAft>
                      </a:pPr>
                      <a:r>
                        <a:rPr lang="en-US" sz="1000" b="1" kern="0" dirty="0">
                          <a:solidFill>
                            <a:schemeClr val="bg1">
                              <a:lumMod val="50000"/>
                            </a:schemeClr>
                          </a:solidFill>
                          <a:effectLst/>
                          <a:latin typeface="Arial" panose="020B0604020202020204" pitchFamily="34" charset="0"/>
                          <a:ea typeface="맑은 고딕" panose="020B0503020000020004" pitchFamily="50" charset="-127"/>
                          <a:cs typeface="Times New Roman" panose="02020603050405020304" pitchFamily="18" charset="0"/>
                        </a:rPr>
                        <a:t>Post conditions</a:t>
                      </a:r>
                      <a:endParaRPr lang="ko-KR" sz="1000" kern="100">
                        <a:solidFill>
                          <a:schemeClr val="bg1">
                            <a:lumMod val="50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46763" marR="46763" marT="46763" marB="4676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algn="l" latinLnBrk="0">
                        <a:lnSpc>
                          <a:spcPct val="107000"/>
                        </a:lnSpc>
                        <a:spcAft>
                          <a:spcPts val="0"/>
                        </a:spcAft>
                      </a:pPr>
                      <a:r>
                        <a:rPr lang="en-US" sz="1000" kern="0" dirty="0">
                          <a:solidFill>
                            <a:schemeClr val="bg1">
                              <a:lumMod val="50000"/>
                            </a:schemeClr>
                          </a:solidFill>
                          <a:effectLst/>
                          <a:latin typeface="Arial" panose="020B0604020202020204" pitchFamily="34" charset="0"/>
                          <a:ea typeface="맑은 고딕" panose="020B0503020000020004" pitchFamily="50" charset="-127"/>
                          <a:cs typeface="Times New Roman" panose="02020603050405020304" pitchFamily="18" charset="0"/>
                        </a:rPr>
                        <a:t>The reservation was confirmed.</a:t>
                      </a:r>
                      <a:endParaRPr lang="ko-KR" sz="1000" kern="100">
                        <a:solidFill>
                          <a:schemeClr val="bg1">
                            <a:lumMod val="50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46763" marR="46763" marT="46763" marB="4676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r>
              <a:tr h="352636">
                <a:tc>
                  <a:txBody>
                    <a:bodyPr/>
                    <a:lstStyle/>
                    <a:p>
                      <a:pPr algn="l" latinLnBrk="0">
                        <a:lnSpc>
                          <a:spcPct val="107000"/>
                        </a:lnSpc>
                        <a:spcAft>
                          <a:spcPts val="0"/>
                        </a:spcAft>
                      </a:pPr>
                      <a:r>
                        <a:rPr lang="en-US" sz="1000" b="1" kern="0" dirty="0">
                          <a:solidFill>
                            <a:schemeClr val="bg1">
                              <a:lumMod val="50000"/>
                            </a:schemeClr>
                          </a:solidFill>
                          <a:effectLst/>
                          <a:latin typeface="Arial" panose="020B0604020202020204" pitchFamily="34" charset="0"/>
                          <a:ea typeface="맑은 고딕" panose="020B0503020000020004" pitchFamily="50" charset="-127"/>
                          <a:cs typeface="Times New Roman" panose="02020603050405020304" pitchFamily="18" charset="0"/>
                        </a:rPr>
                        <a:t>Alternate scenario</a:t>
                      </a:r>
                      <a:endParaRPr lang="ko-KR" sz="1000" kern="100">
                        <a:solidFill>
                          <a:schemeClr val="bg1">
                            <a:lumMod val="50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46763" marR="46763" marT="46763" marB="4676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algn="l" latinLnBrk="0">
                        <a:lnSpc>
                          <a:spcPct val="107000"/>
                        </a:lnSpc>
                        <a:spcAft>
                          <a:spcPts val="0"/>
                        </a:spcAft>
                      </a:pPr>
                      <a:r>
                        <a:rPr lang="en-US" altLang="ko-KR" sz="1000" kern="100" dirty="0" smtClean="0">
                          <a:effectLst/>
                          <a:latin typeface="맑은 고딕" panose="020B0503020000020004" pitchFamily="50" charset="-127"/>
                          <a:ea typeface="맑은 고딕" panose="020B0503020000020004" pitchFamily="50" charset="-127"/>
                          <a:cs typeface="Times New Roman" panose="02020603050405020304" pitchFamily="18" charset="0"/>
                        </a:rPr>
                        <a:t>….</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46763" marR="46763" marT="46763" marB="4676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r>
            </a:tbl>
          </a:graphicData>
        </a:graphic>
      </p:graphicFrame>
      <p:sp>
        <p:nvSpPr>
          <p:cNvPr id="11" name="타원 10"/>
          <p:cNvSpPr/>
          <p:nvPr/>
        </p:nvSpPr>
        <p:spPr>
          <a:xfrm>
            <a:off x="5385048" y="1124744"/>
            <a:ext cx="1440160" cy="3613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타원 15"/>
          <p:cNvSpPr/>
          <p:nvPr/>
        </p:nvSpPr>
        <p:spPr>
          <a:xfrm>
            <a:off x="6134270" y="1996411"/>
            <a:ext cx="864096" cy="288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오른쪽 화살표 11"/>
          <p:cNvSpPr/>
          <p:nvPr/>
        </p:nvSpPr>
        <p:spPr>
          <a:xfrm>
            <a:off x="3440832" y="2230629"/>
            <a:ext cx="1440160" cy="9361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smtClean="0">
                <a:latin typeface="Arial" panose="020B0604020202020204" pitchFamily="34" charset="0"/>
                <a:cs typeface="Arial" panose="020B0604020202020204" pitchFamily="34" charset="0"/>
              </a:rPr>
              <a:t>Use Case</a:t>
            </a:r>
            <a:endParaRPr lang="ko-KR" altLang="en-US" sz="1600" b="1">
              <a:latin typeface="Arial" panose="020B0604020202020204" pitchFamily="34" charset="0"/>
              <a:cs typeface="Arial" panose="020B0604020202020204" pitchFamily="34" charset="0"/>
            </a:endParaRPr>
          </a:p>
        </p:txBody>
      </p:sp>
      <p:sp>
        <p:nvSpPr>
          <p:cNvPr id="13" name="아래쪽 화살표 12"/>
          <p:cNvSpPr/>
          <p:nvPr/>
        </p:nvSpPr>
        <p:spPr>
          <a:xfrm>
            <a:off x="5817096" y="3578303"/>
            <a:ext cx="1334643" cy="12122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smtClean="0">
                <a:latin typeface="Arial" panose="020B0604020202020204" pitchFamily="34" charset="0"/>
                <a:cs typeface="Arial" panose="020B0604020202020204" pitchFamily="34" charset="0"/>
              </a:rPr>
              <a:t>Test</a:t>
            </a:r>
          </a:p>
          <a:p>
            <a:pPr algn="ctr"/>
            <a:r>
              <a:rPr lang="en-US" altLang="ko-KR" sz="1600" b="1" dirty="0" smtClean="0">
                <a:latin typeface="Arial" panose="020B0604020202020204" pitchFamily="34" charset="0"/>
                <a:cs typeface="Arial" panose="020B0604020202020204" pitchFamily="34" charset="0"/>
              </a:rPr>
              <a:t>Case</a:t>
            </a:r>
            <a:endParaRPr lang="ko-KR" altLang="en-US" sz="1600" b="1">
              <a:latin typeface="Arial" panose="020B0604020202020204" pitchFamily="34" charset="0"/>
              <a:cs typeface="Arial" panose="020B0604020202020204" pitchFamily="34" charset="0"/>
            </a:endParaRPr>
          </a:p>
        </p:txBody>
      </p:sp>
      <p:sp>
        <p:nvSpPr>
          <p:cNvPr id="19" name="타원 18"/>
          <p:cNvSpPr/>
          <p:nvPr/>
        </p:nvSpPr>
        <p:spPr>
          <a:xfrm>
            <a:off x="272480" y="1078116"/>
            <a:ext cx="720080" cy="28083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타원 19"/>
          <p:cNvSpPr/>
          <p:nvPr/>
        </p:nvSpPr>
        <p:spPr>
          <a:xfrm>
            <a:off x="3398001" y="4074034"/>
            <a:ext cx="864096" cy="22827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타원 20"/>
          <p:cNvSpPr/>
          <p:nvPr/>
        </p:nvSpPr>
        <p:spPr>
          <a:xfrm>
            <a:off x="8553400" y="2698681"/>
            <a:ext cx="864096" cy="288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5052557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제목 21"/>
          <p:cNvSpPr>
            <a:spLocks noGrp="1"/>
          </p:cNvSpPr>
          <p:nvPr>
            <p:ph type="title" idx="4294967295"/>
          </p:nvPr>
        </p:nvSpPr>
        <p:spPr bwMode="auto">
          <a:xfrm>
            <a:off x="195264" y="188913"/>
            <a:ext cx="5333800" cy="417512"/>
          </a:xfrm>
          <a:prstGeom prst="rect">
            <a:avLst/>
          </a:prstGeom>
          <a:noFill/>
          <a:ln>
            <a:miter lim="800000"/>
            <a:headEnd/>
            <a:tailEnd/>
          </a:ln>
        </p:spPr>
        <p:txBody>
          <a:bodyPr/>
          <a:lstStyle/>
          <a:p>
            <a:pPr algn="l" eaLnBrk="1" hangingPunct="1"/>
            <a:r>
              <a:rPr lang="en-US" altLang="ko-KR" sz="2000" b="1" dirty="0" smtClean="0">
                <a:latin typeface="Arial" charset="0"/>
                <a:ea typeface="Arial" charset="0"/>
                <a:cs typeface="Arial" charset="0"/>
              </a:rPr>
              <a:t>Contents</a:t>
            </a:r>
            <a:endParaRPr lang="ko-KR" altLang="en-US" sz="2000" b="1" dirty="0" smtClean="0">
              <a:latin typeface="Arial" charset="0"/>
              <a:ea typeface="Arial" charset="0"/>
              <a:cs typeface="Arial" charset="0"/>
            </a:endParaRPr>
          </a:p>
        </p:txBody>
      </p:sp>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1</a:t>
            </a:fld>
            <a:endParaRPr lang="ko-KR" altLang="en-US" dirty="0">
              <a:latin typeface="Arial" charset="0"/>
              <a:ea typeface="Arial" charset="0"/>
              <a:cs typeface="Arial" charset="0"/>
            </a:endParaRPr>
          </a:p>
        </p:txBody>
      </p:sp>
      <p:sp>
        <p:nvSpPr>
          <p:cNvPr id="4" name="직사각형 3"/>
          <p:cNvSpPr/>
          <p:nvPr/>
        </p:nvSpPr>
        <p:spPr>
          <a:xfrm>
            <a:off x="776287" y="1187393"/>
            <a:ext cx="8569325" cy="4216539"/>
          </a:xfrm>
          <a:prstGeom prst="rect">
            <a:avLst/>
          </a:prstGeom>
        </p:spPr>
        <p:txBody>
          <a:bodyPr wrap="square">
            <a:spAutoFit/>
          </a:bodyPr>
          <a:lstStyle/>
          <a:p>
            <a:pPr>
              <a:spcBef>
                <a:spcPts val="600"/>
              </a:spcBef>
            </a:pPr>
            <a:r>
              <a:rPr lang="en-US" altLang="ko-KR" sz="2000" dirty="0" smtClean="0">
                <a:latin typeface="Arial" charset="0"/>
                <a:ea typeface="Arial" charset="0"/>
                <a:cs typeface="Arial" charset="0"/>
              </a:rPr>
              <a:t>1. Introduction</a:t>
            </a:r>
          </a:p>
          <a:p>
            <a:pPr>
              <a:spcBef>
                <a:spcPts val="600"/>
              </a:spcBef>
            </a:pPr>
            <a:r>
              <a:rPr lang="en-US" altLang="ko-KR" sz="2000" dirty="0" smtClean="0">
                <a:latin typeface="Arial" charset="0"/>
                <a:ea typeface="Arial" charset="0"/>
                <a:cs typeface="Arial" charset="0"/>
              </a:rPr>
              <a:t>2. Architectural Drivers</a:t>
            </a:r>
          </a:p>
          <a:p>
            <a:pPr>
              <a:spcBef>
                <a:spcPts val="600"/>
              </a:spcBef>
            </a:pPr>
            <a:r>
              <a:rPr lang="en-US" altLang="ko-KR" sz="2000" dirty="0" smtClean="0">
                <a:latin typeface="Arial" charset="0"/>
                <a:ea typeface="Arial" charset="0"/>
                <a:cs typeface="Arial" charset="0"/>
              </a:rPr>
              <a:t>3. System Context</a:t>
            </a:r>
          </a:p>
          <a:p>
            <a:pPr>
              <a:spcBef>
                <a:spcPts val="600"/>
              </a:spcBef>
            </a:pPr>
            <a:r>
              <a:rPr lang="en-US" altLang="ko-KR" sz="2000" dirty="0" smtClean="0">
                <a:latin typeface="Arial" charset="0"/>
                <a:ea typeface="Arial" charset="0"/>
                <a:cs typeface="Arial" charset="0"/>
              </a:rPr>
              <a:t>4. Architectural Design</a:t>
            </a:r>
          </a:p>
          <a:p>
            <a:pPr>
              <a:spcBef>
                <a:spcPts val="600"/>
              </a:spcBef>
            </a:pPr>
            <a:r>
              <a:rPr lang="en-US" altLang="ko-KR" sz="2000" dirty="0" smtClean="0">
                <a:latin typeface="Arial" charset="0"/>
                <a:ea typeface="Arial" charset="0"/>
                <a:cs typeface="Arial" charset="0"/>
              </a:rPr>
              <a:t>5. Protocol</a:t>
            </a:r>
          </a:p>
          <a:p>
            <a:pPr>
              <a:spcBef>
                <a:spcPts val="600"/>
              </a:spcBef>
            </a:pPr>
            <a:r>
              <a:rPr lang="en-US" altLang="ko-KR" sz="2000" dirty="0" smtClean="0">
                <a:latin typeface="Arial" charset="0"/>
                <a:ea typeface="Arial" charset="0"/>
                <a:cs typeface="Arial" charset="0"/>
              </a:rPr>
              <a:t>6. Test</a:t>
            </a:r>
          </a:p>
          <a:p>
            <a:pPr>
              <a:spcBef>
                <a:spcPts val="600"/>
              </a:spcBef>
            </a:pPr>
            <a:r>
              <a:rPr lang="en-US" altLang="ko-KR" sz="2000" dirty="0" smtClean="0">
                <a:latin typeface="Arial" charset="0"/>
                <a:ea typeface="Arial" charset="0"/>
                <a:cs typeface="Arial" charset="0"/>
              </a:rPr>
              <a:t>7. Time Log</a:t>
            </a:r>
          </a:p>
          <a:p>
            <a:pPr>
              <a:spcBef>
                <a:spcPts val="600"/>
              </a:spcBef>
            </a:pPr>
            <a:r>
              <a:rPr lang="en-US" altLang="ko-KR" sz="2000" dirty="0">
                <a:latin typeface="Arial" charset="0"/>
                <a:ea typeface="Arial" charset="0"/>
                <a:cs typeface="Arial" charset="0"/>
              </a:rPr>
              <a:t>8</a:t>
            </a:r>
            <a:r>
              <a:rPr lang="en-US" altLang="ko-KR" sz="2000" dirty="0" smtClean="0">
                <a:latin typeface="Arial" charset="0"/>
                <a:ea typeface="Arial" charset="0"/>
                <a:cs typeface="Arial" charset="0"/>
              </a:rPr>
              <a:t>. Artifacts</a:t>
            </a:r>
          </a:p>
          <a:p>
            <a:pPr>
              <a:spcBef>
                <a:spcPts val="600"/>
              </a:spcBef>
            </a:pPr>
            <a:r>
              <a:rPr lang="en-US" altLang="ko-KR" sz="2000" dirty="0">
                <a:latin typeface="Arial" charset="0"/>
                <a:ea typeface="Arial" charset="0"/>
                <a:cs typeface="Arial" charset="0"/>
              </a:rPr>
              <a:t>9</a:t>
            </a:r>
            <a:r>
              <a:rPr lang="en-US" altLang="ko-KR" sz="2000" dirty="0" smtClean="0">
                <a:latin typeface="Arial" charset="0"/>
                <a:ea typeface="Arial" charset="0"/>
                <a:cs typeface="Arial" charset="0"/>
              </a:rPr>
              <a:t>. Lesson Learned</a:t>
            </a:r>
          </a:p>
          <a:p>
            <a:pPr>
              <a:spcBef>
                <a:spcPts val="600"/>
              </a:spcBef>
            </a:pPr>
            <a:r>
              <a:rPr lang="en-US" altLang="ko-KR" sz="2000" dirty="0" smtClean="0">
                <a:latin typeface="Arial" charset="0"/>
                <a:ea typeface="Arial" charset="0"/>
                <a:cs typeface="Arial" charset="0"/>
              </a:rPr>
              <a:t>Q&amp;A</a:t>
            </a:r>
          </a:p>
          <a:p>
            <a:pPr>
              <a:spcBef>
                <a:spcPts val="600"/>
              </a:spcBef>
            </a:pPr>
            <a:r>
              <a:rPr lang="en-US" altLang="ko-KR" sz="2000" dirty="0" smtClean="0">
                <a:latin typeface="Arial" charset="0"/>
                <a:ea typeface="Arial" charset="0"/>
                <a:cs typeface="Arial" charset="0"/>
              </a:rPr>
              <a:t>APPENDIX</a:t>
            </a:r>
          </a:p>
        </p:txBody>
      </p:sp>
    </p:spTree>
    <p:extLst>
      <p:ext uri="{BB962C8B-B14F-4D97-AF65-F5344CB8AC3E}">
        <p14:creationId xmlns:p14="http://schemas.microsoft.com/office/powerpoint/2010/main" val="2844961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pPr>
                <a:defRPr/>
              </a:pPr>
              <a:t>19</a:t>
            </a:fld>
            <a:endParaRPr lang="ko-KR" altLang="en-US" dirty="0"/>
          </a:p>
        </p:txBody>
      </p:sp>
      <p:sp>
        <p:nvSpPr>
          <p:cNvPr id="3" name="제목 21"/>
          <p:cNvSpPr txBox="1">
            <a:spLocks/>
          </p:cNvSpPr>
          <p:nvPr/>
        </p:nvSpPr>
        <p:spPr bwMode="auto">
          <a:xfrm>
            <a:off x="195264" y="188913"/>
            <a:ext cx="5333800"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7. Time Log</a:t>
            </a:r>
            <a:endParaRPr kumimoji="0" lang="ko-KR" altLang="en-US" sz="2000" b="1" smtClean="0">
              <a:latin typeface="Arial" charset="0"/>
              <a:ea typeface="Arial" charset="0"/>
              <a:cs typeface="Arial" charset="0"/>
            </a:endParaRPr>
          </a:p>
        </p:txBody>
      </p:sp>
      <p:graphicFrame>
        <p:nvGraphicFramePr>
          <p:cNvPr id="6" name="차트 5"/>
          <p:cNvGraphicFramePr>
            <a:graphicFrameLocks/>
          </p:cNvGraphicFramePr>
          <p:nvPr>
            <p:extLst>
              <p:ext uri="{D42A27DB-BD31-4B8C-83A1-F6EECF244321}">
                <p14:modId xmlns:p14="http://schemas.microsoft.com/office/powerpoint/2010/main" val="2486087661"/>
              </p:ext>
            </p:extLst>
          </p:nvPr>
        </p:nvGraphicFramePr>
        <p:xfrm>
          <a:off x="5673080" y="3056590"/>
          <a:ext cx="4088904" cy="309634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차트 8"/>
          <p:cNvGraphicFramePr>
            <a:graphicFrameLocks/>
          </p:cNvGraphicFramePr>
          <p:nvPr>
            <p:extLst>
              <p:ext uri="{D42A27DB-BD31-4B8C-83A1-F6EECF244321}">
                <p14:modId xmlns:p14="http://schemas.microsoft.com/office/powerpoint/2010/main" val="2816334634"/>
              </p:ext>
            </p:extLst>
          </p:nvPr>
        </p:nvGraphicFramePr>
        <p:xfrm>
          <a:off x="208691" y="2409856"/>
          <a:ext cx="5400600" cy="3743747"/>
        </p:xfrm>
        <a:graphic>
          <a:graphicData uri="http://schemas.openxmlformats.org/drawingml/2006/chart">
            <c:chart xmlns:c="http://schemas.openxmlformats.org/drawingml/2006/chart" xmlns:r="http://schemas.openxmlformats.org/officeDocument/2006/relationships" r:id="rId4"/>
          </a:graphicData>
        </a:graphic>
      </p:graphicFrame>
      <p:sp>
        <p:nvSpPr>
          <p:cNvPr id="5" name="타원 4"/>
          <p:cNvSpPr/>
          <p:nvPr/>
        </p:nvSpPr>
        <p:spPr>
          <a:xfrm rot="20090220">
            <a:off x="1845517" y="4216633"/>
            <a:ext cx="2849587" cy="206230"/>
          </a:xfrm>
          <a:prstGeom prst="ellipse">
            <a:avLst/>
          </a:prstGeom>
          <a:solidFill>
            <a:schemeClr val="tx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solidFill>
              </a:rPr>
              <a:t>GAP</a:t>
            </a:r>
            <a:endParaRPr lang="ko-KR" altLang="en-US" sz="1400">
              <a:solidFill>
                <a:schemeClr val="tx1"/>
              </a:solidFill>
            </a:endParaRPr>
          </a:p>
        </p:txBody>
      </p:sp>
      <p:sp>
        <p:nvSpPr>
          <p:cNvPr id="11" name="직사각형 10"/>
          <p:cNvSpPr/>
          <p:nvPr/>
        </p:nvSpPr>
        <p:spPr>
          <a:xfrm>
            <a:off x="385664" y="836712"/>
            <a:ext cx="8815486" cy="1354217"/>
          </a:xfrm>
          <a:prstGeom prst="rect">
            <a:avLst/>
          </a:prstGeom>
        </p:spPr>
        <p:txBody>
          <a:bodyPr wrap="square">
            <a:spAutoFit/>
          </a:bodyPr>
          <a:lstStyle/>
          <a:p>
            <a:r>
              <a:rPr lang="en-US" altLang="ko-KR" sz="1600" b="1" dirty="0" smtClean="0">
                <a:latin typeface="Arial" panose="020B0604020202020204" pitchFamily="34" charset="0"/>
                <a:cs typeface="Arial" panose="020B0604020202020204" pitchFamily="34" charset="0"/>
              </a:rPr>
              <a:t>Why gap happened?</a:t>
            </a:r>
          </a:p>
          <a:p>
            <a:pPr>
              <a:lnSpc>
                <a:spcPct val="150000"/>
              </a:lnSpc>
            </a:pPr>
            <a:r>
              <a:rPr lang="en-US" altLang="ko-KR" sz="1600" dirty="0" smtClean="0">
                <a:latin typeface="Arial" panose="020B0604020202020204" pitchFamily="34" charset="0"/>
                <a:cs typeface="Arial" panose="020B0604020202020204" pitchFamily="34" charset="0"/>
              </a:rPr>
              <a:t>Left chart looks like a pregnant lady chart but the gap only happened on the first week. </a:t>
            </a:r>
            <a:endParaRPr lang="en-US" altLang="ko-KR" sz="1600" b="1" dirty="0" smtClean="0">
              <a:latin typeface="Arial" panose="020B0604020202020204" pitchFamily="34" charset="0"/>
              <a:cs typeface="Arial" panose="020B0604020202020204" pitchFamily="34" charset="0"/>
            </a:endParaRPr>
          </a:p>
          <a:p>
            <a:pPr marL="285750" indent="-285750">
              <a:lnSpc>
                <a:spcPct val="150000"/>
              </a:lnSpc>
              <a:buFontTx/>
              <a:buChar char="-"/>
            </a:pPr>
            <a:r>
              <a:rPr lang="en-US" altLang="ko-KR" sz="1400" dirty="0" smtClean="0">
                <a:latin typeface="Arial" panose="020B0604020202020204" pitchFamily="34" charset="0"/>
                <a:cs typeface="Arial" panose="020B0604020202020204" pitchFamily="34" charset="0"/>
              </a:rPr>
              <a:t>We had a trouble adjusting to the time difference on the first week.</a:t>
            </a:r>
          </a:p>
          <a:p>
            <a:pPr marL="285750" indent="-285750">
              <a:lnSpc>
                <a:spcPct val="150000"/>
              </a:lnSpc>
              <a:buFontTx/>
              <a:buChar char="-"/>
            </a:pPr>
            <a:r>
              <a:rPr lang="en-US" altLang="ko-KR" sz="1400" dirty="0" smtClean="0">
                <a:latin typeface="Arial" panose="020B0604020202020204" pitchFamily="34" charset="0"/>
                <a:cs typeface="Arial" panose="020B0604020202020204" pitchFamily="34" charset="0"/>
              </a:rPr>
              <a:t>Reading </a:t>
            </a:r>
            <a:r>
              <a:rPr lang="en-US" altLang="ko-KR" sz="1400" dirty="0">
                <a:latin typeface="Arial" panose="020B0604020202020204" pitchFamily="34" charset="0"/>
                <a:cs typeface="Arial" panose="020B0604020202020204" pitchFamily="34" charset="0"/>
              </a:rPr>
              <a:t>assignment </a:t>
            </a:r>
            <a:r>
              <a:rPr lang="en-US" altLang="ko-KR" sz="1400" dirty="0" smtClean="0">
                <a:latin typeface="Arial" panose="020B0604020202020204" pitchFamily="34" charset="0"/>
                <a:cs typeface="Arial" panose="020B0604020202020204" pitchFamily="34" charset="0"/>
              </a:rPr>
              <a:t>was a big burden more than we thought.</a:t>
            </a:r>
            <a:endParaRPr lang="ko-KR" altLang="en-US" sz="1400">
              <a:latin typeface="Arial" panose="020B0604020202020204" pitchFamily="34" charset="0"/>
              <a:cs typeface="Arial" panose="020B0604020202020204" pitchFamily="34" charset="0"/>
            </a:endParaRPr>
          </a:p>
        </p:txBody>
      </p:sp>
      <p:sp>
        <p:nvSpPr>
          <p:cNvPr id="4" name="TextBox 3"/>
          <p:cNvSpPr txBox="1"/>
          <p:nvPr/>
        </p:nvSpPr>
        <p:spPr>
          <a:xfrm>
            <a:off x="1850541" y="6152934"/>
            <a:ext cx="2023246" cy="372410"/>
          </a:xfrm>
          <a:prstGeom prst="rect">
            <a:avLst/>
          </a:prstGeom>
          <a:noFill/>
        </p:spPr>
        <p:txBody>
          <a:bodyPr wrap="none" rtlCol="0">
            <a:spAutoFit/>
          </a:bodyPr>
          <a:lstStyle/>
          <a:p>
            <a:pPr>
              <a:lnSpc>
                <a:spcPct val="130000"/>
              </a:lnSpc>
              <a:buClr>
                <a:srgbClr val="C5003D"/>
              </a:buClr>
            </a:pPr>
            <a:r>
              <a:rPr lang="en-US" altLang="ko-KR" sz="1400" dirty="0" smtClean="0">
                <a:latin typeface="Arial" panose="020B0604020202020204" pitchFamily="34" charset="0"/>
                <a:cs typeface="Arial" panose="020B0604020202020204" pitchFamily="34" charset="0"/>
              </a:rPr>
              <a:t>Accumulated Worktime</a:t>
            </a:r>
            <a:endParaRPr lang="ko-KR" altLang="en-US" sz="1400" dirty="0" smtClean="0">
              <a:latin typeface="Arial" panose="020B0604020202020204" pitchFamily="34" charset="0"/>
              <a:cs typeface="Arial" panose="020B0604020202020204" pitchFamily="34" charset="0"/>
            </a:endParaRPr>
          </a:p>
        </p:txBody>
      </p:sp>
      <p:sp>
        <p:nvSpPr>
          <p:cNvPr id="10" name="TextBox 9"/>
          <p:cNvSpPr txBox="1"/>
          <p:nvPr/>
        </p:nvSpPr>
        <p:spPr>
          <a:xfrm>
            <a:off x="6346002" y="6152934"/>
            <a:ext cx="2743059" cy="372410"/>
          </a:xfrm>
          <a:prstGeom prst="rect">
            <a:avLst/>
          </a:prstGeom>
          <a:noFill/>
        </p:spPr>
        <p:txBody>
          <a:bodyPr wrap="none" rtlCol="0">
            <a:spAutoFit/>
          </a:bodyPr>
          <a:lstStyle/>
          <a:p>
            <a:pPr>
              <a:lnSpc>
                <a:spcPct val="130000"/>
              </a:lnSpc>
              <a:buClr>
                <a:srgbClr val="C5003D"/>
              </a:buClr>
            </a:pPr>
            <a:r>
              <a:rPr lang="en-US" altLang="ko-KR" sz="1400" dirty="0" smtClean="0">
                <a:latin typeface="Arial" panose="020B0604020202020204" pitchFamily="34" charset="0"/>
                <a:cs typeface="Arial" panose="020B0604020202020204" pitchFamily="34" charset="0"/>
              </a:rPr>
              <a:t>Development Phase Distribution</a:t>
            </a:r>
            <a:endParaRPr lang="ko-KR" altLang="en-US" sz="1400" dirty="0" smtClean="0">
              <a:latin typeface="Arial" panose="020B0604020202020204" pitchFamily="34" charset="0"/>
              <a:cs typeface="Arial" panose="020B0604020202020204" pitchFamily="34" charset="0"/>
            </a:endParaRPr>
          </a:p>
        </p:txBody>
      </p:sp>
      <p:sp>
        <p:nvSpPr>
          <p:cNvPr id="12" name="TextBox 11"/>
          <p:cNvSpPr txBox="1"/>
          <p:nvPr/>
        </p:nvSpPr>
        <p:spPr>
          <a:xfrm>
            <a:off x="139619" y="2132856"/>
            <a:ext cx="972446" cy="332399"/>
          </a:xfrm>
          <a:prstGeom prst="rect">
            <a:avLst/>
          </a:prstGeom>
          <a:noFill/>
        </p:spPr>
        <p:txBody>
          <a:bodyPr wrap="none" rtlCol="0">
            <a:spAutoFit/>
          </a:bodyPr>
          <a:lstStyle/>
          <a:p>
            <a:pPr>
              <a:lnSpc>
                <a:spcPct val="130000"/>
              </a:lnSpc>
              <a:buClr>
                <a:srgbClr val="C5003D"/>
              </a:buClr>
            </a:pPr>
            <a:r>
              <a:rPr lang="en-US" altLang="ko-KR" sz="1200" dirty="0" smtClean="0">
                <a:latin typeface="Arial" panose="020B0604020202020204" pitchFamily="34" charset="0"/>
                <a:cs typeface="Arial" panose="020B0604020202020204" pitchFamily="34" charset="0"/>
              </a:rPr>
              <a:t>Time (hour)</a:t>
            </a:r>
            <a:endParaRPr lang="ko-KR" altLang="en-US" sz="1200" dirty="0" smtClean="0">
              <a:latin typeface="Arial" panose="020B0604020202020204" pitchFamily="34" charset="0"/>
              <a:cs typeface="Arial" panose="020B0604020202020204" pitchFamily="34" charset="0"/>
            </a:endParaRPr>
          </a:p>
        </p:txBody>
      </p:sp>
      <p:sp>
        <p:nvSpPr>
          <p:cNvPr id="13" name="TextBox 12"/>
          <p:cNvSpPr txBox="1"/>
          <p:nvPr/>
        </p:nvSpPr>
        <p:spPr>
          <a:xfrm>
            <a:off x="5126467" y="5495819"/>
            <a:ext cx="508473" cy="307456"/>
          </a:xfrm>
          <a:prstGeom prst="rect">
            <a:avLst/>
          </a:prstGeom>
          <a:noFill/>
        </p:spPr>
        <p:txBody>
          <a:bodyPr wrap="none" rtlCol="0">
            <a:spAutoFit/>
          </a:bodyPr>
          <a:lstStyle/>
          <a:p>
            <a:pPr>
              <a:lnSpc>
                <a:spcPct val="130000"/>
              </a:lnSpc>
              <a:buClr>
                <a:srgbClr val="C5003D"/>
              </a:buClr>
            </a:pPr>
            <a:r>
              <a:rPr lang="en-US" altLang="ko-KR" sz="1200" dirty="0" smtClean="0">
                <a:latin typeface="Arial" panose="020B0604020202020204" pitchFamily="34" charset="0"/>
                <a:cs typeface="Arial" panose="020B0604020202020204" pitchFamily="34" charset="0"/>
              </a:rPr>
              <a:t>Date</a:t>
            </a:r>
            <a:endParaRPr lang="ko-KR" altLang="en-US" sz="12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95122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pPr>
                <a:defRPr/>
              </a:pPr>
              <a:t>20</a:t>
            </a:fld>
            <a:endParaRPr lang="ko-KR" altLang="en-US" dirty="0"/>
          </a:p>
        </p:txBody>
      </p:sp>
      <p:sp>
        <p:nvSpPr>
          <p:cNvPr id="3" name="제목 21"/>
          <p:cNvSpPr txBox="1">
            <a:spLocks/>
          </p:cNvSpPr>
          <p:nvPr/>
        </p:nvSpPr>
        <p:spPr bwMode="auto">
          <a:xfrm>
            <a:off x="195264" y="188913"/>
            <a:ext cx="5333800"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8. Artifacts</a:t>
            </a:r>
            <a:endParaRPr kumimoji="0" lang="ko-KR" altLang="en-US" sz="2000" b="1" smtClean="0">
              <a:latin typeface="Arial" charset="0"/>
              <a:ea typeface="Arial" charset="0"/>
              <a:cs typeface="Arial" charset="0"/>
            </a:endParaRPr>
          </a:p>
        </p:txBody>
      </p:sp>
      <p:graphicFrame>
        <p:nvGraphicFramePr>
          <p:cNvPr id="4" name="표 3"/>
          <p:cNvGraphicFramePr>
            <a:graphicFrameLocks noGrp="1"/>
          </p:cNvGraphicFramePr>
          <p:nvPr>
            <p:extLst>
              <p:ext uri="{D42A27DB-BD31-4B8C-83A1-F6EECF244321}">
                <p14:modId xmlns:p14="http://schemas.microsoft.com/office/powerpoint/2010/main" val="2121841380"/>
              </p:ext>
            </p:extLst>
          </p:nvPr>
        </p:nvGraphicFramePr>
        <p:xfrm>
          <a:off x="776288" y="1196975"/>
          <a:ext cx="8497192" cy="2796813"/>
        </p:xfrm>
        <a:graphic>
          <a:graphicData uri="http://schemas.openxmlformats.org/drawingml/2006/table">
            <a:tbl>
              <a:tblPr firstRow="1" firstCol="1" bandRow="1"/>
              <a:tblGrid>
                <a:gridCol w="635117"/>
                <a:gridCol w="3613603"/>
                <a:gridCol w="4248472"/>
              </a:tblGrid>
              <a:tr h="196775">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No.</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File Name</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Description</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318036">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1</a:t>
                      </a:r>
                      <a:endParaRPr lang="ko-KR" sz="1400" kern="10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smtClean="0">
                          <a:effectLst/>
                          <a:latin typeface="Arial" panose="020B0604020202020204" pitchFamily="34" charset="0"/>
                          <a:ea typeface="+mn-ea"/>
                          <a:cs typeface="Arial" panose="020B0604020202020204" pitchFamily="34" charset="0"/>
                        </a:rPr>
                        <a:t>SurePark_Initial_TEAM3.pptx</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Initial</a:t>
                      </a:r>
                      <a:r>
                        <a:rPr lang="en-US" altLang="ko-KR" sz="1400" kern="100" baseline="0" dirty="0" smtClean="0">
                          <a:effectLst/>
                          <a:latin typeface="Arial" panose="020B0604020202020204" pitchFamily="34" charset="0"/>
                          <a:ea typeface="맑은 고딕" panose="020B0503020000020004" pitchFamily="50" charset="-127"/>
                          <a:cs typeface="Arial" panose="020B0604020202020204" pitchFamily="34" charset="0"/>
                        </a:rPr>
                        <a:t> presentation document</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365268">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2</a:t>
                      </a:r>
                      <a:endParaRPr lang="ko-KR" sz="1400" kern="10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smtClean="0">
                          <a:effectLst/>
                          <a:latin typeface="Arial" panose="020B0604020202020204" pitchFamily="34" charset="0"/>
                          <a:ea typeface="+mn-ea"/>
                          <a:cs typeface="Arial" panose="020B0604020202020204" pitchFamily="34" charset="0"/>
                        </a:rPr>
                        <a:t>SurePark_Final_Presentation_TEAM3.pptx</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Final presentation document</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360040">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3</a:t>
                      </a:r>
                      <a:endParaRPr lang="ko-KR" sz="1400" kern="10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smtClean="0">
                          <a:effectLst/>
                          <a:latin typeface="Arial" panose="020B0604020202020204" pitchFamily="34" charset="0"/>
                          <a:ea typeface="+mn-ea"/>
                          <a:cs typeface="Arial" panose="020B0604020202020204" pitchFamily="34" charset="0"/>
                        </a:rPr>
                        <a:t>SurePark_ADS_TEAM3.docx</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Architectural Driver</a:t>
                      </a:r>
                      <a:r>
                        <a:rPr lang="en-US" altLang="ko-KR" sz="1400" kern="100" baseline="0" dirty="0" smtClean="0">
                          <a:effectLst/>
                          <a:latin typeface="Arial" panose="020B0604020202020204" pitchFamily="34" charset="0"/>
                          <a:ea typeface="맑은 고딕" panose="020B0503020000020004" pitchFamily="50" charset="-127"/>
                          <a:cs typeface="Arial" panose="020B0604020202020204" pitchFamily="34" charset="0"/>
                        </a:rPr>
                        <a:t> Specification document</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360040">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4</a:t>
                      </a:r>
                      <a:endParaRPr lang="ko-KR" sz="1400" kern="10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smtClean="0">
                          <a:effectLst/>
                          <a:latin typeface="Arial" panose="020B0604020202020204" pitchFamily="34" charset="0"/>
                          <a:ea typeface="+mn-ea"/>
                          <a:cs typeface="Arial" panose="020B0604020202020204" pitchFamily="34" charset="0"/>
                        </a:rPr>
                        <a:t>SurePark_ADD_TEAM3.docx</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Architectural Design Document</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360040">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5</a:t>
                      </a:r>
                      <a:endParaRPr lang="ko-KR" sz="1400" kern="10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SurePark_TestCase_TEAM3.xlsx</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Test case</a:t>
                      </a:r>
                      <a:r>
                        <a:rPr lang="en-US" altLang="ko-KR" sz="1400" kern="100" baseline="0" dirty="0" smtClean="0">
                          <a:effectLst/>
                          <a:latin typeface="Arial" panose="020B0604020202020204" pitchFamily="34" charset="0"/>
                          <a:ea typeface="맑은 고딕" panose="020B0503020000020004" pitchFamily="50" charset="-127"/>
                          <a:cs typeface="Arial" panose="020B0604020202020204" pitchFamily="34" charset="0"/>
                        </a:rPr>
                        <a:t> document</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360040">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6</a:t>
                      </a:r>
                      <a:endParaRPr lang="ko-KR" sz="1400" kern="10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SurePark_TimeLog_TEAM3.pdf</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baseline="0" dirty="0" smtClean="0">
                          <a:effectLst/>
                          <a:latin typeface="Arial" panose="020B0604020202020204" pitchFamily="34" charset="0"/>
                          <a:ea typeface="맑은 고딕" panose="020B0503020000020004" pitchFamily="50" charset="-127"/>
                          <a:cs typeface="Arial" panose="020B0604020202020204" pitchFamily="34" charset="0"/>
                        </a:rPr>
                        <a:t>Time log </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360040">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7</a:t>
                      </a:r>
                      <a:endParaRPr lang="ko-KR" sz="1400" kern="10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SurePark_GanttChart_TEAM3.xlsx</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Gantt chart</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bl>
          </a:graphicData>
        </a:graphic>
      </p:graphicFrame>
      <p:sp>
        <p:nvSpPr>
          <p:cNvPr id="5" name="제목 21"/>
          <p:cNvSpPr txBox="1">
            <a:spLocks/>
          </p:cNvSpPr>
          <p:nvPr/>
        </p:nvSpPr>
        <p:spPr bwMode="auto">
          <a:xfrm>
            <a:off x="781605" y="822449"/>
            <a:ext cx="5333800" cy="342844"/>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1600" b="1" dirty="0" smtClean="0">
                <a:latin typeface="Arial" charset="0"/>
                <a:ea typeface="Arial" charset="0"/>
                <a:cs typeface="Arial" charset="0"/>
              </a:rPr>
              <a:t>Document</a:t>
            </a:r>
            <a:endParaRPr kumimoji="0" lang="ko-KR" altLang="en-US" sz="1600" b="1" smtClean="0">
              <a:latin typeface="Arial" charset="0"/>
              <a:ea typeface="Arial" charset="0"/>
              <a:cs typeface="Arial" charset="0"/>
            </a:endParaRPr>
          </a:p>
        </p:txBody>
      </p:sp>
      <p:sp>
        <p:nvSpPr>
          <p:cNvPr id="6" name="제목 21"/>
          <p:cNvSpPr txBox="1">
            <a:spLocks/>
          </p:cNvSpPr>
          <p:nvPr/>
        </p:nvSpPr>
        <p:spPr bwMode="auto">
          <a:xfrm>
            <a:off x="776288" y="4221088"/>
            <a:ext cx="5333800"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1600" b="1" dirty="0" smtClean="0">
                <a:latin typeface="Arial" charset="0"/>
                <a:ea typeface="Arial" charset="0"/>
                <a:cs typeface="Arial" charset="0"/>
              </a:rPr>
              <a:t>Source Code</a:t>
            </a:r>
            <a:endParaRPr kumimoji="0" lang="ko-KR" altLang="en-US" sz="1600" b="1" smtClean="0">
              <a:latin typeface="Arial" charset="0"/>
              <a:ea typeface="Arial" charset="0"/>
              <a:cs typeface="Arial" charset="0"/>
            </a:endParaRPr>
          </a:p>
        </p:txBody>
      </p:sp>
      <p:graphicFrame>
        <p:nvGraphicFramePr>
          <p:cNvPr id="7" name="표 6"/>
          <p:cNvGraphicFramePr>
            <a:graphicFrameLocks noGrp="1"/>
          </p:cNvGraphicFramePr>
          <p:nvPr>
            <p:extLst>
              <p:ext uri="{D42A27DB-BD31-4B8C-83A1-F6EECF244321}">
                <p14:modId xmlns:p14="http://schemas.microsoft.com/office/powerpoint/2010/main" val="2467583303"/>
              </p:ext>
            </p:extLst>
          </p:nvPr>
        </p:nvGraphicFramePr>
        <p:xfrm>
          <a:off x="776288" y="4612759"/>
          <a:ext cx="8497192" cy="1356653"/>
        </p:xfrm>
        <a:graphic>
          <a:graphicData uri="http://schemas.openxmlformats.org/drawingml/2006/table">
            <a:tbl>
              <a:tblPr firstRow="1" firstCol="1" bandRow="1"/>
              <a:tblGrid>
                <a:gridCol w="576312"/>
                <a:gridCol w="3672160"/>
                <a:gridCol w="3396334"/>
                <a:gridCol w="852386"/>
              </a:tblGrid>
              <a:tr h="196775">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No.</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Application</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Language</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LOC</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318036">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1</a:t>
                      </a:r>
                      <a:endParaRPr lang="ko-KR" sz="1400" kern="10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smtClean="0">
                          <a:effectLst/>
                          <a:latin typeface="Arial" panose="020B0604020202020204" pitchFamily="34" charset="0"/>
                          <a:ea typeface="+mn-ea"/>
                          <a:cs typeface="Arial" panose="020B0604020202020204" pitchFamily="34" charset="0"/>
                        </a:rPr>
                        <a:t>Facility</a:t>
                      </a:r>
                      <a:r>
                        <a:rPr lang="en-US" altLang="ko-KR" sz="1400" kern="100" baseline="0" dirty="0" smtClean="0">
                          <a:effectLst/>
                          <a:latin typeface="Arial" panose="020B0604020202020204" pitchFamily="34" charset="0"/>
                          <a:ea typeface="+mn-ea"/>
                          <a:cs typeface="Arial" panose="020B0604020202020204" pitchFamily="34" charset="0"/>
                        </a:rPr>
                        <a:t> Controller</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C</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616</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365268">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2</a:t>
                      </a:r>
                      <a:endParaRPr lang="ko-KR" sz="1400" kern="10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err="1" smtClean="0">
                          <a:effectLst/>
                          <a:latin typeface="Arial" panose="020B0604020202020204" pitchFamily="34" charset="0"/>
                          <a:ea typeface="+mn-ea"/>
                          <a:cs typeface="Arial" panose="020B0604020202020204" pitchFamily="34" charset="0"/>
                        </a:rPr>
                        <a:t>SurePark</a:t>
                      </a:r>
                      <a:r>
                        <a:rPr lang="en-US" altLang="ko-KR" sz="1400" kern="100" dirty="0" smtClean="0">
                          <a:effectLst/>
                          <a:latin typeface="Arial" panose="020B0604020202020204" pitchFamily="34" charset="0"/>
                          <a:ea typeface="+mn-ea"/>
                          <a:cs typeface="Arial" panose="020B0604020202020204" pitchFamily="34" charset="0"/>
                        </a:rPr>
                        <a:t> Manager</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JAVA</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1263</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360040">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3</a:t>
                      </a:r>
                      <a:endParaRPr lang="ko-KR" sz="1400" kern="10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smtClean="0">
                          <a:effectLst/>
                          <a:latin typeface="Arial" panose="020B0604020202020204" pitchFamily="34" charset="0"/>
                          <a:ea typeface="+mn-ea"/>
                          <a:cs typeface="Arial" panose="020B0604020202020204" pitchFamily="34" charset="0"/>
                        </a:rPr>
                        <a:t>Web</a:t>
                      </a:r>
                      <a:r>
                        <a:rPr lang="en-US" altLang="ko-KR" sz="1400" kern="100" baseline="0" dirty="0" smtClean="0">
                          <a:effectLst/>
                          <a:latin typeface="Arial" panose="020B0604020202020204" pitchFamily="34" charset="0"/>
                          <a:ea typeface="+mn-ea"/>
                          <a:cs typeface="Arial" panose="020B0604020202020204" pitchFamily="34" charset="0"/>
                        </a:rPr>
                        <a:t> Service</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HTML5 CSS </a:t>
                      </a: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JAVA</a:t>
                      </a:r>
                      <a:r>
                        <a:rPr lang="en-US" altLang="ko-KR" sz="1400" kern="100" baseline="0" dirty="0" smtClean="0">
                          <a:effectLst/>
                          <a:latin typeface="Arial" panose="020B0604020202020204" pitchFamily="34" charset="0"/>
                          <a:ea typeface="맑은 고딕" panose="020B0503020000020004" pitchFamily="50" charset="-127"/>
                          <a:cs typeface="Arial" panose="020B0604020202020204" pitchFamily="34" charset="0"/>
                        </a:rPr>
                        <a:t>SCRIPT</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1650</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670802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pPr>
                <a:defRPr/>
              </a:pPr>
              <a:t>21</a:t>
            </a:fld>
            <a:endParaRPr lang="ko-KR" altLang="en-US" dirty="0"/>
          </a:p>
        </p:txBody>
      </p:sp>
      <p:sp>
        <p:nvSpPr>
          <p:cNvPr id="3" name="제목 21"/>
          <p:cNvSpPr txBox="1">
            <a:spLocks/>
          </p:cNvSpPr>
          <p:nvPr/>
        </p:nvSpPr>
        <p:spPr bwMode="auto">
          <a:xfrm>
            <a:off x="195264" y="188913"/>
            <a:ext cx="5333800"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9. Lesson Learned</a:t>
            </a:r>
            <a:endParaRPr kumimoji="0" lang="ko-KR" altLang="en-US" sz="2000" b="1" smtClean="0">
              <a:latin typeface="Arial" charset="0"/>
              <a:ea typeface="Arial" charset="0"/>
              <a:cs typeface="Arial" charset="0"/>
            </a:endParaRPr>
          </a:p>
        </p:txBody>
      </p:sp>
      <p:sp>
        <p:nvSpPr>
          <p:cNvPr id="8" name="직사각형 7"/>
          <p:cNvSpPr/>
          <p:nvPr/>
        </p:nvSpPr>
        <p:spPr>
          <a:xfrm>
            <a:off x="776288" y="908720"/>
            <a:ext cx="8497887" cy="5098255"/>
          </a:xfrm>
          <a:prstGeom prst="rect">
            <a:avLst/>
          </a:prstGeom>
        </p:spPr>
        <p:txBody>
          <a:bodyPr wrap="square">
            <a:spAutoFit/>
          </a:bodyPr>
          <a:lstStyle/>
          <a:p>
            <a:pPr algn="just">
              <a:lnSpc>
                <a:spcPct val="107000"/>
              </a:lnSpc>
              <a:spcAft>
                <a:spcPts val="0"/>
              </a:spcAft>
            </a:pPr>
            <a:r>
              <a:rPr lang="en-US" altLang="ko-KR" sz="1600" b="1" kern="100" dirty="0">
                <a:latin typeface="Arial" panose="020B0604020202020204" pitchFamily="34" charset="0"/>
                <a:ea typeface="맑은 고딕" panose="020B0503020000020004" pitchFamily="50" charset="-127"/>
                <a:cs typeface="Arial" panose="020B0604020202020204" pitchFamily="34" charset="0"/>
              </a:rPr>
              <a:t>Perspective</a:t>
            </a:r>
            <a:endParaRPr lang="en-US" altLang="ko-KR" sz="1600" kern="100" dirty="0">
              <a:latin typeface="Arial" panose="020B0604020202020204" pitchFamily="34" charset="0"/>
              <a:ea typeface="맑은 고딕" panose="020B0503020000020004" pitchFamily="50" charset="-127"/>
              <a:cs typeface="Arial" panose="020B0604020202020204" pitchFamily="34" charset="0"/>
            </a:endParaRPr>
          </a:p>
          <a:p>
            <a:pPr marL="285750" indent="-285750" algn="just">
              <a:lnSpc>
                <a:spcPct val="107000"/>
              </a:lnSpc>
              <a:spcAft>
                <a:spcPts val="0"/>
              </a:spcAft>
              <a:buFontTx/>
              <a:buChar char="-"/>
            </a:pPr>
            <a:r>
              <a:rPr lang="en-US" altLang="ko-KR" sz="1600" kern="100" dirty="0">
                <a:latin typeface="Arial" panose="020B0604020202020204" pitchFamily="34" charset="0"/>
                <a:ea typeface="맑은 고딕" panose="020B0503020000020004" pitchFamily="50" charset="-127"/>
                <a:cs typeface="Arial" panose="020B0604020202020204" pitchFamily="34" charset="0"/>
              </a:rPr>
              <a:t>Before CMU course: Use only static view or mixed perspective.</a:t>
            </a:r>
          </a:p>
          <a:p>
            <a:pPr marL="285750" indent="-285750" algn="just">
              <a:lnSpc>
                <a:spcPct val="107000"/>
              </a:lnSpc>
              <a:spcAft>
                <a:spcPts val="0"/>
              </a:spcAft>
              <a:buFontTx/>
              <a:buChar char="-"/>
            </a:pPr>
            <a:r>
              <a:rPr lang="en-US" altLang="ko-KR" sz="1600" kern="100" dirty="0">
                <a:latin typeface="Arial" panose="020B0604020202020204" pitchFamily="34" charset="0"/>
                <a:ea typeface="맑은 고딕" panose="020B0503020000020004" pitchFamily="50" charset="-127"/>
                <a:cs typeface="Arial" panose="020B0604020202020204" pitchFamily="34" charset="0"/>
              </a:rPr>
              <a:t>After CMU course: We can distinguish three perspectives.</a:t>
            </a:r>
          </a:p>
          <a:p>
            <a:pPr algn="just">
              <a:lnSpc>
                <a:spcPct val="107000"/>
              </a:lnSpc>
              <a:spcAft>
                <a:spcPts val="0"/>
              </a:spcAft>
            </a:pPr>
            <a:r>
              <a:rPr lang="en-US" altLang="ko-KR" sz="1600" kern="100" dirty="0">
                <a:latin typeface="Arial" panose="020B0604020202020204" pitchFamily="34" charset="0"/>
                <a:ea typeface="맑은 고딕" panose="020B0503020000020004" pitchFamily="50" charset="-127"/>
                <a:cs typeface="Times New Roman" panose="02020603050405020304" pitchFamily="18" charset="0"/>
              </a:rPr>
              <a:t> </a:t>
            </a:r>
            <a:endParaRPr lang="ko-KR" altLang="ko-KR" sz="1600" kern="100">
              <a:latin typeface="맑은 고딕" panose="020B0503020000020004" pitchFamily="50" charset="-127"/>
              <a:ea typeface="맑은 고딕" panose="020B0503020000020004" pitchFamily="50" charset="-127"/>
              <a:cs typeface="Times New Roman" panose="02020603050405020304" pitchFamily="18" charset="0"/>
            </a:endParaRPr>
          </a:p>
          <a:p>
            <a:pPr algn="just">
              <a:lnSpc>
                <a:spcPct val="107000"/>
              </a:lnSpc>
              <a:spcAft>
                <a:spcPts val="0"/>
              </a:spcAft>
            </a:pPr>
            <a:r>
              <a:rPr lang="en-US" altLang="ko-KR" sz="1600" b="1" kern="100" dirty="0">
                <a:latin typeface="Arial" panose="020B0604020202020204" pitchFamily="34" charset="0"/>
                <a:ea typeface="맑은 고딕" panose="020B0503020000020004" pitchFamily="50" charset="-127"/>
                <a:cs typeface="Times New Roman" panose="02020603050405020304" pitchFamily="18" charset="0"/>
              </a:rPr>
              <a:t>Interface</a:t>
            </a:r>
          </a:p>
          <a:p>
            <a:pPr marL="285750" indent="-285750" algn="just">
              <a:lnSpc>
                <a:spcPct val="107000"/>
              </a:lnSpc>
              <a:spcAft>
                <a:spcPts val="0"/>
              </a:spcAft>
              <a:buFontTx/>
              <a:buChar char="-"/>
            </a:pPr>
            <a:r>
              <a:rPr lang="en-US" altLang="ko-KR" sz="1600" kern="100" dirty="0">
                <a:latin typeface="Arial" panose="020B0604020202020204" pitchFamily="34" charset="0"/>
                <a:ea typeface="맑은 고딕" panose="020B0503020000020004" pitchFamily="50" charset="-127"/>
                <a:cs typeface="Times New Roman" panose="02020603050405020304" pitchFamily="18" charset="0"/>
              </a:rPr>
              <a:t>Once the interface has been fixed, it becomes a constraint.</a:t>
            </a:r>
          </a:p>
          <a:p>
            <a:pPr marL="285750" indent="-285750" algn="just">
              <a:lnSpc>
                <a:spcPct val="107000"/>
              </a:lnSpc>
              <a:spcAft>
                <a:spcPts val="0"/>
              </a:spcAft>
              <a:buFontTx/>
              <a:buChar char="-"/>
            </a:pPr>
            <a:r>
              <a:rPr lang="en-US" altLang="ko-KR" sz="1600" kern="100" dirty="0">
                <a:latin typeface="Arial" panose="020B0604020202020204" pitchFamily="34" charset="0"/>
                <a:ea typeface="맑은 고딕" panose="020B0503020000020004" pitchFamily="50" charset="-127"/>
                <a:cs typeface="Times New Roman" panose="02020603050405020304" pitchFamily="18" charset="0"/>
              </a:rPr>
              <a:t>We’ve experienced this kind of situation and had to spend lots of resources because of changing protocols at the late stage.</a:t>
            </a:r>
          </a:p>
          <a:p>
            <a:pPr algn="just">
              <a:lnSpc>
                <a:spcPct val="107000"/>
              </a:lnSpc>
              <a:spcAft>
                <a:spcPts val="0"/>
              </a:spcAft>
            </a:pPr>
            <a:endParaRPr lang="en-US" altLang="ko-KR" sz="1600" b="1" kern="100" dirty="0" smtClean="0">
              <a:latin typeface="Arial" panose="020B0604020202020204" pitchFamily="34" charset="0"/>
              <a:ea typeface="맑은 고딕" panose="020B0503020000020004" pitchFamily="50" charset="-127"/>
              <a:cs typeface="Times New Roman" panose="02020603050405020304" pitchFamily="18" charset="0"/>
            </a:endParaRPr>
          </a:p>
          <a:p>
            <a:pPr algn="just">
              <a:lnSpc>
                <a:spcPct val="107000"/>
              </a:lnSpc>
              <a:spcAft>
                <a:spcPts val="0"/>
              </a:spcAft>
            </a:pPr>
            <a:r>
              <a:rPr lang="en-US" altLang="ko-KR" sz="1600" b="1" kern="100" dirty="0" smtClean="0">
                <a:latin typeface="Arial" panose="020B0604020202020204" pitchFamily="34" charset="0"/>
                <a:ea typeface="맑은 고딕" panose="020B0503020000020004" pitchFamily="50" charset="-127"/>
                <a:cs typeface="Times New Roman" panose="02020603050405020304" pitchFamily="18" charset="0"/>
              </a:rPr>
              <a:t>Using </a:t>
            </a:r>
            <a:r>
              <a:rPr lang="en-US" altLang="ko-KR" sz="1600" b="1" kern="100" dirty="0" smtClean="0">
                <a:latin typeface="Arial" panose="020B0604020202020204" pitchFamily="34" charset="0"/>
                <a:ea typeface="맑은 고딕" panose="020B0503020000020004" pitchFamily="50" charset="-127"/>
                <a:cs typeface="Times New Roman" panose="02020603050405020304" pitchFamily="18" charset="0"/>
              </a:rPr>
              <a:t>COTS is not free</a:t>
            </a:r>
            <a:endParaRPr lang="ko-KR" altLang="ko-KR" sz="1600" kern="100">
              <a:latin typeface="맑은 고딕" panose="020B0503020000020004" pitchFamily="50" charset="-127"/>
              <a:ea typeface="맑은 고딕" panose="020B0503020000020004" pitchFamily="50" charset="-127"/>
              <a:cs typeface="Times New Roman" panose="02020603050405020304" pitchFamily="18" charset="0"/>
            </a:endParaRPr>
          </a:p>
          <a:p>
            <a:pPr marL="285750" indent="-285750" algn="just">
              <a:lnSpc>
                <a:spcPct val="107000"/>
              </a:lnSpc>
              <a:spcAft>
                <a:spcPts val="0"/>
              </a:spcAft>
              <a:buFontTx/>
              <a:buChar char="-"/>
            </a:pPr>
            <a:r>
              <a:rPr lang="en-US" altLang="ko-KR" sz="1600" kern="100" dirty="0" err="1" smtClean="0">
                <a:latin typeface="Arial" panose="020B0604020202020204" pitchFamily="34" charset="0"/>
                <a:ea typeface="맑은 고딕" panose="020B0503020000020004" pitchFamily="50" charset="-127"/>
                <a:cs typeface="Times New Roman" panose="02020603050405020304" pitchFamily="18" charset="0"/>
              </a:rPr>
              <a:t>MongDB</a:t>
            </a:r>
            <a:r>
              <a:rPr lang="en-US" altLang="ko-KR" sz="1600" kern="100" dirty="0">
                <a:latin typeface="Arial" panose="020B0604020202020204" pitchFamily="34" charset="0"/>
                <a:ea typeface="맑은 고딕" panose="020B0503020000020004" pitchFamily="50" charset="-127"/>
                <a:cs typeface="Times New Roman" panose="02020603050405020304" pitchFamily="18" charset="0"/>
              </a:rPr>
              <a:t>, Google Chart and </a:t>
            </a:r>
            <a:r>
              <a:rPr lang="en-US" altLang="ko-KR" sz="1600" kern="100" dirty="0" err="1">
                <a:latin typeface="Arial" panose="020B0604020202020204" pitchFamily="34" charset="0"/>
                <a:ea typeface="맑은 고딕" panose="020B0503020000020004" pitchFamily="50" charset="-127"/>
                <a:cs typeface="Times New Roman" panose="02020603050405020304" pitchFamily="18" charset="0"/>
              </a:rPr>
              <a:t>Javascript</a:t>
            </a:r>
            <a:r>
              <a:rPr lang="en-US" altLang="ko-KR" sz="1600" kern="100" dirty="0">
                <a:latin typeface="Arial" panose="020B0604020202020204" pitchFamily="34" charset="0"/>
                <a:ea typeface="맑은 고딕" panose="020B0503020000020004" pitchFamily="50" charset="-127"/>
                <a:cs typeface="Times New Roman" panose="02020603050405020304" pitchFamily="18" charset="0"/>
              </a:rPr>
              <a:t> libraries </a:t>
            </a:r>
            <a:r>
              <a:rPr lang="en-US" altLang="ko-KR" sz="1600" kern="100" dirty="0" smtClean="0">
                <a:latin typeface="Arial" panose="020B0604020202020204" pitchFamily="34" charset="0"/>
                <a:ea typeface="맑은 고딕" panose="020B0503020000020004" pitchFamily="50" charset="-127"/>
                <a:cs typeface="Times New Roman" panose="02020603050405020304" pitchFamily="18" charset="0"/>
              </a:rPr>
              <a:t>are used.</a:t>
            </a:r>
          </a:p>
          <a:p>
            <a:pPr marL="285750" indent="-285750" algn="just">
              <a:lnSpc>
                <a:spcPct val="107000"/>
              </a:lnSpc>
              <a:spcAft>
                <a:spcPts val="0"/>
              </a:spcAft>
              <a:buFontTx/>
              <a:buChar char="-"/>
            </a:pPr>
            <a:r>
              <a:rPr lang="en-US" altLang="ko-KR" sz="1600" kern="100" dirty="0" smtClean="0">
                <a:latin typeface="Arial" panose="020B0604020202020204" pitchFamily="34" charset="0"/>
                <a:ea typeface="맑은 고딕" panose="020B0503020000020004" pitchFamily="50" charset="-127"/>
                <a:cs typeface="Times New Roman" panose="02020603050405020304" pitchFamily="18" charset="0"/>
              </a:rPr>
              <a:t>Google Chart are not available during demo because </a:t>
            </a:r>
            <a:r>
              <a:rPr lang="en-US" altLang="ko-KR" sz="1600" kern="100" dirty="0">
                <a:latin typeface="Arial" panose="020B0604020202020204" pitchFamily="34" charset="0"/>
                <a:ea typeface="맑은 고딕" panose="020B0503020000020004" pitchFamily="50" charset="-127"/>
                <a:cs typeface="Times New Roman" panose="02020603050405020304" pitchFamily="18" charset="0"/>
              </a:rPr>
              <a:t>the </a:t>
            </a:r>
            <a:r>
              <a:rPr lang="en-US" altLang="ko-KR" sz="1600" kern="100" dirty="0" smtClean="0">
                <a:latin typeface="Arial" panose="020B0604020202020204" pitchFamily="34" charset="0"/>
                <a:ea typeface="맑은 고딕" panose="020B0503020000020004" pitchFamily="50" charset="-127"/>
                <a:cs typeface="Times New Roman" panose="02020603050405020304" pitchFamily="18" charset="0"/>
              </a:rPr>
              <a:t>router has no internet access.</a:t>
            </a:r>
          </a:p>
          <a:p>
            <a:pPr marL="285750" indent="-285750" algn="just">
              <a:lnSpc>
                <a:spcPct val="107000"/>
              </a:lnSpc>
              <a:spcAft>
                <a:spcPts val="0"/>
              </a:spcAft>
              <a:buFontTx/>
              <a:buChar char="-"/>
            </a:pPr>
            <a:r>
              <a:rPr lang="en-US" altLang="ko-KR" sz="1600" kern="100" dirty="0" smtClean="0">
                <a:latin typeface="Arial" panose="020B0604020202020204" pitchFamily="34" charset="0"/>
                <a:ea typeface="맑은 고딕" panose="020B0503020000020004" pitchFamily="50" charset="-127"/>
                <a:cs typeface="Times New Roman" panose="02020603050405020304" pitchFamily="18" charset="0"/>
              </a:rPr>
              <a:t>Some </a:t>
            </a:r>
            <a:r>
              <a:rPr lang="en-US" altLang="ko-KR" sz="1600" kern="100" dirty="0">
                <a:latin typeface="Arial" panose="020B0604020202020204" pitchFamily="34" charset="0"/>
                <a:ea typeface="맑은 고딕" panose="020B0503020000020004" pitchFamily="50" charset="-127"/>
                <a:cs typeface="Times New Roman" panose="02020603050405020304" pitchFamily="18" charset="0"/>
              </a:rPr>
              <a:t>of Java script libraries caused network problems and it takes </a:t>
            </a:r>
            <a:r>
              <a:rPr lang="en-US" altLang="ko-KR" sz="1600" kern="100" dirty="0" smtClean="0">
                <a:latin typeface="Arial" panose="020B0604020202020204" pitchFamily="34" charset="0"/>
                <a:ea typeface="맑은 고딕" panose="020B0503020000020004" pitchFamily="50" charset="-127"/>
                <a:cs typeface="Times New Roman" panose="02020603050405020304" pitchFamily="18" charset="0"/>
              </a:rPr>
              <a:t>time </a:t>
            </a:r>
            <a:r>
              <a:rPr lang="en-US" altLang="ko-KR" sz="1600" kern="100" dirty="0">
                <a:latin typeface="Arial" panose="020B0604020202020204" pitchFamily="34" charset="0"/>
                <a:ea typeface="맑은 고딕" panose="020B0503020000020004" pitchFamily="50" charset="-127"/>
                <a:cs typeface="Times New Roman" panose="02020603050405020304" pitchFamily="18" charset="0"/>
              </a:rPr>
              <a:t>to </a:t>
            </a:r>
            <a:r>
              <a:rPr lang="en-US" altLang="ko-KR" sz="1600" kern="100" dirty="0" smtClean="0">
                <a:latin typeface="Arial" panose="020B0604020202020204" pitchFamily="34" charset="0"/>
                <a:ea typeface="맑은 고딕" panose="020B0503020000020004" pitchFamily="50" charset="-127"/>
                <a:cs typeface="Times New Roman" panose="02020603050405020304" pitchFamily="18" charset="0"/>
              </a:rPr>
              <a:t>fix </a:t>
            </a:r>
            <a:r>
              <a:rPr lang="en-US" altLang="ko-KR" sz="1600" kern="100" dirty="0">
                <a:latin typeface="Arial" panose="020B0604020202020204" pitchFamily="34" charset="0"/>
                <a:ea typeface="맑은 고딕" panose="020B0503020000020004" pitchFamily="50" charset="-127"/>
                <a:cs typeface="Times New Roman" panose="02020603050405020304" pitchFamily="18" charset="0"/>
              </a:rPr>
              <a:t>them</a:t>
            </a:r>
            <a:r>
              <a:rPr lang="en-US" altLang="ko-KR" sz="1600" kern="100" dirty="0" smtClean="0">
                <a:latin typeface="Arial" panose="020B0604020202020204" pitchFamily="34" charset="0"/>
                <a:ea typeface="맑은 고딕" panose="020B0503020000020004" pitchFamily="50" charset="-127"/>
                <a:cs typeface="Times New Roman" panose="02020603050405020304" pitchFamily="18" charset="0"/>
              </a:rPr>
              <a:t>.</a:t>
            </a:r>
            <a:endParaRPr lang="ko-KR" altLang="ko-KR" sz="1600" kern="100">
              <a:latin typeface="맑은 고딕" panose="020B0503020000020004" pitchFamily="50" charset="-127"/>
              <a:ea typeface="맑은 고딕" panose="020B0503020000020004" pitchFamily="50" charset="-127"/>
              <a:cs typeface="Times New Roman" panose="02020603050405020304" pitchFamily="18" charset="0"/>
            </a:endParaRPr>
          </a:p>
          <a:p>
            <a:pPr indent="190500" algn="just">
              <a:lnSpc>
                <a:spcPct val="107000"/>
              </a:lnSpc>
              <a:spcAft>
                <a:spcPts val="0"/>
              </a:spcAft>
            </a:pPr>
            <a:r>
              <a:rPr lang="en-US" altLang="ko-KR" sz="1600" kern="100" dirty="0">
                <a:latin typeface="Arial" panose="020B0604020202020204" pitchFamily="34" charset="0"/>
                <a:ea typeface="맑은 고딕" panose="020B0503020000020004" pitchFamily="50" charset="-127"/>
                <a:cs typeface="Times New Roman" panose="02020603050405020304" pitchFamily="18" charset="0"/>
              </a:rPr>
              <a:t> </a:t>
            </a:r>
            <a:endParaRPr lang="ko-KR" altLang="ko-KR" sz="1600" kern="100">
              <a:latin typeface="맑은 고딕" panose="020B0503020000020004" pitchFamily="50" charset="-127"/>
              <a:ea typeface="맑은 고딕" panose="020B0503020000020004" pitchFamily="50" charset="-127"/>
              <a:cs typeface="Times New Roman" panose="02020603050405020304" pitchFamily="18" charset="0"/>
            </a:endParaRPr>
          </a:p>
          <a:p>
            <a:pPr algn="just">
              <a:lnSpc>
                <a:spcPct val="107000"/>
              </a:lnSpc>
              <a:spcAft>
                <a:spcPts val="0"/>
              </a:spcAft>
            </a:pPr>
            <a:r>
              <a:rPr lang="en-US" altLang="ko-KR" sz="1600" b="1" kern="100" dirty="0" smtClean="0">
                <a:latin typeface="Arial" panose="020B0604020202020204" pitchFamily="34" charset="0"/>
                <a:ea typeface="맑은 고딕" panose="020B0503020000020004" pitchFamily="50" charset="-127"/>
                <a:cs typeface="Times New Roman" panose="02020603050405020304" pitchFamily="18" charset="0"/>
              </a:rPr>
              <a:t>Development Tools</a:t>
            </a:r>
            <a:endParaRPr lang="ko-KR" altLang="ko-KR" sz="1600" kern="100">
              <a:latin typeface="맑은 고딕" panose="020B0503020000020004" pitchFamily="50" charset="-127"/>
              <a:ea typeface="맑은 고딕" panose="020B0503020000020004" pitchFamily="50" charset="-127"/>
              <a:cs typeface="Times New Roman" panose="02020603050405020304" pitchFamily="18" charset="0"/>
            </a:endParaRPr>
          </a:p>
          <a:p>
            <a:pPr marL="285750" indent="-285750" algn="just">
              <a:lnSpc>
                <a:spcPct val="107000"/>
              </a:lnSpc>
              <a:spcAft>
                <a:spcPts val="0"/>
              </a:spcAft>
              <a:buFontTx/>
              <a:buChar char="-"/>
            </a:pPr>
            <a:r>
              <a:rPr lang="en-US" altLang="ko-KR" sz="1600" kern="100" dirty="0" smtClean="0">
                <a:latin typeface="Arial" panose="020B0604020202020204" pitchFamily="34" charset="0"/>
                <a:ea typeface="맑은 고딕" panose="020B0503020000020004" pitchFamily="50" charset="-127"/>
                <a:cs typeface="Times New Roman" panose="02020603050405020304" pitchFamily="18" charset="0"/>
              </a:rPr>
              <a:t>We’ve learned lots of tools can help us during development process. For example…</a:t>
            </a:r>
          </a:p>
          <a:p>
            <a:pPr marL="285750" indent="-285750" algn="just">
              <a:lnSpc>
                <a:spcPct val="107000"/>
              </a:lnSpc>
              <a:spcAft>
                <a:spcPts val="0"/>
              </a:spcAft>
              <a:buFontTx/>
              <a:buChar char="-"/>
            </a:pPr>
            <a:r>
              <a:rPr lang="en-US" altLang="ko-KR" sz="1600" kern="100" dirty="0" err="1" smtClean="0">
                <a:latin typeface="Arial" panose="020B0604020202020204" pitchFamily="34" charset="0"/>
                <a:ea typeface="맑은 고딕" panose="020B0503020000020004" pitchFamily="50" charset="-127"/>
                <a:cs typeface="Times New Roman" panose="02020603050405020304" pitchFamily="18" charset="0"/>
              </a:rPr>
              <a:t>Toggl</a:t>
            </a:r>
            <a:r>
              <a:rPr lang="en-US" altLang="ko-KR" sz="1600" kern="100" dirty="0" smtClean="0">
                <a:latin typeface="Arial" panose="020B0604020202020204" pitchFamily="34" charset="0"/>
                <a:ea typeface="맑은 고딕" panose="020B0503020000020004" pitchFamily="50" charset="-127"/>
                <a:cs typeface="Times New Roman" panose="02020603050405020304" pitchFamily="18" charset="0"/>
              </a:rPr>
              <a:t>: Online tool to help time tracking and record logs.</a:t>
            </a:r>
            <a:endParaRPr lang="en-US" altLang="ko-KR" sz="1600" kern="100" dirty="0">
              <a:latin typeface="Arial" panose="020B0604020202020204" pitchFamily="34" charset="0"/>
              <a:ea typeface="맑은 고딕" panose="020B0503020000020004" pitchFamily="50" charset="-127"/>
              <a:cs typeface="Times New Roman" panose="02020603050405020304" pitchFamily="18" charset="0"/>
            </a:endParaRPr>
          </a:p>
          <a:p>
            <a:pPr marL="285750" indent="-285750" algn="just">
              <a:lnSpc>
                <a:spcPct val="107000"/>
              </a:lnSpc>
              <a:spcAft>
                <a:spcPts val="0"/>
              </a:spcAft>
              <a:buFontTx/>
              <a:buChar char="-"/>
            </a:pPr>
            <a:r>
              <a:rPr lang="en-US" altLang="ko-KR" sz="1600" kern="100" dirty="0" err="1" smtClean="0">
                <a:latin typeface="Arial" panose="020B0604020202020204" pitchFamily="34" charset="0"/>
                <a:ea typeface="맑은 고딕" panose="020B0503020000020004" pitchFamily="50" charset="-127"/>
                <a:cs typeface="Times New Roman" panose="02020603050405020304" pitchFamily="18" charset="0"/>
              </a:rPr>
              <a:t>Smartsheet</a:t>
            </a:r>
            <a:r>
              <a:rPr lang="en-US" altLang="ko-KR" sz="1600" kern="100" dirty="0" smtClean="0">
                <a:latin typeface="Arial" panose="020B0604020202020204" pitchFamily="34" charset="0"/>
                <a:ea typeface="맑은 고딕" panose="020B0503020000020004" pitchFamily="50" charset="-127"/>
                <a:cs typeface="Times New Roman" panose="02020603050405020304" pitchFamily="18" charset="0"/>
              </a:rPr>
              <a:t>: Online tool to </a:t>
            </a:r>
            <a:r>
              <a:rPr lang="en-US" altLang="ko-KR" sz="1600" kern="100" dirty="0">
                <a:latin typeface="Arial" panose="020B0604020202020204" pitchFamily="34" charset="0"/>
                <a:ea typeface="맑은 고딕" panose="020B0503020000020004" pitchFamily="50" charset="-127"/>
                <a:cs typeface="Times New Roman" panose="02020603050405020304" pitchFamily="18" charset="0"/>
              </a:rPr>
              <a:t>help </a:t>
            </a:r>
            <a:r>
              <a:rPr lang="en-US" altLang="ko-KR" sz="1600" kern="100" dirty="0" smtClean="0">
                <a:latin typeface="Arial" panose="020B0604020202020204" pitchFamily="34" charset="0"/>
                <a:ea typeface="맑은 고딕" panose="020B0503020000020004" pitchFamily="50" charset="-127"/>
                <a:cs typeface="Times New Roman" panose="02020603050405020304" pitchFamily="18" charset="0"/>
              </a:rPr>
              <a:t>with drawing Gantt chart.</a:t>
            </a:r>
          </a:p>
          <a:p>
            <a:pPr marL="285750" indent="-285750" algn="just">
              <a:lnSpc>
                <a:spcPct val="107000"/>
              </a:lnSpc>
              <a:spcAft>
                <a:spcPts val="0"/>
              </a:spcAft>
              <a:buFontTx/>
              <a:buChar char="-"/>
            </a:pPr>
            <a:r>
              <a:rPr lang="en-US" altLang="ko-KR" sz="1600" kern="100" dirty="0" smtClean="0">
                <a:latin typeface="Arial" panose="020B0604020202020204" pitchFamily="34" charset="0"/>
                <a:ea typeface="맑은 고딕" panose="020B0503020000020004" pitchFamily="50" charset="-127"/>
                <a:cs typeface="Times New Roman" panose="02020603050405020304" pitchFamily="18" charset="0"/>
              </a:rPr>
              <a:t>GitHub</a:t>
            </a:r>
            <a:r>
              <a:rPr lang="en-US" altLang="ko-KR" sz="1600" kern="100" dirty="0" smtClean="0">
                <a:latin typeface="Arial" panose="020B0604020202020204" pitchFamily="34" charset="0"/>
                <a:ea typeface="맑은 고딕" panose="020B0503020000020004" pitchFamily="50" charset="-127"/>
                <a:cs typeface="Arial" panose="020B0604020202020204" pitchFamily="34" charset="0"/>
              </a:rPr>
              <a:t>: </a:t>
            </a:r>
            <a:r>
              <a:rPr lang="en-US" altLang="ko-KR" sz="1600" dirty="0">
                <a:latin typeface="Arial" panose="020B0604020202020204" pitchFamily="34" charset="0"/>
                <a:cs typeface="Arial" panose="020B0604020202020204" pitchFamily="34" charset="0"/>
              </a:rPr>
              <a:t>C</a:t>
            </a:r>
            <a:r>
              <a:rPr lang="en-US" altLang="ko-KR" sz="1600" dirty="0" smtClean="0">
                <a:latin typeface="Arial" panose="020B0604020202020204" pitchFamily="34" charset="0"/>
                <a:cs typeface="Arial" panose="020B0604020202020204" pitchFamily="34" charset="0"/>
              </a:rPr>
              <a:t>onfiguration management tool</a:t>
            </a:r>
            <a:r>
              <a:rPr lang="en-US" altLang="ko-KR" sz="1600" dirty="0" smtClean="0">
                <a:latin typeface="Arial" panose="020B0604020202020204" pitchFamily="34" charset="0"/>
                <a:cs typeface="Arial" panose="020B0604020202020204" pitchFamily="34" charset="0"/>
              </a:rPr>
              <a:t>.</a:t>
            </a:r>
            <a:endParaRPr lang="en-US" altLang="ko-KR"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55369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22</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Q &amp; A</a:t>
            </a:r>
            <a:endParaRPr kumimoji="0" lang="en-US" altLang="ko-KR" sz="2000" b="1" dirty="0">
              <a:latin typeface="Arial" charset="0"/>
              <a:ea typeface="Arial" charset="0"/>
              <a:cs typeface="Arial" charset="0"/>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350" y="1196974"/>
            <a:ext cx="8632130" cy="4359809"/>
          </a:xfrm>
          <a:prstGeom prst="rect">
            <a:avLst/>
          </a:prstGeom>
        </p:spPr>
      </p:pic>
    </p:spTree>
    <p:extLst>
      <p:ext uri="{BB962C8B-B14F-4D97-AF65-F5344CB8AC3E}">
        <p14:creationId xmlns:p14="http://schemas.microsoft.com/office/powerpoint/2010/main" val="9111475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23</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APPENDIX</a:t>
            </a:r>
            <a:endParaRPr kumimoji="0" lang="en-US" altLang="ko-KR" sz="2000" b="1" dirty="0">
              <a:latin typeface="Arial" charset="0"/>
              <a:ea typeface="Arial" charset="0"/>
              <a:cs typeface="Arial" charset="0"/>
            </a:endParaRPr>
          </a:p>
        </p:txBody>
      </p:sp>
      <p:sp>
        <p:nvSpPr>
          <p:cNvPr id="5" name="제목 21"/>
          <p:cNvSpPr txBox="1">
            <a:spLocks/>
          </p:cNvSpPr>
          <p:nvPr/>
        </p:nvSpPr>
        <p:spPr bwMode="auto">
          <a:xfrm>
            <a:off x="802576" y="2060848"/>
            <a:ext cx="8902952" cy="736436"/>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a:r>
              <a:rPr lang="en-US" altLang="ko-KR" sz="1600" dirty="0" smtClean="0">
                <a:latin typeface="Arial" panose="020B0604020202020204" pitchFamily="34" charset="0"/>
                <a:cs typeface="Arial" panose="020B0604020202020204" pitchFamily="34" charset="0"/>
              </a:rPr>
              <a:t>All UIs are designed to show their contents within 1 step.</a:t>
            </a:r>
          </a:p>
        </p:txBody>
      </p:sp>
      <p:sp>
        <p:nvSpPr>
          <p:cNvPr id="7" name="제목 21"/>
          <p:cNvSpPr txBox="1">
            <a:spLocks/>
          </p:cNvSpPr>
          <p:nvPr/>
        </p:nvSpPr>
        <p:spPr bwMode="auto">
          <a:xfrm>
            <a:off x="776288" y="1772816"/>
            <a:ext cx="1296392"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1600" b="1" dirty="0" smtClean="0">
                <a:latin typeface="Arial" charset="0"/>
                <a:ea typeface="Arial" charset="0"/>
                <a:cs typeface="Arial" charset="0"/>
              </a:rPr>
              <a:t>Rationale</a:t>
            </a:r>
            <a:endParaRPr kumimoji="0" lang="ko-KR" altLang="en-US" sz="1600" b="1" smtClean="0">
              <a:latin typeface="Arial" charset="0"/>
              <a:ea typeface="Arial" charset="0"/>
              <a:cs typeface="Arial" charset="0"/>
            </a:endParaRPr>
          </a:p>
        </p:txBody>
      </p:sp>
      <p:sp>
        <p:nvSpPr>
          <p:cNvPr id="8" name="직사각형 7"/>
          <p:cNvSpPr/>
          <p:nvPr/>
        </p:nvSpPr>
        <p:spPr>
          <a:xfrm>
            <a:off x="776536" y="810158"/>
            <a:ext cx="3816424" cy="338554"/>
          </a:xfrm>
          <a:prstGeom prst="rect">
            <a:avLst/>
          </a:prstGeom>
        </p:spPr>
        <p:txBody>
          <a:bodyPr wrap="square">
            <a:spAutoFit/>
          </a:bodyPr>
          <a:lstStyle/>
          <a:p>
            <a:r>
              <a:rPr lang="en-US" altLang="ko-KR" sz="1600" b="1" dirty="0" smtClean="0">
                <a:latin typeface="Arial" panose="020B0604020202020204" pitchFamily="34" charset="0"/>
                <a:ea typeface="맑은 고딕" panose="020B0503020000020004" pitchFamily="50" charset="-127"/>
              </a:rPr>
              <a:t>QA Scenario of </a:t>
            </a:r>
            <a:r>
              <a:rPr lang="en-US" altLang="ko-KR" sz="1600" b="1" dirty="0">
                <a:latin typeface="Arial" panose="020B0604020202020204" pitchFamily="34" charset="0"/>
                <a:cs typeface="Arial" panose="020B0604020202020204" pitchFamily="34" charset="0"/>
              </a:rPr>
              <a:t>Usability</a:t>
            </a:r>
            <a:r>
              <a:rPr lang="en-US" altLang="ko-KR" sz="1600" dirty="0"/>
              <a:t> </a:t>
            </a:r>
            <a:r>
              <a:rPr lang="en-US" altLang="ko-KR" sz="1600" b="1" dirty="0" smtClean="0">
                <a:latin typeface="Arial" panose="020B0604020202020204" pitchFamily="34" charset="0"/>
                <a:ea typeface="맑은 고딕" panose="020B0503020000020004" pitchFamily="50" charset="-127"/>
              </a:rPr>
              <a:t>(QA06) </a:t>
            </a:r>
          </a:p>
        </p:txBody>
      </p:sp>
      <p:sp>
        <p:nvSpPr>
          <p:cNvPr id="9" name="직사각형 8"/>
          <p:cNvSpPr/>
          <p:nvPr/>
        </p:nvSpPr>
        <p:spPr>
          <a:xfrm>
            <a:off x="802576" y="1085835"/>
            <a:ext cx="8830944" cy="584775"/>
          </a:xfrm>
          <a:prstGeom prst="rect">
            <a:avLst/>
          </a:prstGeom>
        </p:spPr>
        <p:txBody>
          <a:bodyPr wrap="square">
            <a:spAutoFit/>
          </a:bodyPr>
          <a:lstStyle/>
          <a:p>
            <a:r>
              <a:rPr lang="en-US" altLang="ko-KR" sz="1600" dirty="0">
                <a:latin typeface="Arial" panose="020B0604020202020204" pitchFamily="34" charset="0"/>
                <a:cs typeface="Arial" panose="020B0604020202020204" pitchFamily="34" charset="0"/>
              </a:rPr>
              <a:t>The owner wants to check basic statistics on facility usages. The owner can show statistic report in 3 step after login.</a:t>
            </a:r>
            <a:endParaRPr lang="ko-KR" altLang="en-US" sz="1600">
              <a:latin typeface="Arial" panose="020B0604020202020204" pitchFamily="34" charset="0"/>
              <a:cs typeface="Arial" panose="020B0604020202020204" pitchFamily="34" charset="0"/>
            </a:endParaRPr>
          </a:p>
        </p:txBody>
      </p:sp>
      <p:pic>
        <p:nvPicPr>
          <p:cNvPr id="4" name="그림 3"/>
          <p:cNvPicPr>
            <a:picLocks noChangeAspect="1"/>
          </p:cNvPicPr>
          <p:nvPr/>
        </p:nvPicPr>
        <p:blipFill>
          <a:blip r:embed="rId3"/>
          <a:stretch>
            <a:fillRect/>
          </a:stretch>
        </p:blipFill>
        <p:spPr>
          <a:xfrm>
            <a:off x="1640632" y="2496626"/>
            <a:ext cx="6408712" cy="4272475"/>
          </a:xfrm>
          <a:prstGeom prst="rect">
            <a:avLst/>
          </a:prstGeom>
        </p:spPr>
      </p:pic>
    </p:spTree>
    <p:extLst>
      <p:ext uri="{BB962C8B-B14F-4D97-AF65-F5344CB8AC3E}">
        <p14:creationId xmlns:p14="http://schemas.microsoft.com/office/powerpoint/2010/main" val="39020125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제목 21"/>
          <p:cNvSpPr>
            <a:spLocks noGrp="1"/>
          </p:cNvSpPr>
          <p:nvPr>
            <p:ph type="title" idx="4294967295"/>
          </p:nvPr>
        </p:nvSpPr>
        <p:spPr bwMode="auto">
          <a:xfrm>
            <a:off x="195264" y="188913"/>
            <a:ext cx="5333800" cy="417512"/>
          </a:xfrm>
          <a:prstGeom prst="rect">
            <a:avLst/>
          </a:prstGeom>
          <a:noFill/>
          <a:ln>
            <a:miter lim="800000"/>
            <a:headEnd/>
            <a:tailEnd/>
          </a:ln>
        </p:spPr>
        <p:txBody>
          <a:bodyPr/>
          <a:lstStyle/>
          <a:p>
            <a:pPr algn="l" eaLnBrk="1" hangingPunct="1"/>
            <a:r>
              <a:rPr lang="en-US" altLang="ko-KR" sz="2000" b="1" dirty="0" smtClean="0">
                <a:latin typeface="Arial" charset="0"/>
                <a:ea typeface="Arial" charset="0"/>
                <a:cs typeface="Arial" charset="0"/>
              </a:rPr>
              <a:t>1. Introduction</a:t>
            </a:r>
            <a:endParaRPr lang="ko-KR" altLang="en-US" sz="2000" b="1" dirty="0" smtClean="0">
              <a:latin typeface="Arial" charset="0"/>
              <a:ea typeface="Arial" charset="0"/>
              <a:cs typeface="Arial" charset="0"/>
            </a:endParaRPr>
          </a:p>
        </p:txBody>
      </p:sp>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2</a:t>
            </a:fld>
            <a:endParaRPr lang="ko-KR" altLang="en-US" dirty="0">
              <a:latin typeface="Arial" charset="0"/>
              <a:ea typeface="Arial" charset="0"/>
              <a:cs typeface="Arial" charset="0"/>
            </a:endParaRPr>
          </a:p>
        </p:txBody>
      </p:sp>
      <p:sp>
        <p:nvSpPr>
          <p:cNvPr id="3" name="직사각형 2"/>
          <p:cNvSpPr/>
          <p:nvPr/>
        </p:nvSpPr>
        <p:spPr>
          <a:xfrm>
            <a:off x="776287" y="1196975"/>
            <a:ext cx="8497887" cy="923330"/>
          </a:xfrm>
          <a:prstGeom prst="rect">
            <a:avLst/>
          </a:prstGeom>
        </p:spPr>
        <p:txBody>
          <a:bodyPr wrap="square">
            <a:spAutoFit/>
          </a:bodyPr>
          <a:lstStyle/>
          <a:p>
            <a:r>
              <a:rPr lang="en-US" altLang="ko-KR" dirty="0">
                <a:latin typeface="Arial" panose="020B0604020202020204" pitchFamily="34" charset="0"/>
                <a:cs typeface="Arial" panose="020B0604020202020204" pitchFamily="34" charset="0"/>
              </a:rPr>
              <a:t>We are t</a:t>
            </a:r>
            <a:r>
              <a:rPr lang="en-US" altLang="ko-KR" dirty="0" smtClean="0">
                <a:latin typeface="Arial" panose="020B0604020202020204" pitchFamily="34" charset="0"/>
                <a:cs typeface="Arial" panose="020B0604020202020204" pitchFamily="34" charset="0"/>
              </a:rPr>
              <a:t>eam 3 and </a:t>
            </a:r>
            <a:r>
              <a:rPr lang="en-US" altLang="ko-KR" dirty="0">
                <a:latin typeface="Arial" panose="020B0604020202020204" pitchFamily="34" charset="0"/>
                <a:cs typeface="Arial" panose="020B0604020202020204" pitchFamily="34" charset="0"/>
              </a:rPr>
              <a:t>we were assigned this project 7 weeks </a:t>
            </a:r>
            <a:r>
              <a:rPr lang="en-US" altLang="ko-KR" dirty="0" smtClean="0">
                <a:latin typeface="Arial" panose="020B0604020202020204" pitchFamily="34" charset="0"/>
                <a:cs typeface="Arial" panose="020B0604020202020204" pitchFamily="34" charset="0"/>
              </a:rPr>
              <a:t>ago. There </a:t>
            </a:r>
            <a:r>
              <a:rPr lang="en-US" altLang="ko-KR" dirty="0">
                <a:latin typeface="Arial" panose="020B0604020202020204" pitchFamily="34" charset="0"/>
                <a:cs typeface="Arial" panose="020B0604020202020204" pitchFamily="34" charset="0"/>
              </a:rPr>
              <a:t>are 5 team members and a mentor who have set out to build a new parking garage management system called “Sure Park</a:t>
            </a:r>
            <a:r>
              <a:rPr lang="en-US" altLang="ko-KR" dirty="0" smtClean="0">
                <a:latin typeface="Arial" panose="020B0604020202020204" pitchFamily="34" charset="0"/>
                <a:cs typeface="Arial" panose="020B0604020202020204" pitchFamily="34" charset="0"/>
              </a:rPr>
              <a:t>”.</a:t>
            </a:r>
            <a:endParaRPr lang="ko-KR" altLang="en-US">
              <a:latin typeface="Arial" panose="020B0604020202020204" pitchFamily="34" charset="0"/>
              <a:cs typeface="Arial" panose="020B0604020202020204" pitchFamily="34" charset="0"/>
            </a:endParaRPr>
          </a:p>
        </p:txBody>
      </p:sp>
      <p:graphicFrame>
        <p:nvGraphicFramePr>
          <p:cNvPr id="9" name="표 8"/>
          <p:cNvGraphicFramePr>
            <a:graphicFrameLocks noGrp="1"/>
          </p:cNvGraphicFramePr>
          <p:nvPr>
            <p:extLst>
              <p:ext uri="{D42A27DB-BD31-4B8C-83A1-F6EECF244321}">
                <p14:modId xmlns:p14="http://schemas.microsoft.com/office/powerpoint/2010/main" val="3745487235"/>
              </p:ext>
            </p:extLst>
          </p:nvPr>
        </p:nvGraphicFramePr>
        <p:xfrm>
          <a:off x="776286" y="2276872"/>
          <a:ext cx="8497889" cy="2833670"/>
        </p:xfrm>
        <a:graphic>
          <a:graphicData uri="http://schemas.openxmlformats.org/drawingml/2006/table">
            <a:tbl>
              <a:tblPr firstRow="1" firstCol="1" bandRow="1"/>
              <a:tblGrid>
                <a:gridCol w="1737957"/>
                <a:gridCol w="1718534"/>
                <a:gridCol w="5041398"/>
              </a:tblGrid>
              <a:tr h="350540">
                <a:tc>
                  <a:txBody>
                    <a:bodyPr/>
                    <a:lstStyle/>
                    <a:p>
                      <a:pPr algn="ctr" latinLnBrk="0">
                        <a:lnSpc>
                          <a:spcPct val="107000"/>
                        </a:lnSpc>
                        <a:spcAft>
                          <a:spcPts val="0"/>
                        </a:spcAft>
                      </a:pPr>
                      <a:r>
                        <a:rPr lang="en-US" sz="1400" b="1" kern="0" dirty="0">
                          <a:effectLst/>
                          <a:latin typeface="Arial" panose="020B0604020202020204" pitchFamily="34" charset="0"/>
                          <a:ea typeface="맑은 고딕" charset="-127"/>
                          <a:cs typeface="Arial" panose="020B0604020202020204" pitchFamily="34" charset="0"/>
                        </a:rPr>
                        <a:t>Role</a:t>
                      </a:r>
                      <a:endParaRPr lang="ko-KR" sz="1400" b="1" kern="100">
                        <a:effectLst/>
                        <a:latin typeface="Arial" panose="020B0604020202020204" pitchFamily="34" charset="0"/>
                        <a:ea typeface="맑은 고딕"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a:effectLst/>
                          <a:latin typeface="Arial" panose="020B0604020202020204" pitchFamily="34" charset="0"/>
                          <a:ea typeface="맑은 고딕" charset="-127"/>
                          <a:cs typeface="Arial" panose="020B0604020202020204" pitchFamily="34" charset="0"/>
                        </a:rPr>
                        <a:t>Assign</a:t>
                      </a:r>
                      <a:endParaRPr lang="ko-KR" sz="1400" b="1" kern="100">
                        <a:effectLst/>
                        <a:latin typeface="Arial" panose="020B0604020202020204" pitchFamily="34" charset="0"/>
                        <a:ea typeface="맑은 고딕"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a:effectLst/>
                          <a:latin typeface="Arial" panose="020B0604020202020204" pitchFamily="34" charset="0"/>
                          <a:ea typeface="맑은 고딕" charset="-127"/>
                          <a:cs typeface="Arial" panose="020B0604020202020204" pitchFamily="34" charset="0"/>
                        </a:rPr>
                        <a:t>Responsibility</a:t>
                      </a:r>
                      <a:endParaRPr lang="ko-KR" sz="1400" b="1" kern="100" dirty="0">
                        <a:effectLst/>
                        <a:latin typeface="Arial" panose="020B0604020202020204" pitchFamily="34" charset="0"/>
                        <a:ea typeface="맑은 고딕" charset="-127"/>
                        <a:cs typeface="Arial" panose="020B0604020202020204" pitchFamily="34"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334683">
                <a:tc>
                  <a:txBody>
                    <a:bodyPr/>
                    <a:lstStyle/>
                    <a:p>
                      <a:pPr algn="l" latinLnBrk="0">
                        <a:lnSpc>
                          <a:spcPct val="100000"/>
                        </a:lnSpc>
                        <a:spcAft>
                          <a:spcPts val="0"/>
                        </a:spcAft>
                      </a:pPr>
                      <a:r>
                        <a:rPr lang="en-US" sz="1400" kern="0" dirty="0" smtClean="0">
                          <a:effectLst/>
                          <a:latin typeface="Arial" panose="020B0604020202020204" pitchFamily="34" charset="0"/>
                          <a:ea typeface="맑은 고딕" charset="-127"/>
                          <a:cs typeface="Arial" panose="020B0604020202020204" pitchFamily="34" charset="0"/>
                        </a:rPr>
                        <a:t>Mentor</a:t>
                      </a:r>
                      <a:endParaRPr lang="ko-KR" sz="1400" kern="100" dirty="0">
                        <a:effectLst/>
                        <a:latin typeface="Arial" panose="020B0604020202020204" pitchFamily="34" charset="0"/>
                        <a:ea typeface="맑은 고딕"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fontAlgn="t">
                        <a:lnSpc>
                          <a:spcPct val="100000"/>
                        </a:lnSpc>
                      </a:pPr>
                      <a:r>
                        <a:rPr lang="en-US" sz="1400" b="0" dirty="0" smtClean="0">
                          <a:solidFill>
                            <a:srgbClr val="222222"/>
                          </a:solidFill>
                          <a:effectLst/>
                          <a:latin typeface="Arial" panose="020B0604020202020204" pitchFamily="34" charset="0"/>
                          <a:cs typeface="Arial" panose="020B0604020202020204" pitchFamily="34" charset="0"/>
                        </a:rPr>
                        <a:t> Mel </a:t>
                      </a:r>
                      <a:r>
                        <a:rPr lang="en-US" sz="1400" b="0" dirty="0" err="1" smtClean="0">
                          <a:solidFill>
                            <a:srgbClr val="222222"/>
                          </a:solidFill>
                          <a:effectLst/>
                          <a:latin typeface="Arial" panose="020B0604020202020204" pitchFamily="34" charset="0"/>
                          <a:cs typeface="Arial" panose="020B0604020202020204" pitchFamily="34" charset="0"/>
                        </a:rPr>
                        <a:t>Rosso-Llopart</a:t>
                      </a:r>
                      <a:endParaRPr lang="en-US" sz="1400" b="0" dirty="0">
                        <a:effectLst/>
                        <a:latin typeface="Arial" panose="020B0604020202020204" pitchFamily="34" charset="0"/>
                        <a:cs typeface="Arial" panose="020B0604020202020204" pitchFamily="34" charset="0"/>
                      </a:endParaRPr>
                    </a:p>
                  </a:txBody>
                  <a:tcPr marL="0" marR="7620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0000"/>
                        </a:lnSpc>
                        <a:spcAft>
                          <a:spcPts val="0"/>
                        </a:spcAft>
                      </a:pPr>
                      <a:r>
                        <a:rPr lang="en-US" sz="1400" kern="0" dirty="0" smtClean="0">
                          <a:effectLst/>
                          <a:latin typeface="Arial" panose="020B0604020202020204" pitchFamily="34" charset="0"/>
                          <a:ea typeface="맑은 고딕" charset="-127"/>
                          <a:cs typeface="Arial" panose="020B0604020202020204" pitchFamily="34" charset="0"/>
                        </a:rPr>
                        <a:t>Coaching team members</a:t>
                      </a:r>
                      <a:endParaRPr lang="ko-KR" sz="1400" kern="100" dirty="0">
                        <a:effectLst/>
                        <a:latin typeface="Arial" panose="020B0604020202020204" pitchFamily="34" charset="0"/>
                        <a:ea typeface="맑은 고딕" charset="-127"/>
                        <a:cs typeface="Arial" panose="020B0604020202020204" pitchFamily="34"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334683">
                <a:tc>
                  <a:txBody>
                    <a:bodyPr/>
                    <a:lstStyle/>
                    <a:p>
                      <a:pPr algn="l" latinLnBrk="0">
                        <a:lnSpc>
                          <a:spcPct val="100000"/>
                        </a:lnSpc>
                        <a:spcAft>
                          <a:spcPts val="0"/>
                        </a:spcAft>
                      </a:pPr>
                      <a:r>
                        <a:rPr lang="en-US" sz="1400" kern="0" dirty="0">
                          <a:effectLst/>
                          <a:latin typeface="Arial" panose="020B0604020202020204" pitchFamily="34" charset="0"/>
                          <a:ea typeface="맑은 고딕" charset="-127"/>
                          <a:cs typeface="Arial" panose="020B0604020202020204" pitchFamily="34" charset="0"/>
                        </a:rPr>
                        <a:t>Team leader</a:t>
                      </a:r>
                      <a:endParaRPr lang="ko-KR" sz="1400" kern="100" dirty="0">
                        <a:effectLst/>
                        <a:latin typeface="Arial" panose="020B0604020202020204" pitchFamily="34" charset="0"/>
                        <a:ea typeface="맑은 고딕"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0000"/>
                        </a:lnSpc>
                        <a:spcAft>
                          <a:spcPts val="0"/>
                        </a:spcAft>
                      </a:pPr>
                      <a:r>
                        <a:rPr lang="en-US" sz="1400" kern="0" dirty="0" err="1">
                          <a:effectLst/>
                          <a:latin typeface="Arial" panose="020B0604020202020204" pitchFamily="34" charset="0"/>
                          <a:ea typeface="맑은 고딕" charset="-127"/>
                          <a:cs typeface="Arial" panose="020B0604020202020204" pitchFamily="34" charset="0"/>
                        </a:rPr>
                        <a:t>Namjin</a:t>
                      </a:r>
                      <a:r>
                        <a:rPr lang="en-US" sz="1400" kern="0" dirty="0">
                          <a:effectLst/>
                          <a:latin typeface="Arial" panose="020B0604020202020204" pitchFamily="34" charset="0"/>
                          <a:ea typeface="맑은 고딕" charset="-127"/>
                          <a:cs typeface="Arial" panose="020B0604020202020204" pitchFamily="34" charset="0"/>
                        </a:rPr>
                        <a:t> Lee</a:t>
                      </a:r>
                      <a:endParaRPr lang="ko-KR" sz="1400" kern="100">
                        <a:effectLst/>
                        <a:latin typeface="Arial" panose="020B0604020202020204" pitchFamily="34" charset="0"/>
                        <a:ea typeface="맑은 고딕"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0000"/>
                        </a:lnSpc>
                        <a:spcAft>
                          <a:spcPts val="0"/>
                        </a:spcAft>
                      </a:pPr>
                      <a:r>
                        <a:rPr lang="en-US" sz="1400" kern="0" dirty="0">
                          <a:effectLst/>
                          <a:latin typeface="Arial" panose="020B0604020202020204" pitchFamily="34" charset="0"/>
                          <a:ea typeface="맑은 고딕" charset="-127"/>
                          <a:cs typeface="Arial" panose="020B0604020202020204" pitchFamily="34" charset="0"/>
                        </a:rPr>
                        <a:t>Check time log and risk management</a:t>
                      </a:r>
                      <a:endParaRPr lang="ko-KR" sz="1400" kern="100" dirty="0">
                        <a:effectLst/>
                        <a:latin typeface="Arial" panose="020B0604020202020204" pitchFamily="34" charset="0"/>
                        <a:ea typeface="맑은 고딕" charset="-127"/>
                        <a:cs typeface="Arial" panose="020B0604020202020204" pitchFamily="34"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453441">
                <a:tc>
                  <a:txBody>
                    <a:bodyPr/>
                    <a:lstStyle/>
                    <a:p>
                      <a:pPr algn="l" latinLnBrk="0">
                        <a:lnSpc>
                          <a:spcPct val="100000"/>
                        </a:lnSpc>
                        <a:spcAft>
                          <a:spcPts val="0"/>
                        </a:spcAft>
                      </a:pPr>
                      <a:r>
                        <a:rPr lang="en-US" sz="1400" kern="0" dirty="0">
                          <a:effectLst/>
                          <a:latin typeface="Arial" panose="020B0604020202020204" pitchFamily="34" charset="0"/>
                          <a:ea typeface="맑은 고딕" charset="-127"/>
                          <a:cs typeface="Arial" panose="020B0604020202020204" pitchFamily="34" charset="0"/>
                        </a:rPr>
                        <a:t>Architect</a:t>
                      </a:r>
                      <a:endParaRPr lang="ko-KR" sz="1400" kern="100" dirty="0">
                        <a:effectLst/>
                        <a:latin typeface="Arial" panose="020B0604020202020204" pitchFamily="34" charset="0"/>
                        <a:ea typeface="맑은 고딕"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0000"/>
                        </a:lnSpc>
                        <a:spcAft>
                          <a:spcPts val="0"/>
                        </a:spcAft>
                      </a:pPr>
                      <a:r>
                        <a:rPr lang="en-US" sz="1400" kern="0" dirty="0" err="1">
                          <a:effectLst/>
                          <a:latin typeface="Arial" panose="020B0604020202020204" pitchFamily="34" charset="0"/>
                          <a:ea typeface="맑은 고딕" charset="-127"/>
                          <a:cs typeface="Arial" panose="020B0604020202020204" pitchFamily="34" charset="0"/>
                        </a:rPr>
                        <a:t>Jaeheon</a:t>
                      </a:r>
                      <a:r>
                        <a:rPr lang="en-US" sz="1400" kern="0" dirty="0">
                          <a:effectLst/>
                          <a:latin typeface="Arial" panose="020B0604020202020204" pitchFamily="34" charset="0"/>
                          <a:ea typeface="맑은 고딕" charset="-127"/>
                          <a:cs typeface="Arial" panose="020B0604020202020204" pitchFamily="34" charset="0"/>
                        </a:rPr>
                        <a:t> Kim</a:t>
                      </a:r>
                      <a:endParaRPr lang="ko-KR" sz="1400" kern="100">
                        <a:effectLst/>
                        <a:latin typeface="Arial" panose="020B0604020202020204" pitchFamily="34" charset="0"/>
                        <a:ea typeface="맑은 고딕"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0000"/>
                        </a:lnSpc>
                        <a:spcAft>
                          <a:spcPts val="0"/>
                        </a:spcAft>
                      </a:pPr>
                      <a:r>
                        <a:rPr lang="en-US" sz="1400" kern="0" dirty="0">
                          <a:effectLst/>
                          <a:latin typeface="Arial" panose="020B0604020202020204" pitchFamily="34" charset="0"/>
                          <a:ea typeface="맑은 고딕" charset="-127"/>
                          <a:cs typeface="Arial" panose="020B0604020202020204" pitchFamily="34" charset="0"/>
                        </a:rPr>
                        <a:t>Design system </a:t>
                      </a:r>
                      <a:r>
                        <a:rPr lang="en-US" sz="1400" kern="0" dirty="0" smtClean="0">
                          <a:effectLst/>
                          <a:latin typeface="Arial" panose="020B0604020202020204" pitchFamily="34" charset="0"/>
                          <a:ea typeface="맑은 고딕" charset="-127"/>
                          <a:cs typeface="Arial" panose="020B0604020202020204" pitchFamily="34" charset="0"/>
                        </a:rPr>
                        <a:t>architecture</a:t>
                      </a:r>
                    </a:p>
                    <a:p>
                      <a:pPr marL="72000" algn="l" latinLnBrk="0">
                        <a:lnSpc>
                          <a:spcPct val="100000"/>
                        </a:lnSpc>
                        <a:spcAft>
                          <a:spcPts val="0"/>
                        </a:spcAft>
                      </a:pPr>
                      <a:r>
                        <a:rPr lang="en-US" sz="1400" kern="0" baseline="0" dirty="0" smtClean="0">
                          <a:effectLst/>
                          <a:latin typeface="Arial" panose="020B0604020202020204" pitchFamily="34" charset="0"/>
                          <a:ea typeface="맑은 고딕" charset="-127"/>
                          <a:cs typeface="Arial" panose="020B0604020202020204" pitchFamily="34" charset="0"/>
                        </a:rPr>
                        <a:t>Developed “Sure Park Manager” part.</a:t>
                      </a:r>
                      <a:endParaRPr lang="en-US" sz="1400" kern="0" dirty="0" smtClean="0">
                        <a:effectLst/>
                        <a:latin typeface="Arial" panose="020B0604020202020204" pitchFamily="34" charset="0"/>
                        <a:ea typeface="맑은 고딕" charset="-127"/>
                        <a:cs typeface="Arial" panose="020B0604020202020204" pitchFamily="34"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453441">
                <a:tc>
                  <a:txBody>
                    <a:bodyPr/>
                    <a:lstStyle/>
                    <a:p>
                      <a:pPr algn="l" latinLnBrk="0">
                        <a:lnSpc>
                          <a:spcPct val="100000"/>
                        </a:lnSpc>
                        <a:spcAft>
                          <a:spcPts val="0"/>
                        </a:spcAft>
                      </a:pPr>
                      <a:r>
                        <a:rPr lang="en-US" sz="1400" kern="0" dirty="0">
                          <a:effectLst/>
                          <a:latin typeface="Arial" panose="020B0604020202020204" pitchFamily="34" charset="0"/>
                          <a:ea typeface="맑은 고딕" charset="-127"/>
                          <a:cs typeface="Arial" panose="020B0604020202020204" pitchFamily="34" charset="0"/>
                        </a:rPr>
                        <a:t>Integration</a:t>
                      </a:r>
                      <a:endParaRPr lang="ko-KR" sz="1400" kern="100" dirty="0">
                        <a:effectLst/>
                        <a:latin typeface="Arial" panose="020B0604020202020204" pitchFamily="34" charset="0"/>
                        <a:ea typeface="맑은 고딕"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0000"/>
                        </a:lnSpc>
                        <a:spcAft>
                          <a:spcPts val="0"/>
                        </a:spcAft>
                      </a:pPr>
                      <a:r>
                        <a:rPr lang="en-US" sz="1400" kern="0">
                          <a:effectLst/>
                          <a:latin typeface="Arial" panose="020B0604020202020204" pitchFamily="34" charset="0"/>
                          <a:ea typeface="맑은 고딕" charset="-127"/>
                          <a:cs typeface="Arial" panose="020B0604020202020204" pitchFamily="34" charset="0"/>
                        </a:rPr>
                        <a:t>Jack Oh</a:t>
                      </a:r>
                      <a:endParaRPr lang="ko-KR" sz="1400" kern="100">
                        <a:effectLst/>
                        <a:latin typeface="Arial" panose="020B0604020202020204" pitchFamily="34" charset="0"/>
                        <a:ea typeface="맑은 고딕"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0000"/>
                        </a:lnSpc>
                        <a:spcAft>
                          <a:spcPts val="0"/>
                        </a:spcAft>
                      </a:pPr>
                      <a:r>
                        <a:rPr lang="en-US" sz="1400" kern="0" dirty="0">
                          <a:effectLst/>
                          <a:latin typeface="Arial" panose="020B0604020202020204" pitchFamily="34" charset="0"/>
                          <a:ea typeface="맑은 고딕" charset="-127"/>
                          <a:cs typeface="Arial" panose="020B0604020202020204" pitchFamily="34" charset="0"/>
                        </a:rPr>
                        <a:t>Integrate all artifacts(source code, documents …</a:t>
                      </a:r>
                      <a:r>
                        <a:rPr lang="en-US" sz="1400" kern="0" dirty="0" err="1">
                          <a:effectLst/>
                          <a:latin typeface="Arial" panose="020B0604020202020204" pitchFamily="34" charset="0"/>
                          <a:ea typeface="맑은 고딕" charset="-127"/>
                          <a:cs typeface="Arial" panose="020B0604020202020204" pitchFamily="34" charset="0"/>
                        </a:rPr>
                        <a:t>etc</a:t>
                      </a:r>
                      <a:r>
                        <a:rPr lang="en-US" sz="1400" kern="0" dirty="0" smtClean="0">
                          <a:effectLst/>
                          <a:latin typeface="Arial" panose="020B0604020202020204" pitchFamily="34" charset="0"/>
                          <a:ea typeface="맑은 고딕" charset="-127"/>
                          <a:cs typeface="Arial" panose="020B0604020202020204" pitchFamily="34" charset="0"/>
                        </a:rPr>
                        <a:t>).</a:t>
                      </a:r>
                    </a:p>
                    <a:p>
                      <a:pPr marL="72000" marR="0" indent="0" algn="l" defTabSz="914400" rtl="0" eaLnBrk="1" fontAlgn="auto" latinLnBrk="0" hangingPunct="1">
                        <a:lnSpc>
                          <a:spcPct val="100000"/>
                        </a:lnSpc>
                        <a:spcBef>
                          <a:spcPts val="0"/>
                        </a:spcBef>
                        <a:spcAft>
                          <a:spcPts val="0"/>
                        </a:spcAft>
                        <a:buClrTx/>
                        <a:buSzTx/>
                        <a:buFontTx/>
                        <a:buNone/>
                        <a:tabLst/>
                        <a:defRPr/>
                      </a:pPr>
                      <a:r>
                        <a:rPr lang="en-US" altLang="ko-KR" sz="1400" kern="0" baseline="0" dirty="0" smtClean="0">
                          <a:effectLst/>
                          <a:latin typeface="Arial" panose="020B0604020202020204" pitchFamily="34" charset="0"/>
                          <a:ea typeface="맑은 고딕" charset="-127"/>
                          <a:cs typeface="Arial" panose="020B0604020202020204" pitchFamily="34" charset="0"/>
                        </a:rPr>
                        <a:t>Developed “Web Service” part.</a:t>
                      </a:r>
                      <a:endParaRPr lang="en-US" altLang="ko-KR" sz="1400" kern="0" dirty="0" smtClean="0">
                        <a:effectLst/>
                        <a:latin typeface="Arial" panose="020B0604020202020204" pitchFamily="34" charset="0"/>
                        <a:ea typeface="맑은 고딕" charset="-127"/>
                        <a:cs typeface="Arial" panose="020B0604020202020204" pitchFamily="34"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453441">
                <a:tc>
                  <a:txBody>
                    <a:bodyPr/>
                    <a:lstStyle/>
                    <a:p>
                      <a:pPr algn="l" latinLnBrk="0">
                        <a:lnSpc>
                          <a:spcPct val="100000"/>
                        </a:lnSpc>
                        <a:spcAft>
                          <a:spcPts val="0"/>
                        </a:spcAft>
                      </a:pPr>
                      <a:r>
                        <a:rPr lang="en-US" sz="1400" kern="0" dirty="0">
                          <a:effectLst/>
                          <a:latin typeface="Arial" panose="020B0604020202020204" pitchFamily="34" charset="0"/>
                          <a:ea typeface="맑은 고딕" charset="-127"/>
                          <a:cs typeface="Arial" panose="020B0604020202020204" pitchFamily="34" charset="0"/>
                        </a:rPr>
                        <a:t>Test</a:t>
                      </a:r>
                      <a:endParaRPr lang="ko-KR" sz="1400" kern="100" dirty="0">
                        <a:effectLst/>
                        <a:latin typeface="Arial" panose="020B0604020202020204" pitchFamily="34" charset="0"/>
                        <a:ea typeface="맑은 고딕"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0000"/>
                        </a:lnSpc>
                        <a:spcAft>
                          <a:spcPts val="0"/>
                        </a:spcAft>
                      </a:pPr>
                      <a:r>
                        <a:rPr lang="en-US" sz="1400" kern="0" dirty="0">
                          <a:effectLst/>
                          <a:latin typeface="Arial" panose="020B0604020202020204" pitchFamily="34" charset="0"/>
                          <a:ea typeface="맑은 고딕" charset="-127"/>
                          <a:cs typeface="Arial" panose="020B0604020202020204" pitchFamily="34" charset="0"/>
                        </a:rPr>
                        <a:t>Charles Park</a:t>
                      </a:r>
                      <a:endParaRPr lang="ko-KR" sz="1400" kern="100">
                        <a:effectLst/>
                        <a:latin typeface="Arial" panose="020B0604020202020204" pitchFamily="34" charset="0"/>
                        <a:ea typeface="맑은 고딕"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0000"/>
                        </a:lnSpc>
                        <a:spcAft>
                          <a:spcPts val="0"/>
                        </a:spcAft>
                      </a:pPr>
                      <a:r>
                        <a:rPr lang="en-US" sz="1400" kern="0" dirty="0">
                          <a:effectLst/>
                          <a:latin typeface="Arial" panose="020B0604020202020204" pitchFamily="34" charset="0"/>
                          <a:ea typeface="맑은 고딕" charset="-127"/>
                          <a:cs typeface="Arial" panose="020B0604020202020204" pitchFamily="34" charset="0"/>
                        </a:rPr>
                        <a:t>Test and delivery</a:t>
                      </a:r>
                      <a:r>
                        <a:rPr lang="en-US" sz="1400" kern="0" dirty="0" smtClean="0">
                          <a:effectLst/>
                          <a:latin typeface="Arial" panose="020B0604020202020204" pitchFamily="34" charset="0"/>
                          <a:ea typeface="맑은 고딕" charset="-127"/>
                          <a:cs typeface="Arial" panose="020B0604020202020204" pitchFamily="34" charset="0"/>
                        </a:rPr>
                        <a:t>.</a:t>
                      </a:r>
                    </a:p>
                    <a:p>
                      <a:pPr marL="72000" marR="0" indent="0" algn="l" defTabSz="914400" rtl="0" eaLnBrk="1" fontAlgn="auto" latinLnBrk="0" hangingPunct="1">
                        <a:lnSpc>
                          <a:spcPct val="100000"/>
                        </a:lnSpc>
                        <a:spcBef>
                          <a:spcPts val="0"/>
                        </a:spcBef>
                        <a:spcAft>
                          <a:spcPts val="0"/>
                        </a:spcAft>
                        <a:buClrTx/>
                        <a:buSzTx/>
                        <a:buFontTx/>
                        <a:buNone/>
                        <a:tabLst/>
                        <a:defRPr/>
                      </a:pPr>
                      <a:r>
                        <a:rPr lang="en-US" altLang="ko-KR" sz="1400" kern="0" dirty="0" smtClean="0">
                          <a:effectLst/>
                          <a:latin typeface="Arial" panose="020B0604020202020204" pitchFamily="34" charset="0"/>
                          <a:ea typeface="맑은 고딕" charset="-127"/>
                          <a:cs typeface="Arial" panose="020B0604020202020204" pitchFamily="34" charset="0"/>
                        </a:rPr>
                        <a:t>D</a:t>
                      </a:r>
                      <a:r>
                        <a:rPr lang="en-US" altLang="ko-KR" sz="1400" kern="0" baseline="0" dirty="0" smtClean="0">
                          <a:effectLst/>
                          <a:latin typeface="Arial" panose="020B0604020202020204" pitchFamily="34" charset="0"/>
                          <a:ea typeface="맑은 고딕" charset="-127"/>
                          <a:cs typeface="Arial" panose="020B0604020202020204" pitchFamily="34" charset="0"/>
                        </a:rPr>
                        <a:t>eveloped “Facility Controller” part.</a:t>
                      </a:r>
                      <a:endParaRPr lang="en-US" altLang="ko-KR" sz="1400" kern="0" dirty="0" smtClean="0">
                        <a:effectLst/>
                        <a:latin typeface="Arial" panose="020B0604020202020204" pitchFamily="34" charset="0"/>
                        <a:ea typeface="맑은 고딕" charset="-127"/>
                        <a:cs typeface="Arial" panose="020B0604020202020204" pitchFamily="34"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453441">
                <a:tc>
                  <a:txBody>
                    <a:bodyPr/>
                    <a:lstStyle/>
                    <a:p>
                      <a:pPr algn="l" latinLnBrk="0">
                        <a:lnSpc>
                          <a:spcPct val="100000"/>
                        </a:lnSpc>
                        <a:spcAft>
                          <a:spcPts val="0"/>
                        </a:spcAft>
                      </a:pPr>
                      <a:r>
                        <a:rPr lang="en-US" sz="1400" kern="0" dirty="0">
                          <a:effectLst/>
                          <a:latin typeface="Arial" panose="020B0604020202020204" pitchFamily="34" charset="0"/>
                          <a:ea typeface="맑은 고딕" charset="-127"/>
                          <a:cs typeface="Arial" panose="020B0604020202020204" pitchFamily="34" charset="0"/>
                        </a:rPr>
                        <a:t>Documentation</a:t>
                      </a:r>
                      <a:endParaRPr lang="ko-KR" sz="1400" kern="100" dirty="0">
                        <a:effectLst/>
                        <a:latin typeface="Arial" panose="020B0604020202020204" pitchFamily="34" charset="0"/>
                        <a:ea typeface="맑은 고딕"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0000"/>
                        </a:lnSpc>
                        <a:spcAft>
                          <a:spcPts val="0"/>
                        </a:spcAft>
                      </a:pPr>
                      <a:r>
                        <a:rPr lang="en-US" sz="1400" kern="0">
                          <a:effectLst/>
                          <a:latin typeface="Arial" panose="020B0604020202020204" pitchFamily="34" charset="0"/>
                          <a:ea typeface="맑은 고딕" charset="-127"/>
                          <a:cs typeface="Arial" panose="020B0604020202020204" pitchFamily="34" charset="0"/>
                        </a:rPr>
                        <a:t>Joan Kim</a:t>
                      </a:r>
                      <a:endParaRPr lang="ko-KR" sz="1400" kern="100">
                        <a:effectLst/>
                        <a:latin typeface="Arial" panose="020B0604020202020204" pitchFamily="34" charset="0"/>
                        <a:ea typeface="맑은 고딕"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0000"/>
                        </a:lnSpc>
                        <a:spcAft>
                          <a:spcPts val="0"/>
                        </a:spcAft>
                      </a:pPr>
                      <a:r>
                        <a:rPr lang="en-US" sz="1400" kern="0" dirty="0">
                          <a:effectLst/>
                          <a:latin typeface="Arial" panose="020B0604020202020204" pitchFamily="34" charset="0"/>
                          <a:ea typeface="맑은 고딕" charset="-127"/>
                          <a:cs typeface="Arial" panose="020B0604020202020204" pitchFamily="34" charset="0"/>
                        </a:rPr>
                        <a:t>Create document artifacts</a:t>
                      </a:r>
                      <a:r>
                        <a:rPr lang="en-US" sz="1400" kern="0" dirty="0" smtClean="0">
                          <a:effectLst/>
                          <a:latin typeface="Arial" panose="020B0604020202020204" pitchFamily="34" charset="0"/>
                          <a:ea typeface="맑은 고딕" charset="-127"/>
                          <a:cs typeface="Arial" panose="020B0604020202020204" pitchFamily="34" charset="0"/>
                        </a:rPr>
                        <a:t>.</a:t>
                      </a:r>
                    </a:p>
                    <a:p>
                      <a:pPr marL="72000" marR="0" indent="0" algn="l" defTabSz="914400" rtl="0" eaLnBrk="1" fontAlgn="auto" latinLnBrk="0" hangingPunct="1">
                        <a:lnSpc>
                          <a:spcPct val="100000"/>
                        </a:lnSpc>
                        <a:spcBef>
                          <a:spcPts val="0"/>
                        </a:spcBef>
                        <a:spcAft>
                          <a:spcPts val="0"/>
                        </a:spcAft>
                        <a:buClrTx/>
                        <a:buSzTx/>
                        <a:buFontTx/>
                        <a:buNone/>
                        <a:tabLst/>
                        <a:defRPr/>
                      </a:pPr>
                      <a:r>
                        <a:rPr lang="en-US" altLang="ko-KR" sz="1400" kern="0" baseline="0" dirty="0" smtClean="0">
                          <a:effectLst/>
                          <a:latin typeface="Arial" panose="020B0604020202020204" pitchFamily="34" charset="0"/>
                          <a:ea typeface="맑은 고딕" charset="-127"/>
                          <a:cs typeface="Arial" panose="020B0604020202020204" pitchFamily="34" charset="0"/>
                        </a:rPr>
                        <a:t>Developed “Sure Park Manager” part.</a:t>
                      </a:r>
                      <a:endParaRPr lang="en-US" altLang="ko-KR" sz="1400" kern="0" dirty="0" smtClean="0">
                        <a:effectLst/>
                        <a:latin typeface="Arial" panose="020B0604020202020204" pitchFamily="34" charset="0"/>
                        <a:ea typeface="맑은 고딕" charset="-127"/>
                        <a:cs typeface="Arial" panose="020B0604020202020204" pitchFamily="34"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5529091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제목 21"/>
          <p:cNvSpPr>
            <a:spLocks noGrp="1"/>
          </p:cNvSpPr>
          <p:nvPr>
            <p:ph type="title" idx="4294967295"/>
          </p:nvPr>
        </p:nvSpPr>
        <p:spPr bwMode="auto">
          <a:xfrm>
            <a:off x="195264" y="188913"/>
            <a:ext cx="6917976" cy="417512"/>
          </a:xfrm>
          <a:prstGeom prst="rect">
            <a:avLst/>
          </a:prstGeom>
          <a:noFill/>
          <a:ln>
            <a:miter lim="800000"/>
            <a:headEnd/>
            <a:tailEnd/>
          </a:ln>
        </p:spPr>
        <p:txBody>
          <a:bodyPr/>
          <a:lstStyle/>
          <a:p>
            <a:pPr algn="l"/>
            <a:r>
              <a:rPr lang="en-US" altLang="ko-KR" sz="2000" b="1" dirty="0">
                <a:latin typeface="Arial" charset="0"/>
                <a:ea typeface="Arial" charset="0"/>
                <a:cs typeface="Arial" charset="0"/>
              </a:rPr>
              <a:t>2.1 Functional </a:t>
            </a:r>
            <a:r>
              <a:rPr lang="en-US" altLang="ko-KR" sz="2000" b="1" dirty="0" smtClean="0">
                <a:latin typeface="Arial" charset="0"/>
                <a:ea typeface="Arial" charset="0"/>
                <a:cs typeface="Arial" charset="0"/>
              </a:rPr>
              <a:t>Requirement (1)</a:t>
            </a:r>
            <a:endParaRPr lang="ko-KR" altLang="en-US" sz="2000"/>
          </a:p>
        </p:txBody>
      </p:sp>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3</a:t>
            </a:fld>
            <a:endParaRPr lang="ko-KR" altLang="en-US" dirty="0">
              <a:latin typeface="Arial" charset="0"/>
              <a:ea typeface="Arial" charset="0"/>
              <a:cs typeface="Arial" charset="0"/>
            </a:endParaRPr>
          </a:p>
        </p:txBody>
      </p:sp>
      <p:graphicFrame>
        <p:nvGraphicFramePr>
          <p:cNvPr id="5" name="표 4"/>
          <p:cNvGraphicFramePr>
            <a:graphicFrameLocks noGrp="1"/>
          </p:cNvGraphicFramePr>
          <p:nvPr>
            <p:extLst>
              <p:ext uri="{D42A27DB-BD31-4B8C-83A1-F6EECF244321}">
                <p14:modId xmlns:p14="http://schemas.microsoft.com/office/powerpoint/2010/main" val="3322115468"/>
              </p:ext>
            </p:extLst>
          </p:nvPr>
        </p:nvGraphicFramePr>
        <p:xfrm>
          <a:off x="776288" y="836712"/>
          <a:ext cx="8497192" cy="5026310"/>
        </p:xfrm>
        <a:graphic>
          <a:graphicData uri="http://schemas.openxmlformats.org/drawingml/2006/table">
            <a:tbl>
              <a:tblPr firstRow="1" firstCol="1" bandRow="1"/>
              <a:tblGrid>
                <a:gridCol w="856318"/>
                <a:gridCol w="5179287"/>
                <a:gridCol w="2461587"/>
              </a:tblGrid>
              <a:tr h="111245">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ID</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Functional Requirement</a:t>
                      </a:r>
                      <a:endParaRPr lang="ko-KR" sz="1400" kern="100" dirty="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Description</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111245">
                <a:tc>
                  <a:txBody>
                    <a:bodyPr/>
                    <a:lstStyle/>
                    <a:p>
                      <a:pPr algn="ctr" latinLnBrk="0">
                        <a:lnSpc>
                          <a:spcPct val="107000"/>
                        </a:lnSpc>
                        <a:spcAft>
                          <a:spcPts val="0"/>
                        </a:spcAft>
                      </a:pPr>
                      <a:r>
                        <a:rPr lang="en-US" sz="1400" kern="0">
                          <a:effectLst/>
                          <a:latin typeface="Arial" charset="0"/>
                          <a:ea typeface="맑은 고딕" charset="-127"/>
                          <a:cs typeface="Times New Roman" charset="0"/>
                        </a:rPr>
                        <a:t>FR01</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must detect cars in parking space.</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rowSpan="4">
                  <a:txBody>
                    <a:bodyPr/>
                    <a:lstStyle/>
                    <a:p>
                      <a:pPr algn="l" latinLnBrk="0">
                        <a:lnSpc>
                          <a:spcPct val="107000"/>
                        </a:lnSpc>
                        <a:spcAft>
                          <a:spcPts val="0"/>
                        </a:spcAft>
                      </a:pPr>
                      <a:r>
                        <a:rPr lang="en-US" sz="1400" kern="0">
                          <a:effectLst/>
                          <a:latin typeface="Arial" charset="0"/>
                          <a:ea typeface="맑은 고딕" charset="-127"/>
                          <a:cs typeface="Times New Roman" charset="0"/>
                        </a:rPr>
                        <a:t>Arduino H/W control</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111245">
                <a:tc>
                  <a:txBody>
                    <a:bodyPr/>
                    <a:lstStyle/>
                    <a:p>
                      <a:pPr algn="ctr" latinLnBrk="0">
                        <a:lnSpc>
                          <a:spcPct val="107000"/>
                        </a:lnSpc>
                        <a:spcAft>
                          <a:spcPts val="0"/>
                        </a:spcAft>
                      </a:pPr>
                      <a:r>
                        <a:rPr lang="en-US" sz="1400" kern="0">
                          <a:effectLst/>
                          <a:latin typeface="Arial" charset="0"/>
                          <a:ea typeface="맑은 고딕" charset="-127"/>
                          <a:cs typeface="Times New Roman" charset="0"/>
                        </a:rPr>
                        <a:t>FR02</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must open and close the entry/exit gates.</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184474">
                <a:tc>
                  <a:txBody>
                    <a:bodyPr/>
                    <a:lstStyle/>
                    <a:p>
                      <a:pPr algn="ctr" latinLnBrk="0">
                        <a:lnSpc>
                          <a:spcPct val="107000"/>
                        </a:lnSpc>
                        <a:spcAft>
                          <a:spcPts val="0"/>
                        </a:spcAft>
                      </a:pPr>
                      <a:r>
                        <a:rPr lang="en-US" sz="1400" kern="0">
                          <a:effectLst/>
                          <a:latin typeface="Arial" charset="0"/>
                          <a:ea typeface="맑은 고딕" charset="-127"/>
                          <a:cs typeface="Times New Roman" charset="0"/>
                        </a:rPr>
                        <a:t>FR03</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must change the entry/exit LED color and turn on/off stall LEDs.</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184474">
                <a:tc>
                  <a:txBody>
                    <a:bodyPr/>
                    <a:lstStyle/>
                    <a:p>
                      <a:pPr algn="ctr" latinLnBrk="0">
                        <a:lnSpc>
                          <a:spcPct val="107000"/>
                        </a:lnSpc>
                        <a:spcAft>
                          <a:spcPts val="0"/>
                        </a:spcAft>
                      </a:pPr>
                      <a:r>
                        <a:rPr lang="en-US" sz="1400" kern="0">
                          <a:effectLst/>
                          <a:latin typeface="Arial" charset="0"/>
                          <a:ea typeface="맑은 고딕" charset="-127"/>
                          <a:cs typeface="Times New Roman" charset="0"/>
                        </a:rPr>
                        <a:t>FR04</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must detect presence of a car when cars arrive at the entry/exit gates.</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330931">
                <a:tc>
                  <a:txBody>
                    <a:bodyPr/>
                    <a:lstStyle/>
                    <a:p>
                      <a:pPr algn="ctr" latinLnBrk="0">
                        <a:lnSpc>
                          <a:spcPct val="107000"/>
                        </a:lnSpc>
                        <a:spcAft>
                          <a:spcPts val="0"/>
                        </a:spcAft>
                      </a:pPr>
                      <a:r>
                        <a:rPr lang="en-US" sz="1400" kern="0">
                          <a:effectLst/>
                          <a:latin typeface="Arial" charset="0"/>
                          <a:ea typeface="맑은 고딕" charset="-127"/>
                          <a:cs typeface="Times New Roman" charset="0"/>
                        </a:rPr>
                        <a:t>FR05</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The system shall allow drivers to reserve parking spaces.</a:t>
                      </a:r>
                      <a:endParaRPr lang="ko-KR" sz="1400" kern="100">
                        <a:effectLst/>
                        <a:latin typeface="맑은 고딕" charset="-127"/>
                        <a:ea typeface="맑은 고딕" charset="-127"/>
                        <a:cs typeface="Times New Roman" charset="0"/>
                      </a:endParaRPr>
                    </a:p>
                    <a:p>
                      <a:pPr algn="l" latinLnBrk="0">
                        <a:lnSpc>
                          <a:spcPct val="107000"/>
                        </a:lnSpc>
                        <a:spcAft>
                          <a:spcPts val="0"/>
                        </a:spcAft>
                      </a:pPr>
                      <a:r>
                        <a:rPr lang="en-US" sz="1400" kern="0" dirty="0">
                          <a:effectLst/>
                          <a:latin typeface="Arial" charset="0"/>
                          <a:ea typeface="맑은 고딕" charset="-127"/>
                          <a:cs typeface="Times New Roman" charset="0"/>
                        </a:rPr>
                        <a:t>Reservations will be made via a mobile app, a laptop, or a desktop app for drivers.</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rowSpan="5">
                  <a:txBody>
                    <a:bodyPr/>
                    <a:lstStyle/>
                    <a:p>
                      <a:pPr algn="l" latinLnBrk="0">
                        <a:lnSpc>
                          <a:spcPct val="107000"/>
                        </a:lnSpc>
                        <a:spcAft>
                          <a:spcPts val="0"/>
                        </a:spcAft>
                      </a:pPr>
                      <a:r>
                        <a:rPr lang="en-US" sz="1400" kern="0" dirty="0">
                          <a:effectLst/>
                          <a:latin typeface="Arial" charset="0"/>
                          <a:ea typeface="맑은 고딕" charset="-127"/>
                          <a:cs typeface="Times New Roman" charset="0"/>
                        </a:rPr>
                        <a:t>Reservation system for drivers</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184474">
                <a:tc>
                  <a:txBody>
                    <a:bodyPr/>
                    <a:lstStyle/>
                    <a:p>
                      <a:pPr algn="ctr" latinLnBrk="0">
                        <a:lnSpc>
                          <a:spcPct val="107000"/>
                        </a:lnSpc>
                        <a:spcAft>
                          <a:spcPts val="0"/>
                        </a:spcAft>
                      </a:pPr>
                      <a:r>
                        <a:rPr lang="en-US" sz="1400" kern="0">
                          <a:effectLst/>
                          <a:latin typeface="Arial" charset="0"/>
                          <a:ea typeface="맑은 고딕" charset="-127"/>
                          <a:cs typeface="Times New Roman" charset="0"/>
                        </a:rPr>
                        <a:t>FR06</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For reservation, drivers must sign up the system so that the system can prevent from unauthorized users.</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184474">
                <a:tc>
                  <a:txBody>
                    <a:bodyPr/>
                    <a:lstStyle/>
                    <a:p>
                      <a:pPr algn="ctr" latinLnBrk="0">
                        <a:lnSpc>
                          <a:spcPct val="107000"/>
                        </a:lnSpc>
                        <a:spcAft>
                          <a:spcPts val="0"/>
                        </a:spcAft>
                      </a:pPr>
                      <a:r>
                        <a:rPr lang="en-US" sz="1400" kern="0">
                          <a:effectLst/>
                          <a:latin typeface="Arial" charset="0"/>
                          <a:ea typeface="맑은 고딕" charset="-127"/>
                          <a:cs typeface="Times New Roman" charset="0"/>
                        </a:rPr>
                        <a:t>FR07</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must provide available number of parking slots to drivers.</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257703">
                <a:tc>
                  <a:txBody>
                    <a:bodyPr/>
                    <a:lstStyle/>
                    <a:p>
                      <a:pPr algn="ctr" latinLnBrk="0">
                        <a:lnSpc>
                          <a:spcPct val="107000"/>
                        </a:lnSpc>
                        <a:spcAft>
                          <a:spcPts val="0"/>
                        </a:spcAft>
                      </a:pPr>
                      <a:r>
                        <a:rPr lang="en-US" sz="1400" kern="0">
                          <a:effectLst/>
                          <a:latin typeface="Arial" charset="0"/>
                          <a:ea typeface="맑은 고딕" charset="-127"/>
                          <a:cs typeface="Times New Roman" charset="0"/>
                        </a:rPr>
                        <a:t>FR08</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Drivers must provide the day and time they would like to park, and credit card information (payment information) after logging in system.</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184474">
                <a:tc>
                  <a:txBody>
                    <a:bodyPr/>
                    <a:lstStyle/>
                    <a:p>
                      <a:pPr algn="ctr" latinLnBrk="0">
                        <a:lnSpc>
                          <a:spcPct val="107000"/>
                        </a:lnSpc>
                        <a:spcAft>
                          <a:spcPts val="0"/>
                        </a:spcAft>
                      </a:pPr>
                      <a:r>
                        <a:rPr lang="en-US" sz="1400" kern="0">
                          <a:solidFill>
                            <a:srgbClr val="000000"/>
                          </a:solidFill>
                          <a:effectLst/>
                          <a:latin typeface="Arial" charset="0"/>
                          <a:ea typeface="맑은 고딕" charset="-127"/>
                          <a:cs typeface="Times New Roman" charset="0"/>
                        </a:rPr>
                        <a:t>FR09</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000000"/>
                          </a:solidFill>
                          <a:effectLst/>
                          <a:latin typeface="Arial" charset="0"/>
                          <a:ea typeface="맑은 고딕" charset="-127"/>
                          <a:cs typeface="Times New Roman" charset="0"/>
                        </a:rPr>
                        <a:t>The system must return a confirmation information to the driver if reservation is succeed.</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184474">
                <a:tc>
                  <a:txBody>
                    <a:bodyPr/>
                    <a:lstStyle/>
                    <a:p>
                      <a:pPr algn="ctr" latinLnBrk="0">
                        <a:lnSpc>
                          <a:spcPct val="107000"/>
                        </a:lnSpc>
                        <a:spcAft>
                          <a:spcPts val="0"/>
                        </a:spcAft>
                      </a:pPr>
                      <a:r>
                        <a:rPr lang="en-US" sz="1400" kern="0" dirty="0">
                          <a:solidFill>
                            <a:srgbClr val="000000"/>
                          </a:solidFill>
                          <a:effectLst/>
                          <a:latin typeface="Arial" charset="0"/>
                          <a:ea typeface="맑은 고딕" charset="-127"/>
                          <a:cs typeface="Times New Roman" charset="0"/>
                        </a:rPr>
                        <a:t>FR10</a:t>
                      </a:r>
                      <a:endParaRPr lang="ko-KR" sz="1400" kern="100" dirty="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solidFill>
                            <a:srgbClr val="000000"/>
                          </a:solidFill>
                          <a:effectLst/>
                          <a:latin typeface="Arial" charset="0"/>
                          <a:ea typeface="맑은 고딕" charset="-127"/>
                          <a:cs typeface="Times New Roman" charset="0"/>
                        </a:rPr>
                        <a:t>The system must check the confirmation information to verify the deriver's information and reservation.</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When drivers come up an entry gate</a:t>
                      </a:r>
                      <a:endParaRPr lang="ko-KR" sz="1400" kern="100" dirty="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4424899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4</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2.1 Functional Requirement (2)</a:t>
            </a:r>
            <a:endParaRPr kumimoji="0" lang="ko-KR" altLang="en-US" sz="2000" b="1" dirty="0" smtClean="0">
              <a:latin typeface="Arial" charset="0"/>
              <a:ea typeface="Arial" charset="0"/>
              <a:cs typeface="Arial" charset="0"/>
            </a:endParaRPr>
          </a:p>
        </p:txBody>
      </p:sp>
      <p:graphicFrame>
        <p:nvGraphicFramePr>
          <p:cNvPr id="5" name="표 4"/>
          <p:cNvGraphicFramePr>
            <a:graphicFrameLocks noGrp="1"/>
          </p:cNvGraphicFramePr>
          <p:nvPr>
            <p:extLst>
              <p:ext uri="{D42A27DB-BD31-4B8C-83A1-F6EECF244321}">
                <p14:modId xmlns:p14="http://schemas.microsoft.com/office/powerpoint/2010/main" val="2871971567"/>
              </p:ext>
            </p:extLst>
          </p:nvPr>
        </p:nvGraphicFramePr>
        <p:xfrm>
          <a:off x="776288" y="834127"/>
          <a:ext cx="8529183" cy="5732282"/>
        </p:xfrm>
        <a:graphic>
          <a:graphicData uri="http://schemas.openxmlformats.org/drawingml/2006/table">
            <a:tbl>
              <a:tblPr firstRow="1" firstCol="1" bandRow="1"/>
              <a:tblGrid>
                <a:gridCol w="853255"/>
                <a:gridCol w="5160761"/>
                <a:gridCol w="2515167"/>
              </a:tblGrid>
              <a:tr h="111245">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ID</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Functional Requirement</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Description</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111245">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FR11</a:t>
                      </a:r>
                      <a:endParaRPr lang="ko-KR" sz="1400" kern="100" dirty="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“Grace period” must be configurable.</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rowSpan="3">
                  <a:txBody>
                    <a:bodyPr/>
                    <a:lstStyle/>
                    <a:p>
                      <a:pPr algn="l" latinLnBrk="1">
                        <a:lnSpc>
                          <a:spcPct val="107000"/>
                        </a:lnSpc>
                        <a:spcAft>
                          <a:spcPts val="0"/>
                        </a:spcAft>
                      </a:pPr>
                      <a:r>
                        <a:rPr lang="en-US" sz="1400" kern="0" dirty="0">
                          <a:effectLst/>
                          <a:latin typeface="Arial" charset="0"/>
                          <a:ea typeface="맑은 고딕" charset="-127"/>
                          <a:cs typeface="Times New Roman" charset="0"/>
                        </a:rPr>
                        <a:t>No-show process</a:t>
                      </a:r>
                      <a:endParaRPr lang="ko-KR" sz="1400" kern="100" dirty="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257703">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FR12</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If the driver does not show up at the start of their reservation time, the system must operate the "grace period".</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184474">
                <a:tc>
                  <a:txBody>
                    <a:bodyPr/>
                    <a:lstStyle/>
                    <a:p>
                      <a:pPr algn="ctr" latinLnBrk="0">
                        <a:lnSpc>
                          <a:spcPct val="107000"/>
                        </a:lnSpc>
                        <a:spcAft>
                          <a:spcPts val="0"/>
                        </a:spcAft>
                      </a:pPr>
                      <a:r>
                        <a:rPr lang="en-US" sz="1400" kern="0">
                          <a:effectLst/>
                          <a:latin typeface="Arial" charset="0"/>
                          <a:ea typeface="맑은 고딕" charset="-127"/>
                          <a:cs typeface="Times New Roman" charset="0"/>
                        </a:rPr>
                        <a:t>FR13</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If the driver doesn't show up within the grace period, the system must cancel the reservation.</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184474">
                <a:tc>
                  <a:txBody>
                    <a:bodyPr/>
                    <a:lstStyle/>
                    <a:p>
                      <a:pPr algn="ctr" latinLnBrk="0">
                        <a:lnSpc>
                          <a:spcPct val="107000"/>
                        </a:lnSpc>
                        <a:spcAft>
                          <a:spcPts val="0"/>
                        </a:spcAft>
                      </a:pPr>
                      <a:r>
                        <a:rPr lang="en-US" sz="1400" kern="0">
                          <a:effectLst/>
                          <a:latin typeface="Arial" charset="0"/>
                          <a:ea typeface="맑은 고딕" charset="-127"/>
                          <a:cs typeface="Times New Roman" charset="0"/>
                        </a:rPr>
                        <a:t>FR14</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must calculate the total parking fee by hour and it shall charge on their credit card.</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Charge system</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184474">
                <a:tc>
                  <a:txBody>
                    <a:bodyPr/>
                    <a:lstStyle/>
                    <a:p>
                      <a:pPr algn="ctr" latinLnBrk="0">
                        <a:lnSpc>
                          <a:spcPct val="107000"/>
                        </a:lnSpc>
                        <a:spcAft>
                          <a:spcPts val="0"/>
                        </a:spcAft>
                      </a:pPr>
                      <a:r>
                        <a:rPr lang="en-US" sz="1400" kern="0">
                          <a:effectLst/>
                          <a:latin typeface="Arial" charset="0"/>
                          <a:ea typeface="맑은 고딕" charset="-127"/>
                          <a:cs typeface="Times New Roman" charset="0"/>
                        </a:rPr>
                        <a:t>FR15</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must show which parking spots are occupied and which are opened.</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rowSpan="3">
                  <a:txBody>
                    <a:bodyPr/>
                    <a:lstStyle/>
                    <a:p>
                      <a:pPr algn="l" latinLnBrk="0">
                        <a:lnSpc>
                          <a:spcPct val="107000"/>
                        </a:lnSpc>
                        <a:spcAft>
                          <a:spcPts val="0"/>
                        </a:spcAft>
                      </a:pPr>
                      <a:r>
                        <a:rPr lang="en-US" sz="1400" kern="0">
                          <a:effectLst/>
                          <a:latin typeface="Arial" charset="0"/>
                          <a:ea typeface="맑은 고딕" charset="-127"/>
                          <a:cs typeface="Times New Roman" charset="0"/>
                        </a:rPr>
                        <a:t>Monitoring system for attendants</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184474">
                <a:tc>
                  <a:txBody>
                    <a:bodyPr/>
                    <a:lstStyle/>
                    <a:p>
                      <a:pPr algn="ctr" latinLnBrk="0">
                        <a:lnSpc>
                          <a:spcPct val="107000"/>
                        </a:lnSpc>
                        <a:spcAft>
                          <a:spcPts val="0"/>
                        </a:spcAft>
                      </a:pPr>
                      <a:r>
                        <a:rPr lang="en-US" sz="1400" kern="0">
                          <a:effectLst/>
                          <a:latin typeface="Arial" charset="0"/>
                          <a:ea typeface="맑은 고딕" charset="-127"/>
                          <a:cs typeface="Times New Roman" charset="0"/>
                        </a:rPr>
                        <a:t>FR16</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must show how long the car has occupied the particular parking space.</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330931">
                <a:tc>
                  <a:txBody>
                    <a:bodyPr/>
                    <a:lstStyle/>
                    <a:p>
                      <a:pPr algn="ctr" latinLnBrk="0">
                        <a:lnSpc>
                          <a:spcPct val="107000"/>
                        </a:lnSpc>
                        <a:spcAft>
                          <a:spcPts val="0"/>
                        </a:spcAft>
                      </a:pPr>
                      <a:r>
                        <a:rPr lang="en-US" sz="1400" kern="0">
                          <a:effectLst/>
                          <a:latin typeface="Arial" charset="0"/>
                          <a:ea typeface="맑은 고딕" charset="-127"/>
                          <a:cs typeface="Times New Roman" charset="0"/>
                        </a:rPr>
                        <a:t>FR17</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The system must show the status when a driver parks in the wrong parking space and must automatically reassign parking spaces and correlate associated reservations.</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257703">
                <a:tc>
                  <a:txBody>
                    <a:bodyPr/>
                    <a:lstStyle/>
                    <a:p>
                      <a:pPr algn="ctr" latinLnBrk="0">
                        <a:lnSpc>
                          <a:spcPct val="107000"/>
                        </a:lnSpc>
                        <a:spcAft>
                          <a:spcPts val="0"/>
                        </a:spcAft>
                      </a:pPr>
                      <a:r>
                        <a:rPr lang="en-US" sz="1400" kern="0">
                          <a:effectLst/>
                          <a:latin typeface="Arial" charset="0"/>
                          <a:ea typeface="맑은 고딕" charset="-127"/>
                          <a:cs typeface="Times New Roman" charset="0"/>
                        </a:rPr>
                        <a:t>FR18</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must show the facility usage and revenue.</a:t>
                      </a:r>
                      <a:endParaRPr lang="ko-KR" sz="1400" kern="100">
                        <a:effectLst/>
                        <a:latin typeface="맑은 고딕" charset="-127"/>
                        <a:ea typeface="맑은 고딕" charset="-127"/>
                        <a:cs typeface="Times New Roman" charset="0"/>
                      </a:endParaRPr>
                    </a:p>
                    <a:p>
                      <a:pPr algn="l" latinLnBrk="0">
                        <a:lnSpc>
                          <a:spcPct val="107000"/>
                        </a:lnSpc>
                        <a:spcAft>
                          <a:spcPts val="0"/>
                        </a:spcAft>
                      </a:pPr>
                      <a:r>
                        <a:rPr lang="en-US" sz="1400" kern="0">
                          <a:effectLst/>
                          <a:latin typeface="Arial" charset="0"/>
                          <a:ea typeface="맑은 고딕" charset="-127"/>
                          <a:cs typeface="Times New Roman" charset="0"/>
                        </a:rPr>
                        <a:t>The facility usage must include average occupancy, peak usage hours, parking slot statistics.</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Management system for owner</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257703">
                <a:tc>
                  <a:txBody>
                    <a:bodyPr/>
                    <a:lstStyle/>
                    <a:p>
                      <a:pPr algn="ctr" latinLnBrk="0">
                        <a:lnSpc>
                          <a:spcPct val="107000"/>
                        </a:lnSpc>
                        <a:spcAft>
                          <a:spcPts val="0"/>
                        </a:spcAft>
                      </a:pPr>
                      <a:r>
                        <a:rPr lang="en-US" sz="1400" kern="0">
                          <a:effectLst/>
                          <a:latin typeface="Arial" charset="0"/>
                          <a:ea typeface="맑은 고딕" charset="-127"/>
                          <a:cs typeface="Times New Roman" charset="0"/>
                        </a:rPr>
                        <a:t>FR19</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shall extend analysis algorithms or applications without disrupting operations.</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Management system for owner</a:t>
                      </a:r>
                      <a:endParaRPr lang="ko-KR" sz="1400" kern="100">
                        <a:effectLst/>
                        <a:latin typeface="맑은 고딕" charset="-127"/>
                        <a:ea typeface="맑은 고딕" charset="-127"/>
                        <a:cs typeface="Times New Roman" charset="0"/>
                      </a:endParaRPr>
                    </a:p>
                    <a:p>
                      <a:pPr algn="l" latinLnBrk="0">
                        <a:lnSpc>
                          <a:spcPct val="107000"/>
                        </a:lnSpc>
                        <a:spcAft>
                          <a:spcPts val="0"/>
                        </a:spcAft>
                      </a:pPr>
                      <a:r>
                        <a:rPr lang="en-US" sz="1400" kern="0">
                          <a:effectLst/>
                          <a:latin typeface="Arial" charset="0"/>
                          <a:ea typeface="맑은 고딕" charset="-127"/>
                          <a:cs typeface="Times New Roman" charset="0"/>
                        </a:rPr>
                        <a:t>Extend system</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184474">
                <a:tc>
                  <a:txBody>
                    <a:bodyPr/>
                    <a:lstStyle/>
                    <a:p>
                      <a:pPr algn="ctr" latinLnBrk="0">
                        <a:lnSpc>
                          <a:spcPct val="107000"/>
                        </a:lnSpc>
                        <a:spcAft>
                          <a:spcPts val="0"/>
                        </a:spcAft>
                      </a:pPr>
                      <a:r>
                        <a:rPr lang="en-US" sz="1400" kern="0">
                          <a:effectLst/>
                          <a:latin typeface="Arial" charset="0"/>
                          <a:ea typeface="맑은 고딕" charset="-127"/>
                          <a:cs typeface="Times New Roman" charset="0"/>
                        </a:rPr>
                        <a:t>FR20</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must provide login system for preventing unauthorized users.</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rowSpan="2">
                  <a:txBody>
                    <a:bodyPr/>
                    <a:lstStyle/>
                    <a:p>
                      <a:pPr algn="l" latinLnBrk="0">
                        <a:lnSpc>
                          <a:spcPct val="107000"/>
                        </a:lnSpc>
                        <a:spcAft>
                          <a:spcPts val="0"/>
                        </a:spcAft>
                      </a:pPr>
                      <a:r>
                        <a:rPr lang="en-US" sz="1400" kern="0">
                          <a:effectLst/>
                          <a:latin typeface="Arial" charset="0"/>
                          <a:ea typeface="맑은 고딕" charset="-127"/>
                          <a:cs typeface="Times New Roman" charset="0"/>
                        </a:rPr>
                        <a:t>System security</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184474">
                <a:tc>
                  <a:txBody>
                    <a:bodyPr/>
                    <a:lstStyle/>
                    <a:p>
                      <a:pPr algn="ctr" latinLnBrk="0">
                        <a:lnSpc>
                          <a:spcPct val="107000"/>
                        </a:lnSpc>
                        <a:spcAft>
                          <a:spcPts val="0"/>
                        </a:spcAft>
                      </a:pPr>
                      <a:r>
                        <a:rPr lang="en-US" sz="1400" kern="0">
                          <a:effectLst/>
                          <a:latin typeface="Arial" charset="0"/>
                          <a:ea typeface="맑은 고딕" charset="-127"/>
                          <a:cs typeface="Times New Roman" charset="0"/>
                        </a:rPr>
                        <a:t>FR21</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The system must not allow anyone to view facility data (reservations, credit cards, etc.) except owner. </a:t>
                      </a:r>
                      <a:endParaRPr lang="ko-KR" sz="1400" kern="100" dirty="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bl>
          </a:graphicData>
        </a:graphic>
      </p:graphicFrame>
    </p:spTree>
    <p:extLst>
      <p:ext uri="{BB962C8B-B14F-4D97-AF65-F5344CB8AC3E}">
        <p14:creationId xmlns:p14="http://schemas.microsoft.com/office/powerpoint/2010/main" val="6822163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5</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2.2 Quality </a:t>
            </a:r>
            <a:r>
              <a:rPr kumimoji="0" lang="en-US" altLang="ko-KR" sz="2000" b="1" dirty="0">
                <a:latin typeface="Arial" charset="0"/>
                <a:ea typeface="Arial" charset="0"/>
                <a:cs typeface="Arial" charset="0"/>
              </a:rPr>
              <a:t>Attribute Utility</a:t>
            </a:r>
          </a:p>
        </p:txBody>
      </p:sp>
      <p:graphicFrame>
        <p:nvGraphicFramePr>
          <p:cNvPr id="5" name="표 4"/>
          <p:cNvGraphicFramePr>
            <a:graphicFrameLocks noGrp="1"/>
          </p:cNvGraphicFramePr>
          <p:nvPr>
            <p:extLst>
              <p:ext uri="{D42A27DB-BD31-4B8C-83A1-F6EECF244321}">
                <p14:modId xmlns:p14="http://schemas.microsoft.com/office/powerpoint/2010/main" val="4240630108"/>
              </p:ext>
            </p:extLst>
          </p:nvPr>
        </p:nvGraphicFramePr>
        <p:xfrm>
          <a:off x="776536" y="1196752"/>
          <a:ext cx="8496944" cy="4546809"/>
        </p:xfrm>
        <a:graphic>
          <a:graphicData uri="http://schemas.openxmlformats.org/drawingml/2006/table">
            <a:tbl>
              <a:tblPr firstRow="1" firstCol="1" bandRow="1"/>
              <a:tblGrid>
                <a:gridCol w="663884"/>
                <a:gridCol w="1701046"/>
                <a:gridCol w="3049692"/>
                <a:gridCol w="861043"/>
                <a:gridCol w="792088"/>
                <a:gridCol w="1429191"/>
              </a:tblGrid>
              <a:tr h="453121">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ID</a:t>
                      </a:r>
                      <a:endParaRPr lang="ko-KR" sz="1400" kern="10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Quality Attribute</a:t>
                      </a:r>
                      <a:endParaRPr lang="ko-KR" sz="1400" kern="10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Description</a:t>
                      </a:r>
                      <a:endParaRPr lang="ko-KR" sz="1400" kern="10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smtClean="0">
                          <a:effectLst/>
                          <a:latin typeface="Arial" charset="0"/>
                          <a:ea typeface="맑은 고딕" charset="-127"/>
                          <a:cs typeface="Times New Roman" charset="0"/>
                        </a:rPr>
                        <a:t>Difficulty(D)</a:t>
                      </a:r>
                      <a:endParaRPr lang="ko-KR" sz="1400" kern="100" dirty="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smtClean="0">
                          <a:effectLst/>
                          <a:latin typeface="Arial" charset="0"/>
                          <a:ea typeface="맑은 고딕" charset="-127"/>
                          <a:cs typeface="Times New Roman" charset="0"/>
                        </a:rPr>
                        <a:t>Priority</a:t>
                      </a:r>
                    </a:p>
                    <a:p>
                      <a:pPr algn="ctr" latinLnBrk="0">
                        <a:lnSpc>
                          <a:spcPct val="107000"/>
                        </a:lnSpc>
                        <a:spcAft>
                          <a:spcPts val="0"/>
                        </a:spcAft>
                      </a:pPr>
                      <a:r>
                        <a:rPr lang="en-US" sz="1400" b="1" kern="0" dirty="0" smtClean="0">
                          <a:effectLst/>
                          <a:latin typeface="Arial" charset="0"/>
                          <a:ea typeface="맑은 고딕" charset="-127"/>
                          <a:cs typeface="Times New Roman" charset="0"/>
                        </a:rPr>
                        <a:t>(P)</a:t>
                      </a:r>
                      <a:endParaRPr lang="ko-KR" sz="1400" kern="100" dirty="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Total </a:t>
                      </a:r>
                      <a:r>
                        <a:rPr lang="en-US" sz="1400" b="1" kern="0" dirty="0" smtClean="0">
                          <a:effectLst/>
                          <a:latin typeface="Arial" charset="0"/>
                          <a:ea typeface="맑은 고딕" charset="-127"/>
                          <a:cs typeface="Times New Roman" charset="0"/>
                        </a:rPr>
                        <a:t>Score</a:t>
                      </a:r>
                    </a:p>
                    <a:p>
                      <a:pPr algn="ctr" latinLnBrk="0">
                        <a:lnSpc>
                          <a:spcPct val="107000"/>
                        </a:lnSpc>
                        <a:spcAft>
                          <a:spcPts val="0"/>
                        </a:spcAft>
                      </a:pPr>
                      <a:r>
                        <a:rPr lang="en-US" sz="1400" b="1" kern="0" dirty="0" smtClean="0">
                          <a:effectLst/>
                          <a:latin typeface="Arial" charset="0"/>
                          <a:ea typeface="맑은 고딕" charset="-127"/>
                          <a:cs typeface="Times New Roman" charset="0"/>
                        </a:rPr>
                        <a:t>(D x P)</a:t>
                      </a: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453121">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QA01</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 Scalability</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 Scale out to other parking facilities</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3</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3</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9</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453121">
                <a:tc>
                  <a:txBody>
                    <a:bodyPr/>
                    <a:lstStyle/>
                    <a:p>
                      <a:pPr algn="l" latinLnBrk="0">
                        <a:lnSpc>
                          <a:spcPct val="107000"/>
                        </a:lnSpc>
                        <a:spcAft>
                          <a:spcPts val="0"/>
                        </a:spcAft>
                      </a:pPr>
                      <a:r>
                        <a:rPr lang="en-US" sz="1400" b="1" kern="0">
                          <a:solidFill>
                            <a:srgbClr val="000000"/>
                          </a:solidFill>
                          <a:effectLst/>
                          <a:latin typeface="Arial" panose="020B0604020202020204" pitchFamily="34" charset="0"/>
                          <a:ea typeface="맑은 고딕" panose="020B0503020000020004" pitchFamily="50" charset="-127"/>
                          <a:cs typeface="Times New Roman" panose="02020603050405020304" pitchFamily="18" charset="0"/>
                        </a:rPr>
                        <a:t>QA02</a:t>
                      </a:r>
                      <a:endParaRPr lang="ko-KR" sz="1400" b="1"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b="1" kern="0" dirty="0">
                          <a:solidFill>
                            <a:srgbClr val="000000"/>
                          </a:solidFill>
                          <a:effectLst/>
                          <a:latin typeface="Arial" panose="020B0604020202020204" pitchFamily="34" charset="0"/>
                          <a:ea typeface="맑은 고딕" panose="020B0503020000020004" pitchFamily="50" charset="-127"/>
                          <a:cs typeface="Times New Roman" panose="02020603050405020304" pitchFamily="18" charset="0"/>
                        </a:rPr>
                        <a:t> Availability</a:t>
                      </a:r>
                      <a:endParaRPr lang="ko-KR" sz="1400" b="1"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b="1" kern="0" dirty="0">
                          <a:solidFill>
                            <a:srgbClr val="000000"/>
                          </a:solidFill>
                          <a:effectLst/>
                          <a:latin typeface="Arial" panose="020B0604020202020204" pitchFamily="34" charset="0"/>
                          <a:ea typeface="맑은 고딕" panose="020B0503020000020004" pitchFamily="50" charset="-127"/>
                          <a:cs typeface="Times New Roman" panose="02020603050405020304" pitchFamily="18" charset="0"/>
                        </a:rPr>
                        <a:t> </a:t>
                      </a:r>
                      <a:r>
                        <a:rPr lang="en-US" sz="1400" b="1" kern="0" dirty="0">
                          <a:effectLst/>
                          <a:latin typeface="Arial" panose="020B0604020202020204" pitchFamily="34" charset="0"/>
                          <a:ea typeface="맑은 고딕" panose="020B0503020000020004" pitchFamily="50" charset="-127"/>
                          <a:cs typeface="Times New Roman" panose="02020603050405020304" pitchFamily="18" charset="0"/>
                        </a:rPr>
                        <a:t>Detect malfunction of the Sure park system’s software</a:t>
                      </a:r>
                      <a:endParaRPr lang="ko-KR" sz="1400" b="1"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b="1" kern="0">
                          <a:solidFill>
                            <a:srgbClr val="000000"/>
                          </a:solidFill>
                          <a:effectLst/>
                          <a:latin typeface="Arial" panose="020B0604020202020204" pitchFamily="34" charset="0"/>
                          <a:ea typeface="맑은 고딕" panose="020B0503020000020004" pitchFamily="50" charset="-127"/>
                          <a:cs typeface="Times New Roman" panose="02020603050405020304" pitchFamily="18" charset="0"/>
                        </a:rPr>
                        <a:t>9</a:t>
                      </a:r>
                      <a:endParaRPr lang="ko-KR" sz="1400" b="1"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b="1" kern="0">
                          <a:solidFill>
                            <a:srgbClr val="000000"/>
                          </a:solidFill>
                          <a:effectLst/>
                          <a:latin typeface="Arial" panose="020B0604020202020204" pitchFamily="34" charset="0"/>
                          <a:ea typeface="맑은 고딕" panose="020B0503020000020004" pitchFamily="50" charset="-127"/>
                          <a:cs typeface="Times New Roman" panose="02020603050405020304" pitchFamily="18" charset="0"/>
                        </a:rPr>
                        <a:t>9</a:t>
                      </a:r>
                      <a:endParaRPr lang="ko-KR" sz="1400" b="1"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b="1" kern="0" dirty="0">
                          <a:solidFill>
                            <a:srgbClr val="FF0000"/>
                          </a:solidFill>
                          <a:effectLst/>
                          <a:latin typeface="Arial" panose="020B0604020202020204" pitchFamily="34" charset="0"/>
                          <a:ea typeface="맑은 고딕" panose="020B0503020000020004" pitchFamily="50" charset="-127"/>
                          <a:cs typeface="Times New Roman" panose="02020603050405020304" pitchFamily="18" charset="0"/>
                        </a:rPr>
                        <a:t>81</a:t>
                      </a:r>
                      <a:endParaRPr lang="ko-KR" sz="1400" b="1"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453121">
                <a:tc>
                  <a:txBody>
                    <a:bodyPr/>
                    <a:lstStyle/>
                    <a:p>
                      <a:pPr algn="l" latinLnBrk="0">
                        <a:lnSpc>
                          <a:spcPct val="107000"/>
                        </a:lnSpc>
                        <a:spcAft>
                          <a:spcPts val="0"/>
                        </a:spcAft>
                      </a:pPr>
                      <a:r>
                        <a:rPr lang="en-US" sz="1400" b="1" kern="0">
                          <a:effectLst/>
                          <a:latin typeface="Arial" panose="020B0604020202020204" pitchFamily="34" charset="0"/>
                          <a:ea typeface="맑은 고딕" panose="020B0503020000020004" pitchFamily="50" charset="-127"/>
                          <a:cs typeface="Times New Roman" panose="02020603050405020304" pitchFamily="18" charset="0"/>
                        </a:rPr>
                        <a:t>QA03</a:t>
                      </a:r>
                      <a:endParaRPr lang="ko-KR" sz="1400" b="1"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b="1" kern="0" dirty="0">
                          <a:effectLst/>
                          <a:latin typeface="Arial" panose="020B0604020202020204" pitchFamily="34" charset="0"/>
                          <a:ea typeface="맑은 고딕" panose="020B0503020000020004" pitchFamily="50" charset="-127"/>
                          <a:cs typeface="Times New Roman" panose="02020603050405020304" pitchFamily="18" charset="0"/>
                        </a:rPr>
                        <a:t> Security</a:t>
                      </a:r>
                      <a:endParaRPr lang="ko-KR" sz="1400" b="1"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b="1" kern="0" dirty="0">
                          <a:effectLst/>
                          <a:latin typeface="Arial" panose="020B0604020202020204" pitchFamily="34" charset="0"/>
                          <a:ea typeface="맑은 고딕" panose="020B0503020000020004" pitchFamily="50" charset="-127"/>
                          <a:cs typeface="Times New Roman" panose="02020603050405020304" pitchFamily="18" charset="0"/>
                        </a:rPr>
                        <a:t> Protect data and information from unauthorized access</a:t>
                      </a:r>
                      <a:endParaRPr lang="ko-KR" sz="1400" b="1"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b="1" kern="0">
                          <a:effectLst/>
                          <a:latin typeface="Arial" panose="020B0604020202020204" pitchFamily="34" charset="0"/>
                          <a:ea typeface="맑은 고딕" panose="020B0503020000020004" pitchFamily="50" charset="-127"/>
                          <a:cs typeface="Times New Roman" panose="02020603050405020304" pitchFamily="18" charset="0"/>
                        </a:rPr>
                        <a:t>3</a:t>
                      </a:r>
                      <a:endParaRPr lang="ko-KR" sz="1400" b="1"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b="1" kern="0">
                          <a:effectLst/>
                          <a:latin typeface="Arial" panose="020B0604020202020204" pitchFamily="34" charset="0"/>
                          <a:ea typeface="맑은 고딕" panose="020B0503020000020004" pitchFamily="50" charset="-127"/>
                          <a:cs typeface="Times New Roman" panose="02020603050405020304" pitchFamily="18" charset="0"/>
                        </a:rPr>
                        <a:t>9</a:t>
                      </a:r>
                      <a:endParaRPr lang="ko-KR" sz="1400" b="1"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b="1" kern="0" dirty="0">
                          <a:solidFill>
                            <a:srgbClr val="FF0000"/>
                          </a:solidFill>
                          <a:effectLst/>
                          <a:latin typeface="Arial" panose="020B0604020202020204" pitchFamily="34" charset="0"/>
                          <a:ea typeface="맑은 고딕" panose="020B0503020000020004" pitchFamily="50" charset="-127"/>
                          <a:cs typeface="Times New Roman" panose="02020603050405020304" pitchFamily="18" charset="0"/>
                        </a:rPr>
                        <a:t>27</a:t>
                      </a:r>
                      <a:endParaRPr lang="ko-KR" sz="1400" b="1"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453121">
                <a:tc>
                  <a:txBody>
                    <a:bodyPr/>
                    <a:lstStyle/>
                    <a:p>
                      <a:pPr algn="l" latinLnBrk="0">
                        <a:lnSpc>
                          <a:spcPct val="107000"/>
                        </a:lnSpc>
                        <a:spcAft>
                          <a:spcPts val="0"/>
                        </a:spcAft>
                      </a:pPr>
                      <a:r>
                        <a:rPr lang="en-US" sz="1400" kern="0">
                          <a:effectLst/>
                          <a:latin typeface="Arial" panose="020B0604020202020204" pitchFamily="34" charset="0"/>
                          <a:ea typeface="맑은 고딕" panose="020B0503020000020004" pitchFamily="50" charset="-127"/>
                          <a:cs typeface="Times New Roman" panose="02020603050405020304" pitchFamily="18" charset="0"/>
                        </a:rPr>
                        <a:t>QA04</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 Extensibility</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 Add more analysis algorithms or analysis applications</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effectLst/>
                          <a:latin typeface="Arial" panose="020B0604020202020204" pitchFamily="34" charset="0"/>
                          <a:ea typeface="맑은 고딕" panose="020B0503020000020004" pitchFamily="50" charset="-127"/>
                          <a:cs typeface="Times New Roman" panose="02020603050405020304" pitchFamily="18" charset="0"/>
                        </a:rPr>
                        <a:t>3</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effectLst/>
                          <a:latin typeface="Arial" panose="020B0604020202020204" pitchFamily="34" charset="0"/>
                          <a:ea typeface="맑은 고딕" panose="020B0503020000020004" pitchFamily="50" charset="-127"/>
                          <a:cs typeface="Times New Roman" panose="02020603050405020304" pitchFamily="18" charset="0"/>
                        </a:rPr>
                        <a:t>3</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9</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453121">
                <a:tc>
                  <a:txBody>
                    <a:bodyPr/>
                    <a:lstStyle/>
                    <a:p>
                      <a:pPr algn="l" latinLnBrk="0">
                        <a:lnSpc>
                          <a:spcPct val="107000"/>
                        </a:lnSpc>
                        <a:spcAft>
                          <a:spcPts val="0"/>
                        </a:spcAft>
                      </a:pPr>
                      <a:r>
                        <a:rPr lang="en-US" sz="1400" kern="0">
                          <a:effectLst/>
                          <a:latin typeface="Arial" panose="020B0604020202020204" pitchFamily="34" charset="0"/>
                          <a:ea typeface="맑은 고딕" panose="020B0503020000020004" pitchFamily="50" charset="-127"/>
                          <a:cs typeface="Times New Roman" panose="02020603050405020304" pitchFamily="18" charset="0"/>
                        </a:rPr>
                        <a:t>QA05</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 Performance</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 Retrieve an available parking slot ASAP.</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1</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3</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3</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453121">
                <a:tc>
                  <a:txBody>
                    <a:bodyPr/>
                    <a:lstStyle/>
                    <a:p>
                      <a:pPr algn="l" latinLnBrk="0">
                        <a:lnSpc>
                          <a:spcPct val="107000"/>
                        </a:lnSpc>
                        <a:spcAft>
                          <a:spcPts val="0"/>
                        </a:spcAft>
                      </a:pPr>
                      <a:r>
                        <a:rPr lang="en-US" sz="1400" kern="0">
                          <a:effectLst/>
                          <a:latin typeface="Arial" panose="020B0604020202020204" pitchFamily="34" charset="0"/>
                          <a:ea typeface="맑은 고딕" panose="020B0503020000020004" pitchFamily="50" charset="-127"/>
                          <a:cs typeface="Times New Roman" panose="02020603050405020304" pitchFamily="18" charset="0"/>
                        </a:rPr>
                        <a:t>QA06</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Usability</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Obtain basic statistics on facility usage.</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effectLst/>
                          <a:latin typeface="Arial" panose="020B0604020202020204" pitchFamily="34" charset="0"/>
                          <a:ea typeface="맑은 고딕" panose="020B0503020000020004" pitchFamily="50" charset="-127"/>
                          <a:cs typeface="Times New Roman" panose="02020603050405020304" pitchFamily="18" charset="0"/>
                        </a:rPr>
                        <a:t>1</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9</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smtClean="0">
                          <a:effectLst/>
                          <a:latin typeface="Arial" panose="020B0604020202020204" pitchFamily="34" charset="0"/>
                          <a:ea typeface="맑은 고딕" panose="020B0503020000020004" pitchFamily="50" charset="-127"/>
                          <a:cs typeface="Times New Roman" panose="02020603050405020304" pitchFamily="18" charset="0"/>
                        </a:rPr>
                        <a:t>9</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453121">
                <a:tc>
                  <a:txBody>
                    <a:bodyPr/>
                    <a:lstStyle/>
                    <a:p>
                      <a:pPr algn="l" latinLnBrk="0">
                        <a:lnSpc>
                          <a:spcPct val="107000"/>
                        </a:lnSpc>
                        <a:spcAft>
                          <a:spcPts val="0"/>
                        </a:spcAft>
                      </a:pPr>
                      <a:r>
                        <a:rPr lang="en-US" sz="1400" kern="0">
                          <a:effectLst/>
                          <a:latin typeface="Arial" panose="020B0604020202020204" pitchFamily="34" charset="0"/>
                          <a:ea typeface="맑은 고딕" panose="020B0503020000020004" pitchFamily="50" charset="-127"/>
                          <a:cs typeface="Times New Roman" panose="02020603050405020304" pitchFamily="18" charset="0"/>
                        </a:rPr>
                        <a:t>QA07</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Interoperability</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Communicate between facility controller and Sure Park system.</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effectLst/>
                          <a:latin typeface="Arial" panose="020B0604020202020204" pitchFamily="34" charset="0"/>
                          <a:ea typeface="맑은 고딕" panose="020B0503020000020004" pitchFamily="50" charset="-127"/>
                          <a:cs typeface="Times New Roman" panose="02020603050405020304" pitchFamily="18" charset="0"/>
                        </a:rPr>
                        <a:t>3</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3</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9</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273250">
                <a:tc>
                  <a:txBody>
                    <a:bodyPr/>
                    <a:lstStyle/>
                    <a:p>
                      <a:pPr algn="l" latinLnBrk="0">
                        <a:lnSpc>
                          <a:spcPct val="107000"/>
                        </a:lnSpc>
                        <a:spcAft>
                          <a:spcPts val="0"/>
                        </a:spcAft>
                      </a:pPr>
                      <a:r>
                        <a:rPr lang="en-US" sz="1400" b="1" kern="0">
                          <a:effectLst/>
                          <a:latin typeface="Arial" panose="020B0604020202020204" pitchFamily="34" charset="0"/>
                          <a:ea typeface="맑은 고딕" panose="020B0503020000020004" pitchFamily="50" charset="-127"/>
                          <a:cs typeface="Times New Roman" panose="02020603050405020304" pitchFamily="18" charset="0"/>
                        </a:rPr>
                        <a:t>QA08</a:t>
                      </a:r>
                      <a:endParaRPr lang="ko-KR" sz="1400" b="1"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b="1" kern="0" dirty="0">
                          <a:effectLst/>
                          <a:latin typeface="Arial" panose="020B0604020202020204" pitchFamily="34" charset="0"/>
                          <a:ea typeface="맑은 고딕" panose="020B0503020000020004" pitchFamily="50" charset="-127"/>
                          <a:cs typeface="Times New Roman" panose="02020603050405020304" pitchFamily="18" charset="0"/>
                        </a:rPr>
                        <a:t>Modifiability</a:t>
                      </a:r>
                      <a:endParaRPr lang="ko-KR" sz="1400" b="1"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b="1" kern="0" dirty="0">
                          <a:effectLst/>
                          <a:latin typeface="Arial" panose="020B0604020202020204" pitchFamily="34" charset="0"/>
                          <a:ea typeface="맑은 고딕" panose="020B0503020000020004" pitchFamily="50" charset="-127"/>
                          <a:cs typeface="Times New Roman" panose="02020603050405020304" pitchFamily="18" charset="0"/>
                        </a:rPr>
                        <a:t>Scale up/out to parking facilities</a:t>
                      </a:r>
                      <a:endParaRPr lang="ko-KR" sz="1400" b="1"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b="1" kern="0">
                          <a:effectLst/>
                          <a:latin typeface="Arial" panose="020B0604020202020204" pitchFamily="34" charset="0"/>
                          <a:ea typeface="맑은 고딕" panose="020B0503020000020004" pitchFamily="50" charset="-127"/>
                          <a:cs typeface="Times New Roman" panose="02020603050405020304" pitchFamily="18" charset="0"/>
                        </a:rPr>
                        <a:t>9</a:t>
                      </a:r>
                      <a:endParaRPr lang="ko-KR" sz="1400" b="1"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b="1" kern="0" dirty="0">
                          <a:effectLst/>
                          <a:latin typeface="Arial" panose="020B0604020202020204" pitchFamily="34" charset="0"/>
                          <a:ea typeface="맑은 고딕" panose="020B0503020000020004" pitchFamily="50" charset="-127"/>
                          <a:cs typeface="Times New Roman" panose="02020603050405020304" pitchFamily="18" charset="0"/>
                        </a:rPr>
                        <a:t>9</a:t>
                      </a:r>
                      <a:endParaRPr lang="ko-KR" sz="1400" b="1"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b="1" kern="0" dirty="0">
                          <a:solidFill>
                            <a:srgbClr val="FF0000"/>
                          </a:solidFill>
                          <a:effectLst/>
                          <a:latin typeface="Arial" panose="020B0604020202020204" pitchFamily="34" charset="0"/>
                          <a:ea typeface="맑은 고딕" panose="020B0503020000020004" pitchFamily="50" charset="-127"/>
                          <a:cs typeface="Times New Roman" panose="02020603050405020304" pitchFamily="18" charset="0"/>
                        </a:rPr>
                        <a:t>81</a:t>
                      </a:r>
                      <a:endParaRPr lang="ko-KR" sz="1400" b="1"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
        <p:nvSpPr>
          <p:cNvPr id="3" name="TextBox 2"/>
          <p:cNvSpPr txBox="1"/>
          <p:nvPr/>
        </p:nvSpPr>
        <p:spPr>
          <a:xfrm>
            <a:off x="6177136" y="836712"/>
            <a:ext cx="3137397" cy="332399"/>
          </a:xfrm>
          <a:prstGeom prst="rect">
            <a:avLst/>
          </a:prstGeom>
          <a:noFill/>
        </p:spPr>
        <p:txBody>
          <a:bodyPr wrap="none" rtlCol="0">
            <a:spAutoFit/>
          </a:bodyPr>
          <a:lstStyle/>
          <a:p>
            <a:pPr>
              <a:lnSpc>
                <a:spcPct val="130000"/>
              </a:lnSpc>
              <a:buClr>
                <a:srgbClr val="C5003D"/>
              </a:buClr>
            </a:pPr>
            <a:r>
              <a:rPr lang="en-US" altLang="ko-KR" sz="1200" dirty="0">
                <a:latin typeface="맑은 고딕" panose="020B0503020000020004" pitchFamily="50" charset="-127"/>
                <a:ea typeface="맑은 고딕" panose="020B0503020000020004" pitchFamily="50" charset="-127"/>
                <a:cs typeface="Arial" panose="020B0604020202020204" pitchFamily="34" charset="0"/>
              </a:rPr>
              <a:t>※ </a:t>
            </a:r>
            <a:r>
              <a:rPr lang="en-US" altLang="ko-KR" sz="1200" dirty="0" smtClean="0">
                <a:latin typeface="Arial" panose="020B0604020202020204" pitchFamily="34" charset="0"/>
                <a:cs typeface="Arial" panose="020B0604020202020204" pitchFamily="34" charset="0"/>
              </a:rPr>
              <a:t>Greater </a:t>
            </a:r>
            <a:r>
              <a:rPr lang="en-US" altLang="ko-KR" sz="1200" dirty="0">
                <a:latin typeface="Arial" panose="020B0604020202020204" pitchFamily="34" charset="0"/>
                <a:cs typeface="Arial" panose="020B0604020202020204" pitchFamily="34" charset="0"/>
              </a:rPr>
              <a:t>number equals to higher priority</a:t>
            </a:r>
            <a:endParaRPr lang="ko-KR" altLang="en-US" sz="1200"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01842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6</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2.3 Business Constraint</a:t>
            </a:r>
            <a:endParaRPr kumimoji="0" lang="en-US" altLang="ko-KR" sz="2000" b="1" dirty="0">
              <a:latin typeface="Arial" charset="0"/>
              <a:ea typeface="Arial" charset="0"/>
              <a:cs typeface="Arial" charset="0"/>
            </a:endParaRPr>
          </a:p>
        </p:txBody>
      </p:sp>
      <p:graphicFrame>
        <p:nvGraphicFramePr>
          <p:cNvPr id="5" name="표 4"/>
          <p:cNvGraphicFramePr>
            <a:graphicFrameLocks noGrp="1"/>
          </p:cNvGraphicFramePr>
          <p:nvPr>
            <p:extLst>
              <p:ext uri="{D42A27DB-BD31-4B8C-83A1-F6EECF244321}">
                <p14:modId xmlns:p14="http://schemas.microsoft.com/office/powerpoint/2010/main" val="3906556376"/>
              </p:ext>
            </p:extLst>
          </p:nvPr>
        </p:nvGraphicFramePr>
        <p:xfrm>
          <a:off x="776288" y="1196975"/>
          <a:ext cx="8497887" cy="4669032"/>
        </p:xfrm>
        <a:graphic>
          <a:graphicData uri="http://schemas.openxmlformats.org/drawingml/2006/table">
            <a:tbl>
              <a:tblPr firstRow="1" firstCol="1" bandRow="1"/>
              <a:tblGrid>
                <a:gridCol w="710962"/>
                <a:gridCol w="2256532"/>
                <a:gridCol w="5530393"/>
              </a:tblGrid>
              <a:tr h="0">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ID</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Business Constraint</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Description</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0">
                <a:tc>
                  <a:txBody>
                    <a:bodyPr/>
                    <a:lstStyle/>
                    <a:p>
                      <a:pPr algn="ctr" latinLnBrk="0">
                        <a:lnSpc>
                          <a:spcPct val="107000"/>
                        </a:lnSpc>
                        <a:spcAft>
                          <a:spcPts val="0"/>
                        </a:spcAft>
                      </a:pPr>
                      <a:r>
                        <a:rPr lang="en-US" sz="1400" kern="0" dirty="0">
                          <a:solidFill>
                            <a:schemeClr val="bg1">
                              <a:lumMod val="50000"/>
                            </a:schemeClr>
                          </a:solidFill>
                          <a:effectLst/>
                          <a:latin typeface="Arial" charset="0"/>
                          <a:ea typeface="맑은 고딕" charset="-127"/>
                          <a:cs typeface="Times New Roman" charset="0"/>
                        </a:rPr>
                        <a:t>BC01</a:t>
                      </a:r>
                      <a:endParaRPr lang="ko-KR" sz="1400" kern="100">
                        <a:solidFill>
                          <a:schemeClr val="bg1">
                            <a:lumMod val="50000"/>
                          </a:schemeClr>
                        </a:solidFill>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smtClean="0">
                          <a:solidFill>
                            <a:schemeClr val="bg1">
                              <a:lumMod val="50000"/>
                            </a:schemeClr>
                          </a:solidFill>
                          <a:effectLst/>
                          <a:latin typeface="Arial" charset="0"/>
                          <a:ea typeface="맑은 고딕" charset="-127"/>
                          <a:cs typeface="Times New Roman" charset="0"/>
                        </a:rPr>
                        <a:t> Reducing </a:t>
                      </a:r>
                      <a:r>
                        <a:rPr lang="en-US" sz="1400" kern="0" dirty="0">
                          <a:solidFill>
                            <a:schemeClr val="bg1">
                              <a:lumMod val="50000"/>
                            </a:schemeClr>
                          </a:solidFill>
                          <a:effectLst/>
                          <a:latin typeface="Arial" charset="0"/>
                          <a:ea typeface="맑은 고딕" charset="-127"/>
                          <a:cs typeface="Times New Roman" charset="0"/>
                        </a:rPr>
                        <a:t>complain</a:t>
                      </a:r>
                      <a:endParaRPr lang="ko-KR" sz="1400" kern="100" dirty="0">
                        <a:solidFill>
                          <a:schemeClr val="bg1">
                            <a:lumMod val="50000"/>
                          </a:schemeClr>
                        </a:solidFill>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solidFill>
                            <a:schemeClr val="bg1">
                              <a:lumMod val="50000"/>
                            </a:schemeClr>
                          </a:solidFill>
                          <a:effectLst/>
                          <a:latin typeface="Arial" charset="0"/>
                          <a:ea typeface="맑은 고딕" charset="-127"/>
                          <a:cs typeface="Times New Roman" charset="0"/>
                        </a:rPr>
                        <a:t>GTPS wants to reduce driver frustration when customers find available parking slots and reserve them.</a:t>
                      </a:r>
                      <a:endParaRPr lang="ko-KR" sz="1400" kern="100" dirty="0">
                        <a:solidFill>
                          <a:schemeClr val="bg1">
                            <a:lumMod val="50000"/>
                          </a:schemeClr>
                        </a:solidFill>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dirty="0">
                          <a:solidFill>
                            <a:schemeClr val="bg1">
                              <a:lumMod val="50000"/>
                            </a:schemeClr>
                          </a:solidFill>
                          <a:effectLst/>
                          <a:latin typeface="Arial" charset="0"/>
                          <a:ea typeface="맑은 고딕" charset="-127"/>
                          <a:cs typeface="Times New Roman" charset="0"/>
                        </a:rPr>
                        <a:t>BC02</a:t>
                      </a:r>
                      <a:endParaRPr lang="ko-KR" sz="1400" kern="100">
                        <a:solidFill>
                          <a:schemeClr val="bg1">
                            <a:lumMod val="50000"/>
                          </a:schemeClr>
                        </a:solidFill>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smtClean="0">
                          <a:solidFill>
                            <a:schemeClr val="bg1">
                              <a:lumMod val="50000"/>
                            </a:schemeClr>
                          </a:solidFill>
                          <a:effectLst/>
                          <a:latin typeface="Arial" charset="0"/>
                          <a:ea typeface="맑은 고딕" charset="-127"/>
                          <a:cs typeface="Times New Roman" charset="0"/>
                        </a:rPr>
                        <a:t> Increasing </a:t>
                      </a:r>
                      <a:r>
                        <a:rPr lang="en-US" sz="1400" kern="0" dirty="0">
                          <a:solidFill>
                            <a:schemeClr val="bg1">
                              <a:lumMod val="50000"/>
                            </a:schemeClr>
                          </a:solidFill>
                          <a:effectLst/>
                          <a:latin typeface="Arial" charset="0"/>
                          <a:ea typeface="맑은 고딕" charset="-127"/>
                          <a:cs typeface="Times New Roman" charset="0"/>
                        </a:rPr>
                        <a:t>profits</a:t>
                      </a:r>
                      <a:endParaRPr lang="ko-KR" sz="1400" kern="100" dirty="0">
                        <a:solidFill>
                          <a:schemeClr val="bg1">
                            <a:lumMod val="50000"/>
                          </a:schemeClr>
                        </a:solidFill>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solidFill>
                            <a:schemeClr val="bg1">
                              <a:lumMod val="50000"/>
                            </a:schemeClr>
                          </a:solidFill>
                          <a:effectLst/>
                          <a:latin typeface="Arial" charset="0"/>
                          <a:ea typeface="맑은 고딕" charset="-127"/>
                          <a:cs typeface="Times New Roman" charset="0"/>
                        </a:rPr>
                        <a:t>More efficient space utilization is needed.</a:t>
                      </a:r>
                      <a:endParaRPr lang="ko-KR" sz="1400" kern="100" dirty="0">
                        <a:solidFill>
                          <a:schemeClr val="bg1">
                            <a:lumMod val="50000"/>
                          </a:schemeClr>
                        </a:solidFill>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solidFill>
                            <a:schemeClr val="bg1">
                              <a:lumMod val="50000"/>
                            </a:schemeClr>
                          </a:solidFill>
                          <a:effectLst/>
                          <a:latin typeface="Arial" charset="0"/>
                          <a:ea typeface="맑은 고딕" charset="-127"/>
                          <a:cs typeface="Times New Roman" charset="0"/>
                        </a:rPr>
                        <a:t>BC03</a:t>
                      </a:r>
                      <a:endParaRPr lang="ko-KR" sz="1400" kern="100">
                        <a:solidFill>
                          <a:schemeClr val="bg1">
                            <a:lumMod val="50000"/>
                          </a:schemeClr>
                        </a:solidFill>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smtClean="0">
                          <a:solidFill>
                            <a:schemeClr val="bg1">
                              <a:lumMod val="50000"/>
                            </a:schemeClr>
                          </a:solidFill>
                          <a:effectLst/>
                          <a:latin typeface="Arial" charset="0"/>
                          <a:ea typeface="맑은 고딕" charset="-127"/>
                          <a:cs typeface="Times New Roman" charset="0"/>
                        </a:rPr>
                        <a:t> Reducing </a:t>
                      </a:r>
                      <a:r>
                        <a:rPr lang="en-US" sz="1400" kern="0" dirty="0">
                          <a:solidFill>
                            <a:schemeClr val="bg1">
                              <a:lumMod val="50000"/>
                            </a:schemeClr>
                          </a:solidFill>
                          <a:effectLst/>
                          <a:latin typeface="Arial" charset="0"/>
                          <a:ea typeface="맑은 고딕" charset="-127"/>
                          <a:cs typeface="Times New Roman" charset="0"/>
                        </a:rPr>
                        <a:t>liabilities</a:t>
                      </a:r>
                      <a:endParaRPr lang="ko-KR" sz="1400" kern="100" dirty="0">
                        <a:solidFill>
                          <a:schemeClr val="bg1">
                            <a:lumMod val="50000"/>
                          </a:schemeClr>
                        </a:solidFill>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solidFill>
                            <a:schemeClr val="bg1">
                              <a:lumMod val="50000"/>
                            </a:schemeClr>
                          </a:solidFill>
                          <a:effectLst/>
                          <a:latin typeface="Arial" charset="0"/>
                          <a:ea typeface="맑은 고딕" charset="-127"/>
                          <a:cs typeface="Times New Roman" charset="0"/>
                        </a:rPr>
                        <a:t>It is needed to reduce traffic congestion and the chance for accidents inside the parking facilities. </a:t>
                      </a:r>
                      <a:endParaRPr lang="ko-KR" sz="1400" kern="100" dirty="0">
                        <a:solidFill>
                          <a:schemeClr val="bg1">
                            <a:lumMod val="50000"/>
                          </a:schemeClr>
                        </a:solidFill>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solidFill>
                            <a:schemeClr val="bg1">
                              <a:lumMod val="50000"/>
                            </a:schemeClr>
                          </a:solidFill>
                          <a:effectLst/>
                          <a:latin typeface="Arial" charset="0"/>
                          <a:ea typeface="맑은 고딕" charset="-127"/>
                          <a:cs typeface="Times New Roman" charset="0"/>
                        </a:rPr>
                        <a:t>BC04</a:t>
                      </a:r>
                      <a:endParaRPr lang="ko-KR" sz="1400" kern="100">
                        <a:solidFill>
                          <a:schemeClr val="bg1">
                            <a:lumMod val="50000"/>
                          </a:schemeClr>
                        </a:solidFill>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smtClean="0">
                          <a:solidFill>
                            <a:schemeClr val="bg1">
                              <a:lumMod val="50000"/>
                            </a:schemeClr>
                          </a:solidFill>
                          <a:effectLst/>
                          <a:latin typeface="Arial" charset="0"/>
                          <a:ea typeface="맑은 고딕" charset="-127"/>
                          <a:cs typeface="Times New Roman" charset="0"/>
                        </a:rPr>
                        <a:t> Reducing </a:t>
                      </a:r>
                      <a:r>
                        <a:rPr lang="en-US" sz="1400" kern="0" dirty="0">
                          <a:solidFill>
                            <a:schemeClr val="bg1">
                              <a:lumMod val="50000"/>
                            </a:schemeClr>
                          </a:solidFill>
                          <a:effectLst/>
                          <a:latin typeface="Arial" charset="0"/>
                          <a:ea typeface="맑은 고딕" charset="-127"/>
                          <a:cs typeface="Times New Roman" charset="0"/>
                        </a:rPr>
                        <a:t>operating costs</a:t>
                      </a:r>
                      <a:endParaRPr lang="ko-KR" sz="1400" kern="100" dirty="0">
                        <a:solidFill>
                          <a:schemeClr val="bg1">
                            <a:lumMod val="50000"/>
                          </a:schemeClr>
                        </a:solidFill>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solidFill>
                            <a:schemeClr val="bg1">
                              <a:lumMod val="50000"/>
                            </a:schemeClr>
                          </a:solidFill>
                          <a:effectLst/>
                          <a:latin typeface="Arial" charset="0"/>
                          <a:ea typeface="맑은 고딕" charset="-127"/>
                          <a:cs typeface="Times New Roman" charset="0"/>
                        </a:rPr>
                        <a:t>It is required to utilize personnel efficiently and reduce the number of employee.</a:t>
                      </a:r>
                      <a:endParaRPr lang="ko-KR" sz="1400" kern="100" dirty="0">
                        <a:solidFill>
                          <a:schemeClr val="bg1">
                            <a:lumMod val="50000"/>
                          </a:schemeClr>
                        </a:solidFill>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solidFill>
                            <a:schemeClr val="bg1">
                              <a:lumMod val="50000"/>
                            </a:schemeClr>
                          </a:solidFill>
                          <a:effectLst/>
                          <a:latin typeface="Arial" charset="0"/>
                          <a:ea typeface="맑은 고딕" charset="-127"/>
                          <a:cs typeface="Times New Roman" charset="0"/>
                        </a:rPr>
                        <a:t>BC05</a:t>
                      </a:r>
                      <a:endParaRPr lang="ko-KR" sz="1400" kern="100">
                        <a:solidFill>
                          <a:schemeClr val="bg1">
                            <a:lumMod val="50000"/>
                          </a:schemeClr>
                        </a:solidFill>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smtClean="0">
                          <a:solidFill>
                            <a:schemeClr val="bg1">
                              <a:lumMod val="50000"/>
                            </a:schemeClr>
                          </a:solidFill>
                          <a:effectLst/>
                          <a:latin typeface="Arial" charset="0"/>
                          <a:ea typeface="맑은 고딕" charset="-127"/>
                          <a:cs typeface="Times New Roman" charset="0"/>
                        </a:rPr>
                        <a:t> Applying </a:t>
                      </a:r>
                      <a:r>
                        <a:rPr lang="en-US" sz="1400" kern="0" dirty="0">
                          <a:solidFill>
                            <a:schemeClr val="bg1">
                              <a:lumMod val="50000"/>
                            </a:schemeClr>
                          </a:solidFill>
                          <a:effectLst/>
                          <a:latin typeface="Arial" charset="0"/>
                          <a:ea typeface="맑은 고딕" charset="-127"/>
                          <a:cs typeface="Times New Roman" charset="0"/>
                        </a:rPr>
                        <a:t>other garage</a:t>
                      </a:r>
                      <a:endParaRPr lang="ko-KR" sz="1400" kern="100">
                        <a:solidFill>
                          <a:schemeClr val="bg1">
                            <a:lumMod val="50000"/>
                          </a:schemeClr>
                        </a:solidFill>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solidFill>
                            <a:schemeClr val="bg1">
                              <a:lumMod val="50000"/>
                            </a:schemeClr>
                          </a:solidFill>
                          <a:effectLst/>
                          <a:latin typeface="Arial" charset="0"/>
                          <a:ea typeface="맑은 고딕" charset="-127"/>
                          <a:cs typeface="Times New Roman" charset="0"/>
                        </a:rPr>
                        <a:t>GTPS would like to market the system to other garage owners around the world.</a:t>
                      </a:r>
                      <a:endParaRPr lang="ko-KR" sz="1400" kern="100" dirty="0">
                        <a:solidFill>
                          <a:schemeClr val="bg1">
                            <a:lumMod val="50000"/>
                          </a:schemeClr>
                        </a:solidFill>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solidFill>
                            <a:schemeClr val="bg1">
                              <a:lumMod val="50000"/>
                            </a:schemeClr>
                          </a:solidFill>
                          <a:effectLst/>
                          <a:latin typeface="Arial" charset="0"/>
                          <a:ea typeface="맑은 고딕" charset="-127"/>
                          <a:cs typeface="Times New Roman" charset="0"/>
                        </a:rPr>
                        <a:t>BC06</a:t>
                      </a:r>
                      <a:endParaRPr lang="ko-KR" sz="1400" kern="100">
                        <a:solidFill>
                          <a:schemeClr val="bg1">
                            <a:lumMod val="50000"/>
                          </a:schemeClr>
                        </a:solidFill>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chemeClr val="bg1">
                              <a:lumMod val="50000"/>
                            </a:schemeClr>
                          </a:solidFill>
                          <a:effectLst/>
                          <a:latin typeface="Arial" charset="0"/>
                          <a:ea typeface="맑은 고딕" charset="-127"/>
                          <a:cs typeface="Times New Roman" charset="0"/>
                        </a:rPr>
                        <a:t> Delivery</a:t>
                      </a:r>
                      <a:endParaRPr lang="ko-KR" sz="1400" kern="100">
                        <a:solidFill>
                          <a:schemeClr val="bg1">
                            <a:lumMod val="50000"/>
                          </a:schemeClr>
                        </a:solidFill>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solidFill>
                            <a:schemeClr val="bg1">
                              <a:lumMod val="50000"/>
                            </a:schemeClr>
                          </a:solidFill>
                          <a:effectLst/>
                          <a:latin typeface="Arial" charset="0"/>
                          <a:ea typeface="맑은 고딕" charset="-127"/>
                          <a:cs typeface="Times New Roman" charset="0"/>
                        </a:rPr>
                        <a:t>The system should be delivered in 5 weeks. </a:t>
                      </a:r>
                      <a:endParaRPr lang="ko-KR" sz="1400" kern="100" dirty="0">
                        <a:solidFill>
                          <a:schemeClr val="bg1">
                            <a:lumMod val="50000"/>
                          </a:schemeClr>
                        </a:solidFill>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306083">
                <a:tc>
                  <a:txBody>
                    <a:bodyPr/>
                    <a:lstStyle/>
                    <a:p>
                      <a:pPr algn="ctr" latinLnBrk="0">
                        <a:lnSpc>
                          <a:spcPct val="107000"/>
                        </a:lnSpc>
                        <a:spcAft>
                          <a:spcPts val="0"/>
                        </a:spcAft>
                      </a:pPr>
                      <a:r>
                        <a:rPr lang="en-US" sz="1400" b="0" kern="0" dirty="0" smtClean="0">
                          <a:effectLst/>
                          <a:latin typeface="Arial" charset="0"/>
                          <a:ea typeface="맑은 고딕" charset="-127"/>
                          <a:cs typeface="Times New Roman" charset="0"/>
                        </a:rPr>
                        <a:t>BC07</a:t>
                      </a:r>
                      <a:endParaRPr lang="ko-KR" sz="1400" b="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b="0" kern="0" dirty="0">
                          <a:effectLst/>
                          <a:latin typeface="Arial" charset="0"/>
                          <a:ea typeface="맑은 고딕" charset="-127"/>
                          <a:cs typeface="Times New Roman" charset="0"/>
                        </a:rPr>
                        <a:t> Availability of workforce</a:t>
                      </a:r>
                      <a:endParaRPr lang="ko-KR" sz="1400" b="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b="0" kern="0" dirty="0">
                          <a:effectLst/>
                          <a:latin typeface="Arial" charset="0"/>
                          <a:ea typeface="맑은 고딕" charset="-127"/>
                          <a:cs typeface="Times New Roman" charset="0"/>
                        </a:rPr>
                        <a:t>The team is consists of 5 members. Java expert is only 1 person. </a:t>
                      </a:r>
                      <a:endParaRPr lang="ko-KR" sz="1400" b="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b="0" kern="0" dirty="0">
                          <a:effectLst/>
                          <a:latin typeface="Arial" panose="020B0604020202020204" pitchFamily="34" charset="0"/>
                          <a:ea typeface="맑은 고딕" panose="020B0503020000020004" pitchFamily="50" charset="-127"/>
                          <a:cs typeface="Times New Roman" panose="02020603050405020304" pitchFamily="18" charset="0"/>
                        </a:rPr>
                        <a:t>BC08</a:t>
                      </a:r>
                      <a:endParaRPr lang="ko-KR" sz="1400" b="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b="0" kern="0" dirty="0" smtClean="0">
                          <a:effectLst/>
                          <a:latin typeface="Arial" panose="020B0604020202020204" pitchFamily="34" charset="0"/>
                          <a:ea typeface="맑은 고딕" panose="020B0503020000020004" pitchFamily="50" charset="-127"/>
                          <a:cs typeface="Times New Roman" panose="02020603050405020304" pitchFamily="18" charset="0"/>
                        </a:rPr>
                        <a:t> Access </a:t>
                      </a:r>
                      <a:r>
                        <a:rPr lang="en-US" sz="1400" b="0" kern="0" dirty="0">
                          <a:effectLst/>
                          <a:latin typeface="Arial" panose="020B0604020202020204" pitchFamily="34" charset="0"/>
                          <a:ea typeface="맑은 고딕" panose="020B0503020000020004" pitchFamily="50" charset="-127"/>
                          <a:cs typeface="Times New Roman" panose="02020603050405020304" pitchFamily="18" charset="0"/>
                        </a:rPr>
                        <a:t>the garage</a:t>
                      </a:r>
                      <a:endParaRPr lang="ko-KR" sz="1400" b="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b="0" kern="0" dirty="0" smtClean="0">
                          <a:effectLst/>
                          <a:latin typeface="Arial" panose="020B0604020202020204" pitchFamily="34" charset="0"/>
                          <a:ea typeface="맑은 고딕" panose="020B0503020000020004" pitchFamily="50" charset="-127"/>
                          <a:cs typeface="Times New Roman" panose="02020603050405020304" pitchFamily="18" charset="0"/>
                        </a:rPr>
                        <a:t> Only </a:t>
                      </a:r>
                      <a:r>
                        <a:rPr lang="en-US" sz="1400" b="0" kern="0" dirty="0">
                          <a:effectLst/>
                          <a:latin typeface="Arial" panose="020B0604020202020204" pitchFamily="34" charset="0"/>
                          <a:ea typeface="맑은 고딕" panose="020B0503020000020004" pitchFamily="50" charset="-127"/>
                          <a:cs typeface="Times New Roman" panose="02020603050405020304" pitchFamily="18" charset="0"/>
                        </a:rPr>
                        <a:t>a car can get in/out the garage.</a:t>
                      </a:r>
                      <a:endParaRPr lang="ko-KR" sz="1400" b="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b="0" kern="0" dirty="0">
                          <a:effectLst/>
                          <a:latin typeface="Arial" panose="020B0604020202020204" pitchFamily="34" charset="0"/>
                          <a:ea typeface="맑은 고딕" panose="020B0503020000020004" pitchFamily="50" charset="-127"/>
                          <a:cs typeface="Times New Roman" panose="02020603050405020304" pitchFamily="18" charset="0"/>
                        </a:rPr>
                        <a:t>BC09</a:t>
                      </a:r>
                      <a:endParaRPr lang="ko-KR" sz="1400" b="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b="0" kern="0" dirty="0" smtClean="0">
                          <a:effectLst/>
                          <a:latin typeface="Arial" panose="020B0604020202020204" pitchFamily="34" charset="0"/>
                          <a:ea typeface="맑은 고딕" panose="020B0503020000020004" pitchFamily="50" charset="-127"/>
                          <a:cs typeface="Times New Roman" panose="02020603050405020304" pitchFamily="18" charset="0"/>
                        </a:rPr>
                        <a:t> Parking</a:t>
                      </a:r>
                      <a:endParaRPr lang="ko-KR" sz="1400" b="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b="0" kern="0" dirty="0" smtClean="0">
                          <a:effectLst/>
                          <a:latin typeface="Arial" panose="020B0604020202020204" pitchFamily="34" charset="0"/>
                          <a:ea typeface="맑은 고딕" panose="020B0503020000020004" pitchFamily="50" charset="-127"/>
                          <a:cs typeface="Times New Roman" panose="02020603050405020304" pitchFamily="18" charset="0"/>
                        </a:rPr>
                        <a:t> A </a:t>
                      </a:r>
                      <a:r>
                        <a:rPr lang="en-US" sz="1400" b="0" kern="0" dirty="0">
                          <a:effectLst/>
                          <a:latin typeface="Arial" panose="020B0604020202020204" pitchFamily="34" charset="0"/>
                          <a:ea typeface="맑은 고딕" panose="020B0503020000020004" pitchFamily="50" charset="-127"/>
                          <a:cs typeface="Times New Roman" panose="02020603050405020304" pitchFamily="18" charset="0"/>
                        </a:rPr>
                        <a:t>driver who made a reservation can park a car.</a:t>
                      </a:r>
                      <a:endParaRPr lang="ko-KR" sz="1400" b="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b="0" kern="0">
                          <a:effectLst/>
                          <a:latin typeface="Arial" panose="020B0604020202020204" pitchFamily="34" charset="0"/>
                          <a:ea typeface="맑은 고딕" panose="020B0503020000020004" pitchFamily="50" charset="-127"/>
                          <a:cs typeface="Times New Roman" panose="02020603050405020304" pitchFamily="18" charset="0"/>
                        </a:rPr>
                        <a:t>BC10</a:t>
                      </a:r>
                      <a:endParaRPr lang="ko-KR" sz="1400" b="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b="0" kern="0" dirty="0" smtClean="0">
                          <a:effectLst/>
                          <a:latin typeface="Arial" panose="020B0604020202020204" pitchFamily="34" charset="0"/>
                          <a:ea typeface="맑은 고딕" panose="020B0503020000020004" pitchFamily="50" charset="-127"/>
                          <a:cs typeface="Times New Roman" panose="02020603050405020304" pitchFamily="18" charset="0"/>
                        </a:rPr>
                        <a:t> Charge</a:t>
                      </a:r>
                      <a:endParaRPr lang="ko-KR" sz="1400" b="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b="0" kern="0" dirty="0" smtClean="0">
                          <a:effectLst/>
                          <a:latin typeface="Arial" panose="020B0604020202020204" pitchFamily="34" charset="0"/>
                          <a:ea typeface="맑은 고딕" panose="020B0503020000020004" pitchFamily="50" charset="-127"/>
                          <a:cs typeface="Times New Roman" panose="02020603050405020304" pitchFamily="18" charset="0"/>
                        </a:rPr>
                        <a:t> The </a:t>
                      </a:r>
                      <a:r>
                        <a:rPr lang="en-US" sz="1400" b="0" kern="0" dirty="0">
                          <a:effectLst/>
                          <a:latin typeface="Arial" panose="020B0604020202020204" pitchFamily="34" charset="0"/>
                          <a:ea typeface="맑은 고딕" panose="020B0503020000020004" pitchFamily="50" charset="-127"/>
                          <a:cs typeface="Times New Roman" panose="02020603050405020304" pitchFamily="18" charset="0"/>
                        </a:rPr>
                        <a:t>system will charge a check by 30 minutes.</a:t>
                      </a:r>
                      <a:endParaRPr lang="ko-KR" sz="1400" b="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b="0" kern="0">
                          <a:effectLst/>
                          <a:latin typeface="Arial" panose="020B0604020202020204" pitchFamily="34" charset="0"/>
                          <a:ea typeface="맑은 고딕" panose="020B0503020000020004" pitchFamily="50" charset="-127"/>
                          <a:cs typeface="Times New Roman" panose="02020603050405020304" pitchFamily="18" charset="0"/>
                        </a:rPr>
                        <a:t>BC11</a:t>
                      </a:r>
                      <a:endParaRPr lang="ko-KR" sz="1400" b="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b="0" kern="0" dirty="0" smtClean="0">
                          <a:effectLst/>
                          <a:latin typeface="Arial" panose="020B0604020202020204" pitchFamily="34" charset="0"/>
                          <a:ea typeface="맑은 고딕" panose="020B0503020000020004" pitchFamily="50" charset="-127"/>
                          <a:cs typeface="Times New Roman" panose="02020603050405020304" pitchFamily="18" charset="0"/>
                        </a:rPr>
                        <a:t> Reservation</a:t>
                      </a:r>
                      <a:endParaRPr lang="ko-KR" sz="1400" b="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b="0" kern="0" dirty="0" smtClean="0">
                          <a:effectLst/>
                          <a:latin typeface="Arial" panose="020B0604020202020204" pitchFamily="34" charset="0"/>
                          <a:ea typeface="맑은 고딕" panose="020B0503020000020004" pitchFamily="50" charset="-127"/>
                          <a:cs typeface="Times New Roman" panose="02020603050405020304" pitchFamily="18" charset="0"/>
                        </a:rPr>
                        <a:t> A </a:t>
                      </a:r>
                      <a:r>
                        <a:rPr lang="en-US" sz="1400" b="0" kern="0" dirty="0">
                          <a:effectLst/>
                          <a:latin typeface="Arial" panose="020B0604020202020204" pitchFamily="34" charset="0"/>
                          <a:ea typeface="맑은 고딕" panose="020B0503020000020004" pitchFamily="50" charset="-127"/>
                          <a:cs typeface="Times New Roman" panose="02020603050405020304" pitchFamily="18" charset="0"/>
                        </a:rPr>
                        <a:t>driver can make a reservation within 3 hours.</a:t>
                      </a:r>
                      <a:endParaRPr lang="ko-KR" sz="1400" b="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
        <p:nvSpPr>
          <p:cNvPr id="7" name="TextBox 6"/>
          <p:cNvSpPr txBox="1"/>
          <p:nvPr/>
        </p:nvSpPr>
        <p:spPr>
          <a:xfrm>
            <a:off x="4756412" y="836712"/>
            <a:ext cx="4661084" cy="332399"/>
          </a:xfrm>
          <a:prstGeom prst="rect">
            <a:avLst/>
          </a:prstGeom>
          <a:noFill/>
        </p:spPr>
        <p:txBody>
          <a:bodyPr wrap="none" rtlCol="0">
            <a:spAutoFit/>
          </a:bodyPr>
          <a:lstStyle/>
          <a:p>
            <a:pPr>
              <a:lnSpc>
                <a:spcPct val="130000"/>
              </a:lnSpc>
              <a:buClr>
                <a:srgbClr val="C5003D"/>
              </a:buClr>
            </a:pPr>
            <a:r>
              <a:rPr lang="en-US" altLang="ko-KR" sz="1200" dirty="0" smtClean="0">
                <a:latin typeface="맑은 고딕" panose="020B0503020000020004" pitchFamily="50" charset="-127"/>
                <a:ea typeface="맑은 고딕" panose="020B0503020000020004" pitchFamily="50" charset="-127"/>
                <a:cs typeface="Arial" panose="020B0604020202020204" pitchFamily="34" charset="0"/>
              </a:rPr>
              <a:t>※ </a:t>
            </a:r>
            <a:r>
              <a:rPr lang="en-US" altLang="ko-KR" sz="1200" dirty="0" smtClean="0">
                <a:latin typeface="Arial" panose="020B0604020202020204" pitchFamily="34" charset="0"/>
                <a:cs typeface="Arial" panose="020B0604020202020204" pitchFamily="34" charset="0"/>
              </a:rPr>
              <a:t>More constraints added after meeting with Tony (BC07~BC11)</a:t>
            </a:r>
            <a:endParaRPr lang="ko-KR" altLang="en-US" sz="1200"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90123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7</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2.4 Technical </a:t>
            </a:r>
            <a:r>
              <a:rPr kumimoji="0" lang="en-US" altLang="ko-KR" sz="2000" b="1" dirty="0">
                <a:latin typeface="Arial" charset="0"/>
                <a:ea typeface="Arial" charset="0"/>
                <a:cs typeface="Arial" charset="0"/>
              </a:rPr>
              <a:t>Constraint</a:t>
            </a:r>
          </a:p>
        </p:txBody>
      </p:sp>
      <p:graphicFrame>
        <p:nvGraphicFramePr>
          <p:cNvPr id="4" name="표 3"/>
          <p:cNvGraphicFramePr>
            <a:graphicFrameLocks noGrp="1"/>
          </p:cNvGraphicFramePr>
          <p:nvPr>
            <p:extLst>
              <p:ext uri="{D42A27DB-BD31-4B8C-83A1-F6EECF244321}">
                <p14:modId xmlns:p14="http://schemas.microsoft.com/office/powerpoint/2010/main" val="1153796143"/>
              </p:ext>
            </p:extLst>
          </p:nvPr>
        </p:nvGraphicFramePr>
        <p:xfrm>
          <a:off x="776536" y="1196973"/>
          <a:ext cx="8524875" cy="3646635"/>
        </p:xfrm>
        <a:graphic>
          <a:graphicData uri="http://schemas.openxmlformats.org/drawingml/2006/table">
            <a:tbl>
              <a:tblPr firstRow="1" firstCol="1" bandRow="1"/>
              <a:tblGrid>
                <a:gridCol w="815192"/>
                <a:gridCol w="2407939"/>
                <a:gridCol w="5301744"/>
              </a:tblGrid>
              <a:tr h="352926">
                <a:tc>
                  <a:txBody>
                    <a:bodyPr/>
                    <a:lstStyle/>
                    <a:p>
                      <a:pPr algn="ctr" latinLnBrk="0">
                        <a:lnSpc>
                          <a:spcPct val="107000"/>
                        </a:lnSpc>
                        <a:spcAft>
                          <a:spcPts val="0"/>
                        </a:spcAft>
                      </a:pPr>
                      <a:r>
                        <a:rPr lang="en-US" sz="1400" b="1" kern="0" dirty="0">
                          <a:effectLst/>
                          <a:latin typeface="Arial" charset="0"/>
                          <a:ea typeface="Arial" charset="0"/>
                          <a:cs typeface="Arial" charset="0"/>
                        </a:rPr>
                        <a:t>ID</a:t>
                      </a:r>
                      <a:endParaRPr lang="ko-KR" sz="1400" kern="10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a:effectLst/>
                          <a:latin typeface="Arial" charset="0"/>
                          <a:ea typeface="Arial" charset="0"/>
                          <a:cs typeface="Arial" charset="0"/>
                        </a:rPr>
                        <a:t>Technical Constraint</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a:effectLst/>
                          <a:latin typeface="Arial" charset="0"/>
                          <a:ea typeface="Arial" charset="0"/>
                          <a:cs typeface="Arial" charset="0"/>
                        </a:rPr>
                        <a:t>Description</a:t>
                      </a:r>
                      <a:endParaRPr lang="ko-KR" sz="1400" kern="10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1329842">
                <a:tc>
                  <a:txBody>
                    <a:bodyPr/>
                    <a:lstStyle/>
                    <a:p>
                      <a:pPr algn="ctr" latinLnBrk="0">
                        <a:lnSpc>
                          <a:spcPct val="107000"/>
                        </a:lnSpc>
                        <a:spcAft>
                          <a:spcPts val="0"/>
                        </a:spcAft>
                      </a:pPr>
                      <a:r>
                        <a:rPr lang="en-US" sz="1400" kern="0">
                          <a:solidFill>
                            <a:schemeClr val="bg1">
                              <a:lumMod val="50000"/>
                            </a:schemeClr>
                          </a:solidFill>
                          <a:effectLst/>
                          <a:latin typeface="Arial" charset="0"/>
                          <a:ea typeface="Arial" charset="0"/>
                          <a:cs typeface="Arial" charset="0"/>
                        </a:rPr>
                        <a:t>TC01</a:t>
                      </a:r>
                      <a:endParaRPr lang="ko-KR" sz="1400" kern="100">
                        <a:solidFill>
                          <a:schemeClr val="bg1">
                            <a:lumMod val="50000"/>
                          </a:schemeClr>
                        </a:solidFill>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smtClean="0">
                          <a:solidFill>
                            <a:schemeClr val="bg1">
                              <a:lumMod val="50000"/>
                            </a:schemeClr>
                          </a:solidFill>
                          <a:effectLst/>
                          <a:latin typeface="Arial" charset="0"/>
                          <a:ea typeface="Arial" charset="0"/>
                          <a:cs typeface="Arial" charset="0"/>
                        </a:rPr>
                        <a:t> H/W </a:t>
                      </a:r>
                      <a:r>
                        <a:rPr lang="en-US" sz="1400" kern="0" dirty="0">
                          <a:solidFill>
                            <a:schemeClr val="bg1">
                              <a:lumMod val="50000"/>
                            </a:schemeClr>
                          </a:solidFill>
                          <a:effectLst/>
                          <a:latin typeface="Arial" charset="0"/>
                          <a:ea typeface="Arial" charset="0"/>
                          <a:cs typeface="Arial" charset="0"/>
                        </a:rPr>
                        <a:t>System</a:t>
                      </a:r>
                      <a:endParaRPr lang="ko-KR" sz="1400" kern="100" dirty="0">
                        <a:solidFill>
                          <a:schemeClr val="bg1">
                            <a:lumMod val="50000"/>
                          </a:schemeClr>
                        </a:solidFill>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solidFill>
                            <a:schemeClr val="bg1">
                              <a:lumMod val="50000"/>
                            </a:schemeClr>
                          </a:solidFill>
                          <a:effectLst/>
                          <a:latin typeface="Arial" charset="0"/>
                          <a:ea typeface="Arial" charset="0"/>
                          <a:cs typeface="Arial" charset="0"/>
                        </a:rPr>
                        <a:t>Wi-Fi enabled Arduino(mega 2560)</a:t>
                      </a:r>
                      <a:endParaRPr lang="ko-KR" sz="1400" kern="100" dirty="0">
                        <a:solidFill>
                          <a:schemeClr val="bg1">
                            <a:lumMod val="50000"/>
                          </a:schemeClr>
                        </a:solidFill>
                        <a:effectLst/>
                        <a:latin typeface="Arial" charset="0"/>
                        <a:ea typeface="Arial" charset="0"/>
                        <a:cs typeface="Arial" charset="0"/>
                      </a:endParaRPr>
                    </a:p>
                    <a:p>
                      <a:pPr marL="72000" algn="l" latinLnBrk="0">
                        <a:lnSpc>
                          <a:spcPct val="107000"/>
                        </a:lnSpc>
                        <a:spcAft>
                          <a:spcPts val="0"/>
                        </a:spcAft>
                      </a:pPr>
                      <a:r>
                        <a:rPr lang="en-US" sz="1400" kern="0" dirty="0">
                          <a:solidFill>
                            <a:schemeClr val="bg1">
                              <a:lumMod val="50000"/>
                            </a:schemeClr>
                          </a:solidFill>
                          <a:effectLst/>
                          <a:latin typeface="Arial" charset="0"/>
                          <a:ea typeface="Arial" charset="0"/>
                          <a:cs typeface="Arial" charset="0"/>
                        </a:rPr>
                        <a:t>   - Flash Memory: 256KB of which 8KB used by bootloader</a:t>
                      </a:r>
                      <a:endParaRPr lang="ko-KR" sz="1400" kern="100" dirty="0">
                        <a:solidFill>
                          <a:schemeClr val="bg1">
                            <a:lumMod val="50000"/>
                          </a:schemeClr>
                        </a:solidFill>
                        <a:effectLst/>
                        <a:latin typeface="Arial" charset="0"/>
                        <a:ea typeface="Arial" charset="0"/>
                        <a:cs typeface="Arial" charset="0"/>
                      </a:endParaRPr>
                    </a:p>
                    <a:p>
                      <a:pPr marL="72000" algn="l" latinLnBrk="0">
                        <a:lnSpc>
                          <a:spcPct val="107000"/>
                        </a:lnSpc>
                        <a:spcAft>
                          <a:spcPts val="0"/>
                        </a:spcAft>
                      </a:pPr>
                      <a:r>
                        <a:rPr lang="en-US" sz="1400" kern="0" dirty="0">
                          <a:solidFill>
                            <a:schemeClr val="bg1">
                              <a:lumMod val="50000"/>
                            </a:schemeClr>
                          </a:solidFill>
                          <a:effectLst/>
                          <a:latin typeface="Arial" charset="0"/>
                          <a:ea typeface="Arial" charset="0"/>
                          <a:cs typeface="Arial" charset="0"/>
                        </a:rPr>
                        <a:t>   - SRAM: 8KB</a:t>
                      </a:r>
                      <a:endParaRPr lang="ko-KR" sz="1400" kern="100" dirty="0">
                        <a:solidFill>
                          <a:schemeClr val="bg1">
                            <a:lumMod val="50000"/>
                          </a:schemeClr>
                        </a:solidFill>
                        <a:effectLst/>
                        <a:latin typeface="Arial" charset="0"/>
                        <a:ea typeface="Arial" charset="0"/>
                        <a:cs typeface="Arial" charset="0"/>
                      </a:endParaRPr>
                    </a:p>
                    <a:p>
                      <a:pPr marL="72000" algn="l" latinLnBrk="0">
                        <a:lnSpc>
                          <a:spcPct val="107000"/>
                        </a:lnSpc>
                        <a:spcAft>
                          <a:spcPts val="0"/>
                        </a:spcAft>
                      </a:pPr>
                      <a:r>
                        <a:rPr lang="en-US" sz="1400" kern="0" dirty="0">
                          <a:solidFill>
                            <a:schemeClr val="bg1">
                              <a:lumMod val="50000"/>
                            </a:schemeClr>
                          </a:solidFill>
                          <a:effectLst/>
                          <a:latin typeface="Arial" charset="0"/>
                          <a:ea typeface="Arial" charset="0"/>
                          <a:cs typeface="Arial" charset="0"/>
                        </a:rPr>
                        <a:t>   - EEPROM: 4KB</a:t>
                      </a:r>
                      <a:endParaRPr lang="ko-KR" sz="1400" kern="100" dirty="0">
                        <a:solidFill>
                          <a:schemeClr val="bg1">
                            <a:lumMod val="50000"/>
                          </a:schemeClr>
                        </a:solidFill>
                        <a:effectLst/>
                        <a:latin typeface="Arial" charset="0"/>
                        <a:ea typeface="Arial" charset="0"/>
                        <a:cs typeface="Arial" charset="0"/>
                      </a:endParaRPr>
                    </a:p>
                    <a:p>
                      <a:pPr marL="72000" algn="l" latinLnBrk="0">
                        <a:lnSpc>
                          <a:spcPct val="107000"/>
                        </a:lnSpc>
                        <a:spcAft>
                          <a:spcPts val="0"/>
                        </a:spcAft>
                      </a:pPr>
                      <a:r>
                        <a:rPr lang="en-US" sz="1400" kern="0" dirty="0">
                          <a:solidFill>
                            <a:schemeClr val="bg1">
                              <a:lumMod val="50000"/>
                            </a:schemeClr>
                          </a:solidFill>
                          <a:effectLst/>
                          <a:latin typeface="Arial" charset="0"/>
                          <a:ea typeface="Arial" charset="0"/>
                          <a:cs typeface="Arial" charset="0"/>
                        </a:rPr>
                        <a:t>   - Clock Speed: 16MHz</a:t>
                      </a:r>
                      <a:endParaRPr lang="ko-KR" sz="1400" kern="100" dirty="0">
                        <a:solidFill>
                          <a:schemeClr val="bg1">
                            <a:lumMod val="50000"/>
                          </a:schemeClr>
                        </a:solidFill>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597155">
                <a:tc>
                  <a:txBody>
                    <a:bodyPr/>
                    <a:lstStyle/>
                    <a:p>
                      <a:pPr algn="ctr" latinLnBrk="0">
                        <a:lnSpc>
                          <a:spcPct val="107000"/>
                        </a:lnSpc>
                        <a:spcAft>
                          <a:spcPts val="0"/>
                        </a:spcAft>
                      </a:pPr>
                      <a:r>
                        <a:rPr lang="en-US" sz="1400" kern="0">
                          <a:solidFill>
                            <a:schemeClr val="bg1">
                              <a:lumMod val="50000"/>
                            </a:schemeClr>
                          </a:solidFill>
                          <a:effectLst/>
                          <a:latin typeface="Arial" charset="0"/>
                          <a:ea typeface="Arial" charset="0"/>
                          <a:cs typeface="Arial" charset="0"/>
                        </a:rPr>
                        <a:t>TC02</a:t>
                      </a:r>
                      <a:endParaRPr lang="ko-KR" sz="1400" kern="100">
                        <a:solidFill>
                          <a:schemeClr val="bg1">
                            <a:lumMod val="50000"/>
                          </a:schemeClr>
                        </a:solidFill>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smtClean="0">
                          <a:solidFill>
                            <a:schemeClr val="bg1">
                              <a:lumMod val="50000"/>
                            </a:schemeClr>
                          </a:solidFill>
                          <a:effectLst/>
                          <a:latin typeface="Arial" charset="0"/>
                          <a:ea typeface="Arial" charset="0"/>
                          <a:cs typeface="Arial" charset="0"/>
                        </a:rPr>
                        <a:t> Programming </a:t>
                      </a:r>
                      <a:r>
                        <a:rPr lang="en-US" sz="1400" kern="0" dirty="0">
                          <a:solidFill>
                            <a:schemeClr val="bg1">
                              <a:lumMod val="50000"/>
                            </a:schemeClr>
                          </a:solidFill>
                          <a:effectLst/>
                          <a:latin typeface="Arial" charset="0"/>
                          <a:ea typeface="Arial" charset="0"/>
                          <a:cs typeface="Arial" charset="0"/>
                        </a:rPr>
                        <a:t>language</a:t>
                      </a:r>
                      <a:endParaRPr lang="ko-KR" sz="1400" kern="100" dirty="0">
                        <a:solidFill>
                          <a:schemeClr val="bg1">
                            <a:lumMod val="50000"/>
                          </a:schemeClr>
                        </a:solidFill>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solidFill>
                            <a:schemeClr val="bg1">
                              <a:lumMod val="50000"/>
                            </a:schemeClr>
                          </a:solidFill>
                          <a:effectLst/>
                          <a:latin typeface="Arial" charset="0"/>
                          <a:ea typeface="Arial" charset="0"/>
                          <a:cs typeface="Arial" charset="0"/>
                        </a:rPr>
                        <a:t>For development Arduino: C/C++</a:t>
                      </a:r>
                      <a:endParaRPr lang="ko-KR" sz="1400" kern="100" dirty="0">
                        <a:solidFill>
                          <a:schemeClr val="bg1">
                            <a:lumMod val="50000"/>
                          </a:schemeClr>
                        </a:solidFill>
                        <a:effectLst/>
                        <a:latin typeface="Arial" charset="0"/>
                        <a:ea typeface="Arial" charset="0"/>
                        <a:cs typeface="Arial" charset="0"/>
                      </a:endParaRPr>
                    </a:p>
                    <a:p>
                      <a:pPr marL="72000" algn="l" latinLnBrk="0">
                        <a:lnSpc>
                          <a:spcPct val="107000"/>
                        </a:lnSpc>
                        <a:spcAft>
                          <a:spcPts val="0"/>
                        </a:spcAft>
                      </a:pPr>
                      <a:r>
                        <a:rPr lang="en-US" sz="1400" kern="0" dirty="0">
                          <a:solidFill>
                            <a:schemeClr val="bg1">
                              <a:lumMod val="50000"/>
                            </a:schemeClr>
                          </a:solidFill>
                          <a:effectLst/>
                          <a:latin typeface="Arial" charset="0"/>
                          <a:ea typeface="Arial" charset="0"/>
                          <a:cs typeface="Arial" charset="0"/>
                        </a:rPr>
                        <a:t>For server and application: Java</a:t>
                      </a:r>
                      <a:endParaRPr lang="ko-KR" sz="1400" kern="100" dirty="0">
                        <a:solidFill>
                          <a:schemeClr val="bg1">
                            <a:lumMod val="50000"/>
                          </a:schemeClr>
                        </a:solidFill>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597155">
                <a:tc>
                  <a:txBody>
                    <a:bodyPr/>
                    <a:lstStyle/>
                    <a:p>
                      <a:pPr algn="ctr" latinLnBrk="0">
                        <a:lnSpc>
                          <a:spcPct val="107000"/>
                        </a:lnSpc>
                        <a:spcAft>
                          <a:spcPts val="0"/>
                        </a:spcAft>
                      </a:pPr>
                      <a:r>
                        <a:rPr lang="en-US" sz="1400" kern="0" dirty="0">
                          <a:solidFill>
                            <a:schemeClr val="bg1">
                              <a:lumMod val="50000"/>
                            </a:schemeClr>
                          </a:solidFill>
                          <a:effectLst/>
                          <a:latin typeface="Arial" charset="0"/>
                          <a:ea typeface="Arial" charset="0"/>
                          <a:cs typeface="Arial" charset="0"/>
                        </a:rPr>
                        <a:t>TC03</a:t>
                      </a:r>
                      <a:endParaRPr lang="ko-KR" sz="1400" kern="100">
                        <a:solidFill>
                          <a:schemeClr val="bg1">
                            <a:lumMod val="50000"/>
                          </a:schemeClr>
                        </a:solidFill>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smtClean="0">
                          <a:solidFill>
                            <a:schemeClr val="bg1">
                              <a:lumMod val="50000"/>
                            </a:schemeClr>
                          </a:solidFill>
                          <a:effectLst/>
                          <a:latin typeface="Arial" charset="0"/>
                          <a:ea typeface="Arial" charset="0"/>
                          <a:cs typeface="Arial" charset="0"/>
                        </a:rPr>
                        <a:t> Network</a:t>
                      </a:r>
                      <a:endParaRPr lang="ko-KR" sz="1400" kern="100" dirty="0">
                        <a:solidFill>
                          <a:schemeClr val="bg1">
                            <a:lumMod val="50000"/>
                          </a:schemeClr>
                        </a:solidFill>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solidFill>
                            <a:schemeClr val="bg1">
                              <a:lumMod val="50000"/>
                            </a:schemeClr>
                          </a:solidFill>
                          <a:effectLst/>
                          <a:latin typeface="Arial" charset="0"/>
                          <a:ea typeface="Arial" charset="0"/>
                          <a:cs typeface="Arial" charset="0"/>
                        </a:rPr>
                        <a:t>Wi-Fi</a:t>
                      </a:r>
                      <a:endParaRPr lang="ko-KR" sz="1400" kern="100" dirty="0">
                        <a:solidFill>
                          <a:schemeClr val="bg1">
                            <a:lumMod val="50000"/>
                          </a:schemeClr>
                        </a:solidFill>
                        <a:effectLst/>
                        <a:latin typeface="Arial" charset="0"/>
                        <a:ea typeface="Arial" charset="0"/>
                        <a:cs typeface="Arial" charset="0"/>
                      </a:endParaRPr>
                    </a:p>
                    <a:p>
                      <a:pPr marL="72000" algn="l" latinLnBrk="0">
                        <a:lnSpc>
                          <a:spcPct val="107000"/>
                        </a:lnSpc>
                        <a:spcAft>
                          <a:spcPts val="0"/>
                        </a:spcAft>
                      </a:pPr>
                      <a:r>
                        <a:rPr lang="en-US" sz="1400" kern="0" dirty="0">
                          <a:solidFill>
                            <a:schemeClr val="bg1">
                              <a:lumMod val="50000"/>
                            </a:schemeClr>
                          </a:solidFill>
                          <a:effectLst/>
                          <a:latin typeface="Arial" charset="0"/>
                          <a:ea typeface="Arial" charset="0"/>
                          <a:cs typeface="Arial" charset="0"/>
                        </a:rPr>
                        <a:t>Wi-Fi configuration</a:t>
                      </a:r>
                      <a:endParaRPr lang="ko-KR" sz="1400" kern="100" dirty="0">
                        <a:solidFill>
                          <a:schemeClr val="bg1">
                            <a:lumMod val="50000"/>
                          </a:schemeClr>
                        </a:solidFill>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579084">
                <a:tc>
                  <a:txBody>
                    <a:bodyPr/>
                    <a:lstStyle/>
                    <a:p>
                      <a:pPr algn="ctr"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TC04</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smtClean="0">
                          <a:effectLst/>
                          <a:latin typeface="Arial" panose="020B0604020202020204" pitchFamily="34" charset="0"/>
                          <a:ea typeface="맑은 고딕" panose="020B0503020000020004" pitchFamily="50" charset="-127"/>
                          <a:cs typeface="Times New Roman" panose="02020603050405020304" pitchFamily="18" charset="0"/>
                        </a:rPr>
                        <a:t> Facility </a:t>
                      </a: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parts</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smtClean="0">
                          <a:effectLst/>
                          <a:latin typeface="Arial" panose="020B0604020202020204" pitchFamily="34" charset="0"/>
                          <a:ea typeface="맑은 고딕" panose="020B0503020000020004" pitchFamily="50" charset="-127"/>
                          <a:cs typeface="Times New Roman" panose="02020603050405020304" pitchFamily="18" charset="0"/>
                        </a:rPr>
                        <a:t> Add </a:t>
                      </a: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more sensors, alarm LEDs, and gate servos of the same </a:t>
                      </a:r>
                      <a:r>
                        <a:rPr lang="en-US" sz="1400" kern="0" dirty="0" smtClean="0">
                          <a:effectLst/>
                          <a:latin typeface="Arial" panose="020B0604020202020204" pitchFamily="34" charset="0"/>
                          <a:ea typeface="맑은 고딕" panose="020B0503020000020004" pitchFamily="50" charset="-127"/>
                          <a:cs typeface="Times New Roman" panose="02020603050405020304" pitchFamily="18" charset="0"/>
                        </a:rPr>
                        <a:t> type </a:t>
                      </a: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to the existing controller. A controller can have maximum 10 slots.</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
        <p:nvSpPr>
          <p:cNvPr id="5" name="TextBox 4"/>
          <p:cNvSpPr txBox="1"/>
          <p:nvPr/>
        </p:nvSpPr>
        <p:spPr>
          <a:xfrm>
            <a:off x="5313040" y="839139"/>
            <a:ext cx="4234877" cy="332399"/>
          </a:xfrm>
          <a:prstGeom prst="rect">
            <a:avLst/>
          </a:prstGeom>
          <a:noFill/>
        </p:spPr>
        <p:txBody>
          <a:bodyPr wrap="none" rtlCol="0">
            <a:spAutoFit/>
          </a:bodyPr>
          <a:lstStyle/>
          <a:p>
            <a:pPr>
              <a:lnSpc>
                <a:spcPct val="130000"/>
              </a:lnSpc>
              <a:buClr>
                <a:srgbClr val="C5003D"/>
              </a:buClr>
            </a:pPr>
            <a:r>
              <a:rPr lang="en-US" altLang="ko-KR" sz="1200" dirty="0" smtClean="0">
                <a:latin typeface="맑은 고딕" panose="020B0503020000020004" pitchFamily="50" charset="-127"/>
                <a:ea typeface="맑은 고딕" panose="020B0503020000020004" pitchFamily="50" charset="-127"/>
                <a:cs typeface="Arial" panose="020B0604020202020204" pitchFamily="34" charset="0"/>
              </a:rPr>
              <a:t>※ </a:t>
            </a:r>
            <a:r>
              <a:rPr lang="en-US" altLang="ko-KR" sz="1200" dirty="0" smtClean="0">
                <a:latin typeface="Arial" panose="020B0604020202020204" pitchFamily="34" charset="0"/>
                <a:cs typeface="Arial" panose="020B0604020202020204" pitchFamily="34" charset="0"/>
              </a:rPr>
              <a:t>More constraints added after meeting  with Tony (TC04)</a:t>
            </a:r>
            <a:endParaRPr lang="ko-KR" altLang="en-US" sz="1200"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00917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제목 21"/>
          <p:cNvSpPr>
            <a:spLocks noGrp="1"/>
          </p:cNvSpPr>
          <p:nvPr>
            <p:ph type="title" idx="4294967295"/>
          </p:nvPr>
        </p:nvSpPr>
        <p:spPr bwMode="auto">
          <a:xfrm>
            <a:off x="195264" y="188913"/>
            <a:ext cx="5333800" cy="417512"/>
          </a:xfrm>
          <a:prstGeom prst="rect">
            <a:avLst/>
          </a:prstGeom>
          <a:noFill/>
          <a:ln>
            <a:miter lim="800000"/>
            <a:headEnd/>
            <a:tailEnd/>
          </a:ln>
        </p:spPr>
        <p:txBody>
          <a:bodyPr/>
          <a:lstStyle/>
          <a:p>
            <a:pPr algn="l" eaLnBrk="1" hangingPunct="1"/>
            <a:r>
              <a:rPr lang="en-US" altLang="ko-KR" sz="2000" b="1" dirty="0" smtClean="0">
                <a:latin typeface="Arial" charset="0"/>
                <a:ea typeface="Arial" charset="0"/>
                <a:cs typeface="Arial" charset="0"/>
              </a:rPr>
              <a:t>3. System Context</a:t>
            </a:r>
            <a:endParaRPr lang="ko-KR" altLang="en-US" sz="2000" b="1" smtClean="0">
              <a:latin typeface="Arial" charset="0"/>
              <a:ea typeface="Arial" charset="0"/>
              <a:cs typeface="Arial" charset="0"/>
            </a:endParaRPr>
          </a:p>
        </p:txBody>
      </p:sp>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8</a:t>
            </a:fld>
            <a:endParaRPr lang="ko-KR" altLang="en-US" dirty="0">
              <a:latin typeface="Arial" charset="0"/>
              <a:ea typeface="Arial" charset="0"/>
              <a:cs typeface="Arial" charset="0"/>
            </a:endParaRPr>
          </a:p>
        </p:txBody>
      </p:sp>
      <p:sp>
        <p:nvSpPr>
          <p:cNvPr id="3" name="직사각형 2"/>
          <p:cNvSpPr/>
          <p:nvPr/>
        </p:nvSpPr>
        <p:spPr>
          <a:xfrm>
            <a:off x="776288" y="836712"/>
            <a:ext cx="8497887" cy="1738874"/>
          </a:xfrm>
          <a:prstGeom prst="rect">
            <a:avLst/>
          </a:prstGeom>
        </p:spPr>
        <p:txBody>
          <a:bodyPr wrap="square">
            <a:spAutoFit/>
          </a:bodyPr>
          <a:lstStyle/>
          <a:p>
            <a:pPr fontAlgn="ctr" latinLnBrk="0">
              <a:lnSpc>
                <a:spcPct val="107000"/>
              </a:lnSpc>
              <a:spcAft>
                <a:spcPts val="0"/>
              </a:spcAft>
            </a:pPr>
            <a:r>
              <a:rPr lang="en-US" altLang="ko-KR" sz="1600" b="1" kern="0" dirty="0">
                <a:solidFill>
                  <a:srgbClr val="000000"/>
                </a:solidFill>
                <a:latin typeface="Arial" panose="020B0604020202020204" pitchFamily="34" charset="0"/>
                <a:ea typeface="맑은 고딕" panose="020B0503020000020004" pitchFamily="50" charset="-127"/>
                <a:cs typeface="Times New Roman" panose="02020603050405020304" pitchFamily="18" charset="0"/>
              </a:rPr>
              <a:t>The scope of </a:t>
            </a:r>
            <a:r>
              <a:rPr lang="en-US" altLang="ko-KR" sz="1600" b="1" kern="0" dirty="0" err="1">
                <a:solidFill>
                  <a:srgbClr val="000000"/>
                </a:solidFill>
                <a:latin typeface="Arial" panose="020B0604020202020204" pitchFamily="34" charset="0"/>
                <a:ea typeface="맑은 고딕" panose="020B0503020000020004" pitchFamily="50" charset="-127"/>
                <a:cs typeface="Times New Roman" panose="02020603050405020304" pitchFamily="18" charset="0"/>
              </a:rPr>
              <a:t>SurePark</a:t>
            </a:r>
            <a:r>
              <a:rPr lang="en-US" altLang="ko-KR" sz="1600" b="1" kern="0" dirty="0">
                <a:solidFill>
                  <a:srgbClr val="000000"/>
                </a:solidFill>
                <a:latin typeface="Arial" panose="020B0604020202020204" pitchFamily="34" charset="0"/>
                <a:ea typeface="맑은 고딕" panose="020B0503020000020004" pitchFamily="50" charset="-127"/>
                <a:cs typeface="Times New Roman" panose="02020603050405020304" pitchFamily="18" charset="0"/>
              </a:rPr>
              <a:t> system is shown </a:t>
            </a:r>
            <a:r>
              <a:rPr lang="en-US" altLang="ko-KR" sz="1600" b="1" kern="0" dirty="0" smtClean="0">
                <a:solidFill>
                  <a:srgbClr val="000000"/>
                </a:solidFill>
                <a:latin typeface="Arial" panose="020B0604020202020204" pitchFamily="34" charset="0"/>
                <a:ea typeface="맑은 고딕" panose="020B0503020000020004" pitchFamily="50" charset="-127"/>
                <a:cs typeface="Times New Roman" panose="02020603050405020304" pitchFamily="18" charset="0"/>
              </a:rPr>
              <a:t>below. </a:t>
            </a:r>
            <a:endParaRPr lang="en-US" altLang="ko-KR" sz="1600" b="1" kern="0" dirty="0">
              <a:solidFill>
                <a:srgbClr val="000000"/>
              </a:solidFill>
              <a:latin typeface="Arial" panose="020B0604020202020204" pitchFamily="34" charset="0"/>
              <a:ea typeface="맑은 고딕" panose="020B0503020000020004" pitchFamily="50" charset="-127"/>
              <a:cs typeface="Times New Roman" panose="02020603050405020304" pitchFamily="18" charset="0"/>
            </a:endParaRPr>
          </a:p>
          <a:p>
            <a:pPr marL="285750" indent="-285750" fontAlgn="ctr" latinLnBrk="0">
              <a:lnSpc>
                <a:spcPct val="107000"/>
              </a:lnSpc>
              <a:spcAft>
                <a:spcPts val="0"/>
              </a:spcAft>
              <a:buFontTx/>
              <a:buChar char="-"/>
            </a:pPr>
            <a:r>
              <a:rPr lang="en-US" altLang="ko-KR" sz="1400" kern="0" dirty="0" smtClean="0">
                <a:solidFill>
                  <a:srgbClr val="000000"/>
                </a:solidFill>
                <a:latin typeface="Arial" panose="020B0604020202020204" pitchFamily="34" charset="0"/>
                <a:ea typeface="맑은 고딕" panose="020B0503020000020004" pitchFamily="50" charset="-127"/>
                <a:cs typeface="Times New Roman" panose="02020603050405020304" pitchFamily="18" charset="0"/>
              </a:rPr>
              <a:t>Drivers </a:t>
            </a:r>
            <a:r>
              <a:rPr lang="en-US" altLang="ko-KR" sz="1400" kern="0" dirty="0">
                <a:solidFill>
                  <a:srgbClr val="000000"/>
                </a:solidFill>
                <a:latin typeface="Arial" panose="020B0604020202020204" pitchFamily="34" charset="0"/>
                <a:ea typeface="맑은 고딕" panose="020B0503020000020004" pitchFamily="50" charset="-127"/>
                <a:cs typeface="Times New Roman" panose="02020603050405020304" pitchFamily="18" charset="0"/>
              </a:rPr>
              <a:t>can reserve a parking space by using a laptop or a phone</a:t>
            </a:r>
            <a:r>
              <a:rPr lang="en-US" altLang="ko-KR" sz="1400" kern="0" dirty="0" smtClean="0">
                <a:solidFill>
                  <a:srgbClr val="000000"/>
                </a:solidFill>
                <a:latin typeface="Arial" panose="020B0604020202020204" pitchFamily="34" charset="0"/>
                <a:ea typeface="맑은 고딕" panose="020B0503020000020004" pitchFamily="50" charset="-127"/>
                <a:cs typeface="Times New Roman" panose="02020603050405020304" pitchFamily="18" charset="0"/>
              </a:rPr>
              <a:t>.</a:t>
            </a:r>
          </a:p>
          <a:p>
            <a:pPr marL="285750" indent="-285750" fontAlgn="ctr" latinLnBrk="0">
              <a:lnSpc>
                <a:spcPct val="107000"/>
              </a:lnSpc>
              <a:spcAft>
                <a:spcPts val="0"/>
              </a:spcAft>
              <a:buFontTx/>
              <a:buChar char="-"/>
            </a:pPr>
            <a:r>
              <a:rPr lang="en-US" altLang="ko-KR" sz="1400" kern="0" dirty="0" smtClean="0">
                <a:solidFill>
                  <a:srgbClr val="000000"/>
                </a:solidFill>
                <a:latin typeface="Arial" panose="020B0604020202020204" pitchFamily="34" charset="0"/>
                <a:ea typeface="맑은 고딕" panose="020B0503020000020004" pitchFamily="50" charset="-127"/>
                <a:cs typeface="Times New Roman" panose="02020603050405020304" pitchFamily="18" charset="0"/>
              </a:rPr>
              <a:t>Parking </a:t>
            </a:r>
            <a:r>
              <a:rPr lang="en-US" altLang="ko-KR" sz="1400" kern="0" dirty="0">
                <a:solidFill>
                  <a:srgbClr val="000000"/>
                </a:solidFill>
                <a:latin typeface="Arial" panose="020B0604020202020204" pitchFamily="34" charset="0"/>
                <a:ea typeface="맑은 고딕" panose="020B0503020000020004" pitchFamily="50" charset="-127"/>
                <a:cs typeface="Times New Roman" panose="02020603050405020304" pitchFamily="18" charset="0"/>
              </a:rPr>
              <a:t>attendants can monitor parking facilities</a:t>
            </a:r>
            <a:r>
              <a:rPr lang="en-US" altLang="ko-KR" sz="1400" kern="0" dirty="0" smtClean="0">
                <a:solidFill>
                  <a:srgbClr val="000000"/>
                </a:solidFill>
                <a:latin typeface="Arial" panose="020B0604020202020204" pitchFamily="34" charset="0"/>
                <a:ea typeface="맑은 고딕" panose="020B0503020000020004" pitchFamily="50" charset="-127"/>
                <a:cs typeface="Times New Roman" panose="02020603050405020304" pitchFamily="18" charset="0"/>
              </a:rPr>
              <a:t>.</a:t>
            </a:r>
          </a:p>
          <a:p>
            <a:pPr marL="285750" indent="-285750" fontAlgn="ctr" latinLnBrk="0">
              <a:lnSpc>
                <a:spcPct val="107000"/>
              </a:lnSpc>
              <a:spcAft>
                <a:spcPts val="0"/>
              </a:spcAft>
              <a:buFontTx/>
              <a:buChar char="-"/>
            </a:pPr>
            <a:r>
              <a:rPr lang="en-US" altLang="ko-KR" sz="1400" kern="0" dirty="0" smtClean="0">
                <a:solidFill>
                  <a:srgbClr val="000000"/>
                </a:solidFill>
                <a:latin typeface="Arial" panose="020B0604020202020204" pitchFamily="34" charset="0"/>
                <a:ea typeface="맑은 고딕" panose="020B0503020000020004" pitchFamily="50" charset="-127"/>
                <a:cs typeface="Times New Roman" panose="02020603050405020304" pitchFamily="18" charset="0"/>
              </a:rPr>
              <a:t>For </a:t>
            </a:r>
            <a:r>
              <a:rPr lang="en-US" altLang="ko-KR" sz="1400" kern="0" dirty="0">
                <a:solidFill>
                  <a:srgbClr val="000000"/>
                </a:solidFill>
                <a:latin typeface="Arial" panose="020B0604020202020204" pitchFamily="34" charset="0"/>
                <a:ea typeface="맑은 고딕" panose="020B0503020000020004" pitchFamily="50" charset="-127"/>
                <a:cs typeface="Times New Roman" panose="02020603050405020304" pitchFamily="18" charset="0"/>
              </a:rPr>
              <a:t>the owner, the system provides facility usage statistics including average occupancy, peak usage hours, parking slot statistics, and revenue</a:t>
            </a:r>
            <a:r>
              <a:rPr lang="en-US" altLang="ko-KR" sz="1400" kern="0" dirty="0" smtClean="0">
                <a:solidFill>
                  <a:srgbClr val="000000"/>
                </a:solidFill>
                <a:latin typeface="Arial" panose="020B0604020202020204" pitchFamily="34" charset="0"/>
                <a:ea typeface="맑은 고딕" panose="020B0503020000020004" pitchFamily="50" charset="-127"/>
                <a:cs typeface="Times New Roman" panose="02020603050405020304" pitchFamily="18" charset="0"/>
              </a:rPr>
              <a:t>.</a:t>
            </a:r>
          </a:p>
          <a:p>
            <a:pPr marL="285750" indent="-285750" fontAlgn="ctr" latinLnBrk="0">
              <a:lnSpc>
                <a:spcPct val="107000"/>
              </a:lnSpc>
              <a:spcAft>
                <a:spcPts val="0"/>
              </a:spcAft>
              <a:buFontTx/>
              <a:buChar char="-"/>
            </a:pPr>
            <a:r>
              <a:rPr lang="en-US" altLang="ko-KR" sz="1400" kern="0" dirty="0" smtClean="0">
                <a:solidFill>
                  <a:srgbClr val="000000"/>
                </a:solidFill>
                <a:latin typeface="Arial" panose="020B0604020202020204" pitchFamily="34" charset="0"/>
                <a:ea typeface="맑은 고딕" panose="020B0503020000020004" pitchFamily="50" charset="-127"/>
                <a:cs typeface="Times New Roman" panose="02020603050405020304" pitchFamily="18" charset="0"/>
              </a:rPr>
              <a:t>The </a:t>
            </a:r>
            <a:r>
              <a:rPr lang="en-US" altLang="ko-KR" sz="1400" kern="0" dirty="0">
                <a:solidFill>
                  <a:srgbClr val="000000"/>
                </a:solidFill>
                <a:latin typeface="Arial" panose="020B0604020202020204" pitchFamily="34" charset="0"/>
                <a:ea typeface="맑은 고딕" panose="020B0503020000020004" pitchFamily="50" charset="-127"/>
                <a:cs typeface="Times New Roman" panose="02020603050405020304" pitchFamily="18" charset="0"/>
              </a:rPr>
              <a:t>system controls entry/exit gates and LED indicators based on the status of sensors</a:t>
            </a:r>
            <a:r>
              <a:rPr lang="en-US" altLang="ko-KR" sz="1400" kern="0" dirty="0" smtClean="0">
                <a:solidFill>
                  <a:srgbClr val="000000"/>
                </a:solidFill>
                <a:latin typeface="Arial" panose="020B0604020202020204" pitchFamily="34" charset="0"/>
                <a:ea typeface="맑은 고딕" panose="020B0503020000020004" pitchFamily="50" charset="-127"/>
                <a:cs typeface="Times New Roman" panose="02020603050405020304" pitchFamily="18" charset="0"/>
              </a:rPr>
              <a:t>.</a:t>
            </a:r>
          </a:p>
          <a:p>
            <a:pPr marL="285750" indent="-285750" fontAlgn="ctr" latinLnBrk="0">
              <a:lnSpc>
                <a:spcPct val="107000"/>
              </a:lnSpc>
              <a:spcAft>
                <a:spcPts val="0"/>
              </a:spcAft>
              <a:buFontTx/>
              <a:buChar char="-"/>
            </a:pPr>
            <a:endParaRPr lang="en-US" altLang="ko-KR" sz="1400" kern="0" dirty="0">
              <a:solidFill>
                <a:srgbClr val="000000"/>
              </a:solidFill>
              <a:latin typeface="Arial" panose="020B0604020202020204" pitchFamily="34" charset="0"/>
              <a:ea typeface="맑은 고딕" panose="020B0503020000020004" pitchFamily="50" charset="-127"/>
              <a:cs typeface="Times New Roman" panose="02020603050405020304" pitchFamily="18" charset="0"/>
            </a:endParaRPr>
          </a:p>
        </p:txBody>
      </p:sp>
      <p:pic>
        <p:nvPicPr>
          <p:cNvPr id="7" name="그림 6"/>
          <p:cNvPicPr/>
          <p:nvPr/>
        </p:nvPicPr>
        <p:blipFill>
          <a:blip r:embed="rId3">
            <a:extLst>
              <a:ext uri="{28A0092B-C50C-407E-A947-70E740481C1C}">
                <a14:useLocalDpi xmlns:a14="http://schemas.microsoft.com/office/drawing/2010/main" val="0"/>
              </a:ext>
            </a:extLst>
          </a:blip>
          <a:srcRect/>
          <a:stretch>
            <a:fillRect/>
          </a:stretch>
        </p:blipFill>
        <p:spPr bwMode="auto">
          <a:xfrm>
            <a:off x="1928664" y="2372070"/>
            <a:ext cx="5728970" cy="4093845"/>
          </a:xfrm>
          <a:prstGeom prst="rect">
            <a:avLst/>
          </a:prstGeom>
          <a:noFill/>
        </p:spPr>
      </p:pic>
    </p:spTree>
    <p:extLst>
      <p:ext uri="{BB962C8B-B14F-4D97-AF65-F5344CB8AC3E}">
        <p14:creationId xmlns:p14="http://schemas.microsoft.com/office/powerpoint/2010/main" val="2844068806"/>
      </p:ext>
    </p:extLst>
  </p:cSld>
  <p:clrMapOvr>
    <a:masterClrMapping/>
  </p:clrMapOvr>
  <p:timing>
    <p:tnLst>
      <p:par>
        <p:cTn id="1" dur="indefinite" restart="never" nodeType="tmRoot"/>
      </p:par>
    </p:tnLst>
  </p:timing>
</p:sld>
</file>

<file path=ppt/theme/theme1.xml><?xml version="1.0" encoding="utf-8"?>
<a:theme xmlns:a="http://schemas.openxmlformats.org/drawingml/2006/main" name="제목 슬라이드">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marL="266700" indent="-266700">
          <a:lnSpc>
            <a:spcPct val="130000"/>
          </a:lnSpc>
          <a:buClr>
            <a:srgbClr val="C5003D"/>
          </a:buClr>
          <a:buFont typeface="Wingdings" pitchFamily="2" charset="2"/>
          <a:buChar char="u"/>
          <a:defRPr sz="1600" b="1" dirty="0" smtClean="0"/>
        </a:defPPr>
      </a:lstStyle>
    </a:tx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14847</TotalTime>
  <Words>3328</Words>
  <Application>Microsoft Office PowerPoint</Application>
  <PresentationFormat>A4 용지(210x297mm)</PresentationFormat>
  <Paragraphs>542</Paragraphs>
  <Slides>24</Slides>
  <Notes>24</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24</vt:i4>
      </vt:variant>
    </vt:vector>
  </HeadingPairs>
  <TitlesOfParts>
    <vt:vector size="30" baseType="lpstr">
      <vt:lpstr>굴림</vt:lpstr>
      <vt:lpstr>맑은 고딕</vt:lpstr>
      <vt:lpstr>Arial</vt:lpstr>
      <vt:lpstr>Consolas</vt:lpstr>
      <vt:lpstr>Times New Roman</vt:lpstr>
      <vt:lpstr>제목 슬라이드</vt:lpstr>
      <vt:lpstr>Sure-Park System Final Presentation</vt:lpstr>
      <vt:lpstr>Contents</vt:lpstr>
      <vt:lpstr>1. Introduction</vt:lpstr>
      <vt:lpstr>2.1 Functional Requirement (1)</vt:lpstr>
      <vt:lpstr>PowerPoint 프레젠테이션</vt:lpstr>
      <vt:lpstr>PowerPoint 프레젠테이션</vt:lpstr>
      <vt:lpstr>PowerPoint 프레젠테이션</vt:lpstr>
      <vt:lpstr>PowerPoint 프레젠테이션</vt:lpstr>
      <vt:lpstr>3. System Context</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LG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Administrator</dc:creator>
  <cp:lastModifiedBy>이남진/책임연구원/PC SW팀(namjin.lee@lge.com)</cp:lastModifiedBy>
  <cp:revision>852</cp:revision>
  <cp:lastPrinted>2016-06-24T12:17:04Z</cp:lastPrinted>
  <dcterms:created xsi:type="dcterms:W3CDTF">2012-01-20T03:23:33Z</dcterms:created>
  <dcterms:modified xsi:type="dcterms:W3CDTF">2016-06-24T13:46:21Z</dcterms:modified>
</cp:coreProperties>
</file>