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5" r:id="rId5"/>
    <p:sldId id="259" r:id="rId6"/>
    <p:sldId id="263" r:id="rId7"/>
    <p:sldId id="262" r:id="rId8"/>
    <p:sldId id="266" r:id="rId9"/>
    <p:sldId id="261" r:id="rId10"/>
    <p:sldId id="26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남진/책임연구원/PC SW팀(namjin.lee@lge.com)" initials="이S" lastIdx="1" clrIdx="0">
    <p:extLst>
      <p:ext uri="{19B8F6BF-5375-455C-9EA6-DF929625EA0E}">
        <p15:presenceInfo xmlns:p15="http://schemas.microsoft.com/office/powerpoint/2012/main" userId="S-1-5-21-2543426832-1914326140-3112152631-7682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90" autoAdjust="0"/>
  </p:normalViewPr>
  <p:slideViewPr>
    <p:cSldViewPr snapToGrid="0">
      <p:cViewPr varScale="1">
        <p:scale>
          <a:sx n="79" d="100"/>
          <a:sy n="79" d="100"/>
        </p:scale>
        <p:origin x="9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14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7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4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46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21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24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0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7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83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9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46686-9C38-4F0D-B0C6-D73A6F36E86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9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SurePark</a:t>
            </a:r>
            <a:r>
              <a:rPr lang="en-US" altLang="ko-KR" dirty="0" smtClean="0"/>
              <a:t> System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1st Decomposition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5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Rationale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57340" y="-1117679"/>
            <a:ext cx="6429320" cy="909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정육면체 64"/>
          <p:cNvSpPr/>
          <p:nvPr/>
        </p:nvSpPr>
        <p:spPr>
          <a:xfrm>
            <a:off x="2724642" y="5111150"/>
            <a:ext cx="1440000" cy="1188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정육면체 21"/>
          <p:cNvSpPr/>
          <p:nvPr/>
        </p:nvSpPr>
        <p:spPr>
          <a:xfrm>
            <a:off x="4226729" y="3784020"/>
            <a:ext cx="1440000" cy="1080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50134" y="2218503"/>
            <a:ext cx="1224000" cy="100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Physical View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381329" y="3993507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Manager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76134" y="2362503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2872666" y="5318005"/>
            <a:ext cx="1080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DB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744652" y="2341945"/>
            <a:ext cx="1788075" cy="38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744653" y="2385601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894927" y="4326086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37930"/>
              </p:ext>
            </p:extLst>
          </p:nvPr>
        </p:nvGraphicFramePr>
        <p:xfrm>
          <a:off x="7477201" y="2748001"/>
          <a:ext cx="1055526" cy="3405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526"/>
              </a:tblGrid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Arduino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Hardware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Client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Server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Process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Database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Wireless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Connection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Wired Connection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0" name="원통 39"/>
          <p:cNvSpPr/>
          <p:nvPr/>
        </p:nvSpPr>
        <p:spPr>
          <a:xfrm>
            <a:off x="6894927" y="4767531"/>
            <a:ext cx="432000" cy="32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6894927" y="5368754"/>
            <a:ext cx="432000" cy="6304"/>
          </a:xfrm>
          <a:prstGeom prst="straightConnector1">
            <a:avLst/>
          </a:prstGeom>
          <a:ln w="44450" cmpd="dbl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622724" y="2475655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061680" y="2214003"/>
            <a:ext cx="1224000" cy="100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187680" y="2358003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652805" y="2469185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8" name="정육면체 47"/>
          <p:cNvSpPr/>
          <p:nvPr/>
        </p:nvSpPr>
        <p:spPr>
          <a:xfrm>
            <a:off x="1239708" y="3781946"/>
            <a:ext cx="1440000" cy="1080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394308" y="3991433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05" idx="2"/>
            <a:endCxn id="48" idx="1"/>
          </p:cNvCxnSpPr>
          <p:nvPr/>
        </p:nvCxnSpPr>
        <p:spPr>
          <a:xfrm>
            <a:off x="1134718" y="3221394"/>
            <a:ext cx="788745" cy="633042"/>
          </a:xfrm>
          <a:prstGeom prst="straightConnector1">
            <a:avLst/>
          </a:prstGeom>
          <a:ln w="44450" cmpd="dbl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32" idx="2"/>
            <a:endCxn id="22" idx="1"/>
          </p:cNvCxnSpPr>
          <p:nvPr/>
        </p:nvCxnSpPr>
        <p:spPr>
          <a:xfrm flipH="1">
            <a:off x="4910484" y="3222003"/>
            <a:ext cx="763196" cy="634507"/>
          </a:xfrm>
          <a:prstGeom prst="straightConnector1">
            <a:avLst/>
          </a:prstGeom>
          <a:ln w="44450" cmpd="dbl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2038588" y="2205074"/>
            <a:ext cx="1224000" cy="1008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164588" y="2349074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22718" y="2213394"/>
            <a:ext cx="1224000" cy="1008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48718" y="2357394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stCxn id="48" idx="4"/>
            <a:endCxn id="22" idx="2"/>
          </p:cNvCxnSpPr>
          <p:nvPr/>
        </p:nvCxnSpPr>
        <p:spPr>
          <a:xfrm>
            <a:off x="2607218" y="4358191"/>
            <a:ext cx="1619511" cy="2074"/>
          </a:xfrm>
          <a:prstGeom prst="straightConnector1">
            <a:avLst/>
          </a:prstGeom>
          <a:ln w="444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01" idx="2"/>
            <a:endCxn id="48" idx="1"/>
          </p:cNvCxnSpPr>
          <p:nvPr/>
        </p:nvCxnSpPr>
        <p:spPr>
          <a:xfrm flipH="1">
            <a:off x="1923463" y="3213074"/>
            <a:ext cx="727125" cy="641362"/>
          </a:xfrm>
          <a:prstGeom prst="straightConnector1">
            <a:avLst/>
          </a:prstGeom>
          <a:ln w="444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65" idx="4"/>
            <a:endCxn id="22" idx="3"/>
          </p:cNvCxnSpPr>
          <p:nvPr/>
        </p:nvCxnSpPr>
        <p:spPr>
          <a:xfrm flipV="1">
            <a:off x="4084903" y="4864020"/>
            <a:ext cx="825581" cy="880999"/>
          </a:xfrm>
          <a:prstGeom prst="bentConnector2">
            <a:avLst/>
          </a:prstGeom>
          <a:ln w="444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1"/>
          <p:cNvCxnSpPr>
            <a:stCxn id="65" idx="2"/>
            <a:endCxn id="48" idx="3"/>
          </p:cNvCxnSpPr>
          <p:nvPr/>
        </p:nvCxnSpPr>
        <p:spPr>
          <a:xfrm rot="10800000">
            <a:off x="1923464" y="4861947"/>
            <a:ext cx="801179" cy="883073"/>
          </a:xfrm>
          <a:prstGeom prst="bentConnector2">
            <a:avLst/>
          </a:prstGeom>
          <a:ln w="44450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6903535" y="2835655"/>
            <a:ext cx="432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6894927" y="3357714"/>
            <a:ext cx="432000" cy="324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정육면체 162"/>
          <p:cNvSpPr/>
          <p:nvPr/>
        </p:nvSpPr>
        <p:spPr>
          <a:xfrm>
            <a:off x="6894927" y="3884641"/>
            <a:ext cx="432000" cy="324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/>
          <p:cNvCxnSpPr/>
          <p:nvPr/>
        </p:nvCxnSpPr>
        <p:spPr>
          <a:xfrm flipV="1">
            <a:off x="6894927" y="5881336"/>
            <a:ext cx="432000" cy="2110"/>
          </a:xfrm>
          <a:prstGeom prst="straightConnector1">
            <a:avLst/>
          </a:prstGeom>
          <a:ln w="444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>
            <a:stCxn id="4" idx="2"/>
            <a:endCxn id="22" idx="1"/>
          </p:cNvCxnSpPr>
          <p:nvPr/>
        </p:nvCxnSpPr>
        <p:spPr>
          <a:xfrm>
            <a:off x="4162134" y="3226503"/>
            <a:ext cx="748350" cy="630007"/>
          </a:xfrm>
          <a:prstGeom prst="straightConnector1">
            <a:avLst/>
          </a:prstGeom>
          <a:ln w="44450" cmpd="dbl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9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420420" y="2330725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View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70110" y="2380730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319800" y="2436400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025900" y="3846911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Manager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126520" y="2330725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076210" y="2380730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025900" y="2436400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19800" y="3846911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2672850" y="5107238"/>
            <a:ext cx="1080000" cy="900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DB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6" idx="2"/>
            <a:endCxn id="12" idx="0"/>
          </p:cNvCxnSpPr>
          <p:nvPr/>
        </p:nvCxnSpPr>
        <p:spPr>
          <a:xfrm>
            <a:off x="1859800" y="3156400"/>
            <a:ext cx="0" cy="690511"/>
          </a:xfrm>
          <a:prstGeom prst="straightConnector1">
            <a:avLst/>
          </a:prstGeom>
          <a:ln w="44450" cmpd="dbl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2"/>
            <a:endCxn id="7" idx="0"/>
          </p:cNvCxnSpPr>
          <p:nvPr/>
        </p:nvCxnSpPr>
        <p:spPr>
          <a:xfrm>
            <a:off x="4565900" y="3156400"/>
            <a:ext cx="0" cy="690511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2" idx="3"/>
            <a:endCxn id="7" idx="1"/>
          </p:cNvCxnSpPr>
          <p:nvPr/>
        </p:nvCxnSpPr>
        <p:spPr>
          <a:xfrm>
            <a:off x="2399800" y="4206911"/>
            <a:ext cx="1626100" cy="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3" idx="2"/>
            <a:endCxn id="12" idx="2"/>
          </p:cNvCxnSpPr>
          <p:nvPr/>
        </p:nvCxnSpPr>
        <p:spPr>
          <a:xfrm rot="10800000">
            <a:off x="1859800" y="4566912"/>
            <a:ext cx="813050" cy="990327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3" idx="4"/>
            <a:endCxn id="7" idx="2"/>
          </p:cNvCxnSpPr>
          <p:nvPr/>
        </p:nvCxnSpPr>
        <p:spPr>
          <a:xfrm flipV="1">
            <a:off x="3752850" y="4566911"/>
            <a:ext cx="813050" cy="990327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115800" y="2341944"/>
            <a:ext cx="1637800" cy="3665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115800" y="2385600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8499" y="2849145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241541"/>
              </p:ext>
            </p:extLst>
          </p:nvPr>
        </p:nvGraphicFramePr>
        <p:xfrm>
          <a:off x="6848348" y="2748000"/>
          <a:ext cx="900402" cy="3208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02"/>
              </a:tblGrid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Process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Processes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Database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HTTP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TCP/IP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BSON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9" name="모서리가 둥근 직사각형 38"/>
          <p:cNvSpPr/>
          <p:nvPr/>
        </p:nvSpPr>
        <p:spPr>
          <a:xfrm>
            <a:off x="6331254" y="3343623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298379" y="3370511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268499" y="3399397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원통 39"/>
          <p:cNvSpPr/>
          <p:nvPr/>
        </p:nvSpPr>
        <p:spPr>
          <a:xfrm>
            <a:off x="6276709" y="3926373"/>
            <a:ext cx="432000" cy="360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6266074" y="4598729"/>
            <a:ext cx="432000" cy="6304"/>
          </a:xfrm>
          <a:prstGeom prst="straightConnector1">
            <a:avLst/>
          </a:prstGeom>
          <a:ln w="44450" cmpd="dbl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266074" y="5161563"/>
            <a:ext cx="432000" cy="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>
            <a:off x="6266074" y="5690991"/>
            <a:ext cx="432000" cy="223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9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View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69671" y="2311565"/>
            <a:ext cx="1944000" cy="12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Facility Controller Application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" name="사다리꼴 3"/>
          <p:cNvSpPr/>
          <p:nvPr/>
        </p:nvSpPr>
        <p:spPr>
          <a:xfrm>
            <a:off x="969671" y="2167565"/>
            <a:ext cx="720000" cy="144000"/>
          </a:xfrm>
          <a:prstGeom prst="trapezoid">
            <a:avLst>
              <a:gd name="adj" fmla="val 4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69671" y="4660440"/>
            <a:ext cx="1944000" cy="12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600" dirty="0" smtClean="0">
                <a:solidFill>
                  <a:schemeClr val="tx1"/>
                </a:solidFill>
              </a:rPr>
              <a:t> Manager Application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2" name="사다리꼴 31"/>
          <p:cNvSpPr/>
          <p:nvPr/>
        </p:nvSpPr>
        <p:spPr>
          <a:xfrm>
            <a:off x="969671" y="4516440"/>
            <a:ext cx="720000" cy="144000"/>
          </a:xfrm>
          <a:prstGeom prst="trapezoid">
            <a:avLst>
              <a:gd name="adj" fmla="val 4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051117" y="4660440"/>
            <a:ext cx="1944000" cy="12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Web Service Application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4" name="사다리꼴 43"/>
          <p:cNvSpPr/>
          <p:nvPr/>
        </p:nvSpPr>
        <p:spPr>
          <a:xfrm>
            <a:off x="4051117" y="4516440"/>
            <a:ext cx="720000" cy="144000"/>
          </a:xfrm>
          <a:prstGeom prst="trapezoid">
            <a:avLst>
              <a:gd name="adj" fmla="val 4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접힌 도형 13"/>
          <p:cNvSpPr/>
          <p:nvPr/>
        </p:nvSpPr>
        <p:spPr>
          <a:xfrm>
            <a:off x="3317809" y="2311565"/>
            <a:ext cx="1152000" cy="1296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Needs to shares common protocol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모서리가 접힌 도형 44"/>
          <p:cNvSpPr/>
          <p:nvPr/>
        </p:nvSpPr>
        <p:spPr>
          <a:xfrm>
            <a:off x="4843117" y="2311565"/>
            <a:ext cx="1152000" cy="1296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Needs to shares common DB schema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endCxn id="14" idx="1"/>
          </p:cNvCxnSpPr>
          <p:nvPr/>
        </p:nvCxnSpPr>
        <p:spPr>
          <a:xfrm>
            <a:off x="2715250" y="2519826"/>
            <a:ext cx="602559" cy="43973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14" idx="1"/>
          </p:cNvCxnSpPr>
          <p:nvPr/>
        </p:nvCxnSpPr>
        <p:spPr>
          <a:xfrm flipV="1">
            <a:off x="2638979" y="2959565"/>
            <a:ext cx="678830" cy="1905725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endCxn id="45" idx="2"/>
          </p:cNvCxnSpPr>
          <p:nvPr/>
        </p:nvCxnSpPr>
        <p:spPr>
          <a:xfrm flipV="1">
            <a:off x="2735170" y="3607565"/>
            <a:ext cx="2683947" cy="1293881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45" idx="2"/>
          </p:cNvCxnSpPr>
          <p:nvPr/>
        </p:nvCxnSpPr>
        <p:spPr>
          <a:xfrm flipH="1" flipV="1">
            <a:off x="5419117" y="3607565"/>
            <a:ext cx="373308" cy="126887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341525" y="4385604"/>
            <a:ext cx="1637800" cy="1570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341525" y="4429259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359647"/>
              </p:ext>
            </p:extLst>
          </p:nvPr>
        </p:nvGraphicFramePr>
        <p:xfrm>
          <a:off x="7074073" y="4791659"/>
          <a:ext cx="900402" cy="1069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02"/>
              </a:tblGrid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Package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Note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6502434" y="4865290"/>
            <a:ext cx="442635" cy="361564"/>
            <a:chOff x="5057814" y="590160"/>
            <a:chExt cx="1944000" cy="1440000"/>
          </a:xfrm>
        </p:grpSpPr>
        <p:sp>
          <p:nvSpPr>
            <p:cNvPr id="26" name="직사각형 25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모서리가 접힌 도형 29"/>
          <p:cNvSpPr/>
          <p:nvPr/>
        </p:nvSpPr>
        <p:spPr>
          <a:xfrm>
            <a:off x="6502434" y="5446509"/>
            <a:ext cx="451846" cy="325408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9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Entity Catalog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575701"/>
              </p:ext>
            </p:extLst>
          </p:nvPr>
        </p:nvGraphicFramePr>
        <p:xfrm>
          <a:off x="628650" y="1825625"/>
          <a:ext cx="7886262" cy="4485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400"/>
                <a:gridCol w="608586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Entity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</a:rPr>
                        <a:t>Desctiption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Web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Browser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Users,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attendants and owner can access their own UI through the web browser provided by the web server.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Web Service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Provides users with the functions of sign-up,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log in, reservation, monitoring facilities and/or showing parking statistics based on data retrieved from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DB.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Sends information to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 for DB updates.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Facility Controller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Controls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parking facilities; get the </a:t>
                      </a:r>
                      <a:r>
                        <a:rPr lang="en-US" altLang="ko-KR" sz="1600" dirty="0" smtClean="0">
                          <a:latin typeface="+mn-lt"/>
                        </a:rPr>
                        <a:t>status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of parking slots, turn on/off LEDs, detect a car at the gates and open/close the gates.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Receives data from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 to control LEDs and/or gates.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Sends data to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 to update the status of parking slots.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dirty="0" smtClean="0">
                          <a:latin typeface="+mn-lt"/>
                        </a:rPr>
                        <a:t> Manager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n-lt"/>
                        </a:rPr>
                        <a:t>Handles show-up and no-show scenarios based on DB information.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Updates </a:t>
                      </a:r>
                      <a:r>
                        <a:rPr lang="en-US" altLang="ko-KR" sz="160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dirty="0" smtClean="0">
                          <a:latin typeface="+mn-lt"/>
                        </a:rPr>
                        <a:t> DB when a user has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signed up, </a:t>
                      </a:r>
                      <a:r>
                        <a:rPr lang="en-US" altLang="ko-KR" sz="1600" dirty="0" smtClean="0">
                          <a:latin typeface="+mn-lt"/>
                        </a:rPr>
                        <a:t>a reservation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has been made or facility status has been changed.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dirty="0" smtClean="0">
                          <a:latin typeface="+mn-lt"/>
                        </a:rPr>
                        <a:t> DB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Keeps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all of the data about </a:t>
                      </a:r>
                      <a:r>
                        <a:rPr lang="en-US" altLang="ko-KR" sz="1600" dirty="0" smtClean="0">
                          <a:latin typeface="+mn-lt"/>
                        </a:rPr>
                        <a:t>users,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garages and reservations.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Only can be updated by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84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Rationale</a:t>
            </a: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720301" y="3674441"/>
            <a:ext cx="936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200" dirty="0" smtClean="0">
                <a:solidFill>
                  <a:schemeClr val="tx1"/>
                </a:solidFill>
              </a:rPr>
              <a:t> Manager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47204" y="224039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Facility 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원통 22"/>
          <p:cNvSpPr/>
          <p:nvPr/>
        </p:nvSpPr>
        <p:spPr>
          <a:xfrm>
            <a:off x="2516475" y="4803049"/>
            <a:ext cx="936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200" dirty="0" smtClean="0">
                <a:solidFill>
                  <a:schemeClr val="tx1"/>
                </a:solidFill>
              </a:rPr>
              <a:t> DB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09174" y="2366735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24338" y="224039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Facility 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16825" y="2359656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12650" y="3674441"/>
            <a:ext cx="936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Service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910521" y="224039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Browser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29088" y="224039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Browser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stCxn id="35" idx="2"/>
            <a:endCxn id="29" idx="0"/>
          </p:cNvCxnSpPr>
          <p:nvPr/>
        </p:nvCxnSpPr>
        <p:spPr>
          <a:xfrm>
            <a:off x="1179088" y="2960399"/>
            <a:ext cx="601562" cy="714042"/>
          </a:xfrm>
          <a:prstGeom prst="straightConnector1">
            <a:avLst/>
          </a:prstGeom>
          <a:ln w="38100" cmpd="dbl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9" idx="3"/>
            <a:endCxn id="21" idx="1"/>
          </p:cNvCxnSpPr>
          <p:nvPr/>
        </p:nvCxnSpPr>
        <p:spPr>
          <a:xfrm>
            <a:off x="2248650" y="4034441"/>
            <a:ext cx="1471651" cy="0"/>
          </a:xfrm>
          <a:prstGeom prst="straightConnector1">
            <a:avLst/>
          </a:prstGeom>
          <a:ln w="2540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23" idx="2"/>
            <a:endCxn id="29" idx="2"/>
          </p:cNvCxnSpPr>
          <p:nvPr/>
        </p:nvCxnSpPr>
        <p:spPr>
          <a:xfrm rot="10800000">
            <a:off x="1780651" y="4394441"/>
            <a:ext cx="735825" cy="84060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3" idx="2"/>
            <a:endCxn id="29" idx="0"/>
          </p:cNvCxnSpPr>
          <p:nvPr/>
        </p:nvCxnSpPr>
        <p:spPr>
          <a:xfrm flipH="1">
            <a:off x="1780650" y="2960399"/>
            <a:ext cx="579871" cy="714042"/>
          </a:xfrm>
          <a:prstGeom prst="straightConnector1">
            <a:avLst/>
          </a:prstGeom>
          <a:ln w="38100" cmpd="dbl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1" idx="0"/>
            <a:endCxn id="26" idx="2"/>
          </p:cNvCxnSpPr>
          <p:nvPr/>
        </p:nvCxnSpPr>
        <p:spPr>
          <a:xfrm flipV="1">
            <a:off x="4188301" y="2960399"/>
            <a:ext cx="586037" cy="714042"/>
          </a:xfrm>
          <a:prstGeom prst="straightConnector1">
            <a:avLst/>
          </a:prstGeom>
          <a:ln w="2540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21" idx="0"/>
            <a:endCxn id="22" idx="2"/>
          </p:cNvCxnSpPr>
          <p:nvPr/>
        </p:nvCxnSpPr>
        <p:spPr>
          <a:xfrm flipH="1" flipV="1">
            <a:off x="3597204" y="2960399"/>
            <a:ext cx="591097" cy="714042"/>
          </a:xfrm>
          <a:prstGeom prst="straightConnector1">
            <a:avLst/>
          </a:prstGeom>
          <a:ln w="2540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23" idx="4"/>
            <a:endCxn id="21" idx="2"/>
          </p:cNvCxnSpPr>
          <p:nvPr/>
        </p:nvCxnSpPr>
        <p:spPr>
          <a:xfrm flipV="1">
            <a:off x="3452475" y="4394441"/>
            <a:ext cx="735826" cy="84060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628650" y="2111420"/>
            <a:ext cx="2304000" cy="2412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036301" y="2105397"/>
            <a:ext cx="2304000" cy="2412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472011"/>
              </p:ext>
            </p:extLst>
          </p:nvPr>
        </p:nvGraphicFramePr>
        <p:xfrm>
          <a:off x="5563350" y="2105397"/>
          <a:ext cx="2952000" cy="23774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52000"/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Client-Server Pattern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lt"/>
                        </a:rPr>
                        <a:t>Client-Server pattern promotes modifiability and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600" dirty="0" smtClean="0">
                          <a:latin typeface="+mn-lt"/>
                        </a:rPr>
                        <a:t>reuse, by factoring out common services and modifying them in a single location.</a:t>
                      </a:r>
                    </a:p>
                    <a:p>
                      <a:pPr algn="l" latinLnBrk="1"/>
                      <a:r>
                        <a:rPr lang="en-US" altLang="ko-KR" sz="1600" dirty="0" smtClean="0">
                          <a:latin typeface="+mn-lt"/>
                        </a:rPr>
                        <a:t>Also,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it</a:t>
                      </a:r>
                      <a:r>
                        <a:rPr lang="en-US" altLang="ko-KR" sz="1600" dirty="0" smtClean="0">
                          <a:latin typeface="+mn-lt"/>
                        </a:rPr>
                        <a:t> improves scalability and availability by centralizing the control of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600" dirty="0" smtClean="0">
                          <a:latin typeface="+mn-lt"/>
                        </a:rPr>
                        <a:t>resources and services.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322687"/>
              </p:ext>
            </p:extLst>
          </p:nvPr>
        </p:nvGraphicFramePr>
        <p:xfrm>
          <a:off x="5553980" y="4742412"/>
          <a:ext cx="2952000" cy="1066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52000"/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Repository Pattern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alpha val="3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lt"/>
                        </a:rPr>
                        <a:t>This pattern supports modifiability by decoupling producers and consumers of data.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3" name="직사각형 82"/>
          <p:cNvSpPr/>
          <p:nvPr/>
        </p:nvSpPr>
        <p:spPr>
          <a:xfrm>
            <a:off x="1112475" y="3505212"/>
            <a:ext cx="3744000" cy="230400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7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Rationale (Cont’d)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Modifiability is one of the most important QAs of the </a:t>
            </a:r>
            <a:r>
              <a:rPr lang="en-US" altLang="ko-KR" dirty="0" err="1" smtClean="0"/>
              <a:t>SurePark</a:t>
            </a:r>
            <a:r>
              <a:rPr lang="en-US" altLang="ko-KR" dirty="0" smtClean="0"/>
              <a:t> system. An engineer needs </a:t>
            </a:r>
            <a:r>
              <a:rPr lang="en-US" altLang="ko-KR" dirty="0"/>
              <a:t>to </a:t>
            </a:r>
            <a:r>
              <a:rPr lang="en-US" altLang="ko-KR" dirty="0" smtClean="0"/>
              <a:t>scale up </a:t>
            </a:r>
            <a:r>
              <a:rPr lang="en-US" altLang="ko-KR" dirty="0"/>
              <a:t>the </a:t>
            </a:r>
            <a:r>
              <a:rPr lang="en-US" altLang="ko-KR" dirty="0" smtClean="0"/>
              <a:t>system within a week. We have divided the whole system into 5 parts according to their responsibilities, and applied client-server and repository pattern to connect each parts.</a:t>
            </a:r>
          </a:p>
        </p:txBody>
      </p:sp>
    </p:spTree>
    <p:extLst>
      <p:ext uri="{BB962C8B-B14F-4D97-AF65-F5344CB8AC3E}">
        <p14:creationId xmlns:p14="http://schemas.microsoft.com/office/powerpoint/2010/main" val="26493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Rationale (Cont’d)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Client-Server Pattern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Pros</a:t>
            </a:r>
            <a:r>
              <a:rPr lang="en-US" altLang="ko-KR" dirty="0"/>
              <a:t>: scale, in that it is easy to add more clients and easy to add more </a:t>
            </a:r>
            <a:r>
              <a:rPr lang="en-US" altLang="ko-KR" dirty="0" smtClean="0"/>
              <a:t>data</a:t>
            </a:r>
          </a:p>
          <a:p>
            <a:pPr lvl="1">
              <a:buFontTx/>
              <a:buChar char="-"/>
            </a:pPr>
            <a:r>
              <a:rPr lang="en-US" altLang="ko-KR" dirty="0"/>
              <a:t>Cons: </a:t>
            </a:r>
            <a:r>
              <a:rPr lang="en-US" altLang="ko-KR" dirty="0" smtClean="0"/>
              <a:t>reliability, performance, security, complexity, modifiability </a:t>
            </a:r>
            <a:r>
              <a:rPr lang="en-US" altLang="ko-KR" dirty="0"/>
              <a:t>(can be hard to change data structure, protocols, or identify of servers)</a:t>
            </a:r>
            <a:endParaRPr lang="en-US" altLang="ko-KR" dirty="0" smtClean="0"/>
          </a:p>
          <a:p>
            <a:r>
              <a:rPr lang="en-US" altLang="ko-KR" dirty="0"/>
              <a:t>Repository Pattern</a:t>
            </a:r>
          </a:p>
          <a:p>
            <a:pPr marL="457200" lvl="1" indent="0">
              <a:buNone/>
            </a:pPr>
            <a:r>
              <a:rPr lang="en-US" altLang="ko-KR" dirty="0"/>
              <a:t>provides a structure to store and provide access to all of the data about users, garages and reservations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8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57340" y="-1117679"/>
            <a:ext cx="6429320" cy="909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5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1759</TotalTime>
  <Words>448</Words>
  <Application>Microsoft Office PowerPoint</Application>
  <PresentationFormat>화면 슬라이드 쇼(4:3)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SurePark System</vt:lpstr>
      <vt:lpstr>Physical View</vt:lpstr>
      <vt:lpstr>Dynamic View</vt:lpstr>
      <vt:lpstr>Static View</vt:lpstr>
      <vt:lpstr>Entity Catalog</vt:lpstr>
      <vt:lpstr>Rationale</vt:lpstr>
      <vt:lpstr>Rationale (Cont’d)</vt:lpstr>
      <vt:lpstr>Rationale (Cont’d)</vt:lpstr>
      <vt:lpstr>PowerPoint 프레젠테이션</vt:lpstr>
      <vt:lpstr>Rationale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이남진/책임연구원/PC SW팀(namjin.lee@lge.com)</dc:creator>
  <cp:lastModifiedBy>이남진/책임연구원/PC SW팀(namjin.lee@lge.com)</cp:lastModifiedBy>
  <cp:revision>54</cp:revision>
  <dcterms:created xsi:type="dcterms:W3CDTF">2016-06-12T19:06:04Z</dcterms:created>
  <dcterms:modified xsi:type="dcterms:W3CDTF">2016-06-14T00:39:47Z</dcterms:modified>
</cp:coreProperties>
</file>