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57" r:id="rId5"/>
    <p:sldId id="259" r:id="rId6"/>
    <p:sldId id="263" r:id="rId7"/>
    <p:sldId id="262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1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남진/책임연구원/PC SW팀(namjin.lee@lge.com)" initials="이S" lastIdx="1" clrIdx="0">
    <p:extLst>
      <p:ext uri="{19B8F6BF-5375-455C-9EA6-DF929625EA0E}">
        <p15:presenceInfo xmlns:p15="http://schemas.microsoft.com/office/powerpoint/2012/main" userId="S-1-5-21-2543426832-1914326140-3112152631-768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0" autoAdjust="0"/>
  </p:normalViewPr>
  <p:slideViewPr>
    <p:cSldViewPr snapToGrid="0">
      <p:cViewPr varScale="1">
        <p:scale>
          <a:sx n="116" d="100"/>
          <a:sy n="116" d="100"/>
        </p:scale>
        <p:origin x="744" y="108"/>
      </p:cViewPr>
      <p:guideLst>
        <p:guide orient="horz" pos="1434"/>
        <p:guide pos="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System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1st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59027" y="378941"/>
            <a:ext cx="316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Static View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83814" y="1038287"/>
            <a:ext cx="7936321" cy="5416834"/>
            <a:chOff x="383814" y="1038287"/>
            <a:chExt cx="7936321" cy="5416834"/>
          </a:xfrm>
        </p:grpSpPr>
        <p:sp>
          <p:nvSpPr>
            <p:cNvPr id="2" name="직사각형 1"/>
            <p:cNvSpPr/>
            <p:nvPr/>
          </p:nvSpPr>
          <p:spPr>
            <a:xfrm>
              <a:off x="775171" y="1332032"/>
              <a:ext cx="4535409" cy="33027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076022" y="1524630"/>
              <a:ext cx="1182116" cy="954861"/>
              <a:chOff x="969671" y="2167565"/>
              <a:chExt cx="1944000" cy="1440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Common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사다리꼴 4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548512" y="1488557"/>
              <a:ext cx="1174328" cy="978127"/>
              <a:chOff x="969671" y="4516440"/>
              <a:chExt cx="1944000" cy="144000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969671" y="466044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Management 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다리꼴 6"/>
              <p:cNvSpPr/>
              <p:nvPr/>
            </p:nvSpPr>
            <p:spPr>
              <a:xfrm>
                <a:off x="969671" y="451644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085840" y="2892393"/>
              <a:ext cx="1159008" cy="1000917"/>
              <a:chOff x="4051117" y="4516440"/>
              <a:chExt cx="1944000" cy="144000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051117" y="466044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Control 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>
              <a:xfrm>
                <a:off x="4051117" y="451644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모서리가 접힌 도형 9"/>
            <p:cNvSpPr/>
            <p:nvPr/>
          </p:nvSpPr>
          <p:spPr>
            <a:xfrm>
              <a:off x="2805000" y="4816400"/>
              <a:ext cx="1015247" cy="949024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Shares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FC-SM protocol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모서리가 접힌 도형 10"/>
            <p:cNvSpPr/>
            <p:nvPr/>
          </p:nvSpPr>
          <p:spPr>
            <a:xfrm>
              <a:off x="5540926" y="3125911"/>
              <a:ext cx="2285260" cy="923547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Shares common DB schema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Shares SM-WS protocol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947830" y="3738509"/>
              <a:ext cx="853385" cy="136040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630326" y="2159042"/>
              <a:ext cx="1330453" cy="97698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2002" y="5029867"/>
              <a:ext cx="4181632" cy="1276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8681" y="5055390"/>
              <a:ext cx="1630568" cy="3615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241719" y="5887968"/>
              <a:ext cx="335269" cy="264151"/>
              <a:chOff x="5057814" y="590160"/>
              <a:chExt cx="1944000" cy="14400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사다리꼴 20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접힌 도형 21"/>
            <p:cNvSpPr/>
            <p:nvPr/>
          </p:nvSpPr>
          <p:spPr>
            <a:xfrm>
              <a:off x="6594740" y="5461649"/>
              <a:ext cx="376706" cy="27780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3814" y="1038287"/>
              <a:ext cx="7936321" cy="54168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>
              <a:endCxn id="4" idx="3"/>
            </p:cNvCxnSpPr>
            <p:nvPr/>
          </p:nvCxnSpPr>
          <p:spPr>
            <a:xfrm flipH="1">
              <a:off x="2258138" y="2049019"/>
              <a:ext cx="1304182" cy="785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594739" y="6024009"/>
              <a:ext cx="422295" cy="3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807283" y="4868611"/>
              <a:ext cx="1173594" cy="1050146"/>
              <a:chOff x="969671" y="2167565"/>
              <a:chExt cx="1944000" cy="14400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Facility Controller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사다리꼴 33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144685" y="1669861"/>
              <a:ext cx="1168935" cy="979772"/>
              <a:chOff x="969671" y="2167565"/>
              <a:chExt cx="1944000" cy="1440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Web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사다리꼴 40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4" name="직선 연결선 43"/>
            <p:cNvCxnSpPr>
              <a:endCxn id="10" idx="1"/>
            </p:cNvCxnSpPr>
            <p:nvPr/>
          </p:nvCxnSpPr>
          <p:spPr>
            <a:xfrm flipV="1">
              <a:off x="1870412" y="5290912"/>
              <a:ext cx="934588" cy="6880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4225459" y="5461649"/>
              <a:ext cx="351457" cy="2778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12772" y="5465626"/>
              <a:ext cx="1973216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SurePark</a:t>
              </a:r>
              <a:r>
                <a:rPr lang="en-US" altLang="ko-KR" sz="1100" dirty="0" smtClean="0"/>
                <a:t> Manager Boundary</a:t>
              </a:r>
              <a:endParaRPr lang="ko-KR" altLang="en-US" sz="11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30327" y="5892571"/>
              <a:ext cx="766531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Package</a:t>
              </a:r>
              <a:endParaRPr lang="ko-KR" altLang="en-US" sz="11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88660" y="5461649"/>
              <a:ext cx="766531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Note</a:t>
              </a:r>
              <a:endParaRPr lang="ko-KR" altLang="en-US" sz="11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53812" y="5895703"/>
              <a:ext cx="472595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Uses</a:t>
              </a:r>
              <a:endParaRPr lang="ko-KR" altLang="en-US" sz="1100"/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6650627" y="2620960"/>
              <a:ext cx="2" cy="50726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2118023" y="2280807"/>
              <a:ext cx="1448420" cy="706743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2244848" y="2441222"/>
              <a:ext cx="1276275" cy="605689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5400257" y="5887968"/>
              <a:ext cx="335269" cy="264151"/>
              <a:chOff x="5057814" y="590160"/>
              <a:chExt cx="1944000" cy="14400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사다리꼴 46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5808836" y="5800427"/>
              <a:ext cx="766531" cy="43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External Package</a:t>
              </a:r>
              <a:endParaRPr lang="ko-KR" altLang="en-US" sz="110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714968" y="3404642"/>
              <a:ext cx="951382" cy="798893"/>
              <a:chOff x="5057814" y="590160"/>
              <a:chExt cx="1944000" cy="144000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JSON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911979" y="3404970"/>
              <a:ext cx="951382" cy="798893"/>
              <a:chOff x="5057814" y="590160"/>
              <a:chExt cx="1944000" cy="14400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Mongo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DB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사다리꼴 59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1" name="직선 화살표 연결선 60"/>
            <p:cNvCxnSpPr/>
            <p:nvPr/>
          </p:nvCxnSpPr>
          <p:spPr>
            <a:xfrm flipH="1">
              <a:off x="3181987" y="2466520"/>
              <a:ext cx="945017" cy="1017847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6" idx="2"/>
            </p:cNvCxnSpPr>
            <p:nvPr/>
          </p:nvCxnSpPr>
          <p:spPr>
            <a:xfrm>
              <a:off x="4135676" y="2466684"/>
              <a:ext cx="404096" cy="1042448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8" idx="0"/>
            </p:cNvCxnSpPr>
            <p:nvPr/>
          </p:nvCxnSpPr>
          <p:spPr>
            <a:xfrm flipV="1">
              <a:off x="1665344" y="2520941"/>
              <a:ext cx="6448" cy="471544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5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346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Dynamic View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87172" y="995226"/>
            <a:ext cx="7971521" cy="5393681"/>
            <a:chOff x="587172" y="995226"/>
            <a:chExt cx="7971521" cy="539368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740579" y="1920535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905066" y="1872259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79390" y="4706724"/>
              <a:ext cx="7274013" cy="12708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86070" y="4732247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031927" y="5506423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31327" y="5517605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31327" y="5114465"/>
              <a:ext cx="198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SurePark</a:t>
              </a:r>
              <a:r>
                <a:rPr lang="en-US" altLang="ko-KR" sz="1100" dirty="0" smtClean="0"/>
                <a:t> Manager Process</a:t>
              </a:r>
              <a:endParaRPr lang="ko-KR" altLang="en-US" sz="11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35261" y="1254058"/>
              <a:ext cx="3924584" cy="201462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031927" y="5092247"/>
              <a:ext cx="340143" cy="26161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100338" y="5500461"/>
              <a:ext cx="321973" cy="2847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05689" y="5523217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Object</a:t>
              </a:r>
              <a:endParaRPr lang="ko-KR" altLang="en-US" sz="1100"/>
            </a:p>
          </p:txBody>
        </p:sp>
        <p:sp>
          <p:nvSpPr>
            <p:cNvPr id="58" name="타원 57"/>
            <p:cNvSpPr/>
            <p:nvPr/>
          </p:nvSpPr>
          <p:spPr>
            <a:xfrm>
              <a:off x="4553195" y="1769511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2764841" y="1781823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Management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원통 59"/>
            <p:cNvSpPr/>
            <p:nvPr/>
          </p:nvSpPr>
          <p:spPr>
            <a:xfrm>
              <a:off x="1834448" y="3598393"/>
              <a:ext cx="1080000" cy="8640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DB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834448" y="2280535"/>
              <a:ext cx="9442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5616144" y="2280535"/>
              <a:ext cx="128892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3227474" y="5642816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643258" y="5517605"/>
              <a:ext cx="16445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TCP/IP Packet data flow</a:t>
              </a:r>
              <a:endParaRPr lang="ko-KR" altLang="en-US" sz="110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5275299" y="5654258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753346" y="5508699"/>
              <a:ext cx="1402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control flow</a:t>
              </a:r>
              <a:endParaRPr lang="ko-KR" altLang="en-US" sz="110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H="1">
              <a:off x="2505689" y="2746506"/>
              <a:ext cx="783799" cy="92527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708401" y="3294452"/>
              <a:ext cx="8515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Read/Write</a:t>
              </a:r>
              <a:endParaRPr lang="ko-KR" altLang="en-US" sz="110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30118" y="2644952"/>
              <a:ext cx="876461" cy="104711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540396" y="3279031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</a:t>
              </a:r>
              <a:endParaRPr lang="ko-KR" altLang="en-US" sz="110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>
              <a:off x="3790395" y="2267262"/>
              <a:ext cx="7668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3227622" y="5238469"/>
              <a:ext cx="473312" cy="124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755816" y="5092247"/>
              <a:ext cx="12102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Call-Return</a:t>
              </a:r>
              <a:endParaRPr lang="ko-KR" altLang="en-US" sz="110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87172" y="995226"/>
              <a:ext cx="7971521" cy="53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256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FC Manager – </a:t>
            </a:r>
            <a:r>
              <a:rPr lang="en-US" altLang="ko-KR" dirty="0" smtClean="0"/>
              <a:t>Static</a:t>
            </a:r>
            <a:r>
              <a:rPr lang="en-US" altLang="ko-KR" dirty="0" smtClean="0"/>
              <a:t> </a:t>
            </a:r>
            <a:r>
              <a:rPr lang="en-US" altLang="ko-KR" dirty="0" smtClean="0"/>
              <a:t>View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5171" y="1332032"/>
            <a:ext cx="4535409" cy="33027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076022" y="1524630"/>
            <a:ext cx="1182116" cy="954861"/>
            <a:chOff x="969671" y="2167565"/>
            <a:chExt cx="1944000" cy="1440000"/>
          </a:xfrm>
        </p:grpSpPr>
        <p:sp>
          <p:nvSpPr>
            <p:cNvPr id="107" name="직사각형 106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Common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사다리꼴 107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548512" y="1488557"/>
            <a:ext cx="1174328" cy="978127"/>
            <a:chOff x="969671" y="4516440"/>
            <a:chExt cx="1944000" cy="1440000"/>
          </a:xfrm>
        </p:grpSpPr>
        <p:sp>
          <p:nvSpPr>
            <p:cNvPr id="105" name="직사각형 104"/>
            <p:cNvSpPr/>
            <p:nvPr/>
          </p:nvSpPr>
          <p:spPr>
            <a:xfrm>
              <a:off x="969671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Management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6" name="사다리꼴 105"/>
            <p:cNvSpPr/>
            <p:nvPr/>
          </p:nvSpPr>
          <p:spPr>
            <a:xfrm>
              <a:off x="969671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85840" y="2892393"/>
            <a:ext cx="1159008" cy="1000917"/>
            <a:chOff x="4051117" y="4516440"/>
            <a:chExt cx="1944000" cy="1440000"/>
          </a:xfrm>
        </p:grpSpPr>
        <p:sp>
          <p:nvSpPr>
            <p:cNvPr id="103" name="직사각형 102"/>
            <p:cNvSpPr/>
            <p:nvPr/>
          </p:nvSpPr>
          <p:spPr>
            <a:xfrm>
              <a:off x="4051117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4" name="사다리꼴 103"/>
            <p:cNvSpPr/>
            <p:nvPr/>
          </p:nvSpPr>
          <p:spPr>
            <a:xfrm>
              <a:off x="4051117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접힌 도형 36"/>
          <p:cNvSpPr/>
          <p:nvPr/>
        </p:nvSpPr>
        <p:spPr>
          <a:xfrm>
            <a:off x="5884770" y="3143134"/>
            <a:ext cx="1015247" cy="94902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Shares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FC-SM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4630326" y="2159042"/>
            <a:ext cx="1330453" cy="97698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042002" y="5029867"/>
            <a:ext cx="4181632" cy="1276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48681" y="5055390"/>
            <a:ext cx="1630568" cy="36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241719" y="5887968"/>
            <a:ext cx="335269" cy="264151"/>
            <a:chOff x="5057814" y="590160"/>
            <a:chExt cx="1944000" cy="1440000"/>
          </a:xfrm>
        </p:grpSpPr>
        <p:sp>
          <p:nvSpPr>
            <p:cNvPr id="101" name="직사각형 100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사다리꼴 101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접힌 도형 47"/>
          <p:cNvSpPr/>
          <p:nvPr/>
        </p:nvSpPr>
        <p:spPr>
          <a:xfrm>
            <a:off x="6594740" y="5461649"/>
            <a:ext cx="376706" cy="27780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3814" y="1038287"/>
            <a:ext cx="7936321" cy="541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endCxn id="107" idx="3"/>
          </p:cNvCxnSpPr>
          <p:nvPr/>
        </p:nvCxnSpPr>
        <p:spPr>
          <a:xfrm flipH="1">
            <a:off x="2258138" y="2049019"/>
            <a:ext cx="1304182" cy="78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594739" y="6024009"/>
            <a:ext cx="422295" cy="3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6144685" y="1669861"/>
            <a:ext cx="1168935" cy="979772"/>
            <a:chOff x="969671" y="2167565"/>
            <a:chExt cx="1944000" cy="1440000"/>
          </a:xfrm>
        </p:grpSpPr>
        <p:sp>
          <p:nvSpPr>
            <p:cNvPr id="97" name="직사각형 96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SurePark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Manager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8" name="사다리꼴 97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4225459" y="5461649"/>
            <a:ext cx="351457" cy="2778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612772" y="5465626"/>
            <a:ext cx="1973216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SurePark</a:t>
            </a:r>
            <a:r>
              <a:rPr lang="en-US" altLang="ko-KR" sz="1100" dirty="0" smtClean="0"/>
              <a:t> Manager Boundary</a:t>
            </a:r>
            <a:endParaRPr lang="ko-KR" altLang="en-US" sz="1100"/>
          </a:p>
        </p:txBody>
      </p:sp>
      <p:sp>
        <p:nvSpPr>
          <p:cNvPr id="73" name="TextBox 72"/>
          <p:cNvSpPr txBox="1"/>
          <p:nvPr/>
        </p:nvSpPr>
        <p:spPr>
          <a:xfrm>
            <a:off x="4630327" y="5892571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Package</a:t>
            </a:r>
            <a:endParaRPr lang="ko-KR" altLang="en-US" sz="1100"/>
          </a:p>
        </p:txBody>
      </p:sp>
      <p:sp>
        <p:nvSpPr>
          <p:cNvPr id="74" name="TextBox 73"/>
          <p:cNvSpPr txBox="1"/>
          <p:nvPr/>
        </p:nvSpPr>
        <p:spPr>
          <a:xfrm>
            <a:off x="6988660" y="5461649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Note</a:t>
            </a:r>
            <a:endParaRPr lang="ko-KR" altLang="en-US" sz="1100"/>
          </a:p>
        </p:txBody>
      </p:sp>
      <p:sp>
        <p:nvSpPr>
          <p:cNvPr id="77" name="TextBox 76"/>
          <p:cNvSpPr txBox="1"/>
          <p:nvPr/>
        </p:nvSpPr>
        <p:spPr>
          <a:xfrm>
            <a:off x="7053812" y="5895703"/>
            <a:ext cx="472595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Uses</a:t>
            </a:r>
            <a:endParaRPr lang="ko-KR" altLang="en-US" sz="1100"/>
          </a:p>
        </p:txBody>
      </p:sp>
      <p:cxnSp>
        <p:nvCxnSpPr>
          <p:cNvPr id="78" name="직선 연결선 77"/>
          <p:cNvCxnSpPr/>
          <p:nvPr/>
        </p:nvCxnSpPr>
        <p:spPr>
          <a:xfrm flipH="1">
            <a:off x="6650627" y="2620960"/>
            <a:ext cx="2" cy="50726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2118023" y="2280807"/>
            <a:ext cx="1448420" cy="70674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2244848" y="2441222"/>
            <a:ext cx="1276275" cy="60568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5400257" y="5887968"/>
            <a:ext cx="335269" cy="264151"/>
            <a:chOff x="5057814" y="590160"/>
            <a:chExt cx="1944000" cy="1440000"/>
          </a:xfrm>
        </p:grpSpPr>
        <p:sp>
          <p:nvSpPr>
            <p:cNvPr id="95" name="직사각형 94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사다리꼴 95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808836" y="5800427"/>
            <a:ext cx="766531" cy="43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External Package</a:t>
            </a:r>
            <a:endParaRPr lang="ko-KR" altLang="en-US" sz="1100"/>
          </a:p>
        </p:txBody>
      </p:sp>
      <p:grpSp>
        <p:nvGrpSpPr>
          <p:cNvPr id="83" name="그룹 82"/>
          <p:cNvGrpSpPr/>
          <p:nvPr/>
        </p:nvGrpSpPr>
        <p:grpSpPr>
          <a:xfrm>
            <a:off x="2714968" y="3404642"/>
            <a:ext cx="951382" cy="798893"/>
            <a:chOff x="5057814" y="590160"/>
            <a:chExt cx="1944000" cy="1440000"/>
          </a:xfrm>
        </p:grpSpPr>
        <p:sp>
          <p:nvSpPr>
            <p:cNvPr id="93" name="직사각형 92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JSON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사다리꼴 93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911979" y="3404970"/>
            <a:ext cx="951382" cy="798893"/>
            <a:chOff x="5057814" y="590160"/>
            <a:chExt cx="1944000" cy="1440000"/>
          </a:xfrm>
        </p:grpSpPr>
        <p:sp>
          <p:nvSpPr>
            <p:cNvPr id="90" name="직사각형 89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Mongo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다리꼴 91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화살표 연결선 84"/>
          <p:cNvCxnSpPr/>
          <p:nvPr/>
        </p:nvCxnSpPr>
        <p:spPr>
          <a:xfrm flipH="1">
            <a:off x="3181987" y="2466520"/>
            <a:ext cx="945017" cy="101784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05" idx="2"/>
          </p:cNvCxnSpPr>
          <p:nvPr/>
        </p:nvCxnSpPr>
        <p:spPr>
          <a:xfrm>
            <a:off x="4135676" y="2466684"/>
            <a:ext cx="404096" cy="10424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03" idx="0"/>
          </p:cNvCxnSpPr>
          <p:nvPr/>
        </p:nvCxnSpPr>
        <p:spPr>
          <a:xfrm flipV="1">
            <a:off x="1665344" y="2520941"/>
            <a:ext cx="6448" cy="4715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449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 – make a reservation</a:t>
            </a:r>
            <a:endParaRPr lang="ko-KR" altLang="en-US"/>
          </a:p>
        </p:txBody>
      </p:sp>
      <p:grpSp>
        <p:nvGrpSpPr>
          <p:cNvPr id="145" name="그룹 144"/>
          <p:cNvGrpSpPr/>
          <p:nvPr/>
        </p:nvGrpSpPr>
        <p:grpSpPr>
          <a:xfrm>
            <a:off x="358572" y="825893"/>
            <a:ext cx="7971521" cy="4076307"/>
            <a:chOff x="358572" y="825893"/>
            <a:chExt cx="7971521" cy="4076307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2913596" y="1427525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757074" y="1432225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6123" y="3863837"/>
              <a:ext cx="4146465" cy="829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2803" y="3889360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67" name="원통 66"/>
            <p:cNvSpPr/>
            <p:nvPr/>
          </p:nvSpPr>
          <p:spPr>
            <a:xfrm>
              <a:off x="4032000" y="2766191"/>
              <a:ext cx="1080000" cy="8640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DB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7283" y="4237640"/>
              <a:ext cx="717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data </a:t>
              </a:r>
              <a:r>
                <a:rPr lang="en-US" altLang="ko-KR" sz="1100" dirty="0" smtClean="0"/>
                <a:t>flow</a:t>
              </a:r>
              <a:endParaRPr lang="ko-KR" altLang="en-US" sz="110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3101596" y="4354339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508682" y="4223750"/>
              <a:ext cx="1402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control flow</a:t>
              </a:r>
              <a:endParaRPr lang="ko-KR" altLang="en-US" sz="1100"/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V="1">
              <a:off x="4705363" y="2151480"/>
              <a:ext cx="944514" cy="6310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358572" y="825893"/>
              <a:ext cx="7971521" cy="4076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018819" y="1432225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826764" y="1434618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Browser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93904" y="1321879"/>
              <a:ext cx="1008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Input </a:t>
              </a:r>
            </a:p>
            <a:p>
              <a:r>
                <a:rPr lang="en-US" altLang="ko-KR" sz="1000" dirty="0" smtClean="0"/>
                <a:t>reservation info</a:t>
              </a:r>
              <a:endParaRPr lang="ko-KR" altLang="en-US" sz="1000"/>
            </a:p>
          </p:txBody>
        </p:sp>
        <p:cxnSp>
          <p:nvCxnSpPr>
            <p:cNvPr id="123" name="직선 화살표 연결선 122"/>
            <p:cNvCxnSpPr/>
            <p:nvPr/>
          </p:nvCxnSpPr>
          <p:spPr>
            <a:xfrm flipH="1">
              <a:off x="3983780" y="1795406"/>
              <a:ext cx="1035037" cy="4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 flipH="1">
              <a:off x="1893904" y="1783599"/>
              <a:ext cx="1035037" cy="4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모서리가 둥근 직사각형 130"/>
            <p:cNvSpPr/>
            <p:nvPr/>
          </p:nvSpPr>
          <p:spPr>
            <a:xfrm>
              <a:off x="715373" y="4217945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14773" y="4229127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 flipH="1">
              <a:off x="1849715" y="4369804"/>
              <a:ext cx="342707" cy="76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010209" y="1383489"/>
              <a:ext cx="10326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Send</a:t>
              </a:r>
            </a:p>
            <a:p>
              <a:r>
                <a:rPr lang="en-US" altLang="ko-KR" sz="1000" dirty="0" smtClean="0"/>
                <a:t>Reservation info</a:t>
              </a:r>
              <a:endParaRPr lang="ko-KR" altLang="en-US" sz="10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121884" y="2460107"/>
              <a:ext cx="10326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Write</a:t>
              </a:r>
            </a:p>
            <a:p>
              <a:r>
                <a:rPr lang="en-US" altLang="ko-KR" sz="1000" dirty="0" smtClean="0"/>
                <a:t>Reservation info</a:t>
              </a:r>
              <a:endParaRPr lang="ko-KR" altLang="en-US" sz="1000"/>
            </a:p>
          </p:txBody>
        </p:sp>
        <p:cxnSp>
          <p:nvCxnSpPr>
            <p:cNvPr id="137" name="직선 화살표 연결선 136"/>
            <p:cNvCxnSpPr/>
            <p:nvPr/>
          </p:nvCxnSpPr>
          <p:spPr>
            <a:xfrm flipV="1">
              <a:off x="4004733" y="1929955"/>
              <a:ext cx="1024475" cy="891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978796" y="1965529"/>
              <a:ext cx="11095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</a:t>
              </a:r>
              <a:r>
                <a:rPr lang="en-US" altLang="ko-KR" sz="1000" dirty="0" smtClean="0"/>
                <a:t>. Reservation OK</a:t>
              </a:r>
              <a:endParaRPr lang="ko-KR" altLang="en-US" sz="1000"/>
            </a:p>
          </p:txBody>
        </p:sp>
        <p:cxnSp>
          <p:nvCxnSpPr>
            <p:cNvPr id="139" name="직선 화살표 연결선 138"/>
            <p:cNvCxnSpPr/>
            <p:nvPr/>
          </p:nvCxnSpPr>
          <p:spPr>
            <a:xfrm>
              <a:off x="1905000" y="1913467"/>
              <a:ext cx="1015850" cy="75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091072" y="1926292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notify</a:t>
              </a:r>
              <a:endParaRPr lang="ko-KR" altLang="en-US" sz="1000"/>
            </a:p>
          </p:txBody>
        </p:sp>
        <p:cxnSp>
          <p:nvCxnSpPr>
            <p:cNvPr id="141" name="직선 화살표 연결선 140"/>
            <p:cNvCxnSpPr/>
            <p:nvPr/>
          </p:nvCxnSpPr>
          <p:spPr>
            <a:xfrm flipV="1">
              <a:off x="4571089" y="2193901"/>
              <a:ext cx="879224" cy="5659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78950" y="2283453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4. </a:t>
              </a:r>
              <a:r>
                <a:rPr lang="en-US" altLang="ko-KR" sz="1000" dirty="0" err="1" smtClean="0"/>
                <a:t>Ack</a:t>
              </a:r>
              <a:r>
                <a:rPr lang="en-US" altLang="ko-KR" sz="1000" dirty="0" smtClean="0"/>
                <a:t> OK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89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457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 – show up &amp; parking 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8572" y="825893"/>
            <a:ext cx="7971521" cy="4076307"/>
            <a:chOff x="358572" y="825893"/>
            <a:chExt cx="7971521" cy="4076307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2913596" y="1427525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004905" y="1395962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6123" y="3863837"/>
              <a:ext cx="4146465" cy="829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2803" y="3889360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67" name="원통 66"/>
            <p:cNvSpPr/>
            <p:nvPr/>
          </p:nvSpPr>
          <p:spPr>
            <a:xfrm>
              <a:off x="4032000" y="2766191"/>
              <a:ext cx="1080000" cy="8640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DB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7283" y="4237640"/>
              <a:ext cx="717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data </a:t>
              </a:r>
              <a:r>
                <a:rPr lang="en-US" altLang="ko-KR" sz="1100" dirty="0" smtClean="0"/>
                <a:t>flow</a:t>
              </a:r>
              <a:endParaRPr lang="ko-KR" altLang="en-US" sz="110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3101596" y="4354339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508682" y="4223750"/>
              <a:ext cx="1402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control flow</a:t>
              </a:r>
              <a:endParaRPr lang="ko-KR" altLang="en-US" sz="1100"/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V="1">
              <a:off x="4705363" y="2151480"/>
              <a:ext cx="944514" cy="6310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358572" y="825893"/>
              <a:ext cx="7971521" cy="4076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018819" y="1432225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826764" y="1434618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Browser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21068" y="1357063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Input </a:t>
              </a:r>
            </a:p>
            <a:p>
              <a:r>
                <a:rPr lang="en-US" altLang="ko-KR" sz="1000" dirty="0" smtClean="0"/>
                <a:t>Confirm ID</a:t>
              </a:r>
              <a:endParaRPr lang="ko-KR" altLang="en-US" sz="1000"/>
            </a:p>
          </p:txBody>
        </p:sp>
        <p:cxnSp>
          <p:nvCxnSpPr>
            <p:cNvPr id="123" name="직선 화살표 연결선 122"/>
            <p:cNvCxnSpPr/>
            <p:nvPr/>
          </p:nvCxnSpPr>
          <p:spPr>
            <a:xfrm flipH="1">
              <a:off x="3983780" y="1795406"/>
              <a:ext cx="1035037" cy="4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 flipH="1">
              <a:off x="1893904" y="1783599"/>
              <a:ext cx="1035037" cy="4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모서리가 둥근 직사각형 130"/>
            <p:cNvSpPr/>
            <p:nvPr/>
          </p:nvSpPr>
          <p:spPr>
            <a:xfrm>
              <a:off x="715373" y="4217945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14773" y="4229127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 flipH="1">
              <a:off x="1849715" y="4369804"/>
              <a:ext cx="342707" cy="76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262222" y="2397229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Verify </a:t>
              </a:r>
            </a:p>
            <a:p>
              <a:r>
                <a:rPr lang="en-US" altLang="ko-KR" sz="1000" dirty="0" smtClean="0"/>
                <a:t>reservation</a:t>
              </a:r>
              <a:endParaRPr lang="ko-KR" altLang="en-US" sz="10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112093" y="2452741"/>
              <a:ext cx="10326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Update </a:t>
              </a:r>
            </a:p>
            <a:p>
              <a:r>
                <a:rPr lang="en-US" altLang="ko-KR" sz="1000" dirty="0" smtClean="0"/>
                <a:t>Reservation info</a:t>
              </a:r>
              <a:endParaRPr lang="ko-KR" altLang="en-US" sz="1000"/>
            </a:p>
          </p:txBody>
        </p:sp>
        <p:cxnSp>
          <p:nvCxnSpPr>
            <p:cNvPr id="137" name="직선 화살표 연결선 136"/>
            <p:cNvCxnSpPr/>
            <p:nvPr/>
          </p:nvCxnSpPr>
          <p:spPr>
            <a:xfrm>
              <a:off x="5985933" y="1896533"/>
              <a:ext cx="1024167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948271" y="1966098"/>
              <a:ext cx="12474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7. Update </a:t>
              </a:r>
              <a:r>
                <a:rPr lang="en-US" altLang="ko-KR" sz="1000" dirty="0" err="1" smtClean="0"/>
                <a:t>SlotStatus</a:t>
              </a:r>
              <a:endParaRPr lang="ko-KR" altLang="en-US" sz="1000"/>
            </a:p>
          </p:txBody>
        </p:sp>
        <p:cxnSp>
          <p:nvCxnSpPr>
            <p:cNvPr id="139" name="직선 화살표 연결선 138"/>
            <p:cNvCxnSpPr/>
            <p:nvPr/>
          </p:nvCxnSpPr>
          <p:spPr>
            <a:xfrm>
              <a:off x="1905000" y="1913467"/>
              <a:ext cx="1015850" cy="75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091072" y="1926292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8. notify</a:t>
              </a:r>
              <a:endParaRPr lang="ko-KR" altLang="en-US" sz="1000"/>
            </a:p>
          </p:txBody>
        </p:sp>
        <p:cxnSp>
          <p:nvCxnSpPr>
            <p:cNvPr id="141" name="직선 화살표 연결선 140"/>
            <p:cNvCxnSpPr>
              <a:stCxn id="67" idx="1"/>
            </p:cNvCxnSpPr>
            <p:nvPr/>
          </p:nvCxnSpPr>
          <p:spPr>
            <a:xfrm flipH="1" flipV="1">
              <a:off x="3518579" y="2151008"/>
              <a:ext cx="1053421" cy="61518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900" y="1364817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Request to</a:t>
              </a:r>
            </a:p>
            <a:p>
              <a:r>
                <a:rPr lang="en-US" altLang="ko-KR" sz="1000" dirty="0" err="1" smtClean="0"/>
                <a:t>OpenGate</a:t>
              </a:r>
              <a:endParaRPr lang="ko-KR" altLang="en-US" sz="100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H="1">
              <a:off x="5974963" y="1755962"/>
              <a:ext cx="1035037" cy="4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073000" y="1355852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4. Request to</a:t>
              </a:r>
            </a:p>
            <a:p>
              <a:r>
                <a:rPr lang="en-US" altLang="ko-KR" sz="1000" dirty="0" err="1" smtClean="0"/>
                <a:t>OpenGate</a:t>
              </a:r>
              <a:endParaRPr lang="ko-KR" altLang="en-US" sz="1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74963" y="1921044"/>
              <a:ext cx="11208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</a:t>
              </a:r>
              <a:r>
                <a:rPr lang="en-US" altLang="ko-KR" sz="1000" dirty="0" smtClean="0"/>
                <a:t>. Send </a:t>
              </a:r>
              <a:r>
                <a:rPr lang="en-US" altLang="ko-KR" sz="1000" dirty="0" err="1" smtClean="0"/>
                <a:t>SlotStatus</a:t>
              </a:r>
              <a:endParaRPr lang="en-US" altLang="ko-KR" sz="1000" dirty="0" smtClean="0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3989214" y="1919719"/>
              <a:ext cx="1024167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26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325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 – leave </a:t>
            </a: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58572" y="825893"/>
            <a:ext cx="7971521" cy="4076307"/>
            <a:chOff x="358572" y="825893"/>
            <a:chExt cx="7971521" cy="4076307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2913596" y="1427525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004905" y="1395962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6123" y="3863837"/>
              <a:ext cx="4146465" cy="829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2803" y="3889360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67" name="원통 66"/>
            <p:cNvSpPr/>
            <p:nvPr/>
          </p:nvSpPr>
          <p:spPr>
            <a:xfrm>
              <a:off x="4032000" y="2766191"/>
              <a:ext cx="1080000" cy="8640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DB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7283" y="4237640"/>
              <a:ext cx="717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data </a:t>
              </a:r>
              <a:r>
                <a:rPr lang="en-US" altLang="ko-KR" sz="1100" dirty="0" smtClean="0"/>
                <a:t>flow</a:t>
              </a:r>
              <a:endParaRPr lang="ko-KR" altLang="en-US" sz="110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3101596" y="4354339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508682" y="4223750"/>
              <a:ext cx="1402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control flow</a:t>
              </a:r>
              <a:endParaRPr lang="ko-KR" altLang="en-US" sz="1100"/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V="1">
              <a:off x="4705363" y="2151480"/>
              <a:ext cx="944514" cy="6310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358572" y="825893"/>
              <a:ext cx="7971521" cy="4076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018819" y="1432225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826764" y="1434618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Browser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45363" y="1346371"/>
              <a:ext cx="1120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Send </a:t>
              </a:r>
              <a:r>
                <a:rPr lang="en-US" altLang="ko-KR" sz="1000" dirty="0" err="1" smtClean="0"/>
                <a:t>SlotStatus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2. Send </a:t>
              </a:r>
              <a:r>
                <a:rPr lang="en-US" altLang="ko-KR" sz="1000" dirty="0" err="1" smtClean="0"/>
                <a:t>GetOut</a:t>
              </a:r>
              <a:endParaRPr lang="ko-KR" altLang="en-US" sz="1000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715373" y="4217945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14773" y="4229127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 flipH="1">
              <a:off x="1849715" y="4369804"/>
              <a:ext cx="342707" cy="76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152060" y="2406197"/>
              <a:ext cx="1624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Update </a:t>
              </a:r>
            </a:p>
            <a:p>
              <a:r>
                <a:rPr lang="en-US" altLang="ko-KR" sz="1000" dirty="0" smtClean="0"/>
                <a:t>Reservation info &amp; charging</a:t>
              </a:r>
              <a:endParaRPr lang="ko-KR" altLang="en-US" sz="1000"/>
            </a:p>
          </p:txBody>
        </p:sp>
        <p:cxnSp>
          <p:nvCxnSpPr>
            <p:cNvPr id="137" name="직선 화살표 연결선 136"/>
            <p:cNvCxnSpPr/>
            <p:nvPr/>
          </p:nvCxnSpPr>
          <p:spPr>
            <a:xfrm>
              <a:off x="5985779" y="1755569"/>
              <a:ext cx="1024167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3988556" y="1733277"/>
              <a:ext cx="1024167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951366" y="1457291"/>
              <a:ext cx="12474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4. Update </a:t>
              </a:r>
              <a:r>
                <a:rPr lang="en-US" altLang="ko-KR" sz="1000" dirty="0" err="1" smtClean="0"/>
                <a:t>SlotStatus</a:t>
              </a:r>
              <a:endParaRPr lang="en-US" altLang="ko-KR" sz="1000" dirty="0" smtClean="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1896683" y="1727024"/>
              <a:ext cx="1024167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037840" y="1457291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notify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3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18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FC-SM heart beat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5578" y="834360"/>
            <a:ext cx="6130640" cy="2679307"/>
            <a:chOff x="485578" y="834360"/>
            <a:chExt cx="6130640" cy="2679307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632723" y="1234335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844733" y="1212439"/>
              <a:ext cx="1378268" cy="1285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51412" y="1237962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69895" y="1932439"/>
              <a:ext cx="717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data </a:t>
              </a:r>
              <a:r>
                <a:rPr lang="en-US" altLang="ko-KR" sz="1100" dirty="0" smtClean="0"/>
                <a:t>flow</a:t>
              </a:r>
              <a:endParaRPr lang="ko-KR" altLang="en-US" sz="110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85578" y="834360"/>
              <a:ext cx="6130640" cy="2679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881294" y="1212439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4993982" y="1566547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393382" y="1577729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 flipH="1">
              <a:off x="4993982" y="2106097"/>
              <a:ext cx="342707" cy="76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230216" y="1212439"/>
              <a:ext cx="1162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Send </a:t>
              </a:r>
              <a:r>
                <a:rPr lang="en-US" altLang="ko-KR" sz="1000" dirty="0" err="1" smtClean="0"/>
                <a:t>HeartBeat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[every 10 seconds]</a:t>
              </a:r>
              <a:endParaRPr lang="ko-KR" altLang="en-US" sz="1000"/>
            </a:p>
          </p:txBody>
        </p:sp>
        <p:cxnSp>
          <p:nvCxnSpPr>
            <p:cNvPr id="137" name="직선 화살표 연결선 136"/>
            <p:cNvCxnSpPr>
              <a:endCxn id="52" idx="1"/>
            </p:cNvCxnSpPr>
            <p:nvPr/>
          </p:nvCxnSpPr>
          <p:spPr>
            <a:xfrm>
              <a:off x="1842408" y="1593504"/>
              <a:ext cx="1790315" cy="83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접힌 도형 26"/>
            <p:cNvSpPr/>
            <p:nvPr/>
          </p:nvSpPr>
          <p:spPr>
            <a:xfrm>
              <a:off x="881294" y="2116068"/>
              <a:ext cx="2285260" cy="923547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If no heartbeat within 20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secs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Manager notify it to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Service.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7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18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FC-SM heart beat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767764" y="5611825"/>
            <a:ext cx="1749793" cy="586534"/>
            <a:chOff x="1767764" y="5611825"/>
            <a:chExt cx="1749793" cy="586534"/>
          </a:xfrm>
        </p:grpSpPr>
        <p:grpSp>
          <p:nvGrpSpPr>
            <p:cNvPr id="7" name="그룹 6"/>
            <p:cNvGrpSpPr/>
            <p:nvPr/>
          </p:nvGrpSpPr>
          <p:grpSpPr>
            <a:xfrm>
              <a:off x="1767765" y="5948492"/>
              <a:ext cx="409575" cy="238125"/>
              <a:chOff x="3016207" y="6063821"/>
              <a:chExt cx="409575" cy="23812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16207" y="6063821"/>
                <a:ext cx="409575" cy="238125"/>
              </a:xfrm>
              <a:prstGeom prst="rect">
                <a:avLst/>
              </a:prstGeom>
            </p:spPr>
          </p:pic>
          <p:sp>
            <p:nvSpPr>
              <p:cNvPr id="6" name="모서리가 둥근 직사각형 5"/>
              <p:cNvSpPr/>
              <p:nvPr/>
            </p:nvSpPr>
            <p:spPr>
              <a:xfrm>
                <a:off x="3016207" y="6063821"/>
                <a:ext cx="409575" cy="23812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251595" y="5936749"/>
              <a:ext cx="1265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Internal Lifeline</a:t>
              </a:r>
              <a:endParaRPr lang="ko-KR" altLang="en-US" sz="110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767764" y="5623568"/>
              <a:ext cx="409575" cy="255588"/>
              <a:chOff x="1767764" y="5623568"/>
              <a:chExt cx="409575" cy="255588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7765" y="5629774"/>
                <a:ext cx="409574" cy="249382"/>
              </a:xfrm>
              <a:prstGeom prst="rect">
                <a:avLst/>
              </a:prstGeom>
            </p:spPr>
          </p:pic>
          <p:sp>
            <p:nvSpPr>
              <p:cNvPr id="24" name="모서리가 둥근 직사각형 23"/>
              <p:cNvSpPr/>
              <p:nvPr/>
            </p:nvSpPr>
            <p:spPr>
              <a:xfrm>
                <a:off x="1767764" y="5623568"/>
                <a:ext cx="409575" cy="23812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251595" y="5611825"/>
              <a:ext cx="1265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External Lifeline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5360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정육면체 64"/>
          <p:cNvSpPr/>
          <p:nvPr/>
        </p:nvSpPr>
        <p:spPr>
          <a:xfrm>
            <a:off x="2872646" y="5039932"/>
            <a:ext cx="1440000" cy="1188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4336457" y="3625524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2054" y="20478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91057" y="38350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98054" y="21918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20670" y="5246787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09868" y="2335024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09869" y="237868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60143" y="4319165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28006"/>
              </p:ext>
            </p:extLst>
          </p:nvPr>
        </p:nvGraphicFramePr>
        <p:xfrm>
          <a:off x="7342417" y="2741080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Garage Boundary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760143" y="4760610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17796" y="230496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9216" y="20433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85216" y="21873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#n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2533" y="229849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1410396" y="3623450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64996" y="3832937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1468" y="203438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347468" y="217838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9982" y="204270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55982" y="218670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8" idx="4"/>
            <a:endCxn id="22" idx="2"/>
          </p:cNvCxnSpPr>
          <p:nvPr/>
        </p:nvCxnSpPr>
        <p:spPr>
          <a:xfrm>
            <a:off x="2777906" y="4199695"/>
            <a:ext cx="1558551" cy="207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1" idx="2"/>
            <a:endCxn id="48" idx="1"/>
          </p:cNvCxnSpPr>
          <p:nvPr/>
        </p:nvCxnSpPr>
        <p:spPr>
          <a:xfrm flipH="1">
            <a:off x="2094151" y="3042386"/>
            <a:ext cx="739317" cy="65355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5" idx="4"/>
            <a:endCxn id="22" idx="3"/>
          </p:cNvCxnSpPr>
          <p:nvPr/>
        </p:nvCxnSpPr>
        <p:spPr>
          <a:xfrm flipV="1">
            <a:off x="4232907" y="4705524"/>
            <a:ext cx="787305" cy="968277"/>
          </a:xfrm>
          <a:prstGeom prst="bentConnector2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65" idx="2"/>
            <a:endCxn id="48" idx="3"/>
          </p:cNvCxnSpPr>
          <p:nvPr/>
        </p:nvCxnSpPr>
        <p:spPr>
          <a:xfrm rot="10800000">
            <a:off x="2094152" y="4703451"/>
            <a:ext cx="778495" cy="970351"/>
          </a:xfrm>
          <a:prstGeom prst="bentConnector2">
            <a:avLst/>
          </a:prstGeom>
          <a:ln w="317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768751" y="2828734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760143" y="3350793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760143" y="3877720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760143" y="5374543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5" idx="2"/>
            <a:endCxn id="48" idx="1"/>
          </p:cNvCxnSpPr>
          <p:nvPr/>
        </p:nvCxnSpPr>
        <p:spPr>
          <a:xfrm>
            <a:off x="1341982" y="3050706"/>
            <a:ext cx="752169" cy="64523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" idx="2"/>
            <a:endCxn id="22" idx="1"/>
          </p:cNvCxnSpPr>
          <p:nvPr/>
        </p:nvCxnSpPr>
        <p:spPr>
          <a:xfrm>
            <a:off x="4284054" y="3055815"/>
            <a:ext cx="736158" cy="6421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2" idx="2"/>
            <a:endCxn id="22" idx="1"/>
          </p:cNvCxnSpPr>
          <p:nvPr/>
        </p:nvCxnSpPr>
        <p:spPr>
          <a:xfrm flipH="1">
            <a:off x="5020212" y="3051315"/>
            <a:ext cx="751004" cy="6466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56914" y="1975104"/>
            <a:ext cx="2952000" cy="2952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761244" y="5735013"/>
            <a:ext cx="430899" cy="324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45194" y="5433948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29927" y="5433948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71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914400" y="2091474"/>
            <a:ext cx="2448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정육면체 47"/>
          <p:cNvSpPr/>
          <p:nvPr/>
        </p:nvSpPr>
        <p:spPr>
          <a:xfrm>
            <a:off x="1378557" y="3573043"/>
            <a:ext cx="4536000" cy="2628000"/>
          </a:xfrm>
          <a:prstGeom prst="cube">
            <a:avLst>
              <a:gd name="adj" fmla="val 346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52244" y="2091474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 (Demo System)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29725" y="390675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8244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57786" y="5195013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1620" y="2287831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41621" y="2331487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91895" y="4271972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23201"/>
              </p:ext>
            </p:extLst>
          </p:nvPr>
        </p:nvGraphicFramePr>
        <p:xfrm>
          <a:off x="7174169" y="2693887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Localhost Connection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91895" y="4713417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78756" y="235373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85848" y="3914872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274316" y="222715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38862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9" idx="3"/>
            <a:endCxn id="7" idx="1"/>
          </p:cNvCxnSpPr>
          <p:nvPr/>
        </p:nvCxnSpPr>
        <p:spPr>
          <a:xfrm flipV="1">
            <a:off x="2665848" y="4266753"/>
            <a:ext cx="1863877" cy="8119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2" idx="2"/>
            <a:endCxn id="49" idx="0"/>
          </p:cNvCxnSpPr>
          <p:nvPr/>
        </p:nvCxnSpPr>
        <p:spPr>
          <a:xfrm flipH="1">
            <a:off x="2125848" y="2947154"/>
            <a:ext cx="634468" cy="96771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3" idx="4"/>
            <a:endCxn id="7" idx="2"/>
          </p:cNvCxnSpPr>
          <p:nvPr/>
        </p:nvCxnSpPr>
        <p:spPr>
          <a:xfrm flipV="1">
            <a:off x="4137786" y="4626753"/>
            <a:ext cx="931939" cy="1000260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13" idx="2"/>
            <a:endCxn id="49" idx="2"/>
          </p:cNvCxnSpPr>
          <p:nvPr/>
        </p:nvCxnSpPr>
        <p:spPr>
          <a:xfrm rot="10800000">
            <a:off x="2125848" y="4634873"/>
            <a:ext cx="931938" cy="992141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600503" y="2781541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591895" y="3303600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591895" y="3830527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591895" y="5327350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6" idx="2"/>
            <a:endCxn id="49" idx="0"/>
          </p:cNvCxnSpPr>
          <p:nvPr/>
        </p:nvCxnSpPr>
        <p:spPr>
          <a:xfrm>
            <a:off x="1524862" y="2955474"/>
            <a:ext cx="600986" cy="95939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2"/>
            <a:endCxn id="7" idx="0"/>
          </p:cNvCxnSpPr>
          <p:nvPr/>
        </p:nvCxnSpPr>
        <p:spPr>
          <a:xfrm>
            <a:off x="5064244" y="2955474"/>
            <a:ext cx="5481" cy="95127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604807" y="5839539"/>
            <a:ext cx="427696" cy="2402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696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View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193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689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750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757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254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0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689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822048" y="5149076"/>
            <a:ext cx="1080000" cy="90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12" idx="0"/>
          </p:cNvCxnSpPr>
          <p:nvPr/>
        </p:nvCxnSpPr>
        <p:spPr>
          <a:xfrm>
            <a:off x="2008998" y="3198238"/>
            <a:ext cx="0" cy="690511"/>
          </a:xfrm>
          <a:prstGeom prst="straightConnector1">
            <a:avLst/>
          </a:prstGeom>
          <a:ln w="4445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7" idx="0"/>
          </p:cNvCxnSpPr>
          <p:nvPr/>
        </p:nvCxnSpPr>
        <p:spPr>
          <a:xfrm>
            <a:off x="4715098" y="3198238"/>
            <a:ext cx="0" cy="690511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7" idx="1"/>
          </p:cNvCxnSpPr>
          <p:nvPr/>
        </p:nvCxnSpPr>
        <p:spPr>
          <a:xfrm>
            <a:off x="2548998" y="4248749"/>
            <a:ext cx="16261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12" idx="2"/>
          </p:cNvCxnSpPr>
          <p:nvPr/>
        </p:nvCxnSpPr>
        <p:spPr>
          <a:xfrm rot="10800000">
            <a:off x="2008998" y="4608750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4"/>
            <a:endCxn id="7" idx="2"/>
          </p:cNvCxnSpPr>
          <p:nvPr/>
        </p:nvCxnSpPr>
        <p:spPr>
          <a:xfrm flipV="1">
            <a:off x="3902048" y="4608749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85253" y="2969320"/>
            <a:ext cx="1637800" cy="3079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85253" y="3012975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37952" y="3476520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27638"/>
              </p:ext>
            </p:extLst>
          </p:nvPr>
        </p:nvGraphicFramePr>
        <p:xfrm>
          <a:off x="7117801" y="3375375"/>
          <a:ext cx="900402" cy="26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 smtClean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HTTP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TCP/IP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BSON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48587" y="4012755"/>
            <a:ext cx="432000" cy="36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537952" y="4721687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537952" y="5247945"/>
            <a:ext cx="4320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6537952" y="5789565"/>
            <a:ext cx="432000" cy="22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9774" y="5325142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4737326" y="5325142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129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Catalog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75701"/>
              </p:ext>
            </p:extLst>
          </p:nvPr>
        </p:nvGraphicFramePr>
        <p:xfrm>
          <a:off x="628650" y="1825625"/>
          <a:ext cx="7886262" cy="4485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400"/>
                <a:gridCol w="60858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Entity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Desctiption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Browser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attendants and owner can access their own UI through the web browser provided by the web server.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 Service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Provides users with the functions of sign-up,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log in, reservation, monitoring facilities and/or showing parking statistics based on data retrieved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DB.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information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for DB updates.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Facility Controller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Controls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parking facilities; get the </a:t>
                      </a:r>
                      <a:r>
                        <a:rPr lang="en-US" altLang="ko-KR" sz="1600" dirty="0" smtClean="0">
                          <a:latin typeface="+mn-lt"/>
                        </a:rPr>
                        <a:t>status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of parking slots, turn on/off LEDs, detect a car at the gates and open/close the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Receives data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control LEDs and/or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data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update the status of parking slots.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Manager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Handles show-up and no-show scenarios based on DB information.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Updates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 when a user has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signed up, </a:t>
                      </a:r>
                      <a:r>
                        <a:rPr lang="en-US" altLang="ko-KR" sz="1600" dirty="0" smtClean="0">
                          <a:latin typeface="+mn-lt"/>
                        </a:rPr>
                        <a:t>a reservation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has been made or facility status has been changed.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Keeps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all of the data about </a:t>
                      </a:r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garages and reservations.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Only can be updated by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56877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Manager-A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8378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2553051" y="4924969"/>
            <a:ext cx="936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82326" y="248865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0914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3401" y="2481576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5802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83673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0224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5" idx="2"/>
            <a:endCxn id="29" idx="0"/>
          </p:cNvCxnSpPr>
          <p:nvPr/>
        </p:nvCxnSpPr>
        <p:spPr>
          <a:xfrm>
            <a:off x="1252240" y="3082319"/>
            <a:ext cx="601562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9" idx="3"/>
            <a:endCxn id="21" idx="1"/>
          </p:cNvCxnSpPr>
          <p:nvPr/>
        </p:nvCxnSpPr>
        <p:spPr>
          <a:xfrm>
            <a:off x="2321802" y="4156361"/>
            <a:ext cx="1435075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3" idx="2"/>
            <a:endCxn id="29" idx="2"/>
          </p:cNvCxnSpPr>
          <p:nvPr/>
        </p:nvCxnSpPr>
        <p:spPr>
          <a:xfrm rot="10800000">
            <a:off x="1853803" y="4516361"/>
            <a:ext cx="699249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  <a:endCxn id="29" idx="0"/>
          </p:cNvCxnSpPr>
          <p:nvPr/>
        </p:nvCxnSpPr>
        <p:spPr>
          <a:xfrm flipH="1">
            <a:off x="1853802" y="3082319"/>
            <a:ext cx="579871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0"/>
            <a:endCxn id="26" idx="2"/>
          </p:cNvCxnSpPr>
          <p:nvPr/>
        </p:nvCxnSpPr>
        <p:spPr>
          <a:xfrm flipV="1">
            <a:off x="4224877" y="3082319"/>
            <a:ext cx="58603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1" idx="0"/>
            <a:endCxn id="22" idx="2"/>
          </p:cNvCxnSpPr>
          <p:nvPr/>
        </p:nvCxnSpPr>
        <p:spPr>
          <a:xfrm flipH="1" flipV="1">
            <a:off x="3633780" y="3082319"/>
            <a:ext cx="59109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3" idx="4"/>
            <a:endCxn id="21" idx="2"/>
          </p:cNvCxnSpPr>
          <p:nvPr/>
        </p:nvCxnSpPr>
        <p:spPr>
          <a:xfrm flipV="1">
            <a:off x="3489051" y="4516361"/>
            <a:ext cx="735826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15090"/>
              </p:ext>
            </p:extLst>
          </p:nvPr>
        </p:nvGraphicFramePr>
        <p:xfrm>
          <a:off x="5490198" y="2227317"/>
          <a:ext cx="2952000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Client-Server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Client-Server pattern promotes modifiability and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reuse, by factoring out common services and modifying them in a single location.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Also,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it</a:t>
                      </a:r>
                      <a:r>
                        <a:rPr lang="en-US" altLang="ko-KR" sz="1600" dirty="0" smtClean="0">
                          <a:latin typeface="+mn-lt"/>
                        </a:rPr>
                        <a:t> improves scalability and availability by centralizing the control of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resources and services.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2966"/>
              </p:ext>
            </p:extLst>
          </p:nvPr>
        </p:nvGraphicFramePr>
        <p:xfrm>
          <a:off x="5480828" y="4864332"/>
          <a:ext cx="2952000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Repository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This pattern supports modifiability by decoupling producers and consumers of data.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3072877" y="2227317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01802" y="2233340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49051" y="3627132"/>
            <a:ext cx="3744000" cy="23040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Modifiability is one of the most important QAs of the </a:t>
            </a:r>
            <a:r>
              <a:rPr lang="en-US" altLang="ko-KR" dirty="0" err="1" smtClean="0"/>
              <a:t>SurePark</a:t>
            </a:r>
            <a:r>
              <a:rPr lang="en-US" altLang="ko-KR" dirty="0" smtClean="0"/>
              <a:t> system. An engineer needs </a:t>
            </a:r>
            <a:r>
              <a:rPr lang="en-US" altLang="ko-KR" dirty="0"/>
              <a:t>to </a:t>
            </a:r>
            <a:r>
              <a:rPr lang="en-US" altLang="ko-KR" dirty="0" smtClean="0"/>
              <a:t>scale up </a:t>
            </a:r>
            <a:r>
              <a:rPr lang="en-US" altLang="ko-KR" dirty="0"/>
              <a:t>the </a:t>
            </a:r>
            <a:r>
              <a:rPr lang="en-US" altLang="ko-KR" dirty="0" smtClean="0"/>
              <a:t>system within a week. We have divided the whole system into 5 parts according to their responsibilities, and applied client-server and repository pattern to connect each parts.</a:t>
            </a:r>
          </a:p>
        </p:txBody>
      </p:sp>
    </p:spTree>
    <p:extLst>
      <p:ext uri="{BB962C8B-B14F-4D97-AF65-F5344CB8AC3E}">
        <p14:creationId xmlns:p14="http://schemas.microsoft.com/office/powerpoint/2010/main" val="2649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View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9671" y="2311565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Facility Controller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969671" y="2167565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671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600" dirty="0" smtClean="0">
                <a:solidFill>
                  <a:schemeClr val="tx1"/>
                </a:solidFill>
              </a:rPr>
              <a:t> Manager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사다리꼴 31"/>
          <p:cNvSpPr/>
          <p:nvPr/>
        </p:nvSpPr>
        <p:spPr>
          <a:xfrm>
            <a:off x="969671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51117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Service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>
            <a:off x="4051117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3317809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Shares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FC-SM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4843117" y="2311565"/>
            <a:ext cx="1823256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Shares common DB schema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Shares SM-WS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14" idx="1"/>
          </p:cNvCxnSpPr>
          <p:nvPr/>
        </p:nvCxnSpPr>
        <p:spPr>
          <a:xfrm>
            <a:off x="2715250" y="2519826"/>
            <a:ext cx="602559" cy="43973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4" idx="1"/>
          </p:cNvCxnSpPr>
          <p:nvPr/>
        </p:nvCxnSpPr>
        <p:spPr>
          <a:xfrm flipV="1">
            <a:off x="2638979" y="2959565"/>
            <a:ext cx="678830" cy="190572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5" idx="2"/>
          </p:cNvCxnSpPr>
          <p:nvPr/>
        </p:nvCxnSpPr>
        <p:spPr>
          <a:xfrm flipV="1">
            <a:off x="2735170" y="3607565"/>
            <a:ext cx="3019575" cy="129388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45" idx="2"/>
          </p:cNvCxnSpPr>
          <p:nvPr/>
        </p:nvCxnSpPr>
        <p:spPr>
          <a:xfrm flipH="1" flipV="1">
            <a:off x="5754745" y="3607565"/>
            <a:ext cx="37680" cy="126887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341525" y="4385604"/>
            <a:ext cx="1637800" cy="1570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1525" y="4429259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42221"/>
              </p:ext>
            </p:extLst>
          </p:nvPr>
        </p:nvGraphicFramePr>
        <p:xfrm>
          <a:off x="7074073" y="4791659"/>
          <a:ext cx="900402" cy="106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Package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Note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502434" y="4865290"/>
            <a:ext cx="442635" cy="361564"/>
            <a:chOff x="6502434" y="4865290"/>
            <a:chExt cx="442635" cy="361564"/>
          </a:xfrm>
        </p:grpSpPr>
        <p:sp>
          <p:nvSpPr>
            <p:cNvPr id="26" name="직사각형 25"/>
            <p:cNvSpPr/>
            <p:nvPr/>
          </p:nvSpPr>
          <p:spPr>
            <a:xfrm>
              <a:off x="6502434" y="4901446"/>
              <a:ext cx="442635" cy="325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6502434" y="4865290"/>
              <a:ext cx="163939" cy="36156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접힌 도형 29"/>
          <p:cNvSpPr/>
          <p:nvPr/>
        </p:nvSpPr>
        <p:spPr>
          <a:xfrm>
            <a:off x="6502434" y="5446509"/>
            <a:ext cx="451846" cy="3254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Client-Server Pattern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Pros</a:t>
            </a:r>
            <a:r>
              <a:rPr lang="en-US" altLang="ko-KR" dirty="0"/>
              <a:t>: scale, in that it is easy to add more clients and easy to add more </a:t>
            </a:r>
            <a:r>
              <a:rPr lang="en-US" altLang="ko-KR" dirty="0" smtClean="0"/>
              <a:t>data</a:t>
            </a:r>
          </a:p>
          <a:p>
            <a:pPr lvl="1">
              <a:buFontTx/>
              <a:buChar char="-"/>
            </a:pPr>
            <a:r>
              <a:rPr lang="en-US" altLang="ko-KR" dirty="0"/>
              <a:t>Cons: </a:t>
            </a:r>
            <a:r>
              <a:rPr lang="en-US" altLang="ko-KR" dirty="0" smtClean="0"/>
              <a:t>reliability, performance, security, complexity, modifiability </a:t>
            </a:r>
            <a:r>
              <a:rPr lang="en-US" altLang="ko-KR" dirty="0"/>
              <a:t>(can be hard to change data structure, protocols, or identify of servers)</a:t>
            </a:r>
            <a:endParaRPr lang="en-US" altLang="ko-KR" dirty="0" smtClean="0"/>
          </a:p>
          <a:p>
            <a:r>
              <a:rPr lang="en-US" altLang="ko-KR" dirty="0"/>
              <a:t>Repository Pattern</a:t>
            </a:r>
          </a:p>
          <a:p>
            <a:pPr marL="457200" lvl="1" indent="0">
              <a:buNone/>
            </a:pPr>
            <a:r>
              <a:rPr lang="en-US" altLang="ko-KR" dirty="0"/>
              <a:t>provides a structure to store and provide access to all of the data about users, garages and reservations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4055</TotalTime>
  <Words>780</Words>
  <Application>Microsoft Office PowerPoint</Application>
  <PresentationFormat>화면 슬라이드 쇼(4:3)</PresentationFormat>
  <Paragraphs>234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SurePark System</vt:lpstr>
      <vt:lpstr>Physical View</vt:lpstr>
      <vt:lpstr>Physical View (Demo System)</vt:lpstr>
      <vt:lpstr>Dynamic View</vt:lpstr>
      <vt:lpstr>Entity Catalog</vt:lpstr>
      <vt:lpstr>Rationale</vt:lpstr>
      <vt:lpstr>Rationale (Cont’d)</vt:lpstr>
      <vt:lpstr>Static View</vt:lpstr>
      <vt:lpstr>Rationale (Cont’d)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이남진/책임연구원/PC SW팀(namjin.lee@lge.com)</dc:creator>
  <cp:lastModifiedBy>Joan Kim</cp:lastModifiedBy>
  <cp:revision>102</cp:revision>
  <dcterms:created xsi:type="dcterms:W3CDTF">2016-06-12T19:06:04Z</dcterms:created>
  <dcterms:modified xsi:type="dcterms:W3CDTF">2016-06-23T01:20:46Z</dcterms:modified>
</cp:coreProperties>
</file>