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57" r:id="rId5"/>
    <p:sldId id="259" r:id="rId6"/>
    <p:sldId id="263" r:id="rId7"/>
    <p:sldId id="262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2" r:id="rId16"/>
    <p:sldId id="275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남진/책임연구원/PC SW팀(namjin.lee@lge.com)" initials="이S" lastIdx="1" clrIdx="0">
    <p:extLst>
      <p:ext uri="{19B8F6BF-5375-455C-9EA6-DF929625EA0E}">
        <p15:presenceInfo xmlns:p15="http://schemas.microsoft.com/office/powerpoint/2012/main" userId="S-1-5-21-2543426832-1914326140-3112152631-768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0" autoAdjust="0"/>
  </p:normalViewPr>
  <p:slideViewPr>
    <p:cSldViewPr snapToGrid="0">
      <p:cViewPr varScale="1">
        <p:scale>
          <a:sx n="67" d="100"/>
          <a:sy n="67" d="100"/>
        </p:scale>
        <p:origin x="124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System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1st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59027" y="378941"/>
            <a:ext cx="316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Static View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75171" y="1332032"/>
            <a:ext cx="4535409" cy="33027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76022" y="1524630"/>
            <a:ext cx="1182116" cy="954861"/>
            <a:chOff x="969671" y="2167565"/>
            <a:chExt cx="1944000" cy="1440000"/>
          </a:xfrm>
        </p:grpSpPr>
        <p:sp>
          <p:nvSpPr>
            <p:cNvPr id="4" name="직사각형 3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Common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" name="사다리꼴 4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548512" y="1488557"/>
            <a:ext cx="1174328" cy="978127"/>
            <a:chOff x="969671" y="4516440"/>
            <a:chExt cx="1944000" cy="1440000"/>
          </a:xfrm>
        </p:grpSpPr>
        <p:sp>
          <p:nvSpPr>
            <p:cNvPr id="6" name="직사각형 5"/>
            <p:cNvSpPr/>
            <p:nvPr/>
          </p:nvSpPr>
          <p:spPr>
            <a:xfrm>
              <a:off x="969671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Management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969671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85840" y="2892393"/>
            <a:ext cx="1159008" cy="1000917"/>
            <a:chOff x="4051117" y="4516440"/>
            <a:chExt cx="1944000" cy="1440000"/>
          </a:xfrm>
        </p:grpSpPr>
        <p:sp>
          <p:nvSpPr>
            <p:cNvPr id="8" name="직사각형 7"/>
            <p:cNvSpPr/>
            <p:nvPr/>
          </p:nvSpPr>
          <p:spPr>
            <a:xfrm>
              <a:off x="4051117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/>
            <p:cNvSpPr/>
            <p:nvPr/>
          </p:nvSpPr>
          <p:spPr>
            <a:xfrm>
              <a:off x="4051117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접힌 도형 9"/>
          <p:cNvSpPr/>
          <p:nvPr/>
        </p:nvSpPr>
        <p:spPr>
          <a:xfrm>
            <a:off x="2805000" y="4816400"/>
            <a:ext cx="1015247" cy="94902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Shares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FC-SM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모서리가 접힌 도형 10"/>
          <p:cNvSpPr/>
          <p:nvPr/>
        </p:nvSpPr>
        <p:spPr>
          <a:xfrm>
            <a:off x="5540926" y="3125911"/>
            <a:ext cx="2285260" cy="92354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DB schema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SM-WS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947830" y="3738509"/>
            <a:ext cx="853385" cy="136040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30326" y="2159042"/>
            <a:ext cx="1330453" cy="97698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42002" y="5029867"/>
            <a:ext cx="4181632" cy="1276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48681" y="5055390"/>
            <a:ext cx="1630568" cy="36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241719" y="5887968"/>
            <a:ext cx="335269" cy="264151"/>
            <a:chOff x="5057814" y="590160"/>
            <a:chExt cx="1944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접힌 도형 21"/>
          <p:cNvSpPr/>
          <p:nvPr/>
        </p:nvSpPr>
        <p:spPr>
          <a:xfrm>
            <a:off x="6594740" y="5461649"/>
            <a:ext cx="376706" cy="27780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3814" y="1038287"/>
            <a:ext cx="7936321" cy="541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endCxn id="4" idx="3"/>
          </p:cNvCxnSpPr>
          <p:nvPr/>
        </p:nvCxnSpPr>
        <p:spPr>
          <a:xfrm flipH="1">
            <a:off x="2258138" y="2049019"/>
            <a:ext cx="1304182" cy="78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594739" y="6024009"/>
            <a:ext cx="422295" cy="3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807283" y="4868611"/>
            <a:ext cx="1173594" cy="1050146"/>
            <a:chOff x="969671" y="2167565"/>
            <a:chExt cx="1944000" cy="1440000"/>
          </a:xfrm>
        </p:grpSpPr>
        <p:sp>
          <p:nvSpPr>
            <p:cNvPr id="33" name="직사각형 32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Facility Controller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" name="사다리꼴 33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44685" y="1669861"/>
            <a:ext cx="1168935" cy="979772"/>
            <a:chOff x="969671" y="2167565"/>
            <a:chExt cx="1944000" cy="1440000"/>
          </a:xfrm>
        </p:grpSpPr>
        <p:sp>
          <p:nvSpPr>
            <p:cNvPr id="40" name="직사각형 39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1" name="사다리꼴 40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연결선 43"/>
          <p:cNvCxnSpPr>
            <a:endCxn id="10" idx="1"/>
          </p:cNvCxnSpPr>
          <p:nvPr/>
        </p:nvCxnSpPr>
        <p:spPr>
          <a:xfrm flipV="1">
            <a:off x="1870412" y="5290912"/>
            <a:ext cx="934588" cy="688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225459" y="5461649"/>
            <a:ext cx="351457" cy="2778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612772" y="5465626"/>
            <a:ext cx="1973216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SurePark</a:t>
            </a:r>
            <a:r>
              <a:rPr lang="en-US" altLang="ko-KR" sz="1100" dirty="0" smtClean="0"/>
              <a:t> Manager Boundary</a:t>
            </a:r>
            <a:endParaRPr lang="ko-KR" altLang="en-US" sz="1100"/>
          </a:p>
        </p:txBody>
      </p:sp>
      <p:sp>
        <p:nvSpPr>
          <p:cNvPr id="51" name="TextBox 50"/>
          <p:cNvSpPr txBox="1"/>
          <p:nvPr/>
        </p:nvSpPr>
        <p:spPr>
          <a:xfrm>
            <a:off x="4630327" y="5892571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Package</a:t>
            </a:r>
            <a:endParaRPr lang="ko-KR" altLang="en-US" sz="1100"/>
          </a:p>
        </p:txBody>
      </p:sp>
      <p:sp>
        <p:nvSpPr>
          <p:cNvPr id="52" name="TextBox 51"/>
          <p:cNvSpPr txBox="1"/>
          <p:nvPr/>
        </p:nvSpPr>
        <p:spPr>
          <a:xfrm>
            <a:off x="6988660" y="5461649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Note</a:t>
            </a:r>
            <a:endParaRPr lang="ko-KR" altLang="en-US" sz="1100"/>
          </a:p>
        </p:txBody>
      </p:sp>
      <p:sp>
        <p:nvSpPr>
          <p:cNvPr id="53" name="TextBox 52"/>
          <p:cNvSpPr txBox="1"/>
          <p:nvPr/>
        </p:nvSpPr>
        <p:spPr>
          <a:xfrm>
            <a:off x="7053812" y="5895703"/>
            <a:ext cx="472595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Uses</a:t>
            </a:r>
            <a:endParaRPr lang="ko-KR" altLang="en-US" sz="1100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6650627" y="2620960"/>
            <a:ext cx="2" cy="50726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2118023" y="2280807"/>
            <a:ext cx="1448420" cy="70674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2244848" y="2441222"/>
            <a:ext cx="1276275" cy="60568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5400257" y="5887968"/>
            <a:ext cx="335269" cy="264151"/>
            <a:chOff x="5057814" y="590160"/>
            <a:chExt cx="1944000" cy="1440000"/>
          </a:xfrm>
        </p:grpSpPr>
        <p:sp>
          <p:nvSpPr>
            <p:cNvPr id="46" name="직사각형 4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808836" y="5800427"/>
            <a:ext cx="766531" cy="43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External Package</a:t>
            </a:r>
            <a:endParaRPr lang="ko-KR" altLang="en-US" sz="11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2714968" y="3404642"/>
            <a:ext cx="951382" cy="798893"/>
            <a:chOff x="5057814" y="590160"/>
            <a:chExt cx="1944000" cy="1440000"/>
          </a:xfrm>
        </p:grpSpPr>
        <p:sp>
          <p:nvSpPr>
            <p:cNvPr id="55" name="직사각형 54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JSON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사다리꼴 55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911979" y="3404970"/>
            <a:ext cx="951382" cy="798893"/>
            <a:chOff x="5057814" y="590160"/>
            <a:chExt cx="1944000" cy="1440000"/>
          </a:xfrm>
        </p:grpSpPr>
        <p:sp>
          <p:nvSpPr>
            <p:cNvPr id="58" name="직사각형 57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Mongo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사다리꼴 59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직선 화살표 연결선 60"/>
          <p:cNvCxnSpPr/>
          <p:nvPr/>
        </p:nvCxnSpPr>
        <p:spPr>
          <a:xfrm flipH="1">
            <a:off x="3181987" y="2466520"/>
            <a:ext cx="945017" cy="101784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" idx="2"/>
          </p:cNvCxnSpPr>
          <p:nvPr/>
        </p:nvCxnSpPr>
        <p:spPr>
          <a:xfrm>
            <a:off x="4135676" y="2466684"/>
            <a:ext cx="404096" cy="10424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" idx="0"/>
          </p:cNvCxnSpPr>
          <p:nvPr/>
        </p:nvCxnSpPr>
        <p:spPr>
          <a:xfrm flipV="1">
            <a:off x="1665344" y="2520941"/>
            <a:ext cx="6448" cy="4715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346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Dynamic View</a:t>
            </a:r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358572" y="825893"/>
            <a:ext cx="7971521" cy="5393681"/>
            <a:chOff x="358572" y="825893"/>
            <a:chExt cx="7971521" cy="539368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676466" y="1751202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597048" y="1744610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0790" y="4537391"/>
              <a:ext cx="7274013" cy="12708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57470" y="4562914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03327" y="5337090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2727" y="5348272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02727" y="4945132"/>
              <a:ext cx="198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SurePark</a:t>
              </a:r>
              <a:r>
                <a:rPr lang="en-US" altLang="ko-KR" sz="1100" dirty="0" smtClean="0"/>
                <a:t> Manager Process</a:t>
              </a:r>
              <a:endParaRPr lang="ko-KR" altLang="en-US" sz="11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06661" y="1084725"/>
              <a:ext cx="3924584" cy="201462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803327" y="4922914"/>
              <a:ext cx="340143" cy="26161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71738" y="5331128"/>
              <a:ext cx="321973" cy="2847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77089" y="5353884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Object</a:t>
              </a:r>
              <a:endParaRPr lang="ko-KR" altLang="en-US" sz="1100"/>
            </a:p>
          </p:txBody>
        </p:sp>
        <p:sp>
          <p:nvSpPr>
            <p:cNvPr id="58" name="타원 57"/>
            <p:cNvSpPr/>
            <p:nvPr/>
          </p:nvSpPr>
          <p:spPr>
            <a:xfrm>
              <a:off x="2517689" y="1640976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333870" y="1640975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Management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원통 59"/>
            <p:cNvSpPr/>
            <p:nvPr/>
          </p:nvSpPr>
          <p:spPr>
            <a:xfrm>
              <a:off x="5728712" y="3454647"/>
              <a:ext cx="1080000" cy="8640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DB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endCxn id="58" idx="2"/>
            </p:cNvCxnSpPr>
            <p:nvPr/>
          </p:nvCxnSpPr>
          <p:spPr>
            <a:xfrm>
              <a:off x="1573427" y="2117946"/>
              <a:ext cx="9442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5387544" y="2111202"/>
              <a:ext cx="128892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2998874" y="5473483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414658" y="5348272"/>
              <a:ext cx="16445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TCP/IP Packet data flow</a:t>
              </a:r>
              <a:endParaRPr lang="ko-KR" altLang="en-US" sz="110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5046699" y="5484925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524746" y="5339366"/>
              <a:ext cx="1402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control flow</a:t>
              </a:r>
              <a:endParaRPr lang="ko-KR" altLang="en-US" sz="110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>
              <a:off x="5073782" y="2594918"/>
              <a:ext cx="990600" cy="8597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079730" y="3170037"/>
              <a:ext cx="8515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Read/Write</a:t>
              </a:r>
              <a:endParaRPr lang="ko-KR" altLang="en-US" sz="1100"/>
            </a:p>
          </p:txBody>
        </p:sp>
        <p:cxnSp>
          <p:nvCxnSpPr>
            <p:cNvPr id="72" name="직선 화살표 연결선 71"/>
            <p:cNvCxnSpPr>
              <a:stCxn id="41" idx="2"/>
            </p:cNvCxnSpPr>
            <p:nvPr/>
          </p:nvCxnSpPr>
          <p:spPr>
            <a:xfrm flipH="1">
              <a:off x="6442273" y="2471202"/>
              <a:ext cx="774193" cy="98344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676466" y="3102572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</a:t>
              </a:r>
              <a:endParaRPr lang="ko-KR" altLang="en-US" sz="110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>
              <a:off x="3561795" y="2089462"/>
              <a:ext cx="7668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2999022" y="5069136"/>
              <a:ext cx="473312" cy="124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27216" y="4922914"/>
              <a:ext cx="12102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Call-Return</a:t>
              </a:r>
              <a:endParaRPr lang="ko-KR" altLang="en-US" sz="110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58572" y="825893"/>
              <a:ext cx="7971521" cy="53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285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FC Manager – Dynamic View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5171" y="1332032"/>
            <a:ext cx="4535409" cy="33027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076022" y="1524630"/>
            <a:ext cx="1182116" cy="954861"/>
            <a:chOff x="969671" y="2167565"/>
            <a:chExt cx="1944000" cy="1440000"/>
          </a:xfrm>
        </p:grpSpPr>
        <p:sp>
          <p:nvSpPr>
            <p:cNvPr id="107" name="직사각형 106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Common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사다리꼴 107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548512" y="1488557"/>
            <a:ext cx="1174328" cy="978127"/>
            <a:chOff x="969671" y="4516440"/>
            <a:chExt cx="1944000" cy="1440000"/>
          </a:xfrm>
        </p:grpSpPr>
        <p:sp>
          <p:nvSpPr>
            <p:cNvPr id="105" name="직사각형 104"/>
            <p:cNvSpPr/>
            <p:nvPr/>
          </p:nvSpPr>
          <p:spPr>
            <a:xfrm>
              <a:off x="969671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Management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6" name="사다리꼴 105"/>
            <p:cNvSpPr/>
            <p:nvPr/>
          </p:nvSpPr>
          <p:spPr>
            <a:xfrm>
              <a:off x="969671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85840" y="2892393"/>
            <a:ext cx="1159008" cy="1000917"/>
            <a:chOff x="4051117" y="4516440"/>
            <a:chExt cx="1944000" cy="1440000"/>
          </a:xfrm>
        </p:grpSpPr>
        <p:sp>
          <p:nvSpPr>
            <p:cNvPr id="103" name="직사각형 102"/>
            <p:cNvSpPr/>
            <p:nvPr/>
          </p:nvSpPr>
          <p:spPr>
            <a:xfrm>
              <a:off x="4051117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4" name="사다리꼴 103"/>
            <p:cNvSpPr/>
            <p:nvPr/>
          </p:nvSpPr>
          <p:spPr>
            <a:xfrm>
              <a:off x="4051117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접힌 도형 36"/>
          <p:cNvSpPr/>
          <p:nvPr/>
        </p:nvSpPr>
        <p:spPr>
          <a:xfrm>
            <a:off x="5884770" y="3143134"/>
            <a:ext cx="1015247" cy="94902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Shares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FC-SM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4630326" y="2159042"/>
            <a:ext cx="1330453" cy="97698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042002" y="5029867"/>
            <a:ext cx="4181632" cy="1276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48681" y="5055390"/>
            <a:ext cx="1630568" cy="36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241719" y="5887968"/>
            <a:ext cx="335269" cy="264151"/>
            <a:chOff x="5057814" y="590160"/>
            <a:chExt cx="1944000" cy="1440000"/>
          </a:xfrm>
        </p:grpSpPr>
        <p:sp>
          <p:nvSpPr>
            <p:cNvPr id="101" name="직사각형 100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사다리꼴 101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접힌 도형 47"/>
          <p:cNvSpPr/>
          <p:nvPr/>
        </p:nvSpPr>
        <p:spPr>
          <a:xfrm>
            <a:off x="6594740" y="5461649"/>
            <a:ext cx="376706" cy="27780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3814" y="1038287"/>
            <a:ext cx="7936321" cy="541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endCxn id="107" idx="3"/>
          </p:cNvCxnSpPr>
          <p:nvPr/>
        </p:nvCxnSpPr>
        <p:spPr>
          <a:xfrm flipH="1">
            <a:off x="2258138" y="2049019"/>
            <a:ext cx="1304182" cy="78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594739" y="6024009"/>
            <a:ext cx="422295" cy="3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6144685" y="1669861"/>
            <a:ext cx="1168935" cy="979772"/>
            <a:chOff x="969671" y="2167565"/>
            <a:chExt cx="1944000" cy="1440000"/>
          </a:xfrm>
        </p:grpSpPr>
        <p:sp>
          <p:nvSpPr>
            <p:cNvPr id="97" name="직사각형 96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SurePark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Manager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8" name="사다리꼴 97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4225459" y="5461649"/>
            <a:ext cx="351457" cy="2778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612772" y="5465626"/>
            <a:ext cx="1973216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SurePark</a:t>
            </a:r>
            <a:r>
              <a:rPr lang="en-US" altLang="ko-KR" sz="1100" dirty="0" smtClean="0"/>
              <a:t> Manager Boundary</a:t>
            </a:r>
            <a:endParaRPr lang="ko-KR" altLang="en-US" sz="1100"/>
          </a:p>
        </p:txBody>
      </p:sp>
      <p:sp>
        <p:nvSpPr>
          <p:cNvPr id="73" name="TextBox 72"/>
          <p:cNvSpPr txBox="1"/>
          <p:nvPr/>
        </p:nvSpPr>
        <p:spPr>
          <a:xfrm>
            <a:off x="4630327" y="5892571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Package</a:t>
            </a:r>
            <a:endParaRPr lang="ko-KR" altLang="en-US" sz="1100"/>
          </a:p>
        </p:txBody>
      </p:sp>
      <p:sp>
        <p:nvSpPr>
          <p:cNvPr id="74" name="TextBox 73"/>
          <p:cNvSpPr txBox="1"/>
          <p:nvPr/>
        </p:nvSpPr>
        <p:spPr>
          <a:xfrm>
            <a:off x="6988660" y="5461649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Note</a:t>
            </a:r>
            <a:endParaRPr lang="ko-KR" altLang="en-US" sz="1100"/>
          </a:p>
        </p:txBody>
      </p:sp>
      <p:sp>
        <p:nvSpPr>
          <p:cNvPr id="77" name="TextBox 76"/>
          <p:cNvSpPr txBox="1"/>
          <p:nvPr/>
        </p:nvSpPr>
        <p:spPr>
          <a:xfrm>
            <a:off x="7053812" y="5895703"/>
            <a:ext cx="472595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Uses</a:t>
            </a:r>
            <a:endParaRPr lang="ko-KR" altLang="en-US" sz="1100"/>
          </a:p>
        </p:txBody>
      </p:sp>
      <p:cxnSp>
        <p:nvCxnSpPr>
          <p:cNvPr id="78" name="직선 연결선 77"/>
          <p:cNvCxnSpPr/>
          <p:nvPr/>
        </p:nvCxnSpPr>
        <p:spPr>
          <a:xfrm flipH="1">
            <a:off x="6650627" y="2620960"/>
            <a:ext cx="2" cy="50726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2118023" y="2280807"/>
            <a:ext cx="1448420" cy="70674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2244848" y="2441222"/>
            <a:ext cx="1276275" cy="60568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5400257" y="5887968"/>
            <a:ext cx="335269" cy="264151"/>
            <a:chOff x="5057814" y="590160"/>
            <a:chExt cx="1944000" cy="1440000"/>
          </a:xfrm>
        </p:grpSpPr>
        <p:sp>
          <p:nvSpPr>
            <p:cNvPr id="95" name="직사각형 94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사다리꼴 95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808836" y="5800427"/>
            <a:ext cx="766531" cy="43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External Package</a:t>
            </a:r>
            <a:endParaRPr lang="ko-KR" altLang="en-US" sz="1100"/>
          </a:p>
        </p:txBody>
      </p:sp>
      <p:grpSp>
        <p:nvGrpSpPr>
          <p:cNvPr id="83" name="그룹 82"/>
          <p:cNvGrpSpPr/>
          <p:nvPr/>
        </p:nvGrpSpPr>
        <p:grpSpPr>
          <a:xfrm>
            <a:off x="2714968" y="3404642"/>
            <a:ext cx="951382" cy="798893"/>
            <a:chOff x="5057814" y="590160"/>
            <a:chExt cx="1944000" cy="1440000"/>
          </a:xfrm>
        </p:grpSpPr>
        <p:sp>
          <p:nvSpPr>
            <p:cNvPr id="93" name="직사각형 92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JSON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사다리꼴 93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911979" y="3404970"/>
            <a:ext cx="951382" cy="798893"/>
            <a:chOff x="5057814" y="590160"/>
            <a:chExt cx="1944000" cy="1440000"/>
          </a:xfrm>
        </p:grpSpPr>
        <p:sp>
          <p:nvSpPr>
            <p:cNvPr id="90" name="직사각형 89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Mongo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다리꼴 91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화살표 연결선 84"/>
          <p:cNvCxnSpPr/>
          <p:nvPr/>
        </p:nvCxnSpPr>
        <p:spPr>
          <a:xfrm flipH="1">
            <a:off x="3181987" y="2466520"/>
            <a:ext cx="945017" cy="101784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05" idx="2"/>
          </p:cNvCxnSpPr>
          <p:nvPr/>
        </p:nvCxnSpPr>
        <p:spPr>
          <a:xfrm>
            <a:off x="4135676" y="2466684"/>
            <a:ext cx="404096" cy="10424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03" idx="0"/>
          </p:cNvCxnSpPr>
          <p:nvPr/>
        </p:nvCxnSpPr>
        <p:spPr>
          <a:xfrm flipV="1">
            <a:off x="1665344" y="2520941"/>
            <a:ext cx="6448" cy="4715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59027" y="378941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WebService  – Static View</a:t>
            </a:r>
            <a:endParaRPr lang="ko-KR" altLang="en-US" dirty="0"/>
          </a:p>
        </p:txBody>
      </p:sp>
      <p:sp>
        <p:nvSpPr>
          <p:cNvPr id="58" name="모서리가 접힌 도형 57"/>
          <p:cNvSpPr/>
          <p:nvPr/>
        </p:nvSpPr>
        <p:spPr>
          <a:xfrm>
            <a:off x="1491261" y="2944126"/>
            <a:ext cx="1152000" cy="1419355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Shares common DB schema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Shares SM-WS protocol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96681" y="996440"/>
            <a:ext cx="8195683" cy="5393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904929" y="4854453"/>
            <a:ext cx="4200179" cy="1270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3974999" y="4865275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4168037" y="5697852"/>
            <a:ext cx="336756" cy="263021"/>
            <a:chOff x="5057814" y="590160"/>
            <a:chExt cx="1944000" cy="1440000"/>
          </a:xfrm>
        </p:grpSpPr>
        <p:sp>
          <p:nvSpPr>
            <p:cNvPr id="116" name="직사각형 11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사다리꼴 11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모서리가 접힌 도형 117"/>
          <p:cNvSpPr/>
          <p:nvPr/>
        </p:nvSpPr>
        <p:spPr>
          <a:xfrm>
            <a:off x="6724257" y="5271534"/>
            <a:ext cx="378377" cy="27661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5492608" y="5811648"/>
            <a:ext cx="424168" cy="1220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151777" y="5271534"/>
            <a:ext cx="353016" cy="27661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4539089" y="5275511"/>
            <a:ext cx="198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WebService Boundary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621815" y="5693044"/>
            <a:ext cx="769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Package</a:t>
            </a:r>
            <a:endParaRPr lang="ko-KR" altLang="en-US" sz="1100"/>
          </a:p>
        </p:txBody>
      </p:sp>
      <p:sp>
        <p:nvSpPr>
          <p:cNvPr id="123" name="TextBox 122"/>
          <p:cNvSpPr txBox="1"/>
          <p:nvPr/>
        </p:nvSpPr>
        <p:spPr>
          <a:xfrm>
            <a:off x="7118177" y="5271534"/>
            <a:ext cx="769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Note</a:t>
            </a:r>
            <a:endParaRPr lang="ko-KR" altLang="en-US" sz="1100"/>
          </a:p>
        </p:txBody>
      </p:sp>
      <p:sp>
        <p:nvSpPr>
          <p:cNvPr id="124" name="TextBox 123"/>
          <p:cNvSpPr txBox="1"/>
          <p:nvPr/>
        </p:nvSpPr>
        <p:spPr>
          <a:xfrm>
            <a:off x="5951680" y="5695545"/>
            <a:ext cx="474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Uses</a:t>
            </a:r>
            <a:endParaRPr lang="ko-KR" altLang="en-US" sz="1100"/>
          </a:p>
        </p:txBody>
      </p:sp>
      <p:grpSp>
        <p:nvGrpSpPr>
          <p:cNvPr id="125" name="그룹 124"/>
          <p:cNvGrpSpPr/>
          <p:nvPr/>
        </p:nvGrpSpPr>
        <p:grpSpPr>
          <a:xfrm>
            <a:off x="6504872" y="3311241"/>
            <a:ext cx="1492962" cy="1071945"/>
            <a:chOff x="969671" y="2167565"/>
            <a:chExt cx="1944000" cy="1440000"/>
          </a:xfrm>
        </p:grpSpPr>
        <p:sp>
          <p:nvSpPr>
            <p:cNvPr id="126" name="직사각형 125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Views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7" name="사다리꼴 126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659027" y="1227117"/>
            <a:ext cx="1492962" cy="1071945"/>
            <a:chOff x="969671" y="2167565"/>
            <a:chExt cx="1944000" cy="1440000"/>
          </a:xfrm>
        </p:grpSpPr>
        <p:sp>
          <p:nvSpPr>
            <p:cNvPr id="129" name="직사각형 128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SurePark Manager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0" name="사다리꼴 129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422151" y="1397101"/>
            <a:ext cx="1492962" cy="1071945"/>
            <a:chOff x="969671" y="2167565"/>
            <a:chExt cx="1944000" cy="1440000"/>
          </a:xfrm>
        </p:grpSpPr>
        <p:sp>
          <p:nvSpPr>
            <p:cNvPr id="135" name="직사각형 134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Presenter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6" name="사다리꼴 135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3681969" y="1397101"/>
            <a:ext cx="1492962" cy="1071945"/>
            <a:chOff x="969671" y="2167565"/>
            <a:chExt cx="1944000" cy="1440000"/>
          </a:xfrm>
        </p:grpSpPr>
        <p:sp>
          <p:nvSpPr>
            <p:cNvPr id="138" name="직사각형 137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Model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사다리꼴 138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3" name="직선 연결선 62"/>
          <p:cNvCxnSpPr>
            <a:endCxn id="58" idx="3"/>
          </p:cNvCxnSpPr>
          <p:nvPr/>
        </p:nvCxnSpPr>
        <p:spPr>
          <a:xfrm flipH="1">
            <a:off x="2643261" y="1816687"/>
            <a:ext cx="1130633" cy="183711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58" idx="1"/>
          </p:cNvCxnSpPr>
          <p:nvPr/>
        </p:nvCxnSpPr>
        <p:spPr>
          <a:xfrm>
            <a:off x="784880" y="2146300"/>
            <a:ext cx="706381" cy="150750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>
            <a:off x="7154531" y="2494161"/>
            <a:ext cx="0" cy="8906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V="1">
            <a:off x="7251353" y="2494161"/>
            <a:ext cx="0" cy="8906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35" idx="1"/>
            <a:endCxn id="138" idx="3"/>
          </p:cNvCxnSpPr>
          <p:nvPr/>
        </p:nvCxnSpPr>
        <p:spPr>
          <a:xfrm flipH="1">
            <a:off x="5174931" y="1986672"/>
            <a:ext cx="124722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3208577" y="1309197"/>
            <a:ext cx="4896531" cy="324769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3426286" y="3488932"/>
            <a:ext cx="951382" cy="798893"/>
            <a:chOff x="5057814" y="590160"/>
            <a:chExt cx="1944000" cy="1440000"/>
          </a:xfrm>
        </p:grpSpPr>
        <p:sp>
          <p:nvSpPr>
            <p:cNvPr id="74" name="직사각형 73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JSON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사다리꼴 74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661397" y="3489260"/>
            <a:ext cx="951382" cy="798893"/>
            <a:chOff x="5057814" y="590160"/>
            <a:chExt cx="1944000" cy="1440000"/>
          </a:xfrm>
        </p:grpSpPr>
        <p:sp>
          <p:nvSpPr>
            <p:cNvPr id="77" name="직사각형 76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Mongo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사다리꼴 77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화살표 연결선 88"/>
          <p:cNvCxnSpPr>
            <a:stCxn id="138" idx="2"/>
            <a:endCxn id="74" idx="0"/>
          </p:cNvCxnSpPr>
          <p:nvPr/>
        </p:nvCxnSpPr>
        <p:spPr>
          <a:xfrm flipH="1">
            <a:off x="3901977" y="2469047"/>
            <a:ext cx="526473" cy="109977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138" idx="2"/>
            <a:endCxn id="77" idx="0"/>
          </p:cNvCxnSpPr>
          <p:nvPr/>
        </p:nvCxnSpPr>
        <p:spPr>
          <a:xfrm>
            <a:off x="4428450" y="2469047"/>
            <a:ext cx="708638" cy="11001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6721057" y="5672068"/>
            <a:ext cx="335269" cy="264151"/>
            <a:chOff x="5057814" y="590160"/>
            <a:chExt cx="1944000" cy="1440000"/>
          </a:xfrm>
        </p:grpSpPr>
        <p:sp>
          <p:nvSpPr>
            <p:cNvPr id="97" name="직사각형 96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사다리꼴 97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129636" y="5584527"/>
            <a:ext cx="766531" cy="43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External Package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169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030013" y="1037125"/>
            <a:ext cx="7535917" cy="5153457"/>
            <a:chOff x="1030013" y="1037125"/>
            <a:chExt cx="7535917" cy="5153457"/>
          </a:xfrm>
        </p:grpSpPr>
        <p:grpSp>
          <p:nvGrpSpPr>
            <p:cNvPr id="10" name="그룹 9"/>
            <p:cNvGrpSpPr/>
            <p:nvPr/>
          </p:nvGrpSpPr>
          <p:grpSpPr>
            <a:xfrm>
              <a:off x="1030013" y="1037125"/>
              <a:ext cx="7535917" cy="5153457"/>
              <a:chOff x="1030013" y="1037125"/>
              <a:chExt cx="7535917" cy="5153457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030013" y="1037125"/>
                <a:ext cx="7535917" cy="5153457"/>
                <a:chOff x="641131" y="658765"/>
                <a:chExt cx="7924800" cy="5153457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641131" y="882870"/>
                  <a:ext cx="7924800" cy="492935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285750" indent="-285750">
                    <a:buFontTx/>
                    <a:buChar char="-"/>
                  </a:pP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Add new garages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Show statistics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Show all reservation information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3195146" y="658765"/>
                  <a:ext cx="97180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O</a:t>
                  </a:r>
                  <a:r>
                    <a:rPr lang="en-US" altLang="ko-KR" b="1" dirty="0" smtClean="0"/>
                    <a:t>wner</a:t>
                  </a:r>
                  <a:endParaRPr lang="ko-KR" altLang="en-US" b="1" dirty="0"/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876809" y="4409072"/>
                <a:ext cx="3026978" cy="1425289"/>
                <a:chOff x="5065989" y="3988672"/>
                <a:chExt cx="3026978" cy="1425289"/>
              </a:xfrm>
            </p:grpSpPr>
            <p:sp>
              <p:nvSpPr>
                <p:cNvPr id="4" name="모서리가 둥근 직사각형 3"/>
                <p:cNvSpPr/>
                <p:nvPr/>
              </p:nvSpPr>
              <p:spPr>
                <a:xfrm>
                  <a:off x="5065989" y="4152719"/>
                  <a:ext cx="3026978" cy="126124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>
                    <a:buFontTx/>
                    <a:buChar char="-"/>
                  </a:pP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Show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garage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status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Login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074948" y="3988672"/>
                  <a:ext cx="101424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   Users</a:t>
                  </a:r>
                  <a:endParaRPr lang="ko-KR" altLang="en-US" b="1" dirty="0"/>
                </a:p>
              </p:txBody>
            </p:sp>
          </p:grpSp>
          <p:sp>
            <p:nvSpPr>
              <p:cNvPr id="34" name="모서리가 둥근 직사각형 33"/>
              <p:cNvSpPr/>
              <p:nvPr/>
            </p:nvSpPr>
            <p:spPr>
              <a:xfrm>
                <a:off x="3342296" y="3711607"/>
                <a:ext cx="4803226" cy="22372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Make reservations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Show driver’s reservation information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516336" y="3520946"/>
                <a:ext cx="8765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Driver</a:t>
                </a:r>
                <a:endParaRPr lang="ko-KR" altLang="en-US" b="1" dirty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2212428" y="2372790"/>
                <a:ext cx="6111764" cy="3728453"/>
                <a:chOff x="1692167" y="1456418"/>
                <a:chExt cx="6784425" cy="4266465"/>
              </a:xfrm>
            </p:grpSpPr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1692167" y="1641084"/>
                  <a:ext cx="6784425" cy="40817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285750" indent="-285750">
                    <a:buFontTx/>
                    <a:buChar char="-"/>
                  </a:pP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Show garage status with usage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Confirm reservation ID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Show all reservation information without card number.</a:t>
                  </a:r>
                </a:p>
                <a:p>
                  <a:pPr marL="285750" indent="-285750">
                    <a:buFontTx/>
                    <a:buChar char="-"/>
                  </a:pP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300352" y="1456418"/>
                  <a:ext cx="1428635" cy="4043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Attendant</a:t>
                  </a:r>
                  <a:endParaRPr lang="ko-KR" altLang="en-US" b="1" dirty="0"/>
                </a:p>
              </p:txBody>
            </p:sp>
          </p:grpSp>
        </p:grpSp>
        <p:sp>
          <p:nvSpPr>
            <p:cNvPr id="6" name="한쪽 모서리가 잘린 사각형 5"/>
            <p:cNvSpPr/>
            <p:nvPr/>
          </p:nvSpPr>
          <p:spPr>
            <a:xfrm>
              <a:off x="6529554" y="1583584"/>
              <a:ext cx="1520491" cy="461475"/>
            </a:xfrm>
            <a:prstGeom prst="snip1Rect">
              <a:avLst/>
            </a:prstGeom>
            <a:ln>
              <a:prstDash val="sys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Roles</a:t>
              </a:r>
              <a:endParaRPr lang="ko-KR" altLang="en-US" b="1" dirty="0"/>
            </a:p>
          </p:txBody>
        </p:sp>
        <p:sp>
          <p:nvSpPr>
            <p:cNvPr id="18" name="한쪽 모서리가 잘린 사각형 17"/>
            <p:cNvSpPr/>
            <p:nvPr/>
          </p:nvSpPr>
          <p:spPr>
            <a:xfrm>
              <a:off x="1100308" y="5039574"/>
              <a:ext cx="1520491" cy="46147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Privileges</a:t>
              </a:r>
              <a:endParaRPr lang="ko-KR" altLang="en-US" b="1" dirty="0"/>
            </a:p>
          </p:txBody>
        </p:sp>
        <p:cxnSp>
          <p:nvCxnSpPr>
            <p:cNvPr id="13" name="직선 연결선 12"/>
            <p:cNvCxnSpPr>
              <a:stCxn id="6" idx="2"/>
            </p:cNvCxnSpPr>
            <p:nvPr/>
          </p:nvCxnSpPr>
          <p:spPr>
            <a:xfrm flipH="1" flipV="1">
              <a:off x="4120055" y="1406457"/>
              <a:ext cx="2409499" cy="40786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endCxn id="36" idx="0"/>
            </p:cNvCxnSpPr>
            <p:nvPr/>
          </p:nvCxnSpPr>
          <p:spPr>
            <a:xfrm flipH="1">
              <a:off x="5205512" y="2045059"/>
              <a:ext cx="1324042" cy="32773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042748" y="2045059"/>
              <a:ext cx="857264" cy="1538949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6" idx="1"/>
            </p:cNvCxnSpPr>
            <p:nvPr/>
          </p:nvCxnSpPr>
          <p:spPr>
            <a:xfrm flipH="1">
              <a:off x="6471380" y="2045059"/>
              <a:ext cx="818420" cy="252806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422402" y="2372790"/>
              <a:ext cx="1" cy="2666784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endCxn id="18" idx="3"/>
            </p:cNvCxnSpPr>
            <p:nvPr/>
          </p:nvCxnSpPr>
          <p:spPr>
            <a:xfrm flipH="1">
              <a:off x="1860554" y="3584008"/>
              <a:ext cx="641346" cy="145556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2501900" y="4311791"/>
              <a:ext cx="956798" cy="72778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endCxn id="18" idx="0"/>
            </p:cNvCxnSpPr>
            <p:nvPr/>
          </p:nvCxnSpPr>
          <p:spPr>
            <a:xfrm flipH="1">
              <a:off x="2620799" y="5203740"/>
              <a:ext cx="2383002" cy="6657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3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565401" y="1148125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4565401" y="2598831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SurePark 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58087" y="3702390"/>
            <a:ext cx="3660113" cy="793825"/>
            <a:chOff x="503218" y="3613075"/>
            <a:chExt cx="3660113" cy="793825"/>
          </a:xfrm>
        </p:grpSpPr>
        <p:sp>
          <p:nvSpPr>
            <p:cNvPr id="46" name="직사각형 45"/>
            <p:cNvSpPr/>
            <p:nvPr/>
          </p:nvSpPr>
          <p:spPr>
            <a:xfrm>
              <a:off x="503218" y="3613075"/>
              <a:ext cx="3633084" cy="793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9897" y="3638598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655754" y="3993674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04354" y="4004856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 dirty="0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1779539" y="4130067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144524" y="4004856"/>
              <a:ext cx="822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Data Flow</a:t>
              </a:r>
              <a:endParaRPr lang="ko-KR" altLang="en-US" sz="1100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2982324" y="4135661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427741" y="4004858"/>
              <a:ext cx="735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flow</a:t>
              </a:r>
              <a:endParaRPr lang="ko-KR" altLang="en-US" sz="11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199380" y="2039172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. Return </a:t>
            </a:r>
            <a:endParaRPr lang="ko-KR" altLang="en-US" sz="11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516339" y="1148125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596339" y="1355725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208963" y="1880825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41" idx="3"/>
            <a:endCxn id="41" idx="0"/>
          </p:cNvCxnSpPr>
          <p:nvPr/>
        </p:nvCxnSpPr>
        <p:spPr>
          <a:xfrm flipH="1" flipV="1">
            <a:off x="5105401" y="1148125"/>
            <a:ext cx="540000" cy="360000"/>
          </a:xfrm>
          <a:prstGeom prst="curvedConnector4">
            <a:avLst>
              <a:gd name="adj1" fmla="val -89371"/>
              <a:gd name="adj2" fmla="val 2728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79167" y="1086537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Connect</a:t>
            </a:r>
            <a:endParaRPr lang="ko-KR" altLang="en-US" sz="1100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3596339" y="1676815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91867" y="1416737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Render</a:t>
            </a:r>
            <a:endParaRPr lang="ko-KR" altLang="en-US" sz="1100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4991991" y="1868125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76641" y="2018034"/>
            <a:ext cx="1560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Query default</a:t>
            </a:r>
          </a:p>
          <a:p>
            <a:r>
              <a:rPr lang="en-US" altLang="ko-KR" sz="1100" dirty="0" smtClean="0"/>
              <a:t>    reservations, garages </a:t>
            </a:r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3977470" y="442484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 Make up default UI</a:t>
            </a:r>
            <a:endParaRPr lang="ko-KR" altLang="en-US" sz="11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39" y="292931"/>
            <a:ext cx="457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1" name="직선 연결선 110"/>
          <p:cNvCxnSpPr>
            <a:stCxn id="1029" idx="2"/>
            <a:endCxn id="43" idx="0"/>
          </p:cNvCxnSpPr>
          <p:nvPr/>
        </p:nvCxnSpPr>
        <p:spPr>
          <a:xfrm>
            <a:off x="2744939" y="988256"/>
            <a:ext cx="311400" cy="159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448032" y="815133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Users</a:t>
            </a:r>
            <a:endParaRPr lang="ko-KR" altLang="en-US" sz="1100" dirty="0"/>
          </a:p>
        </p:txBody>
      </p:sp>
      <p:sp>
        <p:nvSpPr>
          <p:cNvPr id="61" name="직사각형 60"/>
          <p:cNvSpPr/>
          <p:nvPr/>
        </p:nvSpPr>
        <p:spPr>
          <a:xfrm>
            <a:off x="2119970" y="203616"/>
            <a:ext cx="4940300" cy="448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50432" y="4462869"/>
            <a:ext cx="2463604" cy="793825"/>
            <a:chOff x="5436566" y="4400726"/>
            <a:chExt cx="2463604" cy="793825"/>
          </a:xfrm>
        </p:grpSpPr>
        <p:sp>
          <p:nvSpPr>
            <p:cNvPr id="46" name="직사각형 45"/>
            <p:cNvSpPr/>
            <p:nvPr/>
          </p:nvSpPr>
          <p:spPr>
            <a:xfrm>
              <a:off x="5436566" y="4400726"/>
              <a:ext cx="2463604" cy="793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443245" y="4426249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589102" y="4781325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37702" y="4792507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 dirty="0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6712887" y="4917718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077872" y="4792507"/>
              <a:ext cx="822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Data Flow</a:t>
              </a:r>
              <a:endParaRPr lang="ko-KR" altLang="en-US" sz="1100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6686002" y="4639542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068359" y="4508739"/>
              <a:ext cx="735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</a:t>
              </a:r>
              <a:r>
                <a:rPr lang="en-US" altLang="ko-KR" sz="1100" dirty="0"/>
                <a:t>F</a:t>
              </a:r>
              <a:r>
                <a:rPr lang="en-US" altLang="ko-KR" sz="1100" dirty="0" smtClean="0"/>
                <a:t>low</a:t>
              </a:r>
              <a:endParaRPr lang="ko-KR" altLang="en-US" sz="1100" dirty="0"/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2524222" y="19098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원통 73"/>
          <p:cNvSpPr/>
          <p:nvPr/>
        </p:nvSpPr>
        <p:spPr>
          <a:xfrm>
            <a:off x="2524222" y="3360544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SurePark 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24912" y="2834862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Return 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75160" y="19098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1555160" y="2117438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54783" y="2642538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73" idx="3"/>
            <a:endCxn id="73" idx="0"/>
          </p:cNvCxnSpPr>
          <p:nvPr/>
        </p:nvCxnSpPr>
        <p:spPr>
          <a:xfrm flipH="1" flipV="1">
            <a:off x="3064222" y="1909838"/>
            <a:ext cx="540000" cy="360000"/>
          </a:xfrm>
          <a:prstGeom prst="curvedConnector4">
            <a:avLst>
              <a:gd name="adj1" fmla="val -89371"/>
              <a:gd name="adj2" fmla="val 2728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37988" y="184825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1. Login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H="1">
            <a:off x="1555160" y="2438528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50688" y="2178450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5. Notify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3199512" y="2629838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293824" y="2834862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2. Query </a:t>
            </a:r>
          </a:p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users 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8280" y="1114786"/>
            <a:ext cx="1460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4. Verify  User Login</a:t>
            </a:r>
          </a:p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Give Privileges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60" y="1090799"/>
            <a:ext cx="457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연결선 36"/>
          <p:cNvCxnSpPr>
            <a:stCxn id="103" idx="2"/>
            <a:endCxn id="77" idx="0"/>
          </p:cNvCxnSpPr>
          <p:nvPr/>
        </p:nvCxnSpPr>
        <p:spPr>
          <a:xfrm>
            <a:off x="703760" y="1786124"/>
            <a:ext cx="311400" cy="123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51928" y="157684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55383" y="19297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원통 44"/>
          <p:cNvSpPr/>
          <p:nvPr/>
        </p:nvSpPr>
        <p:spPr>
          <a:xfrm>
            <a:off x="6555383" y="3380444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SurePark 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89362" y="2820785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Return 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506321" y="19297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586321" y="2137338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198945" y="2662438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44" idx="3"/>
            <a:endCxn id="44" idx="0"/>
          </p:cNvCxnSpPr>
          <p:nvPr/>
        </p:nvCxnSpPr>
        <p:spPr>
          <a:xfrm flipH="1" flipV="1">
            <a:off x="7095383" y="1929738"/>
            <a:ext cx="540000" cy="360000"/>
          </a:xfrm>
          <a:prstGeom prst="curvedConnector4">
            <a:avLst>
              <a:gd name="adj1" fmla="val -89371"/>
              <a:gd name="adj2" fmla="val 2728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69149" y="1868150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1. Connect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5586321" y="2458428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81849" y="219835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5. Render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6981973" y="2649738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66623" y="2799647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2. Query</a:t>
            </a:r>
          </a:p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given privileges info.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39384" y="1259561"/>
            <a:ext cx="19223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4. Make up UI  by privileges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21" y="1082569"/>
            <a:ext cx="457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0" name="직선 연결선 89"/>
          <p:cNvCxnSpPr>
            <a:stCxn id="89" idx="2"/>
            <a:endCxn id="53" idx="0"/>
          </p:cNvCxnSpPr>
          <p:nvPr/>
        </p:nvCxnSpPr>
        <p:spPr>
          <a:xfrm>
            <a:off x="4734921" y="1777894"/>
            <a:ext cx="311400" cy="151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61973" y="1647089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Authorized users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04799" y="945930"/>
            <a:ext cx="8523891" cy="4414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37073" y="4843468"/>
            <a:ext cx="307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Single Point Access &amp; Role</a:t>
            </a:r>
            <a:r>
              <a:rPr lang="en-US" altLang="ko-KR" dirty="0" smtClean="0">
                <a:sym typeface="Wingdings" pitchFamily="2" charset="2"/>
              </a:rPr>
              <a:t>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3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/>
          <p:nvPr/>
        </p:nvSpPr>
        <p:spPr>
          <a:xfrm>
            <a:off x="4180123" y="247625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원통 89"/>
          <p:cNvSpPr/>
          <p:nvPr/>
        </p:nvSpPr>
        <p:spPr>
          <a:xfrm>
            <a:off x="4180123" y="3926964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SurePark 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14102" y="3367305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. Return </a:t>
            </a:r>
            <a:endParaRPr lang="ko-KR" altLang="en-US" sz="11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131061" y="247625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3211061" y="2683858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823685" y="3208958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95"/>
          <p:cNvCxnSpPr>
            <a:stCxn id="88" idx="3"/>
            <a:endCxn id="88" idx="0"/>
          </p:cNvCxnSpPr>
          <p:nvPr/>
        </p:nvCxnSpPr>
        <p:spPr>
          <a:xfrm flipH="1" flipV="1">
            <a:off x="4720123" y="2476258"/>
            <a:ext cx="540000" cy="360000"/>
          </a:xfrm>
          <a:prstGeom prst="curvedConnector4">
            <a:avLst>
              <a:gd name="adj1" fmla="val -89371"/>
              <a:gd name="adj2" fmla="val 2728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293889" y="241467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Connect</a:t>
            </a:r>
            <a:endParaRPr lang="ko-KR" altLang="en-US" sz="1100" dirty="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3211061" y="3004948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306589" y="2744870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Render</a:t>
            </a:r>
            <a:endParaRPr lang="ko-KR" altLang="en-US" sz="1100" dirty="0"/>
          </a:p>
        </p:txBody>
      </p:sp>
      <p:cxnSp>
        <p:nvCxnSpPr>
          <p:cNvPr id="100" name="직선 화살표 연결선 99"/>
          <p:cNvCxnSpPr/>
          <p:nvPr/>
        </p:nvCxnSpPr>
        <p:spPr>
          <a:xfrm flipV="1">
            <a:off x="4606713" y="3196258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891363" y="3346167"/>
            <a:ext cx="1938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Query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given privileges information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99112" y="1715142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 Make up UI  by privileges</a:t>
            </a:r>
            <a:endParaRPr lang="ko-KR" altLang="en-US" sz="1100" dirty="0"/>
          </a:p>
        </p:txBody>
      </p:sp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61" y="1629089"/>
            <a:ext cx="457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5" name="직선 연결선 104"/>
          <p:cNvCxnSpPr>
            <a:stCxn id="104" idx="2"/>
            <a:endCxn id="93" idx="0"/>
          </p:cNvCxnSpPr>
          <p:nvPr/>
        </p:nvCxnSpPr>
        <p:spPr>
          <a:xfrm>
            <a:off x="2359661" y="2324414"/>
            <a:ext cx="311400" cy="151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786713" y="2193609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Authorized users</a:t>
            </a:r>
            <a:endParaRPr lang="ko-KR" altLang="en-US" sz="11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2458815" y="4919850"/>
            <a:ext cx="3660113" cy="793825"/>
            <a:chOff x="503218" y="3613075"/>
            <a:chExt cx="3660113" cy="793825"/>
          </a:xfrm>
        </p:grpSpPr>
        <p:sp>
          <p:nvSpPr>
            <p:cNvPr id="68" name="직사각형 67"/>
            <p:cNvSpPr/>
            <p:nvPr/>
          </p:nvSpPr>
          <p:spPr>
            <a:xfrm>
              <a:off x="503218" y="3613075"/>
              <a:ext cx="3633084" cy="793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09897" y="3638598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655754" y="3993674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04354" y="4004856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 dirty="0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1779539" y="4130067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144524" y="4004856"/>
              <a:ext cx="822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Data Flow</a:t>
              </a:r>
              <a:endParaRPr lang="ko-KR" altLang="en-US" sz="1100" dirty="0"/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>
              <a:off x="2982324" y="4135661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427741" y="4004858"/>
              <a:ext cx="735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flow</a:t>
              </a:r>
              <a:endParaRPr lang="ko-KR" altLang="en-US" sz="11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1841298" y="1421076"/>
            <a:ext cx="4940300" cy="448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정육면체 64"/>
          <p:cNvSpPr/>
          <p:nvPr/>
        </p:nvSpPr>
        <p:spPr>
          <a:xfrm>
            <a:off x="2872646" y="5039932"/>
            <a:ext cx="1440000" cy="1188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4336457" y="3625524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2054" y="20478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91057" y="38350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98054" y="21918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20670" y="5246787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09868" y="2335024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09869" y="237868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60143" y="4319165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28006"/>
              </p:ext>
            </p:extLst>
          </p:nvPr>
        </p:nvGraphicFramePr>
        <p:xfrm>
          <a:off x="7342417" y="2741080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Garage Boundary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760143" y="4760610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17796" y="230496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9216" y="20433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85216" y="21873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#n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2533" y="229849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1410396" y="3623450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64996" y="3832937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1468" y="203438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347468" y="217838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9982" y="204270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55982" y="218670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8" idx="4"/>
            <a:endCxn id="22" idx="2"/>
          </p:cNvCxnSpPr>
          <p:nvPr/>
        </p:nvCxnSpPr>
        <p:spPr>
          <a:xfrm>
            <a:off x="2777906" y="4199695"/>
            <a:ext cx="1558551" cy="207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1" idx="2"/>
            <a:endCxn id="48" idx="1"/>
          </p:cNvCxnSpPr>
          <p:nvPr/>
        </p:nvCxnSpPr>
        <p:spPr>
          <a:xfrm flipH="1">
            <a:off x="2094151" y="3042386"/>
            <a:ext cx="739317" cy="65355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5" idx="4"/>
            <a:endCxn id="22" idx="3"/>
          </p:cNvCxnSpPr>
          <p:nvPr/>
        </p:nvCxnSpPr>
        <p:spPr>
          <a:xfrm flipV="1">
            <a:off x="4232907" y="4705524"/>
            <a:ext cx="787305" cy="968277"/>
          </a:xfrm>
          <a:prstGeom prst="bentConnector2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65" idx="2"/>
            <a:endCxn id="48" idx="3"/>
          </p:cNvCxnSpPr>
          <p:nvPr/>
        </p:nvCxnSpPr>
        <p:spPr>
          <a:xfrm rot="10800000">
            <a:off x="2094152" y="4703451"/>
            <a:ext cx="778495" cy="970351"/>
          </a:xfrm>
          <a:prstGeom prst="bentConnector2">
            <a:avLst/>
          </a:prstGeom>
          <a:ln w="317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768751" y="2828734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760143" y="3350793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760143" y="3877720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760143" y="5374543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5" idx="2"/>
            <a:endCxn id="48" idx="1"/>
          </p:cNvCxnSpPr>
          <p:nvPr/>
        </p:nvCxnSpPr>
        <p:spPr>
          <a:xfrm>
            <a:off x="1341982" y="3050706"/>
            <a:ext cx="752169" cy="64523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" idx="2"/>
            <a:endCxn id="22" idx="1"/>
          </p:cNvCxnSpPr>
          <p:nvPr/>
        </p:nvCxnSpPr>
        <p:spPr>
          <a:xfrm>
            <a:off x="4284054" y="3055815"/>
            <a:ext cx="736158" cy="6421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2" idx="2"/>
            <a:endCxn id="22" idx="1"/>
          </p:cNvCxnSpPr>
          <p:nvPr/>
        </p:nvCxnSpPr>
        <p:spPr>
          <a:xfrm flipH="1">
            <a:off x="5020212" y="3051315"/>
            <a:ext cx="751004" cy="6466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56914" y="1975104"/>
            <a:ext cx="2952000" cy="2952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761244" y="5735013"/>
            <a:ext cx="430899" cy="324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45194" y="5433948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29927" y="5433948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71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914400" y="2091474"/>
            <a:ext cx="2448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정육면체 47"/>
          <p:cNvSpPr/>
          <p:nvPr/>
        </p:nvSpPr>
        <p:spPr>
          <a:xfrm>
            <a:off x="1378557" y="3573043"/>
            <a:ext cx="4536000" cy="2628000"/>
          </a:xfrm>
          <a:prstGeom prst="cube">
            <a:avLst>
              <a:gd name="adj" fmla="val 346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52244" y="2091474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 (Demo System)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29725" y="390675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8244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57786" y="5195013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1620" y="2287831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41621" y="2331487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91895" y="4271972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23201"/>
              </p:ext>
            </p:extLst>
          </p:nvPr>
        </p:nvGraphicFramePr>
        <p:xfrm>
          <a:off x="7174169" y="2693887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Localhost Connection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91895" y="4713417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78756" y="235373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85848" y="3914872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274316" y="222715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38862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9" idx="3"/>
            <a:endCxn id="7" idx="1"/>
          </p:cNvCxnSpPr>
          <p:nvPr/>
        </p:nvCxnSpPr>
        <p:spPr>
          <a:xfrm flipV="1">
            <a:off x="2665848" y="4266753"/>
            <a:ext cx="1863877" cy="8119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2" idx="2"/>
            <a:endCxn id="49" idx="0"/>
          </p:cNvCxnSpPr>
          <p:nvPr/>
        </p:nvCxnSpPr>
        <p:spPr>
          <a:xfrm flipH="1">
            <a:off x="2125848" y="2947154"/>
            <a:ext cx="634468" cy="96771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3" idx="4"/>
            <a:endCxn id="7" idx="2"/>
          </p:cNvCxnSpPr>
          <p:nvPr/>
        </p:nvCxnSpPr>
        <p:spPr>
          <a:xfrm flipV="1">
            <a:off x="4137786" y="4626753"/>
            <a:ext cx="931939" cy="1000260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13" idx="2"/>
            <a:endCxn id="49" idx="2"/>
          </p:cNvCxnSpPr>
          <p:nvPr/>
        </p:nvCxnSpPr>
        <p:spPr>
          <a:xfrm rot="10800000">
            <a:off x="2125848" y="4634873"/>
            <a:ext cx="931938" cy="992141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600503" y="2781541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591895" y="3303600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591895" y="3830527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591895" y="5327350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6" idx="2"/>
            <a:endCxn id="49" idx="0"/>
          </p:cNvCxnSpPr>
          <p:nvPr/>
        </p:nvCxnSpPr>
        <p:spPr>
          <a:xfrm>
            <a:off x="1524862" y="2955474"/>
            <a:ext cx="600986" cy="95939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2"/>
            <a:endCxn id="7" idx="0"/>
          </p:cNvCxnSpPr>
          <p:nvPr/>
        </p:nvCxnSpPr>
        <p:spPr>
          <a:xfrm>
            <a:off x="5064244" y="2955474"/>
            <a:ext cx="5481" cy="95127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604807" y="5839539"/>
            <a:ext cx="427696" cy="2402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696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View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193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689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750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757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254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0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689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822048" y="5149076"/>
            <a:ext cx="1080000" cy="90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12" idx="0"/>
          </p:cNvCxnSpPr>
          <p:nvPr/>
        </p:nvCxnSpPr>
        <p:spPr>
          <a:xfrm>
            <a:off x="2008998" y="3198238"/>
            <a:ext cx="0" cy="690511"/>
          </a:xfrm>
          <a:prstGeom prst="straightConnector1">
            <a:avLst/>
          </a:prstGeom>
          <a:ln w="4445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7" idx="0"/>
          </p:cNvCxnSpPr>
          <p:nvPr/>
        </p:nvCxnSpPr>
        <p:spPr>
          <a:xfrm>
            <a:off x="4715098" y="3198238"/>
            <a:ext cx="0" cy="690511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7" idx="1"/>
          </p:cNvCxnSpPr>
          <p:nvPr/>
        </p:nvCxnSpPr>
        <p:spPr>
          <a:xfrm>
            <a:off x="2548998" y="4248749"/>
            <a:ext cx="16261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12" idx="2"/>
          </p:cNvCxnSpPr>
          <p:nvPr/>
        </p:nvCxnSpPr>
        <p:spPr>
          <a:xfrm rot="10800000">
            <a:off x="2008998" y="4608750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4"/>
            <a:endCxn id="7" idx="2"/>
          </p:cNvCxnSpPr>
          <p:nvPr/>
        </p:nvCxnSpPr>
        <p:spPr>
          <a:xfrm flipV="1">
            <a:off x="3902048" y="4608749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85253" y="2969320"/>
            <a:ext cx="1637800" cy="3079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85253" y="3012975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37952" y="3476520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27638"/>
              </p:ext>
            </p:extLst>
          </p:nvPr>
        </p:nvGraphicFramePr>
        <p:xfrm>
          <a:off x="7117801" y="3375375"/>
          <a:ext cx="900402" cy="26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 smtClean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HTTP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TCP/IP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BSON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48587" y="4012755"/>
            <a:ext cx="432000" cy="36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537952" y="4721687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537952" y="5247945"/>
            <a:ext cx="4320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6537952" y="5789565"/>
            <a:ext cx="432000" cy="22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9774" y="5325142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4737326" y="5325142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129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Catalog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75701"/>
              </p:ext>
            </p:extLst>
          </p:nvPr>
        </p:nvGraphicFramePr>
        <p:xfrm>
          <a:off x="628650" y="1825625"/>
          <a:ext cx="7886262" cy="4485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400"/>
                <a:gridCol w="60858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Entity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Desctiption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Browser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attendants and owner can access their own UI through the web browser provided by the web server.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 Service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Provides users with the functions of sign-up,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log in, reservation, monitoring facilities and/or showing parking statistics based on data retrieved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DB.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information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for DB updates.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Facility Controller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Controls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parking facilities; get the </a:t>
                      </a:r>
                      <a:r>
                        <a:rPr lang="en-US" altLang="ko-KR" sz="1600" dirty="0" smtClean="0">
                          <a:latin typeface="+mn-lt"/>
                        </a:rPr>
                        <a:t>status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of parking slots, turn on/off LEDs, detect a car at the gates and open/close the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Receives data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control LEDs and/or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data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update the status of parking slots.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Manager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Handles show-up and no-show scenarios based on DB information.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Updates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 when a user has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signed up, </a:t>
                      </a:r>
                      <a:r>
                        <a:rPr lang="en-US" altLang="ko-KR" sz="1600" dirty="0" smtClean="0">
                          <a:latin typeface="+mn-lt"/>
                        </a:rPr>
                        <a:t>a reservation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has been made or facility status has been changed.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Keeps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all of the data about </a:t>
                      </a:r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garages and reservations.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Only can be updated by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56877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Manager-A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8378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2553051" y="4924969"/>
            <a:ext cx="936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82326" y="248865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0914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3401" y="2481576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5802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83673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0224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5" idx="2"/>
            <a:endCxn id="29" idx="0"/>
          </p:cNvCxnSpPr>
          <p:nvPr/>
        </p:nvCxnSpPr>
        <p:spPr>
          <a:xfrm>
            <a:off x="1252240" y="3082319"/>
            <a:ext cx="601562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9" idx="3"/>
            <a:endCxn id="21" idx="1"/>
          </p:cNvCxnSpPr>
          <p:nvPr/>
        </p:nvCxnSpPr>
        <p:spPr>
          <a:xfrm>
            <a:off x="2321802" y="4156361"/>
            <a:ext cx="1435075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3" idx="2"/>
            <a:endCxn id="29" idx="2"/>
          </p:cNvCxnSpPr>
          <p:nvPr/>
        </p:nvCxnSpPr>
        <p:spPr>
          <a:xfrm rot="10800000">
            <a:off x="1853803" y="4516361"/>
            <a:ext cx="699249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  <a:endCxn id="29" idx="0"/>
          </p:cNvCxnSpPr>
          <p:nvPr/>
        </p:nvCxnSpPr>
        <p:spPr>
          <a:xfrm flipH="1">
            <a:off x="1853802" y="3082319"/>
            <a:ext cx="579871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0"/>
            <a:endCxn id="26" idx="2"/>
          </p:cNvCxnSpPr>
          <p:nvPr/>
        </p:nvCxnSpPr>
        <p:spPr>
          <a:xfrm flipV="1">
            <a:off x="4224877" y="3082319"/>
            <a:ext cx="58603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1" idx="0"/>
            <a:endCxn id="22" idx="2"/>
          </p:cNvCxnSpPr>
          <p:nvPr/>
        </p:nvCxnSpPr>
        <p:spPr>
          <a:xfrm flipH="1" flipV="1">
            <a:off x="3633780" y="3082319"/>
            <a:ext cx="59109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3" idx="4"/>
            <a:endCxn id="21" idx="2"/>
          </p:cNvCxnSpPr>
          <p:nvPr/>
        </p:nvCxnSpPr>
        <p:spPr>
          <a:xfrm flipV="1">
            <a:off x="3489051" y="4516361"/>
            <a:ext cx="735826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15090"/>
              </p:ext>
            </p:extLst>
          </p:nvPr>
        </p:nvGraphicFramePr>
        <p:xfrm>
          <a:off x="5490198" y="2227317"/>
          <a:ext cx="2952000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Client-Server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Client-Server pattern promotes modifiability and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reuse, by factoring out common services and modifying them in a single location.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Also,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it</a:t>
                      </a:r>
                      <a:r>
                        <a:rPr lang="en-US" altLang="ko-KR" sz="1600" dirty="0" smtClean="0">
                          <a:latin typeface="+mn-lt"/>
                        </a:rPr>
                        <a:t> improves scalability and availability by centralizing the control of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resources and services.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2966"/>
              </p:ext>
            </p:extLst>
          </p:nvPr>
        </p:nvGraphicFramePr>
        <p:xfrm>
          <a:off x="5480828" y="4864332"/>
          <a:ext cx="2952000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Repository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This pattern supports modifiability by decoupling producers and consumers of data.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3072877" y="2227317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01802" y="2233340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49051" y="3627132"/>
            <a:ext cx="3744000" cy="23040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Modifiability is one of the most important QAs of the </a:t>
            </a:r>
            <a:r>
              <a:rPr lang="en-US" altLang="ko-KR" dirty="0" err="1" smtClean="0"/>
              <a:t>SurePark</a:t>
            </a:r>
            <a:r>
              <a:rPr lang="en-US" altLang="ko-KR" dirty="0" smtClean="0"/>
              <a:t> system. An engineer needs </a:t>
            </a:r>
            <a:r>
              <a:rPr lang="en-US" altLang="ko-KR" dirty="0"/>
              <a:t>to </a:t>
            </a:r>
            <a:r>
              <a:rPr lang="en-US" altLang="ko-KR" dirty="0" smtClean="0"/>
              <a:t>scale up </a:t>
            </a:r>
            <a:r>
              <a:rPr lang="en-US" altLang="ko-KR" dirty="0"/>
              <a:t>the </a:t>
            </a:r>
            <a:r>
              <a:rPr lang="en-US" altLang="ko-KR" dirty="0" smtClean="0"/>
              <a:t>system within a week. We have divided the whole system into 5 parts according to their responsibilities, and applied client-server and repository pattern to connect each parts.</a:t>
            </a:r>
          </a:p>
        </p:txBody>
      </p:sp>
    </p:spTree>
    <p:extLst>
      <p:ext uri="{BB962C8B-B14F-4D97-AF65-F5344CB8AC3E}">
        <p14:creationId xmlns:p14="http://schemas.microsoft.com/office/powerpoint/2010/main" val="2649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View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9671" y="2311565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Facility Controller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969671" y="2167565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671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600" dirty="0" smtClean="0">
                <a:solidFill>
                  <a:schemeClr val="tx1"/>
                </a:solidFill>
              </a:rPr>
              <a:t> Manager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사다리꼴 31"/>
          <p:cNvSpPr/>
          <p:nvPr/>
        </p:nvSpPr>
        <p:spPr>
          <a:xfrm>
            <a:off x="969671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51117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Service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>
            <a:off x="4051117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3317809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4843117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DB schema using JSON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14" idx="1"/>
          </p:cNvCxnSpPr>
          <p:nvPr/>
        </p:nvCxnSpPr>
        <p:spPr>
          <a:xfrm>
            <a:off x="2715250" y="2519826"/>
            <a:ext cx="602559" cy="43973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4" idx="1"/>
          </p:cNvCxnSpPr>
          <p:nvPr/>
        </p:nvCxnSpPr>
        <p:spPr>
          <a:xfrm flipV="1">
            <a:off x="2638979" y="2959565"/>
            <a:ext cx="678830" cy="190572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5" idx="2"/>
          </p:cNvCxnSpPr>
          <p:nvPr/>
        </p:nvCxnSpPr>
        <p:spPr>
          <a:xfrm flipV="1">
            <a:off x="2735170" y="3607565"/>
            <a:ext cx="2683947" cy="129388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45" idx="2"/>
          </p:cNvCxnSpPr>
          <p:nvPr/>
        </p:nvCxnSpPr>
        <p:spPr>
          <a:xfrm flipH="1" flipV="1">
            <a:off x="5419117" y="3607565"/>
            <a:ext cx="373308" cy="126887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341525" y="4385604"/>
            <a:ext cx="1637800" cy="1570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1525" y="4429259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71293"/>
              </p:ext>
            </p:extLst>
          </p:nvPr>
        </p:nvGraphicFramePr>
        <p:xfrm>
          <a:off x="7074073" y="4791659"/>
          <a:ext cx="900402" cy="106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Package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Note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502434" y="4865290"/>
            <a:ext cx="442635" cy="361564"/>
            <a:chOff x="5057814" y="590160"/>
            <a:chExt cx="1944000" cy="1440000"/>
          </a:xfrm>
        </p:grpSpPr>
        <p:sp>
          <p:nvSpPr>
            <p:cNvPr id="26" name="직사각형 2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접힌 도형 29"/>
          <p:cNvSpPr/>
          <p:nvPr/>
        </p:nvSpPr>
        <p:spPr>
          <a:xfrm>
            <a:off x="6502434" y="5446509"/>
            <a:ext cx="451846" cy="3254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Client-Server Pattern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Pros</a:t>
            </a:r>
            <a:r>
              <a:rPr lang="en-US" altLang="ko-KR" dirty="0"/>
              <a:t>: scale, in that it is easy to add more clients and easy to add more </a:t>
            </a:r>
            <a:r>
              <a:rPr lang="en-US" altLang="ko-KR" dirty="0" smtClean="0"/>
              <a:t>data</a:t>
            </a:r>
          </a:p>
          <a:p>
            <a:pPr lvl="1">
              <a:buFontTx/>
              <a:buChar char="-"/>
            </a:pPr>
            <a:r>
              <a:rPr lang="en-US" altLang="ko-KR" dirty="0"/>
              <a:t>Cons: </a:t>
            </a:r>
            <a:r>
              <a:rPr lang="en-US" altLang="ko-KR" dirty="0" smtClean="0"/>
              <a:t>reliability, performance, security, complexity, modifiability </a:t>
            </a:r>
            <a:r>
              <a:rPr lang="en-US" altLang="ko-KR" dirty="0"/>
              <a:t>(can be hard to change data structure, protocols, or identify of servers)</a:t>
            </a:r>
            <a:endParaRPr lang="en-US" altLang="ko-KR" dirty="0" smtClean="0"/>
          </a:p>
          <a:p>
            <a:r>
              <a:rPr lang="en-US" altLang="ko-KR" dirty="0"/>
              <a:t>Repository Pattern</a:t>
            </a:r>
          </a:p>
          <a:p>
            <a:pPr marL="457200" lvl="1" indent="0">
              <a:buNone/>
            </a:pPr>
            <a:r>
              <a:rPr lang="en-US" altLang="ko-KR" dirty="0"/>
              <a:t>provides a structure to store and provide access to all of the data about users, garages and reservations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3854</TotalTime>
  <Words>804</Words>
  <Application>Microsoft Office PowerPoint</Application>
  <PresentationFormat>화면 슬라이드 쇼(4:3)</PresentationFormat>
  <Paragraphs>244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Wingdings</vt:lpstr>
      <vt:lpstr>Office 테마</vt:lpstr>
      <vt:lpstr>SurePark System</vt:lpstr>
      <vt:lpstr>Physical View</vt:lpstr>
      <vt:lpstr>Physical View (Demo System)</vt:lpstr>
      <vt:lpstr>Dynamic View</vt:lpstr>
      <vt:lpstr>Entity Catalog</vt:lpstr>
      <vt:lpstr>Rationale</vt:lpstr>
      <vt:lpstr>Rationale (Cont’d)</vt:lpstr>
      <vt:lpstr>Static View</vt:lpstr>
      <vt:lpstr>Rationale (Cont’d)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이남진/책임연구원/PC SW팀(namjin.lee@lge.com)</dc:creator>
  <cp:lastModifiedBy>Joan Kim</cp:lastModifiedBy>
  <cp:revision>106</cp:revision>
  <dcterms:created xsi:type="dcterms:W3CDTF">2016-06-12T19:06:04Z</dcterms:created>
  <dcterms:modified xsi:type="dcterms:W3CDTF">2016-06-23T03:47:25Z</dcterms:modified>
</cp:coreProperties>
</file>