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8" r:id="rId2"/>
    <p:sldId id="285" r:id="rId3"/>
    <p:sldId id="264" r:id="rId4"/>
    <p:sldId id="289" r:id="rId5"/>
    <p:sldId id="290" r:id="rId6"/>
    <p:sldId id="293" r:id="rId7"/>
    <p:sldId id="294" r:id="rId8"/>
    <p:sldId id="295" r:id="rId9"/>
    <p:sldId id="287" r:id="rId10"/>
    <p:sldId id="296" r:id="rId11"/>
    <p:sldId id="297" r:id="rId12"/>
    <p:sldId id="298" r:id="rId13"/>
    <p:sldId id="299" r:id="rId14"/>
    <p:sldId id="300" r:id="rId15"/>
    <p:sldId id="301" r:id="rId16"/>
    <p:sldId id="303" r:id="rId17"/>
    <p:sldId id="302" r:id="rId18"/>
    <p:sldId id="305" r:id="rId19"/>
    <p:sldId id="304" r:id="rId20"/>
    <p:sldId id="306" r:id="rId21"/>
    <p:sldId id="307" r:id="rId22"/>
    <p:sldId id="286" r:id="rId23"/>
  </p:sldIdLst>
  <p:sldSz cx="9906000" cy="6858000" type="A4"/>
  <p:notesSz cx="6807200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89B30D5-6DDE-441E-BB38-9CFB209CCDFA}">
          <p14:sldIdLst>
            <p14:sldId id="258"/>
            <p14:sldId id="285"/>
            <p14:sldId id="264"/>
            <p14:sldId id="289"/>
            <p14:sldId id="290"/>
            <p14:sldId id="293"/>
            <p14:sldId id="294"/>
            <p14:sldId id="295"/>
            <p14:sldId id="287"/>
            <p14:sldId id="296"/>
            <p14:sldId id="297"/>
            <p14:sldId id="298"/>
            <p14:sldId id="299"/>
            <p14:sldId id="300"/>
            <p14:sldId id="301"/>
            <p14:sldId id="303"/>
            <p14:sldId id="302"/>
            <p14:sldId id="305"/>
            <p14:sldId id="304"/>
            <p14:sldId id="306"/>
            <p14:sldId id="307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54" userDrawn="1">
          <p15:clr>
            <a:srgbClr val="A4A3A4"/>
          </p15:clr>
        </p15:guide>
        <p15:guide id="2" pos="489" userDrawn="1">
          <p15:clr>
            <a:srgbClr val="A4A3A4"/>
          </p15:clr>
        </p15:guide>
        <p15:guide id="3" pos="5796" userDrawn="1">
          <p15:clr>
            <a:srgbClr val="A4A3A4"/>
          </p15:clr>
        </p15:guide>
        <p15:guide id="4" orient="horz" pos="34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003D"/>
    <a:srgbClr val="A9072E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66" autoAdjust="0"/>
    <p:restoredTop sz="93496" autoAdjust="0"/>
  </p:normalViewPr>
  <p:slideViewPr>
    <p:cSldViewPr>
      <p:cViewPr varScale="1">
        <p:scale>
          <a:sx n="63" d="100"/>
          <a:sy n="63" d="100"/>
        </p:scale>
        <p:origin x="978" y="78"/>
      </p:cViewPr>
      <p:guideLst>
        <p:guide orient="horz" pos="754"/>
        <p:guide pos="489"/>
        <p:guide pos="5796"/>
        <p:guide orient="horz" pos="3475"/>
      </p:guideLst>
    </p:cSldViewPr>
  </p:slideViewPr>
  <p:outlineViewPr>
    <p:cViewPr>
      <p:scale>
        <a:sx n="33" d="100"/>
        <a:sy n="33" d="100"/>
      </p:scale>
      <p:origin x="0" y="582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3048"/>
    </p:cViewPr>
  </p:sorterViewPr>
  <p:notesViewPr>
    <p:cSldViewPr>
      <p:cViewPr varScale="1">
        <p:scale>
          <a:sx n="84" d="100"/>
          <a:sy n="84" d="100"/>
        </p:scale>
        <p:origin x="-3906" y="-96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\SA\IChallenge\IChallenge\cmu\SurePark\Pictures\Toggl_time_entries_2016-05-23_to_2016-06-2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\SA\IChallenge\IChallenge\cmu\SurePark\Pictures\Toggl_time_entries_2016-05-23_to_2016-06-2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5"/>
          <c:order val="5"/>
          <c:tx>
            <c:strRef>
              <c:f>Sheet2!$G$14</c:f>
              <c:strCache>
                <c:ptCount val="1"/>
                <c:pt idx="0">
                  <c:v>총합계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Sheet2!$A$15:$A$20</c:f>
              <c:strCache>
                <c:ptCount val="6"/>
                <c:pt idx="0">
                  <c:v>Design</c:v>
                </c:pt>
                <c:pt idx="1">
                  <c:v>Documentation</c:v>
                </c:pt>
                <c:pt idx="2">
                  <c:v>Implement</c:v>
                </c:pt>
                <c:pt idx="3">
                  <c:v>Integration Test</c:v>
                </c:pt>
                <c:pt idx="4">
                  <c:v>Management</c:v>
                </c:pt>
                <c:pt idx="5">
                  <c:v>Meeting</c:v>
                </c:pt>
              </c:strCache>
            </c:strRef>
          </c:cat>
          <c:val>
            <c:numRef>
              <c:f>Sheet2!$G$15:$G$20</c:f>
              <c:numCache>
                <c:formatCode>[h]:mm:ss</c:formatCode>
                <c:ptCount val="6"/>
                <c:pt idx="0">
                  <c:v>2.4579513888888886</c:v>
                </c:pt>
                <c:pt idx="1">
                  <c:v>1.6679166666666667</c:v>
                </c:pt>
                <c:pt idx="2">
                  <c:v>3.3672800925925928</c:v>
                </c:pt>
                <c:pt idx="3">
                  <c:v>1.3052777777777775</c:v>
                </c:pt>
                <c:pt idx="4">
                  <c:v>9.1666666666666674E-2</c:v>
                </c:pt>
                <c:pt idx="5">
                  <c:v>2.9388773148148148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Sheet2!$B$14</c15:sqref>
                        </c15:formulaRef>
                      </c:ext>
                    </c:extLst>
                    <c:strCache>
                      <c:ptCount val="1"/>
                      <c:pt idx="0">
                        <c:v>Charles</c:v>
                      </c:pt>
                    </c:strCache>
                  </c:strRef>
                </c:tx>
                <c:dPt>
                  <c:idx val="0"/>
                  <c:bubble3D val="0"/>
                  <c:spPr>
                    <a:gradFill>
                      <a:gsLst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  <a:gs pos="0">
                          <a:schemeClr val="accent1"/>
                        </a:gs>
                      </a:gsLst>
                      <a:lin ang="5400000" scaled="0"/>
                    </a:gradFill>
                    <a:ln w="19050">
                      <a:solidFill>
                        <a:schemeClr val="lt1"/>
                      </a:solidFill>
                    </a:ln>
                    <a:effectLst/>
                  </c:spPr>
                </c:dPt>
                <c:dPt>
                  <c:idx val="1"/>
                  <c:bubble3D val="0"/>
                  <c:spPr>
                    <a:gradFill>
                      <a:gsLst>
                        <a:gs pos="100000">
                          <a:schemeClr val="accent2">
                            <a:lumMod val="60000"/>
                            <a:lumOff val="40000"/>
                          </a:schemeClr>
                        </a:gs>
                        <a:gs pos="0">
                          <a:schemeClr val="accent2"/>
                        </a:gs>
                      </a:gsLst>
                      <a:lin ang="5400000" scaled="0"/>
                    </a:gradFill>
                    <a:ln w="19050">
                      <a:solidFill>
                        <a:schemeClr val="lt1"/>
                      </a:solidFill>
                    </a:ln>
                    <a:effectLst/>
                  </c:spPr>
                </c:dPt>
                <c:dPt>
                  <c:idx val="2"/>
                  <c:bubble3D val="0"/>
                  <c:spPr>
                    <a:gradFill>
                      <a:gsLst>
                        <a:gs pos="100000">
                          <a:schemeClr val="accent3">
                            <a:lumMod val="60000"/>
                            <a:lumOff val="40000"/>
                          </a:schemeClr>
                        </a:gs>
                        <a:gs pos="0">
                          <a:schemeClr val="accent3"/>
                        </a:gs>
                      </a:gsLst>
                      <a:lin ang="5400000" scaled="0"/>
                    </a:gradFill>
                    <a:ln w="19050">
                      <a:solidFill>
                        <a:schemeClr val="lt1"/>
                      </a:solidFill>
                    </a:ln>
                    <a:effectLst/>
                  </c:spPr>
                </c:dPt>
                <c:dPt>
                  <c:idx val="3"/>
                  <c:bubble3D val="0"/>
                  <c:spPr>
                    <a:gradFill>
                      <a:gsLst>
                        <a:gs pos="100000">
                          <a:schemeClr val="accent4">
                            <a:lumMod val="60000"/>
                            <a:lumOff val="40000"/>
                          </a:schemeClr>
                        </a:gs>
                        <a:gs pos="0">
                          <a:schemeClr val="accent4"/>
                        </a:gs>
                      </a:gsLst>
                      <a:lin ang="5400000" scaled="0"/>
                    </a:gradFill>
                    <a:ln w="19050">
                      <a:solidFill>
                        <a:schemeClr val="lt1"/>
                      </a:solidFill>
                    </a:ln>
                    <a:effectLst/>
                  </c:spPr>
                </c:dPt>
                <c:dPt>
                  <c:idx val="4"/>
                  <c:bubble3D val="0"/>
                  <c:spPr>
                    <a:gradFill>
                      <a:gsLst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  <a:gs pos="0">
                          <a:schemeClr val="accent5"/>
                        </a:gs>
                      </a:gsLst>
                      <a:lin ang="5400000" scaled="0"/>
                    </a:gradFill>
                    <a:ln w="19050">
                      <a:solidFill>
                        <a:schemeClr val="lt1"/>
                      </a:solidFill>
                    </a:ln>
                    <a:effectLst/>
                  </c:spPr>
                </c:dPt>
                <c:dPt>
                  <c:idx val="5"/>
                  <c:bubble3D val="0"/>
                  <c:spPr>
                    <a:gradFill>
                      <a:gsLst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  <a:gs pos="0">
                          <a:schemeClr val="accent6"/>
                        </a:gs>
                      </a:gsLst>
                      <a:lin ang="5400000" scaled="0"/>
                    </a:gradFill>
                    <a:ln w="19050">
                      <a:solidFill>
                        <a:schemeClr val="lt1"/>
                      </a:solidFill>
                    </a:ln>
                    <a:effectLst/>
                  </c:spPr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ctr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Sheet2!$A$15:$A$20</c15:sqref>
                        </c15:formulaRef>
                      </c:ext>
                    </c:extLst>
                    <c:strCache>
                      <c:ptCount val="6"/>
                      <c:pt idx="0">
                        <c:v>Design</c:v>
                      </c:pt>
                      <c:pt idx="1">
                        <c:v>Documentation</c:v>
                      </c:pt>
                      <c:pt idx="2">
                        <c:v>Implement</c:v>
                      </c:pt>
                      <c:pt idx="3">
                        <c:v>Integration Test</c:v>
                      </c:pt>
                      <c:pt idx="4">
                        <c:v>Management</c:v>
                      </c:pt>
                      <c:pt idx="5">
                        <c:v>Meeting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Sheet2!$B$15:$B$20</c15:sqref>
                        </c15:formulaRef>
                      </c:ext>
                    </c:extLst>
                    <c:numCache>
                      <c:formatCode>[h]:mm:ss</c:formatCode>
                      <c:ptCount val="6"/>
                      <c:pt idx="0">
                        <c:v>0.64523148148148146</c:v>
                      </c:pt>
                      <c:pt idx="1">
                        <c:v>0.3147106481481482</c:v>
                      </c:pt>
                      <c:pt idx="2">
                        <c:v>0.68510416666666663</c:v>
                      </c:pt>
                      <c:pt idx="5">
                        <c:v>0.50018518518518518</c:v>
                      </c:pt>
                    </c:numCache>
                  </c:numRef>
                </c:val>
              </c15:ser>
            </c15:filteredPieSeries>
            <c15:filteredPi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Sheet2!$C$14</c15:sqref>
                        </c15:formulaRef>
                      </c:ext>
                    </c:extLst>
                    <c:strCache>
                      <c:ptCount val="1"/>
                      <c:pt idx="0">
                        <c:v>jaeheon kim</c:v>
                      </c:pt>
                    </c:strCache>
                  </c:strRef>
                </c:tx>
                <c:dPt>
                  <c:idx val="0"/>
                  <c:bubble3D val="0"/>
                  <c:spPr>
                    <a:gradFill>
                      <a:gsLst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  <a:gs pos="0">
                          <a:schemeClr val="accent1"/>
                        </a:gs>
                      </a:gsLst>
                      <a:lin ang="5400000" scaled="0"/>
                    </a:gradFill>
                    <a:ln w="19050">
                      <a:solidFill>
                        <a:schemeClr val="lt1"/>
                      </a:solidFill>
                    </a:ln>
                    <a:effectLst/>
                  </c:spPr>
                </c:dPt>
                <c:dPt>
                  <c:idx val="1"/>
                  <c:bubble3D val="0"/>
                  <c:spPr>
                    <a:gradFill>
                      <a:gsLst>
                        <a:gs pos="100000">
                          <a:schemeClr val="accent2">
                            <a:lumMod val="60000"/>
                            <a:lumOff val="40000"/>
                          </a:schemeClr>
                        </a:gs>
                        <a:gs pos="0">
                          <a:schemeClr val="accent2"/>
                        </a:gs>
                      </a:gsLst>
                      <a:lin ang="5400000" scaled="0"/>
                    </a:gradFill>
                    <a:ln w="19050">
                      <a:solidFill>
                        <a:schemeClr val="lt1"/>
                      </a:solidFill>
                    </a:ln>
                    <a:effectLst/>
                  </c:spPr>
                </c:dPt>
                <c:dPt>
                  <c:idx val="2"/>
                  <c:bubble3D val="0"/>
                  <c:spPr>
                    <a:gradFill>
                      <a:gsLst>
                        <a:gs pos="100000">
                          <a:schemeClr val="accent3">
                            <a:lumMod val="60000"/>
                            <a:lumOff val="40000"/>
                          </a:schemeClr>
                        </a:gs>
                        <a:gs pos="0">
                          <a:schemeClr val="accent3"/>
                        </a:gs>
                      </a:gsLst>
                      <a:lin ang="5400000" scaled="0"/>
                    </a:gradFill>
                    <a:ln w="19050">
                      <a:solidFill>
                        <a:schemeClr val="lt1"/>
                      </a:solidFill>
                    </a:ln>
                    <a:effectLst/>
                  </c:spPr>
                </c:dPt>
                <c:dPt>
                  <c:idx val="3"/>
                  <c:bubble3D val="0"/>
                  <c:spPr>
                    <a:gradFill>
                      <a:gsLst>
                        <a:gs pos="100000">
                          <a:schemeClr val="accent4">
                            <a:lumMod val="60000"/>
                            <a:lumOff val="40000"/>
                          </a:schemeClr>
                        </a:gs>
                        <a:gs pos="0">
                          <a:schemeClr val="accent4"/>
                        </a:gs>
                      </a:gsLst>
                      <a:lin ang="5400000" scaled="0"/>
                    </a:gradFill>
                    <a:ln w="19050">
                      <a:solidFill>
                        <a:schemeClr val="lt1"/>
                      </a:solidFill>
                    </a:ln>
                    <a:effectLst/>
                  </c:spPr>
                </c:dPt>
                <c:dPt>
                  <c:idx val="4"/>
                  <c:bubble3D val="0"/>
                  <c:spPr>
                    <a:gradFill>
                      <a:gsLst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  <a:gs pos="0">
                          <a:schemeClr val="accent5"/>
                        </a:gs>
                      </a:gsLst>
                      <a:lin ang="5400000" scaled="0"/>
                    </a:gradFill>
                    <a:ln w="19050">
                      <a:solidFill>
                        <a:schemeClr val="lt1"/>
                      </a:solidFill>
                    </a:ln>
                    <a:effectLst/>
                  </c:spPr>
                </c:dPt>
                <c:dPt>
                  <c:idx val="5"/>
                  <c:bubble3D val="0"/>
                  <c:spPr>
                    <a:gradFill>
                      <a:gsLst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  <a:gs pos="0">
                          <a:schemeClr val="accent6"/>
                        </a:gs>
                      </a:gsLst>
                      <a:lin ang="5400000" scaled="0"/>
                    </a:gradFill>
                    <a:ln w="19050">
                      <a:solidFill>
                        <a:schemeClr val="lt1"/>
                      </a:solidFill>
                    </a:ln>
                    <a:effectLst/>
                  </c:spPr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ctr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Sheet2!$A$15:$A$20</c15:sqref>
                        </c15:formulaRef>
                      </c:ext>
                    </c:extLst>
                    <c:strCache>
                      <c:ptCount val="6"/>
                      <c:pt idx="0">
                        <c:v>Design</c:v>
                      </c:pt>
                      <c:pt idx="1">
                        <c:v>Documentation</c:v>
                      </c:pt>
                      <c:pt idx="2">
                        <c:v>Implement</c:v>
                      </c:pt>
                      <c:pt idx="3">
                        <c:v>Integration Test</c:v>
                      </c:pt>
                      <c:pt idx="4">
                        <c:v>Management</c:v>
                      </c:pt>
                      <c:pt idx="5">
                        <c:v>Meeting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Sheet2!$C$15:$C$20</c15:sqref>
                        </c15:formulaRef>
                      </c:ext>
                    </c:extLst>
                    <c:numCache>
                      <c:formatCode>[h]:mm:ss</c:formatCode>
                      <c:ptCount val="6"/>
                      <c:pt idx="0">
                        <c:v>0.96093749999999978</c:v>
                      </c:pt>
                      <c:pt idx="1">
                        <c:v>0.42754629629629626</c:v>
                      </c:pt>
                      <c:pt idx="2">
                        <c:v>0.48725694444444445</c:v>
                      </c:pt>
                      <c:pt idx="3">
                        <c:v>0.26822916666666669</c:v>
                      </c:pt>
                      <c:pt idx="5">
                        <c:v>0.76880787037037035</c:v>
                      </c:pt>
                    </c:numCache>
                  </c:numRef>
                </c:val>
              </c15:ser>
            </c15:filteredPieSeries>
            <c15:filteredPi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Sheet2!$D$14</c15:sqref>
                        </c15:formulaRef>
                      </c:ext>
                    </c:extLst>
                    <c:strCache>
                      <c:ptCount val="1"/>
                      <c:pt idx="0">
                        <c:v>Jhyangkim</c:v>
                      </c:pt>
                    </c:strCache>
                  </c:strRef>
                </c:tx>
                <c:dPt>
                  <c:idx val="0"/>
                  <c:bubble3D val="0"/>
                  <c:spPr>
                    <a:gradFill>
                      <a:gsLst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  <a:gs pos="0">
                          <a:schemeClr val="accent1"/>
                        </a:gs>
                      </a:gsLst>
                      <a:lin ang="5400000" scaled="0"/>
                    </a:gradFill>
                    <a:ln w="19050">
                      <a:solidFill>
                        <a:schemeClr val="lt1"/>
                      </a:solidFill>
                    </a:ln>
                    <a:effectLst/>
                  </c:spPr>
                </c:dPt>
                <c:dPt>
                  <c:idx val="1"/>
                  <c:bubble3D val="0"/>
                  <c:spPr>
                    <a:gradFill>
                      <a:gsLst>
                        <a:gs pos="100000">
                          <a:schemeClr val="accent2">
                            <a:lumMod val="60000"/>
                            <a:lumOff val="40000"/>
                          </a:schemeClr>
                        </a:gs>
                        <a:gs pos="0">
                          <a:schemeClr val="accent2"/>
                        </a:gs>
                      </a:gsLst>
                      <a:lin ang="5400000" scaled="0"/>
                    </a:gradFill>
                    <a:ln w="19050">
                      <a:solidFill>
                        <a:schemeClr val="lt1"/>
                      </a:solidFill>
                    </a:ln>
                    <a:effectLst/>
                  </c:spPr>
                </c:dPt>
                <c:dPt>
                  <c:idx val="2"/>
                  <c:bubble3D val="0"/>
                  <c:spPr>
                    <a:gradFill>
                      <a:gsLst>
                        <a:gs pos="100000">
                          <a:schemeClr val="accent3">
                            <a:lumMod val="60000"/>
                            <a:lumOff val="40000"/>
                          </a:schemeClr>
                        </a:gs>
                        <a:gs pos="0">
                          <a:schemeClr val="accent3"/>
                        </a:gs>
                      </a:gsLst>
                      <a:lin ang="5400000" scaled="0"/>
                    </a:gradFill>
                    <a:ln w="19050">
                      <a:solidFill>
                        <a:schemeClr val="lt1"/>
                      </a:solidFill>
                    </a:ln>
                    <a:effectLst/>
                  </c:spPr>
                </c:dPt>
                <c:dPt>
                  <c:idx val="3"/>
                  <c:bubble3D val="0"/>
                  <c:spPr>
                    <a:gradFill>
                      <a:gsLst>
                        <a:gs pos="100000">
                          <a:schemeClr val="accent4">
                            <a:lumMod val="60000"/>
                            <a:lumOff val="40000"/>
                          </a:schemeClr>
                        </a:gs>
                        <a:gs pos="0">
                          <a:schemeClr val="accent4"/>
                        </a:gs>
                      </a:gsLst>
                      <a:lin ang="5400000" scaled="0"/>
                    </a:gradFill>
                    <a:ln w="19050">
                      <a:solidFill>
                        <a:schemeClr val="lt1"/>
                      </a:solidFill>
                    </a:ln>
                    <a:effectLst/>
                  </c:spPr>
                </c:dPt>
                <c:dPt>
                  <c:idx val="4"/>
                  <c:bubble3D val="0"/>
                  <c:spPr>
                    <a:gradFill>
                      <a:gsLst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  <a:gs pos="0">
                          <a:schemeClr val="accent5"/>
                        </a:gs>
                      </a:gsLst>
                      <a:lin ang="5400000" scaled="0"/>
                    </a:gradFill>
                    <a:ln w="19050">
                      <a:solidFill>
                        <a:schemeClr val="lt1"/>
                      </a:solidFill>
                    </a:ln>
                    <a:effectLst/>
                  </c:spPr>
                </c:dPt>
                <c:dPt>
                  <c:idx val="5"/>
                  <c:bubble3D val="0"/>
                  <c:spPr>
                    <a:gradFill>
                      <a:gsLst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  <a:gs pos="0">
                          <a:schemeClr val="accent6"/>
                        </a:gs>
                      </a:gsLst>
                      <a:lin ang="5400000" scaled="0"/>
                    </a:gradFill>
                    <a:ln w="19050">
                      <a:solidFill>
                        <a:schemeClr val="lt1"/>
                      </a:solidFill>
                    </a:ln>
                    <a:effectLst/>
                  </c:spPr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ctr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Sheet2!$A$15:$A$20</c15:sqref>
                        </c15:formulaRef>
                      </c:ext>
                    </c:extLst>
                    <c:strCache>
                      <c:ptCount val="6"/>
                      <c:pt idx="0">
                        <c:v>Design</c:v>
                      </c:pt>
                      <c:pt idx="1">
                        <c:v>Documentation</c:v>
                      </c:pt>
                      <c:pt idx="2">
                        <c:v>Implement</c:v>
                      </c:pt>
                      <c:pt idx="3">
                        <c:v>Integration Test</c:v>
                      </c:pt>
                      <c:pt idx="4">
                        <c:v>Management</c:v>
                      </c:pt>
                      <c:pt idx="5">
                        <c:v>Meeting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Sheet2!$D$15:$D$20</c15:sqref>
                        </c15:formulaRef>
                      </c:ext>
                    </c:extLst>
                    <c:numCache>
                      <c:formatCode>[h]:mm:ss</c:formatCode>
                      <c:ptCount val="6"/>
                      <c:pt idx="0">
                        <c:v>0.31206018518518519</c:v>
                      </c:pt>
                      <c:pt idx="1">
                        <c:v>6.8784722222222219E-2</c:v>
                      </c:pt>
                      <c:pt idx="2">
                        <c:v>1.1208912037037038</c:v>
                      </c:pt>
                    </c:numCache>
                  </c:numRef>
                </c:val>
              </c15:ser>
            </c15:filteredPieSeries>
            <c15:filteredPi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Sheet2!$E$14</c15:sqref>
                        </c15:formulaRef>
                      </c:ext>
                    </c:extLst>
                    <c:strCache>
                      <c:ptCount val="1"/>
                      <c:pt idx="0">
                        <c:v>Jungkyun98</c:v>
                      </c:pt>
                    </c:strCache>
                  </c:strRef>
                </c:tx>
                <c:dPt>
                  <c:idx val="0"/>
                  <c:bubble3D val="0"/>
                  <c:spPr>
                    <a:gradFill>
                      <a:gsLst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  <a:gs pos="0">
                          <a:schemeClr val="accent1"/>
                        </a:gs>
                      </a:gsLst>
                      <a:lin ang="5400000" scaled="0"/>
                    </a:gradFill>
                    <a:ln w="19050">
                      <a:solidFill>
                        <a:schemeClr val="lt1"/>
                      </a:solidFill>
                    </a:ln>
                    <a:effectLst/>
                  </c:spPr>
                </c:dPt>
                <c:dPt>
                  <c:idx val="1"/>
                  <c:bubble3D val="0"/>
                  <c:spPr>
                    <a:gradFill>
                      <a:gsLst>
                        <a:gs pos="100000">
                          <a:schemeClr val="accent2">
                            <a:lumMod val="60000"/>
                            <a:lumOff val="40000"/>
                          </a:schemeClr>
                        </a:gs>
                        <a:gs pos="0">
                          <a:schemeClr val="accent2"/>
                        </a:gs>
                      </a:gsLst>
                      <a:lin ang="5400000" scaled="0"/>
                    </a:gradFill>
                    <a:ln w="19050">
                      <a:solidFill>
                        <a:schemeClr val="lt1"/>
                      </a:solidFill>
                    </a:ln>
                    <a:effectLst/>
                  </c:spPr>
                </c:dPt>
                <c:dPt>
                  <c:idx val="2"/>
                  <c:bubble3D val="0"/>
                  <c:spPr>
                    <a:gradFill>
                      <a:gsLst>
                        <a:gs pos="100000">
                          <a:schemeClr val="accent3">
                            <a:lumMod val="60000"/>
                            <a:lumOff val="40000"/>
                          </a:schemeClr>
                        </a:gs>
                        <a:gs pos="0">
                          <a:schemeClr val="accent3"/>
                        </a:gs>
                      </a:gsLst>
                      <a:lin ang="5400000" scaled="0"/>
                    </a:gradFill>
                    <a:ln w="19050">
                      <a:solidFill>
                        <a:schemeClr val="lt1"/>
                      </a:solidFill>
                    </a:ln>
                    <a:effectLst/>
                  </c:spPr>
                </c:dPt>
                <c:dPt>
                  <c:idx val="3"/>
                  <c:bubble3D val="0"/>
                  <c:spPr>
                    <a:gradFill>
                      <a:gsLst>
                        <a:gs pos="100000">
                          <a:schemeClr val="accent4">
                            <a:lumMod val="60000"/>
                            <a:lumOff val="40000"/>
                          </a:schemeClr>
                        </a:gs>
                        <a:gs pos="0">
                          <a:schemeClr val="accent4"/>
                        </a:gs>
                      </a:gsLst>
                      <a:lin ang="5400000" scaled="0"/>
                    </a:gradFill>
                    <a:ln w="19050">
                      <a:solidFill>
                        <a:schemeClr val="lt1"/>
                      </a:solidFill>
                    </a:ln>
                    <a:effectLst/>
                  </c:spPr>
                </c:dPt>
                <c:dPt>
                  <c:idx val="4"/>
                  <c:bubble3D val="0"/>
                  <c:spPr>
                    <a:gradFill>
                      <a:gsLst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  <a:gs pos="0">
                          <a:schemeClr val="accent5"/>
                        </a:gs>
                      </a:gsLst>
                      <a:lin ang="5400000" scaled="0"/>
                    </a:gradFill>
                    <a:ln w="19050">
                      <a:solidFill>
                        <a:schemeClr val="lt1"/>
                      </a:solidFill>
                    </a:ln>
                    <a:effectLst/>
                  </c:spPr>
                </c:dPt>
                <c:dPt>
                  <c:idx val="5"/>
                  <c:bubble3D val="0"/>
                  <c:spPr>
                    <a:gradFill>
                      <a:gsLst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  <a:gs pos="0">
                          <a:schemeClr val="accent6"/>
                        </a:gs>
                      </a:gsLst>
                      <a:lin ang="5400000" scaled="0"/>
                    </a:gradFill>
                    <a:ln w="19050">
                      <a:solidFill>
                        <a:schemeClr val="lt1"/>
                      </a:solidFill>
                    </a:ln>
                    <a:effectLst/>
                  </c:spPr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ctr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Sheet2!$A$15:$A$20</c15:sqref>
                        </c15:formulaRef>
                      </c:ext>
                    </c:extLst>
                    <c:strCache>
                      <c:ptCount val="6"/>
                      <c:pt idx="0">
                        <c:v>Design</c:v>
                      </c:pt>
                      <c:pt idx="1">
                        <c:v>Documentation</c:v>
                      </c:pt>
                      <c:pt idx="2">
                        <c:v>Implement</c:v>
                      </c:pt>
                      <c:pt idx="3">
                        <c:v>Integration Test</c:v>
                      </c:pt>
                      <c:pt idx="4">
                        <c:v>Management</c:v>
                      </c:pt>
                      <c:pt idx="5">
                        <c:v>Meeting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Sheet2!$E$15:$E$20</c15:sqref>
                        </c15:formulaRef>
                      </c:ext>
                    </c:extLst>
                    <c:numCache>
                      <c:formatCode>[h]:mm:ss</c:formatCode>
                      <c:ptCount val="6"/>
                      <c:pt idx="0">
                        <c:v>0.35986111111111108</c:v>
                      </c:pt>
                      <c:pt idx="1">
                        <c:v>0.17423611111111112</c:v>
                      </c:pt>
                      <c:pt idx="2">
                        <c:v>1.0740277777777778</c:v>
                      </c:pt>
                      <c:pt idx="3">
                        <c:v>0.4544097222222222</c:v>
                      </c:pt>
                      <c:pt idx="5">
                        <c:v>0.85530092592592599</c:v>
                      </c:pt>
                    </c:numCache>
                  </c:numRef>
                </c:val>
              </c15:ser>
            </c15:filteredPieSeries>
            <c15:filteredPi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Sheet2!$F$14</c15:sqref>
                        </c15:formulaRef>
                      </c:ext>
                    </c:extLst>
                    <c:strCache>
                      <c:ptCount val="1"/>
                      <c:pt idx="0">
                        <c:v>Namjin</c:v>
                      </c:pt>
                    </c:strCache>
                  </c:strRef>
                </c:tx>
                <c:dPt>
                  <c:idx val="0"/>
                  <c:bubble3D val="0"/>
                  <c:spPr>
                    <a:gradFill>
                      <a:gsLst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  <a:gs pos="0">
                          <a:schemeClr val="accent1"/>
                        </a:gs>
                      </a:gsLst>
                      <a:lin ang="5400000" scaled="0"/>
                    </a:gradFill>
                    <a:ln w="19050">
                      <a:solidFill>
                        <a:schemeClr val="lt1"/>
                      </a:solidFill>
                    </a:ln>
                    <a:effectLst/>
                  </c:spPr>
                </c:dPt>
                <c:dPt>
                  <c:idx val="1"/>
                  <c:bubble3D val="0"/>
                  <c:spPr>
                    <a:gradFill>
                      <a:gsLst>
                        <a:gs pos="100000">
                          <a:schemeClr val="accent2">
                            <a:lumMod val="60000"/>
                            <a:lumOff val="40000"/>
                          </a:schemeClr>
                        </a:gs>
                        <a:gs pos="0">
                          <a:schemeClr val="accent2"/>
                        </a:gs>
                      </a:gsLst>
                      <a:lin ang="5400000" scaled="0"/>
                    </a:gradFill>
                    <a:ln w="19050">
                      <a:solidFill>
                        <a:schemeClr val="lt1"/>
                      </a:solidFill>
                    </a:ln>
                    <a:effectLst/>
                  </c:spPr>
                </c:dPt>
                <c:dPt>
                  <c:idx val="2"/>
                  <c:bubble3D val="0"/>
                  <c:spPr>
                    <a:gradFill>
                      <a:gsLst>
                        <a:gs pos="100000">
                          <a:schemeClr val="accent3">
                            <a:lumMod val="60000"/>
                            <a:lumOff val="40000"/>
                          </a:schemeClr>
                        </a:gs>
                        <a:gs pos="0">
                          <a:schemeClr val="accent3"/>
                        </a:gs>
                      </a:gsLst>
                      <a:lin ang="5400000" scaled="0"/>
                    </a:gradFill>
                    <a:ln w="19050">
                      <a:solidFill>
                        <a:schemeClr val="lt1"/>
                      </a:solidFill>
                    </a:ln>
                    <a:effectLst/>
                  </c:spPr>
                </c:dPt>
                <c:dPt>
                  <c:idx val="3"/>
                  <c:bubble3D val="0"/>
                  <c:spPr>
                    <a:gradFill>
                      <a:gsLst>
                        <a:gs pos="100000">
                          <a:schemeClr val="accent4">
                            <a:lumMod val="60000"/>
                            <a:lumOff val="40000"/>
                          </a:schemeClr>
                        </a:gs>
                        <a:gs pos="0">
                          <a:schemeClr val="accent4"/>
                        </a:gs>
                      </a:gsLst>
                      <a:lin ang="5400000" scaled="0"/>
                    </a:gradFill>
                    <a:ln w="19050">
                      <a:solidFill>
                        <a:schemeClr val="lt1"/>
                      </a:solidFill>
                    </a:ln>
                    <a:effectLst/>
                  </c:spPr>
                </c:dPt>
                <c:dPt>
                  <c:idx val="4"/>
                  <c:bubble3D val="0"/>
                  <c:spPr>
                    <a:gradFill>
                      <a:gsLst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  <a:gs pos="0">
                          <a:schemeClr val="accent5"/>
                        </a:gs>
                      </a:gsLst>
                      <a:lin ang="5400000" scaled="0"/>
                    </a:gradFill>
                    <a:ln w="19050">
                      <a:solidFill>
                        <a:schemeClr val="lt1"/>
                      </a:solidFill>
                    </a:ln>
                    <a:effectLst/>
                  </c:spPr>
                </c:dPt>
                <c:dPt>
                  <c:idx val="5"/>
                  <c:bubble3D val="0"/>
                  <c:spPr>
                    <a:gradFill>
                      <a:gsLst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  <a:gs pos="0">
                          <a:schemeClr val="accent6"/>
                        </a:gs>
                      </a:gsLst>
                      <a:lin ang="5400000" scaled="0"/>
                    </a:gradFill>
                    <a:ln w="19050">
                      <a:solidFill>
                        <a:schemeClr val="lt1"/>
                      </a:solidFill>
                    </a:ln>
                    <a:effectLst/>
                  </c:spPr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ctr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Sheet2!$A$15:$A$20</c15:sqref>
                        </c15:formulaRef>
                      </c:ext>
                    </c:extLst>
                    <c:strCache>
                      <c:ptCount val="6"/>
                      <c:pt idx="0">
                        <c:v>Design</c:v>
                      </c:pt>
                      <c:pt idx="1">
                        <c:v>Documentation</c:v>
                      </c:pt>
                      <c:pt idx="2">
                        <c:v>Implement</c:v>
                      </c:pt>
                      <c:pt idx="3">
                        <c:v>Integration Test</c:v>
                      </c:pt>
                      <c:pt idx="4">
                        <c:v>Management</c:v>
                      </c:pt>
                      <c:pt idx="5">
                        <c:v>Meeting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Sheet2!$F$15:$F$20</c15:sqref>
                        </c15:formulaRef>
                      </c:ext>
                    </c:extLst>
                    <c:numCache>
                      <c:formatCode>[h]:mm:ss</c:formatCode>
                      <c:ptCount val="6"/>
                      <c:pt idx="0">
                        <c:v>0.17986111111111111</c:v>
                      </c:pt>
                      <c:pt idx="1">
                        <c:v>0.68263888888888891</c:v>
                      </c:pt>
                      <c:pt idx="3">
                        <c:v>0.58263888888888882</c:v>
                      </c:pt>
                      <c:pt idx="4">
                        <c:v>9.1666666666666674E-2</c:v>
                      </c:pt>
                      <c:pt idx="5">
                        <c:v>0.81458333333333333</c:v>
                      </c:pt>
                    </c:numCache>
                  </c:numRef>
                </c:val>
              </c15:ser>
            </c15:filteredPieSeries>
          </c:ext>
        </c:extLst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ysClr val="window" lastClr="FFFFFF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strRef>
              <c:f>Sheet3!$D$17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>
                  <a:shade val="86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Sheet3!$B$18:$B$49</c:f>
              <c:numCache>
                <c:formatCode>m/d/yyyy</c:formatCode>
                <c:ptCount val="32"/>
                <c:pt idx="0">
                  <c:v>42513</c:v>
                </c:pt>
                <c:pt idx="1">
                  <c:v>42514</c:v>
                </c:pt>
                <c:pt idx="2">
                  <c:v>42515</c:v>
                </c:pt>
                <c:pt idx="3">
                  <c:v>42516</c:v>
                </c:pt>
                <c:pt idx="4">
                  <c:v>42517</c:v>
                </c:pt>
                <c:pt idx="5">
                  <c:v>42518</c:v>
                </c:pt>
                <c:pt idx="6">
                  <c:v>42519</c:v>
                </c:pt>
                <c:pt idx="7">
                  <c:v>42520</c:v>
                </c:pt>
                <c:pt idx="8">
                  <c:v>42521</c:v>
                </c:pt>
                <c:pt idx="9">
                  <c:v>42522</c:v>
                </c:pt>
                <c:pt idx="10">
                  <c:v>42523</c:v>
                </c:pt>
                <c:pt idx="11">
                  <c:v>42524</c:v>
                </c:pt>
                <c:pt idx="12">
                  <c:v>42525</c:v>
                </c:pt>
                <c:pt idx="13">
                  <c:v>42526</c:v>
                </c:pt>
                <c:pt idx="14">
                  <c:v>42527</c:v>
                </c:pt>
                <c:pt idx="15">
                  <c:v>42528</c:v>
                </c:pt>
                <c:pt idx="16">
                  <c:v>42529</c:v>
                </c:pt>
                <c:pt idx="17">
                  <c:v>42530</c:v>
                </c:pt>
                <c:pt idx="18">
                  <c:v>42531</c:v>
                </c:pt>
                <c:pt idx="19">
                  <c:v>42532</c:v>
                </c:pt>
                <c:pt idx="20">
                  <c:v>42533</c:v>
                </c:pt>
                <c:pt idx="21">
                  <c:v>42534</c:v>
                </c:pt>
                <c:pt idx="22">
                  <c:v>42535</c:v>
                </c:pt>
                <c:pt idx="23">
                  <c:v>42536</c:v>
                </c:pt>
                <c:pt idx="24">
                  <c:v>42537</c:v>
                </c:pt>
                <c:pt idx="25">
                  <c:v>42538</c:v>
                </c:pt>
                <c:pt idx="26">
                  <c:v>42539</c:v>
                </c:pt>
                <c:pt idx="27">
                  <c:v>42540</c:v>
                </c:pt>
                <c:pt idx="28">
                  <c:v>42541</c:v>
                </c:pt>
                <c:pt idx="29">
                  <c:v>42542</c:v>
                </c:pt>
                <c:pt idx="30">
                  <c:v>42543</c:v>
                </c:pt>
                <c:pt idx="31">
                  <c:v>42544</c:v>
                </c:pt>
              </c:numCache>
            </c:numRef>
          </c:cat>
          <c:val>
            <c:numRef>
              <c:f>Sheet3!$D$18:$D$49</c:f>
              <c:numCache>
                <c:formatCode>[h]:mm:ss</c:formatCode>
                <c:ptCount val="32"/>
                <c:pt idx="0">
                  <c:v>0</c:v>
                </c:pt>
                <c:pt idx="1">
                  <c:v>0.30972222222222223</c:v>
                </c:pt>
                <c:pt idx="2">
                  <c:v>0.62223379629629627</c:v>
                </c:pt>
                <c:pt idx="3">
                  <c:v>0.92989583333333337</c:v>
                </c:pt>
                <c:pt idx="4">
                  <c:v>0.92989583333333337</c:v>
                </c:pt>
                <c:pt idx="5">
                  <c:v>0.92989583333333337</c:v>
                </c:pt>
                <c:pt idx="6">
                  <c:v>0.92989583333333337</c:v>
                </c:pt>
                <c:pt idx="7">
                  <c:v>0.92989583333333337</c:v>
                </c:pt>
                <c:pt idx="8">
                  <c:v>1.1097569444444444</c:v>
                </c:pt>
                <c:pt idx="9">
                  <c:v>1.3386342592592593</c:v>
                </c:pt>
                <c:pt idx="10">
                  <c:v>1.6133101851851852</c:v>
                </c:pt>
                <c:pt idx="11">
                  <c:v>1.9095023148148149</c:v>
                </c:pt>
                <c:pt idx="12">
                  <c:v>1.9512384259259261</c:v>
                </c:pt>
                <c:pt idx="13">
                  <c:v>2.4753935185185187</c:v>
                </c:pt>
                <c:pt idx="14">
                  <c:v>3.083842592592593</c:v>
                </c:pt>
                <c:pt idx="15">
                  <c:v>3.9153935185185187</c:v>
                </c:pt>
                <c:pt idx="16">
                  <c:v>4.2749768518518518</c:v>
                </c:pt>
                <c:pt idx="17">
                  <c:v>4.4446759259259263</c:v>
                </c:pt>
                <c:pt idx="18">
                  <c:v>4.4446759259259263</c:v>
                </c:pt>
                <c:pt idx="19">
                  <c:v>4.7379629629629632</c:v>
                </c:pt>
                <c:pt idx="20">
                  <c:v>5.1865625</c:v>
                </c:pt>
                <c:pt idx="21">
                  <c:v>5.8662731481481485</c:v>
                </c:pt>
                <c:pt idx="22">
                  <c:v>6.051354166666667</c:v>
                </c:pt>
                <c:pt idx="23">
                  <c:v>6.9436689814814816</c:v>
                </c:pt>
                <c:pt idx="24">
                  <c:v>6.9436689814814816</c:v>
                </c:pt>
                <c:pt idx="25">
                  <c:v>7.1241319444444446</c:v>
                </c:pt>
                <c:pt idx="26">
                  <c:v>7.9383912037037039</c:v>
                </c:pt>
                <c:pt idx="27">
                  <c:v>9.0853472222222216</c:v>
                </c:pt>
                <c:pt idx="28">
                  <c:v>10.296319444444444</c:v>
                </c:pt>
                <c:pt idx="29">
                  <c:v>11.796250000000001</c:v>
                </c:pt>
                <c:pt idx="30">
                  <c:v>13.296180555555557</c:v>
                </c:pt>
                <c:pt idx="31">
                  <c:v>14.50715277777778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Sheet3!$F$17</c:f>
              <c:strCache>
                <c:ptCount val="1"/>
                <c:pt idx="0">
                  <c:v>Planed</c:v>
                </c:pt>
              </c:strCache>
            </c:strRef>
          </c:tx>
          <c:spPr>
            <a:ln w="28575" cap="rnd">
              <a:solidFill>
                <a:schemeClr val="accent2">
                  <a:tint val="58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Sheet3!$B$18:$B$49</c:f>
              <c:numCache>
                <c:formatCode>m/d/yyyy</c:formatCode>
                <c:ptCount val="32"/>
                <c:pt idx="0">
                  <c:v>42513</c:v>
                </c:pt>
                <c:pt idx="1">
                  <c:v>42514</c:v>
                </c:pt>
                <c:pt idx="2">
                  <c:v>42515</c:v>
                </c:pt>
                <c:pt idx="3">
                  <c:v>42516</c:v>
                </c:pt>
                <c:pt idx="4">
                  <c:v>42517</c:v>
                </c:pt>
                <c:pt idx="5">
                  <c:v>42518</c:v>
                </c:pt>
                <c:pt idx="6">
                  <c:v>42519</c:v>
                </c:pt>
                <c:pt idx="7">
                  <c:v>42520</c:v>
                </c:pt>
                <c:pt idx="8">
                  <c:v>42521</c:v>
                </c:pt>
                <c:pt idx="9">
                  <c:v>42522</c:v>
                </c:pt>
                <c:pt idx="10">
                  <c:v>42523</c:v>
                </c:pt>
                <c:pt idx="11">
                  <c:v>42524</c:v>
                </c:pt>
                <c:pt idx="12">
                  <c:v>42525</c:v>
                </c:pt>
                <c:pt idx="13">
                  <c:v>42526</c:v>
                </c:pt>
                <c:pt idx="14">
                  <c:v>42527</c:v>
                </c:pt>
                <c:pt idx="15">
                  <c:v>42528</c:v>
                </c:pt>
                <c:pt idx="16">
                  <c:v>42529</c:v>
                </c:pt>
                <c:pt idx="17">
                  <c:v>42530</c:v>
                </c:pt>
                <c:pt idx="18">
                  <c:v>42531</c:v>
                </c:pt>
                <c:pt idx="19">
                  <c:v>42532</c:v>
                </c:pt>
                <c:pt idx="20">
                  <c:v>42533</c:v>
                </c:pt>
                <c:pt idx="21">
                  <c:v>42534</c:v>
                </c:pt>
                <c:pt idx="22">
                  <c:v>42535</c:v>
                </c:pt>
                <c:pt idx="23">
                  <c:v>42536</c:v>
                </c:pt>
                <c:pt idx="24">
                  <c:v>42537</c:v>
                </c:pt>
                <c:pt idx="25">
                  <c:v>42538</c:v>
                </c:pt>
                <c:pt idx="26">
                  <c:v>42539</c:v>
                </c:pt>
                <c:pt idx="27">
                  <c:v>42540</c:v>
                </c:pt>
                <c:pt idx="28">
                  <c:v>42541</c:v>
                </c:pt>
                <c:pt idx="29">
                  <c:v>42542</c:v>
                </c:pt>
                <c:pt idx="30">
                  <c:v>42543</c:v>
                </c:pt>
                <c:pt idx="31">
                  <c:v>42544</c:v>
                </c:pt>
              </c:numCache>
            </c:numRef>
          </c:cat>
          <c:val>
            <c:numRef>
              <c:f>Sheet3!$F$18:$F$49</c:f>
              <c:numCache>
                <c:formatCode>[h]:mm:ss</c:formatCode>
                <c:ptCount val="32"/>
                <c:pt idx="0">
                  <c:v>0.52083333333333337</c:v>
                </c:pt>
                <c:pt idx="1">
                  <c:v>1.0416666666666667</c:v>
                </c:pt>
                <c:pt idx="2">
                  <c:v>1.5624999999999998</c:v>
                </c:pt>
                <c:pt idx="3">
                  <c:v>2.083333333333333</c:v>
                </c:pt>
                <c:pt idx="4">
                  <c:v>2.6041666666666661</c:v>
                </c:pt>
                <c:pt idx="5">
                  <c:v>2.6041666666666661</c:v>
                </c:pt>
                <c:pt idx="6">
                  <c:v>2.6041666666666661</c:v>
                </c:pt>
                <c:pt idx="7">
                  <c:v>2.6041666666666661</c:v>
                </c:pt>
                <c:pt idx="8">
                  <c:v>3.1249999999999996</c:v>
                </c:pt>
                <c:pt idx="9">
                  <c:v>3.6458333333333326</c:v>
                </c:pt>
                <c:pt idx="10">
                  <c:v>4.1666666666666661</c:v>
                </c:pt>
                <c:pt idx="11">
                  <c:v>4.6874999999999991</c:v>
                </c:pt>
                <c:pt idx="12">
                  <c:v>4.6874999999999991</c:v>
                </c:pt>
                <c:pt idx="13">
                  <c:v>4.6874999999999991</c:v>
                </c:pt>
                <c:pt idx="14">
                  <c:v>5.2083333333333321</c:v>
                </c:pt>
                <c:pt idx="15">
                  <c:v>5.7291666666666652</c:v>
                </c:pt>
                <c:pt idx="16">
                  <c:v>6.2499999999999982</c:v>
                </c:pt>
                <c:pt idx="17">
                  <c:v>6.7708333333333313</c:v>
                </c:pt>
                <c:pt idx="18">
                  <c:v>7.2916666666666643</c:v>
                </c:pt>
                <c:pt idx="19">
                  <c:v>7.2916666666666643</c:v>
                </c:pt>
                <c:pt idx="20">
                  <c:v>7.2916666666666643</c:v>
                </c:pt>
                <c:pt idx="21">
                  <c:v>7.8124999999999973</c:v>
                </c:pt>
                <c:pt idx="22">
                  <c:v>8.3333333333333304</c:v>
                </c:pt>
                <c:pt idx="23">
                  <c:v>8.8541666666666643</c:v>
                </c:pt>
                <c:pt idx="24">
                  <c:v>9.3749999999999964</c:v>
                </c:pt>
                <c:pt idx="25">
                  <c:v>9.8958333333333286</c:v>
                </c:pt>
                <c:pt idx="26">
                  <c:v>9.8958333333333286</c:v>
                </c:pt>
                <c:pt idx="27">
                  <c:v>9.8958333333333286</c:v>
                </c:pt>
                <c:pt idx="28">
                  <c:v>10.416666666666661</c:v>
                </c:pt>
                <c:pt idx="29">
                  <c:v>10.937499999999993</c:v>
                </c:pt>
                <c:pt idx="30">
                  <c:v>11.458333333333325</c:v>
                </c:pt>
                <c:pt idx="31">
                  <c:v>11.979166666666657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8379192"/>
        <c:axId val="328380760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Sheet3!$C$17</c15:sqref>
                        </c15:formulaRef>
                      </c:ext>
                    </c:extLst>
                    <c:strCache>
                      <c:ptCount val="1"/>
                      <c:pt idx="0">
                        <c:v>t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shade val="58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Sheet3!$B$18:$B$49</c15:sqref>
                        </c15:formulaRef>
                      </c:ext>
                    </c:extLst>
                    <c:numCache>
                      <c:formatCode>m/d/yyyy</c:formatCode>
                      <c:ptCount val="32"/>
                      <c:pt idx="0">
                        <c:v>42513</c:v>
                      </c:pt>
                      <c:pt idx="1">
                        <c:v>42514</c:v>
                      </c:pt>
                      <c:pt idx="2">
                        <c:v>42515</c:v>
                      </c:pt>
                      <c:pt idx="3">
                        <c:v>42516</c:v>
                      </c:pt>
                      <c:pt idx="4">
                        <c:v>42517</c:v>
                      </c:pt>
                      <c:pt idx="5">
                        <c:v>42518</c:v>
                      </c:pt>
                      <c:pt idx="6">
                        <c:v>42519</c:v>
                      </c:pt>
                      <c:pt idx="7">
                        <c:v>42520</c:v>
                      </c:pt>
                      <c:pt idx="8">
                        <c:v>42521</c:v>
                      </c:pt>
                      <c:pt idx="9">
                        <c:v>42522</c:v>
                      </c:pt>
                      <c:pt idx="10">
                        <c:v>42523</c:v>
                      </c:pt>
                      <c:pt idx="11">
                        <c:v>42524</c:v>
                      </c:pt>
                      <c:pt idx="12">
                        <c:v>42525</c:v>
                      </c:pt>
                      <c:pt idx="13">
                        <c:v>42526</c:v>
                      </c:pt>
                      <c:pt idx="14">
                        <c:v>42527</c:v>
                      </c:pt>
                      <c:pt idx="15">
                        <c:v>42528</c:v>
                      </c:pt>
                      <c:pt idx="16">
                        <c:v>42529</c:v>
                      </c:pt>
                      <c:pt idx="17">
                        <c:v>42530</c:v>
                      </c:pt>
                      <c:pt idx="18">
                        <c:v>42531</c:v>
                      </c:pt>
                      <c:pt idx="19">
                        <c:v>42532</c:v>
                      </c:pt>
                      <c:pt idx="20">
                        <c:v>42533</c:v>
                      </c:pt>
                      <c:pt idx="21">
                        <c:v>42534</c:v>
                      </c:pt>
                      <c:pt idx="22">
                        <c:v>42535</c:v>
                      </c:pt>
                      <c:pt idx="23">
                        <c:v>42536</c:v>
                      </c:pt>
                      <c:pt idx="24">
                        <c:v>42537</c:v>
                      </c:pt>
                      <c:pt idx="25">
                        <c:v>42538</c:v>
                      </c:pt>
                      <c:pt idx="26">
                        <c:v>42539</c:v>
                      </c:pt>
                      <c:pt idx="27">
                        <c:v>42540</c:v>
                      </c:pt>
                      <c:pt idx="28">
                        <c:v>42541</c:v>
                      </c:pt>
                      <c:pt idx="29">
                        <c:v>42542</c:v>
                      </c:pt>
                      <c:pt idx="30">
                        <c:v>42543</c:v>
                      </c:pt>
                      <c:pt idx="31">
                        <c:v>42544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Sheet3!$C$18:$C$49</c15:sqref>
                        </c15:formulaRef>
                      </c:ext>
                    </c:extLst>
                    <c:numCache>
                      <c:formatCode>[h]:mm:ss</c:formatCode>
                      <c:ptCount val="32"/>
                      <c:pt idx="0">
                        <c:v>0</c:v>
                      </c:pt>
                      <c:pt idx="1">
                        <c:v>0.30972222222222223</c:v>
                      </c:pt>
                      <c:pt idx="2">
                        <c:v>0.31251157407407404</c:v>
                      </c:pt>
                      <c:pt idx="3">
                        <c:v>0.30766203703703704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0.17986111111111111</c:v>
                      </c:pt>
                      <c:pt idx="9">
                        <c:v>0.2288773148148148</c:v>
                      </c:pt>
                      <c:pt idx="10">
                        <c:v>0.27467592592592593</c:v>
                      </c:pt>
                      <c:pt idx="11">
                        <c:v>0.29619212962962965</c:v>
                      </c:pt>
                      <c:pt idx="12">
                        <c:v>4.1736111111111113E-2</c:v>
                      </c:pt>
                      <c:pt idx="13">
                        <c:v>0.52415509259259252</c:v>
                      </c:pt>
                      <c:pt idx="14">
                        <c:v>0.60844907407407411</c:v>
                      </c:pt>
                      <c:pt idx="15">
                        <c:v>0.83155092592592594</c:v>
                      </c:pt>
                      <c:pt idx="16">
                        <c:v>0.35958333333333331</c:v>
                      </c:pt>
                      <c:pt idx="17">
                        <c:v>0.16969907407407406</c:v>
                      </c:pt>
                      <c:pt idx="18">
                        <c:v>0</c:v>
                      </c:pt>
                      <c:pt idx="19">
                        <c:v>0.29328703703703707</c:v>
                      </c:pt>
                      <c:pt idx="20">
                        <c:v>0.44859953703703703</c:v>
                      </c:pt>
                      <c:pt idx="21">
                        <c:v>0.67971064814814819</c:v>
                      </c:pt>
                      <c:pt idx="22">
                        <c:v>0.18508101851851852</c:v>
                      </c:pt>
                      <c:pt idx="23">
                        <c:v>0.89231481481481478</c:v>
                      </c:pt>
                      <c:pt idx="24">
                        <c:v>0</c:v>
                      </c:pt>
                      <c:pt idx="25">
                        <c:v>0.18046296296296299</c:v>
                      </c:pt>
                      <c:pt idx="26">
                        <c:v>0.81425925925925924</c:v>
                      </c:pt>
                      <c:pt idx="27">
                        <c:v>1.1469560185185186</c:v>
                      </c:pt>
                      <c:pt idx="28">
                        <c:v>1.2109722222222223</c:v>
                      </c:pt>
                      <c:pt idx="29">
                        <c:v>1.4999305555555558</c:v>
                      </c:pt>
                      <c:pt idx="30">
                        <c:v>1.4999305555555558</c:v>
                      </c:pt>
                      <c:pt idx="31">
                        <c:v>1.2109722222222223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Sheet3!$E$17</c15:sqref>
                        </c15:formulaRef>
                      </c:ext>
                    </c:extLst>
                    <c:strCache>
                      <c:ptCount val="1"/>
                      <c:pt idx="0">
                        <c:v>a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tint val="86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Sheet3!$B$18:$B$49</c15:sqref>
                        </c15:formulaRef>
                      </c:ext>
                    </c:extLst>
                    <c:numCache>
                      <c:formatCode>m/d/yyyy</c:formatCode>
                      <c:ptCount val="32"/>
                      <c:pt idx="0">
                        <c:v>42513</c:v>
                      </c:pt>
                      <c:pt idx="1">
                        <c:v>42514</c:v>
                      </c:pt>
                      <c:pt idx="2">
                        <c:v>42515</c:v>
                      </c:pt>
                      <c:pt idx="3">
                        <c:v>42516</c:v>
                      </c:pt>
                      <c:pt idx="4">
                        <c:v>42517</c:v>
                      </c:pt>
                      <c:pt idx="5">
                        <c:v>42518</c:v>
                      </c:pt>
                      <c:pt idx="6">
                        <c:v>42519</c:v>
                      </c:pt>
                      <c:pt idx="7">
                        <c:v>42520</c:v>
                      </c:pt>
                      <c:pt idx="8">
                        <c:v>42521</c:v>
                      </c:pt>
                      <c:pt idx="9">
                        <c:v>42522</c:v>
                      </c:pt>
                      <c:pt idx="10">
                        <c:v>42523</c:v>
                      </c:pt>
                      <c:pt idx="11">
                        <c:v>42524</c:v>
                      </c:pt>
                      <c:pt idx="12">
                        <c:v>42525</c:v>
                      </c:pt>
                      <c:pt idx="13">
                        <c:v>42526</c:v>
                      </c:pt>
                      <c:pt idx="14">
                        <c:v>42527</c:v>
                      </c:pt>
                      <c:pt idx="15">
                        <c:v>42528</c:v>
                      </c:pt>
                      <c:pt idx="16">
                        <c:v>42529</c:v>
                      </c:pt>
                      <c:pt idx="17">
                        <c:v>42530</c:v>
                      </c:pt>
                      <c:pt idx="18">
                        <c:v>42531</c:v>
                      </c:pt>
                      <c:pt idx="19">
                        <c:v>42532</c:v>
                      </c:pt>
                      <c:pt idx="20">
                        <c:v>42533</c:v>
                      </c:pt>
                      <c:pt idx="21">
                        <c:v>42534</c:v>
                      </c:pt>
                      <c:pt idx="22">
                        <c:v>42535</c:v>
                      </c:pt>
                      <c:pt idx="23">
                        <c:v>42536</c:v>
                      </c:pt>
                      <c:pt idx="24">
                        <c:v>42537</c:v>
                      </c:pt>
                      <c:pt idx="25">
                        <c:v>42538</c:v>
                      </c:pt>
                      <c:pt idx="26">
                        <c:v>42539</c:v>
                      </c:pt>
                      <c:pt idx="27">
                        <c:v>42540</c:v>
                      </c:pt>
                      <c:pt idx="28">
                        <c:v>42541</c:v>
                      </c:pt>
                      <c:pt idx="29">
                        <c:v>42542</c:v>
                      </c:pt>
                      <c:pt idx="30">
                        <c:v>42543</c:v>
                      </c:pt>
                      <c:pt idx="31">
                        <c:v>42544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Sheet3!$E$18:$E$49</c15:sqref>
                        </c15:formulaRef>
                      </c:ext>
                    </c:extLst>
                    <c:numCache>
                      <c:formatCode>[h]:mm:ss</c:formatCode>
                      <c:ptCount val="32"/>
                      <c:pt idx="0">
                        <c:v>0.52083333333333337</c:v>
                      </c:pt>
                      <c:pt idx="1">
                        <c:v>0.52083333333333337</c:v>
                      </c:pt>
                      <c:pt idx="2">
                        <c:v>0.52083333333333304</c:v>
                      </c:pt>
                      <c:pt idx="3">
                        <c:v>0.52083333333333304</c:v>
                      </c:pt>
                      <c:pt idx="4">
                        <c:v>0.52083333333333304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0.52083333333333337</c:v>
                      </c:pt>
                      <c:pt idx="9">
                        <c:v>0.52083333333333304</c:v>
                      </c:pt>
                      <c:pt idx="10">
                        <c:v>0.52083333333333304</c:v>
                      </c:pt>
                      <c:pt idx="11">
                        <c:v>0.52083333333333304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0.52083333333333337</c:v>
                      </c:pt>
                      <c:pt idx="15">
                        <c:v>0.52083333333333337</c:v>
                      </c:pt>
                      <c:pt idx="16">
                        <c:v>0.52083333333333304</c:v>
                      </c:pt>
                      <c:pt idx="17">
                        <c:v>0.52083333333333304</c:v>
                      </c:pt>
                      <c:pt idx="18">
                        <c:v>0.52083333333333304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0.52083333333333304</c:v>
                      </c:pt>
                      <c:pt idx="22">
                        <c:v>0.52083333333333304</c:v>
                      </c:pt>
                      <c:pt idx="23">
                        <c:v>0.52083333333333304</c:v>
                      </c:pt>
                      <c:pt idx="24">
                        <c:v>0.52083333333333304</c:v>
                      </c:pt>
                      <c:pt idx="25">
                        <c:v>0.52083333333333304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0.52083333333333304</c:v>
                      </c:pt>
                      <c:pt idx="29">
                        <c:v>0.52083333333333304</c:v>
                      </c:pt>
                      <c:pt idx="30">
                        <c:v>0.52083333333333304</c:v>
                      </c:pt>
                      <c:pt idx="31">
                        <c:v>0.52083333333333304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dateAx>
        <c:axId val="32837919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6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28380760"/>
        <c:crosses val="autoZero"/>
        <c:auto val="1"/>
        <c:lblOffset val="100"/>
        <c:baseTimeUnit val="days"/>
      </c:dateAx>
      <c:valAx>
        <c:axId val="328380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h]:mm:ss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28379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>
          <a:lumMod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562AA09-B2C7-43E9-ABA0-23318402D21E}" type="datetimeFigureOut">
              <a:rPr lang="ko-KR" altLang="en-US"/>
              <a:pPr>
                <a:defRPr/>
              </a:pPr>
              <a:t>2016-06-22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64F63CA-8E40-4678-804A-E0C797DB753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2255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1146CE4-AE66-46F9-A116-923225BB6DDB}" type="datetimeFigureOut">
              <a:rPr lang="ko-KR" altLang="en-US"/>
              <a:pPr>
                <a:defRPr/>
              </a:pPr>
              <a:t>2016-06-22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247A307-6D28-42D4-97C7-3EC4C72659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2916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2788" y="746125"/>
            <a:ext cx="5381625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317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827D2B-8236-46A4-853C-5332FEA7EC09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227741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7A307-6D28-42D4-97C7-3EC4C726598D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579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7A307-6D28-42D4-97C7-3EC4C726598D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36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7A307-6D28-42D4-97C7-3EC4C726598D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712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7A307-6D28-42D4-97C7-3EC4C726598D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109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7A307-6D28-42D4-97C7-3EC4C726598D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755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7A307-6D28-42D4-97C7-3EC4C726598D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0125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2788" y="746125"/>
            <a:ext cx="5381625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17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827D2B-8236-46A4-853C-5332FEA7EC09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099074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2788" y="746125"/>
            <a:ext cx="5381625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17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827D2B-8236-46A4-853C-5332FEA7EC09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766278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2788" y="746125"/>
            <a:ext cx="5381625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17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827D2B-8236-46A4-853C-5332FEA7EC09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221624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2788" y="746125"/>
            <a:ext cx="5381625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17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827D2B-8236-46A4-853C-5332FEA7EC09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074764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2788" y="746125"/>
            <a:ext cx="5381625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17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827D2B-8236-46A4-853C-5332FEA7EC09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723542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2788" y="746125"/>
            <a:ext cx="5381625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17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827D2B-8236-46A4-853C-5332FEA7EC09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02442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2788" y="746125"/>
            <a:ext cx="5381625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17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827D2B-8236-46A4-853C-5332FEA7EC09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514602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2788" y="746125"/>
            <a:ext cx="5381625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17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827D2B-8236-46A4-853C-5332FEA7EC09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821024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7A307-6D28-42D4-97C7-3EC4C726598D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406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5" descr="백색바탕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525" y="6453189"/>
            <a:ext cx="682626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4625975" y="6309890"/>
            <a:ext cx="654050" cy="459211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3E8CC54-DFE0-4636-8F08-1CBBBE732C98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9" t="13125" r="12507" b="8132"/>
          <a:stretch/>
        </p:blipFill>
        <p:spPr>
          <a:xfrm>
            <a:off x="9086849" y="6381539"/>
            <a:ext cx="688818" cy="45921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 userDrawn="1"/>
        </p:nvSpPr>
        <p:spPr>
          <a:xfrm>
            <a:off x="195263" y="171451"/>
            <a:ext cx="7410451" cy="346075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A9072E"/>
                </a:solidFill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kumimoji="0" lang="ko-KR" altLang="en-US" dirty="0" smtClean="0">
              <a:latin typeface="+mj-lt"/>
              <a:ea typeface="+mj-ea"/>
              <a:cs typeface="+mj-cs"/>
            </a:endParaRP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0" y="733425"/>
            <a:ext cx="9906000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166225" y="6475414"/>
            <a:ext cx="654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3A6FB7-CA42-471B-9E03-E845BA8A156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1029" name="그림 5" descr="백색바탕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525" y="6453189"/>
            <a:ext cx="682626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그림 14" descr="BK.png"/>
          <p:cNvPicPr>
            <a:picLocks noChangeAspect="1"/>
          </p:cNvPicPr>
          <p:nvPr/>
        </p:nvPicPr>
        <p:blipFill>
          <a:blip r:embed="rId2" cstate="print"/>
          <a:srcRect l="4326" r="10626"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제목 2"/>
          <p:cNvSpPr>
            <a:spLocks noGrp="1"/>
          </p:cNvSpPr>
          <p:nvPr>
            <p:ph type="title" idx="4294967295"/>
          </p:nvPr>
        </p:nvSpPr>
        <p:spPr bwMode="auto">
          <a:xfrm>
            <a:off x="428624" y="2133601"/>
            <a:ext cx="8915400" cy="719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ko-KR" sz="4000" b="1" dirty="0" smtClean="0">
                <a:solidFill>
                  <a:srgbClr val="C5003D"/>
                </a:solidFill>
                <a:latin typeface="Arial" charset="0"/>
                <a:ea typeface="Arial" charset="0"/>
                <a:cs typeface="Arial" charset="0"/>
              </a:rPr>
              <a:t>Sure-Park System</a:t>
            </a:r>
            <a:br>
              <a:rPr lang="en-US" altLang="ko-KR" sz="4000" b="1" dirty="0" smtClean="0">
                <a:solidFill>
                  <a:srgbClr val="C5003D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altLang="ko-KR" sz="4000" b="1" dirty="0" smtClean="0">
                <a:solidFill>
                  <a:srgbClr val="C5003D"/>
                </a:solidFill>
                <a:latin typeface="Arial" charset="0"/>
                <a:ea typeface="Arial" charset="0"/>
                <a:cs typeface="Arial" charset="0"/>
              </a:rPr>
              <a:t>Final Presentation</a:t>
            </a:r>
            <a:endParaRPr lang="ko-KR" altLang="en-US" sz="4000" b="1" dirty="0" smtClean="0">
              <a:solidFill>
                <a:srgbClr val="C5003D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108" name="그림 5" descr="백색바탕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4038" y="6057900"/>
            <a:ext cx="1662112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617911"/>
              </p:ext>
            </p:extLst>
          </p:nvPr>
        </p:nvGraphicFramePr>
        <p:xfrm>
          <a:off x="2828764" y="5373216"/>
          <a:ext cx="4248472" cy="899142"/>
        </p:xfrm>
        <a:graphic>
          <a:graphicData uri="http://schemas.openxmlformats.org/drawingml/2006/table">
            <a:tbl>
              <a:tblPr/>
              <a:tblGrid>
                <a:gridCol w="4248472"/>
              </a:tblGrid>
              <a:tr h="3809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Team 3(Infinite Challenge)</a:t>
                      </a:r>
                      <a:endParaRPr lang="ko-KR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1" marR="9144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Namjin</a:t>
                      </a:r>
                      <a:r>
                        <a:rPr lang="en-US" altLang="ko-KR" sz="1400" b="1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Lee(Team Leader)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Jack Oh, Charles Park, Joan Kim, </a:t>
                      </a:r>
                      <a:r>
                        <a:rPr lang="en-US" altLang="ko-KR" sz="1400" b="1" baseline="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Jaeheon</a:t>
                      </a:r>
                      <a:r>
                        <a:rPr lang="en-US" altLang="ko-KR" sz="1400" b="1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Kim</a:t>
                      </a:r>
                      <a:endParaRPr lang="ko-KR" altLang="en-US" sz="14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64" y="6068100"/>
            <a:ext cx="2187414" cy="789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E8CC54-DFE0-4636-8F08-1CBBBE732C98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sp>
        <p:nvSpPr>
          <p:cNvPr id="3" name="제목 21"/>
          <p:cNvSpPr txBox="1">
            <a:spLocks/>
          </p:cNvSpPr>
          <p:nvPr/>
        </p:nvSpPr>
        <p:spPr bwMode="auto">
          <a:xfrm>
            <a:off x="195264" y="188913"/>
            <a:ext cx="5333800" cy="41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kumimoji="0" lang="en-US" altLang="ko-KR" sz="2000" b="1" dirty="0" smtClean="0">
                <a:latin typeface="Arial" charset="0"/>
                <a:ea typeface="Arial" charset="0"/>
                <a:cs typeface="Arial" charset="0"/>
              </a:rPr>
              <a:t>6. 1</a:t>
            </a:r>
            <a:r>
              <a:rPr kumimoji="0" lang="en-US" altLang="ko-KR" sz="2000" b="1" baseline="30000" dirty="0" smtClean="0">
                <a:latin typeface="Arial" charset="0"/>
                <a:ea typeface="Arial" charset="0"/>
                <a:cs typeface="Arial" charset="0"/>
              </a:rPr>
              <a:t>st</a:t>
            </a:r>
            <a:r>
              <a:rPr kumimoji="0" lang="en-US" altLang="ko-KR" sz="2000" b="1" dirty="0" smtClean="0">
                <a:latin typeface="Arial" charset="0"/>
                <a:ea typeface="Arial" charset="0"/>
                <a:cs typeface="Arial" charset="0"/>
              </a:rPr>
              <a:t> Decomposition</a:t>
            </a:r>
            <a:endParaRPr kumimoji="0" lang="ko-KR" altLang="en-US" sz="2000" b="1" smtClean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36" y="1196752"/>
            <a:ext cx="7937680" cy="4694327"/>
          </a:xfrm>
          <a:prstGeom prst="rect">
            <a:avLst/>
          </a:prstGeom>
          <a:noFill/>
        </p:spPr>
      </p:pic>
      <p:sp>
        <p:nvSpPr>
          <p:cNvPr id="5" name="제목 21"/>
          <p:cNvSpPr txBox="1">
            <a:spLocks/>
          </p:cNvSpPr>
          <p:nvPr/>
        </p:nvSpPr>
        <p:spPr bwMode="auto">
          <a:xfrm>
            <a:off x="740342" y="779463"/>
            <a:ext cx="5333800" cy="41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kumimoji="0" lang="en-US" altLang="ko-KR" sz="1600" b="1" dirty="0" smtClean="0">
                <a:latin typeface="Arial" charset="0"/>
                <a:ea typeface="Arial" charset="0"/>
                <a:cs typeface="Arial" charset="0"/>
              </a:rPr>
              <a:t>Physical View</a:t>
            </a:r>
            <a:endParaRPr kumimoji="0" lang="ko-KR" altLang="en-US" sz="1600" b="1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26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E8CC54-DFE0-4636-8F08-1CBBBE732C98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sp>
        <p:nvSpPr>
          <p:cNvPr id="3" name="제목 21"/>
          <p:cNvSpPr txBox="1">
            <a:spLocks/>
          </p:cNvSpPr>
          <p:nvPr/>
        </p:nvSpPr>
        <p:spPr bwMode="auto">
          <a:xfrm>
            <a:off x="195264" y="188913"/>
            <a:ext cx="5333800" cy="41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kumimoji="0" lang="en-US" altLang="ko-KR" sz="2000" b="1" dirty="0" smtClean="0">
                <a:latin typeface="Arial" charset="0"/>
                <a:ea typeface="Arial" charset="0"/>
                <a:cs typeface="Arial" charset="0"/>
              </a:rPr>
              <a:t>6. 1</a:t>
            </a:r>
            <a:r>
              <a:rPr kumimoji="0" lang="en-US" altLang="ko-KR" sz="2000" b="1" baseline="30000" dirty="0" smtClean="0">
                <a:latin typeface="Arial" charset="0"/>
                <a:ea typeface="Arial" charset="0"/>
                <a:cs typeface="Arial" charset="0"/>
              </a:rPr>
              <a:t>st</a:t>
            </a:r>
            <a:r>
              <a:rPr kumimoji="0" lang="en-US" altLang="ko-KR" sz="2000" b="1" dirty="0" smtClean="0">
                <a:latin typeface="Arial" charset="0"/>
                <a:ea typeface="Arial" charset="0"/>
                <a:cs typeface="Arial" charset="0"/>
              </a:rPr>
              <a:t> Decomposition</a:t>
            </a:r>
            <a:endParaRPr kumimoji="0" lang="ko-KR" altLang="en-US" sz="2000" b="1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제목 21"/>
          <p:cNvSpPr txBox="1">
            <a:spLocks/>
          </p:cNvSpPr>
          <p:nvPr/>
        </p:nvSpPr>
        <p:spPr bwMode="auto">
          <a:xfrm>
            <a:off x="776288" y="808275"/>
            <a:ext cx="5333800" cy="41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kumimoji="0" lang="en-US" altLang="ko-KR" sz="1600" b="1" dirty="0" smtClean="0">
                <a:latin typeface="Arial" charset="0"/>
                <a:ea typeface="Arial" charset="0"/>
                <a:cs typeface="Arial" charset="0"/>
              </a:rPr>
              <a:t>Dynamic View</a:t>
            </a:r>
            <a:endParaRPr kumimoji="0" lang="ko-KR" altLang="en-US" sz="1600" b="1" smtClean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1196975"/>
            <a:ext cx="7937680" cy="46943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525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E8CC54-DFE0-4636-8F08-1CBBBE732C98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sp>
        <p:nvSpPr>
          <p:cNvPr id="3" name="제목 21"/>
          <p:cNvSpPr txBox="1">
            <a:spLocks/>
          </p:cNvSpPr>
          <p:nvPr/>
        </p:nvSpPr>
        <p:spPr bwMode="auto">
          <a:xfrm>
            <a:off x="195264" y="188913"/>
            <a:ext cx="5333800" cy="41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kumimoji="0" lang="en-US" altLang="ko-KR" sz="2000" b="1" dirty="0" smtClean="0">
                <a:latin typeface="Arial" charset="0"/>
                <a:ea typeface="Arial" charset="0"/>
                <a:cs typeface="Arial" charset="0"/>
              </a:rPr>
              <a:t>6. 1</a:t>
            </a:r>
            <a:r>
              <a:rPr kumimoji="0" lang="en-US" altLang="ko-KR" sz="2000" b="1" baseline="30000" dirty="0" smtClean="0">
                <a:latin typeface="Arial" charset="0"/>
                <a:ea typeface="Arial" charset="0"/>
                <a:cs typeface="Arial" charset="0"/>
              </a:rPr>
              <a:t>st</a:t>
            </a:r>
            <a:r>
              <a:rPr kumimoji="0" lang="en-US" altLang="ko-KR" sz="2000" b="1" dirty="0" smtClean="0">
                <a:latin typeface="Arial" charset="0"/>
                <a:ea typeface="Arial" charset="0"/>
                <a:cs typeface="Arial" charset="0"/>
              </a:rPr>
              <a:t> Decomposition</a:t>
            </a:r>
            <a:endParaRPr kumimoji="0" lang="ko-KR" altLang="en-US" sz="2000" b="1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제목 21"/>
          <p:cNvSpPr txBox="1">
            <a:spLocks/>
          </p:cNvSpPr>
          <p:nvPr/>
        </p:nvSpPr>
        <p:spPr bwMode="auto">
          <a:xfrm>
            <a:off x="776288" y="808275"/>
            <a:ext cx="5333800" cy="41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kumimoji="0" lang="en-US" altLang="ko-KR" sz="1600" b="1" dirty="0" smtClean="0">
                <a:latin typeface="Arial" charset="0"/>
                <a:ea typeface="Arial" charset="0"/>
                <a:cs typeface="Arial" charset="0"/>
              </a:rPr>
              <a:t>Static View</a:t>
            </a:r>
            <a:endParaRPr kumimoji="0" lang="ko-KR" altLang="en-US" sz="1600" b="1" smtClean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033" y="1196975"/>
            <a:ext cx="7937680" cy="469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83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E8CC54-DFE0-4636-8F08-1CBBBE732C98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069841"/>
              </p:ext>
            </p:extLst>
          </p:nvPr>
        </p:nvGraphicFramePr>
        <p:xfrm>
          <a:off x="776288" y="1179830"/>
          <a:ext cx="7921128" cy="4769448"/>
        </p:xfrm>
        <a:graphic>
          <a:graphicData uri="http://schemas.openxmlformats.org/drawingml/2006/table">
            <a:tbl>
              <a:tblPr firstRow="1" firstCol="1" bandRow="1"/>
              <a:tblGrid>
                <a:gridCol w="1716158"/>
                <a:gridCol w="6204970"/>
              </a:tblGrid>
              <a:tr h="39215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Entity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Description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5"/>
                    </a:solidFill>
                  </a:tcPr>
                </a:tc>
              </a:tr>
              <a:tr h="63382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Web Browser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Users, attendants and owner can access their own UI through the web browser provided by the web server.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709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Web Service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Provides users with the functions of sign-up, log in, reservation, monitoring facilities and/or showing parking statistics based on data retrieved from </a:t>
                      </a:r>
                      <a:r>
                        <a:rPr lang="en-US" sz="1400" kern="0" dirty="0" err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SurePark</a:t>
                      </a:r>
                      <a:r>
                        <a:rPr lang="en-US" sz="1400" kern="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DB.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Sends information to </a:t>
                      </a:r>
                      <a:r>
                        <a:rPr lang="en-US" sz="1400" kern="0" dirty="0" err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SurePark</a:t>
                      </a:r>
                      <a:r>
                        <a:rPr lang="en-US" sz="1400" kern="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Manager for DB updates.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709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Facility Controller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Controls parking facilities; get the status of parking slots, turn on/off LEDs, detect a car at the gates and open/close the gates.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Receives data from </a:t>
                      </a:r>
                      <a:r>
                        <a:rPr lang="en-US" sz="1400" kern="0" dirty="0" err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SurePark</a:t>
                      </a:r>
                      <a:r>
                        <a:rPr lang="en-US" sz="1400" kern="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Manager to control LEDs and/or gates.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Sends data to </a:t>
                      </a:r>
                      <a:r>
                        <a:rPr lang="en-US" sz="1400" kern="0" dirty="0" err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SurePark</a:t>
                      </a:r>
                      <a:r>
                        <a:rPr lang="en-US" sz="1400" kern="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Manager to update the status of parking slots.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545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SurePark</a:t>
                      </a:r>
                      <a:r>
                        <a:rPr lang="en-US" sz="1400" kern="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Manager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Handles show-up and no-show scenarios based on DB information.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Updates </a:t>
                      </a:r>
                      <a:r>
                        <a:rPr lang="en-US" sz="1400" kern="0" dirty="0" err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SurePark</a:t>
                      </a:r>
                      <a:r>
                        <a:rPr lang="en-US" sz="1400" kern="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DB when a user has signed up, a reservation has been made or facility status has been changed.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382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SurePark</a:t>
                      </a:r>
                      <a:r>
                        <a:rPr lang="en-US" sz="1400" kern="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DB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Keeps all of the data about users, garages and reservations.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Only can be updated by </a:t>
                      </a:r>
                      <a:r>
                        <a:rPr lang="en-US" sz="1400" kern="0" dirty="0" err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SurePark</a:t>
                      </a:r>
                      <a:r>
                        <a:rPr lang="en-US" sz="1400" kern="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Manager.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제목 21"/>
          <p:cNvSpPr txBox="1">
            <a:spLocks/>
          </p:cNvSpPr>
          <p:nvPr/>
        </p:nvSpPr>
        <p:spPr bwMode="auto">
          <a:xfrm>
            <a:off x="195264" y="188913"/>
            <a:ext cx="5333800" cy="41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kumimoji="0" lang="en-US" altLang="ko-KR" sz="2000" b="1" dirty="0" smtClean="0">
                <a:latin typeface="Arial" charset="0"/>
                <a:ea typeface="Arial" charset="0"/>
                <a:cs typeface="Arial" charset="0"/>
              </a:rPr>
              <a:t>6. 1</a:t>
            </a:r>
            <a:r>
              <a:rPr kumimoji="0" lang="en-US" altLang="ko-KR" sz="2000" b="1" baseline="30000" dirty="0" smtClean="0">
                <a:latin typeface="Arial" charset="0"/>
                <a:ea typeface="Arial" charset="0"/>
                <a:cs typeface="Arial" charset="0"/>
              </a:rPr>
              <a:t>st</a:t>
            </a:r>
            <a:r>
              <a:rPr kumimoji="0" lang="en-US" altLang="ko-KR" sz="2000" b="1" dirty="0" smtClean="0">
                <a:latin typeface="Arial" charset="0"/>
                <a:ea typeface="Arial" charset="0"/>
                <a:cs typeface="Arial" charset="0"/>
              </a:rPr>
              <a:t> Decomposition</a:t>
            </a:r>
            <a:endParaRPr kumimoji="0" lang="ko-KR" altLang="en-US" sz="2000" b="1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제목 21"/>
          <p:cNvSpPr txBox="1">
            <a:spLocks/>
          </p:cNvSpPr>
          <p:nvPr/>
        </p:nvSpPr>
        <p:spPr bwMode="auto">
          <a:xfrm>
            <a:off x="776288" y="808275"/>
            <a:ext cx="5333800" cy="41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kumimoji="0" lang="en-US" altLang="ko-KR" sz="1600" b="1" dirty="0" smtClean="0">
                <a:latin typeface="Arial" charset="0"/>
                <a:ea typeface="Arial" charset="0"/>
                <a:cs typeface="Arial" charset="0"/>
              </a:rPr>
              <a:t>Entity Catalog</a:t>
            </a:r>
            <a:endParaRPr kumimoji="0" lang="ko-KR" altLang="en-US" sz="1600" b="1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65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E8CC54-DFE0-4636-8F08-1CBBBE732C98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sp>
        <p:nvSpPr>
          <p:cNvPr id="3" name="제목 21"/>
          <p:cNvSpPr txBox="1">
            <a:spLocks/>
          </p:cNvSpPr>
          <p:nvPr/>
        </p:nvSpPr>
        <p:spPr bwMode="auto">
          <a:xfrm>
            <a:off x="195264" y="188913"/>
            <a:ext cx="5333800" cy="41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kumimoji="0" lang="en-US" altLang="ko-KR" sz="2000" b="1" dirty="0" smtClean="0">
                <a:latin typeface="Arial" charset="0"/>
                <a:ea typeface="Arial" charset="0"/>
                <a:cs typeface="Arial" charset="0"/>
              </a:rPr>
              <a:t>6. 1</a:t>
            </a:r>
            <a:r>
              <a:rPr kumimoji="0" lang="en-US" altLang="ko-KR" sz="2000" b="1" baseline="30000" dirty="0" smtClean="0">
                <a:latin typeface="Arial" charset="0"/>
                <a:ea typeface="Arial" charset="0"/>
                <a:cs typeface="Arial" charset="0"/>
              </a:rPr>
              <a:t>st</a:t>
            </a:r>
            <a:r>
              <a:rPr kumimoji="0" lang="en-US" altLang="ko-KR" sz="2000" b="1" dirty="0" smtClean="0">
                <a:latin typeface="Arial" charset="0"/>
                <a:ea typeface="Arial" charset="0"/>
                <a:cs typeface="Arial" charset="0"/>
              </a:rPr>
              <a:t> Decomposition</a:t>
            </a:r>
            <a:endParaRPr kumimoji="0" lang="ko-KR" altLang="en-US" sz="2000" b="1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제목 21"/>
          <p:cNvSpPr txBox="1">
            <a:spLocks/>
          </p:cNvSpPr>
          <p:nvPr/>
        </p:nvSpPr>
        <p:spPr bwMode="auto">
          <a:xfrm>
            <a:off x="747606" y="800256"/>
            <a:ext cx="5333800" cy="41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kumimoji="0" lang="en-US" altLang="ko-KR" sz="1600" b="1" dirty="0" smtClean="0">
                <a:latin typeface="Arial" charset="0"/>
                <a:ea typeface="Arial" charset="0"/>
                <a:cs typeface="Arial" charset="0"/>
              </a:rPr>
              <a:t>Rationale</a:t>
            </a:r>
            <a:endParaRPr kumimoji="0" lang="ko-KR" altLang="en-US" sz="1600" b="1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40569" y="1225787"/>
            <a:ext cx="842486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Arial" panose="020B0604020202020204" pitchFamily="34" charset="0"/>
                <a:ea typeface="맑은 고딕" panose="020B0503020000020004" pitchFamily="50" charset="-127"/>
              </a:rPr>
              <a:t>Modifiability (QA08) </a:t>
            </a:r>
            <a:r>
              <a:rPr lang="en-US" altLang="ko-KR" sz="1600" dirty="0">
                <a:latin typeface="Arial" panose="020B0604020202020204" pitchFamily="34" charset="0"/>
                <a:ea typeface="맑은 고딕" panose="020B0503020000020004" pitchFamily="50" charset="-127"/>
              </a:rPr>
              <a:t>is one of the most important QAs of the </a:t>
            </a:r>
            <a:r>
              <a:rPr lang="en-US" altLang="ko-KR" sz="1600" dirty="0" err="1">
                <a:latin typeface="Arial" panose="020B0604020202020204" pitchFamily="34" charset="0"/>
                <a:ea typeface="맑은 고딕" panose="020B0503020000020004" pitchFamily="50" charset="-127"/>
              </a:rPr>
              <a:t>SurePark</a:t>
            </a:r>
            <a:r>
              <a:rPr lang="en-US" altLang="ko-KR" sz="1600" dirty="0">
                <a:latin typeface="Arial" panose="020B0604020202020204" pitchFamily="34" charset="0"/>
                <a:ea typeface="맑은 고딕" panose="020B0503020000020004" pitchFamily="50" charset="-127"/>
              </a:rPr>
              <a:t> system. According to the specification, an engineer needs to scale up the system within a week. To achieve modifiability, we have divided the whole system into 5 parts based on their responsibilities, and applied client-server and repository pattern to connect each parts.</a:t>
            </a:r>
            <a:endParaRPr lang="ko-KR" altLang="en-US" sz="1600"/>
          </a:p>
        </p:txBody>
      </p:sp>
      <p:pic>
        <p:nvPicPr>
          <p:cNvPr id="8" name="그림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632" y="2492897"/>
            <a:ext cx="6170503" cy="38169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304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E8CC54-DFE0-4636-8F08-1CBBBE732C98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sp>
        <p:nvSpPr>
          <p:cNvPr id="3" name="제목 21"/>
          <p:cNvSpPr txBox="1">
            <a:spLocks/>
          </p:cNvSpPr>
          <p:nvPr/>
        </p:nvSpPr>
        <p:spPr bwMode="auto">
          <a:xfrm>
            <a:off x="195264" y="188913"/>
            <a:ext cx="5333800" cy="41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kumimoji="0" lang="en-US" altLang="ko-KR" sz="2000" b="1" dirty="0" smtClean="0">
                <a:latin typeface="Arial" charset="0"/>
                <a:ea typeface="Arial" charset="0"/>
                <a:cs typeface="Arial" charset="0"/>
              </a:rPr>
              <a:t>7. 2</a:t>
            </a:r>
            <a:r>
              <a:rPr kumimoji="0" lang="en-US" altLang="ko-KR" sz="2000" b="1" baseline="30000" dirty="0" smtClean="0">
                <a:latin typeface="Arial" charset="0"/>
                <a:ea typeface="Arial" charset="0"/>
                <a:cs typeface="Arial" charset="0"/>
              </a:rPr>
              <a:t>nd</a:t>
            </a:r>
            <a:r>
              <a:rPr kumimoji="0" lang="en-US" altLang="ko-KR" sz="2000" b="1" dirty="0" smtClean="0">
                <a:latin typeface="Arial" charset="0"/>
                <a:ea typeface="Arial" charset="0"/>
                <a:cs typeface="Arial" charset="0"/>
              </a:rPr>
              <a:t> Decomposition: </a:t>
            </a:r>
            <a:r>
              <a:rPr kumimoji="0" lang="en-US" altLang="ko-KR" sz="2000" b="1" dirty="0" err="1" smtClean="0">
                <a:latin typeface="Arial" charset="0"/>
                <a:ea typeface="Arial" charset="0"/>
                <a:cs typeface="Arial" charset="0"/>
              </a:rPr>
              <a:t>SurePark</a:t>
            </a:r>
            <a:r>
              <a:rPr kumimoji="0" lang="en-US" altLang="ko-KR" sz="2000" b="1" dirty="0" smtClean="0">
                <a:latin typeface="Arial" charset="0"/>
                <a:ea typeface="Arial" charset="0"/>
                <a:cs typeface="Arial" charset="0"/>
              </a:rPr>
              <a:t> Manager</a:t>
            </a:r>
            <a:endParaRPr kumimoji="0" lang="ko-KR" altLang="en-US" sz="2000" b="1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제목 21"/>
          <p:cNvSpPr txBox="1">
            <a:spLocks/>
          </p:cNvSpPr>
          <p:nvPr/>
        </p:nvSpPr>
        <p:spPr bwMode="auto">
          <a:xfrm>
            <a:off x="776288" y="808275"/>
            <a:ext cx="5333800" cy="41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kumimoji="0" lang="en-US" altLang="ko-KR" sz="1600" b="1" dirty="0" smtClean="0">
                <a:latin typeface="Arial" charset="0"/>
                <a:ea typeface="Arial" charset="0"/>
                <a:cs typeface="Arial" charset="0"/>
              </a:rPr>
              <a:t>How </a:t>
            </a:r>
            <a:r>
              <a:rPr kumimoji="0" lang="en-US" altLang="ko-KR" sz="1600" b="1" dirty="0">
                <a:latin typeface="Arial" charset="0"/>
                <a:ea typeface="Arial" charset="0"/>
                <a:cs typeface="Arial" charset="0"/>
              </a:rPr>
              <a:t>to check if Facility Controller is alive</a:t>
            </a:r>
            <a:endParaRPr kumimoji="0" lang="ko-KR" altLang="en-US" sz="1600" b="1" smtClean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1196578"/>
            <a:ext cx="6139204" cy="2688569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798154" y="4076257"/>
            <a:ext cx="8402996" cy="1653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905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0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We need to check the status of the Facility Controller. The </a:t>
            </a:r>
            <a:r>
              <a:rPr lang="en-US" altLang="ko-KR" sz="1600" kern="0" dirty="0" err="1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SurePark</a:t>
            </a:r>
            <a:r>
              <a:rPr lang="en-US" altLang="ko-KR" sz="1600" kern="0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Manager communicate with the Facility Controller through TCP/IP. Communication could be failed because of the many reasons. We’ve considered heartbeat tactic and ping-echo tactic to detect this kinds of faults. Ping-echo sends packets each other but heartbeat sends a packet one way. Since the </a:t>
            </a:r>
            <a:r>
              <a:rPr lang="en-US" altLang="ko-KR" sz="1600" kern="0" dirty="0" err="1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SurePark</a:t>
            </a:r>
            <a:r>
              <a:rPr lang="en-US" altLang="ko-KR" sz="1600" kern="0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Manager has to control several Facility Controllers, we’d better reduce network traffic. So we choose </a:t>
            </a:r>
            <a:r>
              <a:rPr lang="en-US" altLang="ko-KR" sz="1600" b="1" kern="0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heartbeat tactic for availability (QA02). </a:t>
            </a:r>
            <a:endParaRPr lang="ko-KR" altLang="ko-KR" sz="1600" b="1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70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E8CC54-DFE0-4636-8F08-1CBBBE732C98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sp>
        <p:nvSpPr>
          <p:cNvPr id="3" name="제목 21"/>
          <p:cNvSpPr txBox="1">
            <a:spLocks/>
          </p:cNvSpPr>
          <p:nvPr/>
        </p:nvSpPr>
        <p:spPr bwMode="auto">
          <a:xfrm>
            <a:off x="195264" y="188913"/>
            <a:ext cx="5333800" cy="41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kumimoji="0" lang="en-US" altLang="ko-KR" sz="2000" b="1" dirty="0" smtClean="0">
                <a:latin typeface="Arial" charset="0"/>
                <a:ea typeface="Arial" charset="0"/>
                <a:cs typeface="Arial" charset="0"/>
              </a:rPr>
              <a:t>7. 2</a:t>
            </a:r>
            <a:r>
              <a:rPr kumimoji="0" lang="en-US" altLang="ko-KR" sz="2000" b="1" baseline="30000" dirty="0" smtClean="0">
                <a:latin typeface="Arial" charset="0"/>
                <a:ea typeface="Arial" charset="0"/>
                <a:cs typeface="Arial" charset="0"/>
              </a:rPr>
              <a:t>nd</a:t>
            </a:r>
            <a:r>
              <a:rPr kumimoji="0" lang="en-US" altLang="ko-KR" sz="2000" b="1" dirty="0" smtClean="0">
                <a:latin typeface="Arial" charset="0"/>
                <a:ea typeface="Arial" charset="0"/>
                <a:cs typeface="Arial" charset="0"/>
              </a:rPr>
              <a:t> Decomposition: Web Server</a:t>
            </a:r>
            <a:endParaRPr kumimoji="0" lang="ko-KR" altLang="en-US" sz="2000" b="1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제목 21"/>
          <p:cNvSpPr txBox="1">
            <a:spLocks/>
          </p:cNvSpPr>
          <p:nvPr/>
        </p:nvSpPr>
        <p:spPr bwMode="auto">
          <a:xfrm>
            <a:off x="776288" y="808275"/>
            <a:ext cx="5333800" cy="41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kumimoji="0" lang="en-US" altLang="ko-KR" sz="1600" b="1" dirty="0" smtClean="0">
                <a:latin typeface="Arial" charset="0"/>
                <a:ea typeface="Arial" charset="0"/>
                <a:cs typeface="Arial" charset="0"/>
              </a:rPr>
              <a:t>Security</a:t>
            </a:r>
            <a:endParaRPr kumimoji="0" lang="ko-KR" altLang="en-US" sz="1600" b="1" smtClean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3" name="그림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88" y="1196975"/>
            <a:ext cx="8583912" cy="44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6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E8CC54-DFE0-4636-8F08-1CBBBE732C98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sp>
        <p:nvSpPr>
          <p:cNvPr id="3" name="제목 21"/>
          <p:cNvSpPr txBox="1">
            <a:spLocks/>
          </p:cNvSpPr>
          <p:nvPr/>
        </p:nvSpPr>
        <p:spPr bwMode="auto">
          <a:xfrm>
            <a:off x="195264" y="188913"/>
            <a:ext cx="5333800" cy="41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kumimoji="0" lang="en-US" altLang="ko-KR" sz="2000" b="1" dirty="0">
                <a:latin typeface="Arial" charset="0"/>
                <a:ea typeface="Arial" charset="0"/>
                <a:cs typeface="Arial" charset="0"/>
              </a:rPr>
              <a:t>7</a:t>
            </a:r>
            <a:r>
              <a:rPr kumimoji="0" lang="en-US" altLang="ko-KR" sz="2000" b="1" dirty="0" smtClean="0">
                <a:latin typeface="Arial" charset="0"/>
                <a:ea typeface="Arial" charset="0"/>
                <a:cs typeface="Arial" charset="0"/>
              </a:rPr>
              <a:t>. 2</a:t>
            </a:r>
            <a:r>
              <a:rPr kumimoji="0" lang="en-US" altLang="ko-KR" sz="2000" b="1" baseline="30000" dirty="0" smtClean="0">
                <a:latin typeface="Arial" charset="0"/>
                <a:ea typeface="Arial" charset="0"/>
                <a:cs typeface="Arial" charset="0"/>
              </a:rPr>
              <a:t>nd</a:t>
            </a:r>
            <a:r>
              <a:rPr kumimoji="0" lang="en-US" altLang="ko-KR" sz="2000" b="1" dirty="0" smtClean="0">
                <a:latin typeface="Arial" charset="0"/>
                <a:ea typeface="Arial" charset="0"/>
                <a:cs typeface="Arial" charset="0"/>
              </a:rPr>
              <a:t> Decomposition: Web Server</a:t>
            </a:r>
            <a:endParaRPr kumimoji="0" lang="ko-KR" altLang="en-US" sz="2000" b="1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제목 21"/>
          <p:cNvSpPr txBox="1">
            <a:spLocks/>
          </p:cNvSpPr>
          <p:nvPr/>
        </p:nvSpPr>
        <p:spPr bwMode="auto">
          <a:xfrm>
            <a:off x="791798" y="804279"/>
            <a:ext cx="5333800" cy="41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kumimoji="0" lang="en-US" altLang="ko-KR" sz="1600" b="1" dirty="0" smtClean="0">
                <a:latin typeface="Arial" charset="0"/>
                <a:ea typeface="Arial" charset="0"/>
                <a:cs typeface="Arial" charset="0"/>
              </a:rPr>
              <a:t>Security</a:t>
            </a:r>
            <a:endParaRPr kumimoji="0" lang="ko-KR" altLang="en-US" sz="1600" b="1" smtClean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249" y="1000737"/>
            <a:ext cx="7302143" cy="502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21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E8CC54-DFE0-4636-8F08-1CBBBE732C98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  <p:sp>
        <p:nvSpPr>
          <p:cNvPr id="3" name="제목 21"/>
          <p:cNvSpPr txBox="1">
            <a:spLocks/>
          </p:cNvSpPr>
          <p:nvPr/>
        </p:nvSpPr>
        <p:spPr bwMode="auto">
          <a:xfrm>
            <a:off x="195264" y="188913"/>
            <a:ext cx="5333800" cy="41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kumimoji="0" lang="en-US" altLang="ko-KR" sz="2000" b="1" dirty="0">
                <a:latin typeface="Arial" charset="0"/>
                <a:ea typeface="Arial" charset="0"/>
                <a:cs typeface="Arial" charset="0"/>
              </a:rPr>
              <a:t>8</a:t>
            </a:r>
            <a:r>
              <a:rPr kumimoji="0" lang="en-US" altLang="ko-KR" sz="2000" b="1" dirty="0" smtClean="0">
                <a:latin typeface="Arial" charset="0"/>
                <a:ea typeface="Arial" charset="0"/>
                <a:cs typeface="Arial" charset="0"/>
              </a:rPr>
              <a:t>. Protocol</a:t>
            </a:r>
            <a:endParaRPr kumimoji="0" lang="ko-KR" altLang="en-US" sz="2000" b="1" smtClean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770793"/>
              </p:ext>
            </p:extLst>
          </p:nvPr>
        </p:nvGraphicFramePr>
        <p:xfrm>
          <a:off x="791798" y="1196974"/>
          <a:ext cx="5241323" cy="719857"/>
        </p:xfrm>
        <a:graphic>
          <a:graphicData uri="http://schemas.openxmlformats.org/drawingml/2006/table">
            <a:tbl>
              <a:tblPr firstRow="1" firstCol="1" bandRow="1"/>
              <a:tblGrid>
                <a:gridCol w="1081966"/>
                <a:gridCol w="938832"/>
                <a:gridCol w="624587"/>
                <a:gridCol w="1279101"/>
                <a:gridCol w="1316837"/>
              </a:tblGrid>
              <a:tr h="351489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Start Symbol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Facility Id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Code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Value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End Symbol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368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1byte($)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4byte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1byte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 smtClean="0"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Variable </a:t>
                      </a:r>
                      <a:r>
                        <a:rPr lang="en-US" sz="1200" kern="0" dirty="0"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length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1byte(\n)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제목 21"/>
          <p:cNvSpPr txBox="1">
            <a:spLocks/>
          </p:cNvSpPr>
          <p:nvPr/>
        </p:nvSpPr>
        <p:spPr bwMode="auto">
          <a:xfrm>
            <a:off x="791798" y="804279"/>
            <a:ext cx="5333800" cy="41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kumimoji="0" lang="en-US" altLang="ko-KR" sz="1600" b="1" dirty="0" err="1" smtClean="0">
                <a:latin typeface="Arial" charset="0"/>
                <a:ea typeface="Arial" charset="0"/>
                <a:cs typeface="Arial" charset="0"/>
              </a:rPr>
              <a:t>SurePark</a:t>
            </a:r>
            <a:r>
              <a:rPr kumimoji="0" lang="en-US" altLang="ko-KR" sz="1600" b="1" dirty="0" smtClean="0">
                <a:latin typeface="Arial" charset="0"/>
                <a:ea typeface="Arial" charset="0"/>
                <a:cs typeface="Arial" charset="0"/>
              </a:rPr>
              <a:t> Manager to Facility Controller</a:t>
            </a:r>
            <a:endParaRPr kumimoji="0" lang="ko-KR" altLang="en-US" sz="1600" b="1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29083" y="1988840"/>
            <a:ext cx="9001000" cy="976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en-US" altLang="ko-KR" sz="1400" kern="100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Code: </a:t>
            </a:r>
            <a:r>
              <a:rPr lang="en-US" altLang="ko-KR" sz="1400" kern="100" dirty="0" smtClean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 = Information, S = Slot Status,  </a:t>
            </a:r>
            <a:r>
              <a:rPr lang="en-US" altLang="ko-KR" sz="1400" kern="100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 </a:t>
            </a:r>
            <a:r>
              <a:rPr lang="en-US" altLang="ko-KR" sz="1400" kern="100" dirty="0" smtClean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= Entry Gate,  </a:t>
            </a:r>
            <a:r>
              <a:rPr lang="en-US" altLang="ko-KR" sz="1400" kern="100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X </a:t>
            </a:r>
            <a:r>
              <a:rPr lang="en-US" altLang="ko-KR" sz="1400" kern="100" dirty="0" smtClean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= Exit Gate, L = LED.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en-US" altLang="ko-KR" sz="1400" kern="100" dirty="0" smtClean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Slot status packet: 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$1001S</a:t>
            </a:r>
            <a:r>
              <a:rPr lang="en-US" altLang="ko-KR" sz="1400" kern="0" dirty="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1001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\n</a:t>
            </a:r>
            <a:r>
              <a:rPr lang="en-US" altLang="ko-KR" sz="1400" kern="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 (Slot 0 and 3 are </a:t>
            </a:r>
            <a:r>
              <a:rPr lang="en-US" altLang="ko-KR" sz="1400" kern="0" dirty="0" smtClean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occupied.)</a:t>
            </a:r>
            <a:endParaRPr lang="en-US" altLang="ko-KR" sz="1400" kern="100" dirty="0" smtClean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en-US" altLang="ko-KR" sz="1400" kern="100" dirty="0" smtClean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Heartbeat packet: 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$1001\n</a:t>
            </a:r>
            <a:r>
              <a:rPr lang="en-US" altLang="ko-KR" sz="1400" kern="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(Only have facility Id.)</a:t>
            </a:r>
            <a:endParaRPr lang="en-US" altLang="ko-KR" sz="1400" kern="100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8" name="제목 21"/>
          <p:cNvSpPr txBox="1">
            <a:spLocks/>
          </p:cNvSpPr>
          <p:nvPr/>
        </p:nvSpPr>
        <p:spPr bwMode="auto">
          <a:xfrm>
            <a:off x="763320" y="3314926"/>
            <a:ext cx="5333800" cy="41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kumimoji="0" lang="en-US" altLang="ko-KR" sz="1600" b="1" dirty="0" err="1" smtClean="0">
                <a:latin typeface="Arial" charset="0"/>
                <a:ea typeface="Arial" charset="0"/>
                <a:cs typeface="Arial" charset="0"/>
              </a:rPr>
              <a:t>SurePark</a:t>
            </a:r>
            <a:r>
              <a:rPr kumimoji="0" lang="en-US" altLang="ko-KR" sz="1600" b="1" dirty="0" smtClean="0">
                <a:latin typeface="Arial" charset="0"/>
                <a:ea typeface="Arial" charset="0"/>
                <a:cs typeface="Arial" charset="0"/>
              </a:rPr>
              <a:t> Manager to Web Service</a:t>
            </a:r>
            <a:endParaRPr kumimoji="0" lang="ko-KR" altLang="en-US" sz="1600" b="1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90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E8CC54-DFE0-4636-8F08-1CBBBE732C98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  <p:sp>
        <p:nvSpPr>
          <p:cNvPr id="3" name="제목 21"/>
          <p:cNvSpPr txBox="1">
            <a:spLocks/>
          </p:cNvSpPr>
          <p:nvPr/>
        </p:nvSpPr>
        <p:spPr bwMode="auto">
          <a:xfrm>
            <a:off x="195264" y="188913"/>
            <a:ext cx="5333800" cy="41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kumimoji="0" lang="en-US" altLang="ko-KR" sz="2000" b="1" dirty="0" smtClean="0">
                <a:latin typeface="Arial" charset="0"/>
                <a:ea typeface="Arial" charset="0"/>
                <a:cs typeface="Arial" charset="0"/>
              </a:rPr>
              <a:t>9. Time Log</a:t>
            </a:r>
            <a:endParaRPr kumimoji="0" lang="ko-KR" altLang="en-US" sz="2000" b="1" smtClean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2176446"/>
              </p:ext>
            </p:extLst>
          </p:nvPr>
        </p:nvGraphicFramePr>
        <p:xfrm>
          <a:off x="5673080" y="2852267"/>
          <a:ext cx="4088904" cy="3096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차트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98068"/>
              </p:ext>
            </p:extLst>
          </p:nvPr>
        </p:nvGraphicFramePr>
        <p:xfrm>
          <a:off x="208691" y="2205533"/>
          <a:ext cx="5400600" cy="37437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타원 4"/>
          <p:cNvSpPr/>
          <p:nvPr/>
        </p:nvSpPr>
        <p:spPr>
          <a:xfrm rot="20090220">
            <a:off x="1845517" y="4025698"/>
            <a:ext cx="2849587" cy="206230"/>
          </a:xfrm>
          <a:prstGeom prst="ellipse">
            <a:avLst/>
          </a:prstGeom>
          <a:solidFill>
            <a:schemeClr val="accent5">
              <a:lumMod val="20000"/>
              <a:lumOff val="8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GAB1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5664" y="836712"/>
            <a:ext cx="88154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Why gab happened?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We had a trouble adjusting to the time difference in the first week.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We had a burden of reading assignment as we expected.</a:t>
            </a:r>
            <a:endParaRPr lang="ko-KR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51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21"/>
          <p:cNvSpPr>
            <a:spLocks noGrp="1"/>
          </p:cNvSpPr>
          <p:nvPr>
            <p:ph type="title" idx="4294967295"/>
          </p:nvPr>
        </p:nvSpPr>
        <p:spPr bwMode="auto">
          <a:xfrm>
            <a:off x="195264" y="188913"/>
            <a:ext cx="5333800" cy="41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ko-KR" sz="2000" b="1" dirty="0" smtClean="0">
                <a:latin typeface="Arial" charset="0"/>
                <a:ea typeface="Arial" charset="0"/>
                <a:cs typeface="Arial" charset="0"/>
              </a:rPr>
              <a:t>Contents</a:t>
            </a:r>
            <a:endParaRPr lang="ko-KR" altLang="en-US" sz="20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E8CC54-DFE0-4636-8F08-1CBBBE732C98}" type="slidenum">
              <a:rPr lang="ko-KR" altLang="en-US" smtClean="0">
                <a:latin typeface="Arial" charset="0"/>
                <a:ea typeface="Arial" charset="0"/>
                <a:cs typeface="Arial" charset="0"/>
              </a:rPr>
              <a:pPr>
                <a:defRPr/>
              </a:pPr>
              <a:t>1</a:t>
            </a:fld>
            <a:endParaRPr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41350" y="907841"/>
            <a:ext cx="855980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altLang="ko-KR" sz="2000" dirty="0" smtClean="0">
                <a:latin typeface="Arial" charset="0"/>
                <a:ea typeface="Arial" charset="0"/>
                <a:cs typeface="Arial" charset="0"/>
              </a:rPr>
              <a:t>Introduction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altLang="ko-KR" sz="2000" dirty="0" smtClean="0">
                <a:latin typeface="Arial" charset="0"/>
                <a:ea typeface="Arial" charset="0"/>
                <a:cs typeface="Arial" charset="0"/>
              </a:rPr>
              <a:t>Architectural Drivers</a:t>
            </a:r>
          </a:p>
          <a:p>
            <a:pPr>
              <a:spcBef>
                <a:spcPts val="600"/>
              </a:spcBef>
            </a:pPr>
            <a:r>
              <a:rPr lang="en-US" altLang="ko-KR" sz="1600" dirty="0" smtClean="0">
                <a:latin typeface="Arial" charset="0"/>
                <a:ea typeface="Arial" charset="0"/>
                <a:cs typeface="Arial" charset="0"/>
              </a:rPr>
              <a:t>     2.1 Functional Requirement</a:t>
            </a:r>
          </a:p>
          <a:p>
            <a:pPr>
              <a:spcBef>
                <a:spcPts val="600"/>
              </a:spcBef>
            </a:pPr>
            <a:r>
              <a:rPr lang="en-US" altLang="ko-KR" sz="1600" dirty="0" smtClean="0">
                <a:latin typeface="Arial" charset="0"/>
                <a:ea typeface="Arial" charset="0"/>
                <a:cs typeface="Arial" charset="0"/>
              </a:rPr>
              <a:t>     2.2 Quality Attribute Utility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ko-KR" sz="1600" dirty="0" smtClean="0">
                <a:latin typeface="Arial" charset="0"/>
                <a:ea typeface="Arial" charset="0"/>
                <a:cs typeface="Arial" charset="0"/>
              </a:rPr>
              <a:t>    2.3 Business Constraint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ko-KR" sz="1600" dirty="0" smtClean="0">
                <a:latin typeface="Arial" charset="0"/>
                <a:ea typeface="Arial" charset="0"/>
                <a:cs typeface="Arial" charset="0"/>
              </a:rPr>
              <a:t>    2.4 Technical Constraint</a:t>
            </a:r>
          </a:p>
          <a:p>
            <a:pPr>
              <a:spcBef>
                <a:spcPts val="600"/>
              </a:spcBef>
            </a:pPr>
            <a:r>
              <a:rPr lang="en-US" altLang="ko-KR" sz="2000" dirty="0" smtClean="0">
                <a:latin typeface="Arial" charset="0"/>
                <a:ea typeface="Arial" charset="0"/>
                <a:cs typeface="Arial" charset="0"/>
              </a:rPr>
              <a:t>3. System Context</a:t>
            </a:r>
          </a:p>
          <a:p>
            <a:pPr>
              <a:spcBef>
                <a:spcPts val="600"/>
              </a:spcBef>
            </a:pPr>
            <a:r>
              <a:rPr lang="en-US" altLang="ko-KR" sz="2000" dirty="0" smtClean="0">
                <a:latin typeface="Arial" charset="0"/>
                <a:ea typeface="Arial" charset="0"/>
                <a:cs typeface="Arial" charset="0"/>
              </a:rPr>
              <a:t>4. Architectural Design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ko-KR" sz="1600" dirty="0" smtClean="0">
                <a:latin typeface="Arial" charset="0"/>
                <a:ea typeface="Arial" charset="0"/>
                <a:cs typeface="Arial" charset="0"/>
              </a:rPr>
              <a:t>   4.1 1</a:t>
            </a:r>
            <a:r>
              <a:rPr lang="en-US" altLang="ko-KR" sz="1600" baseline="30000" dirty="0" smtClean="0">
                <a:latin typeface="Arial" charset="0"/>
                <a:ea typeface="Arial" charset="0"/>
                <a:cs typeface="Arial" charset="0"/>
              </a:rPr>
              <a:t>st</a:t>
            </a:r>
            <a:r>
              <a:rPr lang="en-US" altLang="ko-KR" sz="1600" dirty="0" smtClean="0">
                <a:latin typeface="Arial" charset="0"/>
                <a:ea typeface="Arial" charset="0"/>
                <a:cs typeface="Arial" charset="0"/>
              </a:rPr>
              <a:t> Decomposition: Modifiability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ko-KR" sz="1600" dirty="0" smtClean="0">
                <a:latin typeface="Arial" charset="0"/>
                <a:ea typeface="Arial" charset="0"/>
                <a:cs typeface="Arial" charset="0"/>
              </a:rPr>
              <a:t>   4.2 2</a:t>
            </a:r>
            <a:r>
              <a:rPr lang="en-US" altLang="ko-KR" sz="1600" baseline="30000" dirty="0" smtClean="0">
                <a:latin typeface="Arial" charset="0"/>
                <a:ea typeface="Arial" charset="0"/>
                <a:cs typeface="Arial" charset="0"/>
              </a:rPr>
              <a:t>nd</a:t>
            </a:r>
            <a:r>
              <a:rPr lang="en-US" altLang="ko-KR" sz="1600" dirty="0" smtClean="0">
                <a:latin typeface="Arial" charset="0"/>
                <a:ea typeface="Arial" charset="0"/>
                <a:cs typeface="Arial" charset="0"/>
              </a:rPr>
              <a:t> Decomposition: Availability</a:t>
            </a:r>
            <a:endParaRPr lang="en-US" altLang="ko-KR" sz="1600" dirty="0"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ts val="600"/>
              </a:spcBef>
            </a:pPr>
            <a:r>
              <a:rPr lang="en-US" altLang="ko-KR" sz="1600" dirty="0" smtClean="0">
                <a:latin typeface="Arial" charset="0"/>
                <a:ea typeface="Arial" charset="0"/>
                <a:cs typeface="Arial" charset="0"/>
              </a:rPr>
              <a:t>    4.3 2</a:t>
            </a:r>
            <a:r>
              <a:rPr lang="en-US" altLang="ko-KR" sz="1600" baseline="30000" dirty="0" smtClean="0">
                <a:latin typeface="Arial" charset="0"/>
                <a:ea typeface="Arial" charset="0"/>
                <a:cs typeface="Arial" charset="0"/>
              </a:rPr>
              <a:t>nd</a:t>
            </a:r>
            <a:r>
              <a:rPr lang="en-US" altLang="ko-KR" sz="1600" dirty="0" smtClean="0">
                <a:latin typeface="Arial" charset="0"/>
                <a:ea typeface="Arial" charset="0"/>
                <a:cs typeface="Arial" charset="0"/>
              </a:rPr>
              <a:t> Decomposition: Security</a:t>
            </a:r>
          </a:p>
          <a:p>
            <a:pPr>
              <a:spcBef>
                <a:spcPts val="600"/>
              </a:spcBef>
            </a:pPr>
            <a:r>
              <a:rPr lang="en-US" altLang="ko-KR" sz="2000" dirty="0" smtClean="0">
                <a:latin typeface="Arial" charset="0"/>
                <a:ea typeface="Arial" charset="0"/>
                <a:cs typeface="Arial" charset="0"/>
              </a:rPr>
              <a:t>5. Protocol</a:t>
            </a:r>
          </a:p>
          <a:p>
            <a:pPr>
              <a:spcBef>
                <a:spcPts val="600"/>
              </a:spcBef>
            </a:pPr>
            <a:r>
              <a:rPr lang="en-US" altLang="ko-KR" sz="2000" dirty="0" smtClean="0">
                <a:latin typeface="Arial" charset="0"/>
                <a:ea typeface="Arial" charset="0"/>
                <a:cs typeface="Arial" charset="0"/>
              </a:rPr>
              <a:t>6. Time Log</a:t>
            </a:r>
          </a:p>
          <a:p>
            <a:pPr>
              <a:spcBef>
                <a:spcPts val="600"/>
              </a:spcBef>
            </a:pPr>
            <a:r>
              <a:rPr lang="en-US" altLang="ko-KR" sz="2000" dirty="0" smtClean="0">
                <a:latin typeface="Arial" charset="0"/>
                <a:ea typeface="Arial" charset="0"/>
                <a:cs typeface="Arial" charset="0"/>
              </a:rPr>
              <a:t>7. Artifacts</a:t>
            </a:r>
          </a:p>
          <a:p>
            <a:pPr>
              <a:spcBef>
                <a:spcPts val="600"/>
              </a:spcBef>
            </a:pPr>
            <a:r>
              <a:rPr lang="en-US" altLang="ko-KR" sz="2000" dirty="0" smtClean="0">
                <a:latin typeface="Arial" charset="0"/>
                <a:ea typeface="Arial" charset="0"/>
                <a:cs typeface="Arial" charset="0"/>
              </a:rPr>
              <a:t>8. Lesson Learned</a:t>
            </a:r>
          </a:p>
        </p:txBody>
      </p:sp>
    </p:spTree>
    <p:extLst>
      <p:ext uri="{BB962C8B-B14F-4D97-AF65-F5344CB8AC3E}">
        <p14:creationId xmlns:p14="http://schemas.microsoft.com/office/powerpoint/2010/main" val="28449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E8CC54-DFE0-4636-8F08-1CBBBE732C98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  <p:sp>
        <p:nvSpPr>
          <p:cNvPr id="3" name="제목 21"/>
          <p:cNvSpPr txBox="1">
            <a:spLocks/>
          </p:cNvSpPr>
          <p:nvPr/>
        </p:nvSpPr>
        <p:spPr bwMode="auto">
          <a:xfrm>
            <a:off x="195264" y="188913"/>
            <a:ext cx="5333800" cy="41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kumimoji="0" lang="en-US" altLang="ko-KR" sz="2000" b="1" dirty="0" smtClean="0">
                <a:latin typeface="Arial" charset="0"/>
                <a:ea typeface="Arial" charset="0"/>
                <a:cs typeface="Arial" charset="0"/>
              </a:rPr>
              <a:t>10. Artifacts</a:t>
            </a:r>
            <a:endParaRPr kumimoji="0" lang="ko-KR" altLang="en-US" sz="2000" b="1" smtClean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805634"/>
              </p:ext>
            </p:extLst>
          </p:nvPr>
        </p:nvGraphicFramePr>
        <p:xfrm>
          <a:off x="776288" y="1179830"/>
          <a:ext cx="8424862" cy="1943239"/>
        </p:xfrm>
        <a:graphic>
          <a:graphicData uri="http://schemas.openxmlformats.org/drawingml/2006/table">
            <a:tbl>
              <a:tblPr firstRow="1" firstCol="1" bandRow="1"/>
              <a:tblGrid>
                <a:gridCol w="576312"/>
                <a:gridCol w="3672408"/>
                <a:gridCol w="3396086"/>
                <a:gridCol w="780056"/>
              </a:tblGrid>
              <a:tr h="19677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No.</a:t>
                      </a:r>
                      <a:endParaRPr lang="ko-KR" sz="1400" kern="1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File Name</a:t>
                      </a:r>
                      <a:endParaRPr lang="ko-KR" sz="1400" kern="1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err="1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Discription</a:t>
                      </a:r>
                      <a:endParaRPr lang="ko-KR" sz="1400" kern="1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Page</a:t>
                      </a:r>
                      <a:endParaRPr lang="ko-KR" sz="1400" kern="1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5"/>
                    </a:solidFill>
                  </a:tcPr>
                </a:tc>
              </a:tr>
              <a:tr h="31803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  <a:endParaRPr lang="ko-KR" sz="1400" kern="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SurePark_Initial_TEAM3.pptx</a:t>
                      </a:r>
                      <a:endParaRPr lang="ko-KR" sz="1400" kern="1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Initial</a:t>
                      </a:r>
                      <a:r>
                        <a:rPr lang="en-US" altLang="ko-KR" sz="1400" kern="100" baseline="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presentation document</a:t>
                      </a:r>
                      <a:endParaRPr lang="ko-KR" sz="1400" kern="1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24</a:t>
                      </a:r>
                      <a:endParaRPr lang="ko-KR" sz="1400" kern="1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26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</a:t>
                      </a:r>
                      <a:endParaRPr lang="ko-KR" sz="1400" kern="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SurePark_Final_Presentation_TEAM3.pptx</a:t>
                      </a:r>
                      <a:endParaRPr lang="ko-KR" sz="1400" kern="1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Final presentation document</a:t>
                      </a:r>
                      <a:endParaRPr lang="ko-KR" sz="1400" kern="1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</a:t>
                      </a:r>
                      <a:endParaRPr lang="ko-KR" sz="1400" kern="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SurePark_ADS_TEAM3.docx</a:t>
                      </a:r>
                      <a:endParaRPr lang="ko-KR" sz="1400" kern="1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Architectural Driver</a:t>
                      </a:r>
                      <a:r>
                        <a:rPr lang="en-US" altLang="ko-KR" sz="1400" kern="100" baseline="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Specification document</a:t>
                      </a:r>
                      <a:endParaRPr lang="ko-KR" sz="1400" kern="1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19</a:t>
                      </a:r>
                      <a:endParaRPr lang="ko-KR" sz="1400" kern="1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</a:t>
                      </a:r>
                      <a:endParaRPr lang="ko-KR" sz="1400" kern="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SurePark_ADD_TEAM3.docx</a:t>
                      </a:r>
                      <a:endParaRPr lang="ko-KR" sz="1400" kern="1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Architectural Design Document</a:t>
                      </a:r>
                      <a:endParaRPr lang="ko-KR" sz="1400" kern="1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제목 21"/>
          <p:cNvSpPr txBox="1">
            <a:spLocks/>
          </p:cNvSpPr>
          <p:nvPr/>
        </p:nvSpPr>
        <p:spPr bwMode="auto">
          <a:xfrm>
            <a:off x="791798" y="804279"/>
            <a:ext cx="5333800" cy="41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kumimoji="0" lang="en-US" altLang="ko-KR" sz="1600" b="1" dirty="0" smtClean="0">
                <a:latin typeface="Arial" charset="0"/>
                <a:ea typeface="Arial" charset="0"/>
                <a:cs typeface="Arial" charset="0"/>
              </a:rPr>
              <a:t>Document</a:t>
            </a:r>
            <a:endParaRPr kumimoji="0" lang="ko-KR" altLang="en-US" sz="1600" b="1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제목 21"/>
          <p:cNvSpPr txBox="1">
            <a:spLocks/>
          </p:cNvSpPr>
          <p:nvPr/>
        </p:nvSpPr>
        <p:spPr bwMode="auto">
          <a:xfrm>
            <a:off x="770648" y="3516313"/>
            <a:ext cx="5333800" cy="41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kumimoji="0" lang="en-US" altLang="ko-KR" sz="1600" b="1" dirty="0" smtClean="0">
                <a:latin typeface="Arial" charset="0"/>
                <a:ea typeface="Arial" charset="0"/>
                <a:cs typeface="Arial" charset="0"/>
              </a:rPr>
              <a:t>Source Code</a:t>
            </a:r>
            <a:endParaRPr kumimoji="0" lang="ko-KR" altLang="en-US" sz="1600" b="1" smtClean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223929"/>
              </p:ext>
            </p:extLst>
          </p:nvPr>
        </p:nvGraphicFramePr>
        <p:xfrm>
          <a:off x="776536" y="3933056"/>
          <a:ext cx="8424862" cy="1385074"/>
        </p:xfrm>
        <a:graphic>
          <a:graphicData uri="http://schemas.openxmlformats.org/drawingml/2006/table">
            <a:tbl>
              <a:tblPr firstRow="1" firstCol="1" bandRow="1"/>
              <a:tblGrid>
                <a:gridCol w="576312"/>
                <a:gridCol w="3672160"/>
                <a:gridCol w="3396334"/>
                <a:gridCol w="780056"/>
              </a:tblGrid>
              <a:tr h="19677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No.</a:t>
                      </a:r>
                      <a:endParaRPr lang="ko-KR" sz="1400" kern="1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Application</a:t>
                      </a:r>
                      <a:endParaRPr lang="ko-KR" sz="1400" kern="1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Language</a:t>
                      </a:r>
                      <a:endParaRPr lang="ko-KR" sz="1400" kern="1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LOC</a:t>
                      </a:r>
                      <a:endParaRPr lang="ko-KR" sz="1400" kern="1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5"/>
                    </a:solidFill>
                  </a:tcPr>
                </a:tc>
              </a:tr>
              <a:tr h="31803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  <a:endParaRPr lang="ko-KR" sz="1400" kern="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Facility</a:t>
                      </a:r>
                      <a:r>
                        <a:rPr lang="en-US" altLang="ko-KR" sz="1400" kern="100" baseline="0" dirty="0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Controller</a:t>
                      </a:r>
                      <a:endParaRPr lang="ko-KR" sz="1400" kern="1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</a:t>
                      </a:r>
                      <a:endParaRPr lang="ko-KR" sz="1400" kern="1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616</a:t>
                      </a:r>
                      <a:endParaRPr lang="ko-KR" sz="1400" kern="1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26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</a:t>
                      </a:r>
                      <a:endParaRPr lang="ko-KR" sz="1400" kern="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err="1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SurePark</a:t>
                      </a:r>
                      <a:r>
                        <a:rPr lang="en-US" altLang="ko-KR" sz="1400" kern="100" dirty="0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Manager</a:t>
                      </a:r>
                      <a:endParaRPr lang="ko-KR" sz="1400" kern="1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JAVA</a:t>
                      </a:r>
                      <a:endParaRPr lang="ko-KR" sz="1400" kern="1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1263</a:t>
                      </a:r>
                      <a:endParaRPr lang="ko-KR" sz="1400" kern="1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</a:t>
                      </a:r>
                      <a:endParaRPr lang="ko-KR" sz="1400" kern="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Web</a:t>
                      </a:r>
                      <a:r>
                        <a:rPr lang="en-US" altLang="ko-KR" sz="1400" kern="100" baseline="0" dirty="0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Service</a:t>
                      </a:r>
                      <a:endParaRPr lang="ko-KR" sz="1400" kern="1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HTML5 CSS JAVA</a:t>
                      </a:r>
                      <a:r>
                        <a:rPr lang="en-US" altLang="ko-KR" sz="1400" kern="100" baseline="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SCRIPT</a:t>
                      </a:r>
                      <a:endParaRPr lang="ko-KR" sz="1400" kern="1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1650</a:t>
                      </a:r>
                      <a:endParaRPr lang="ko-KR" sz="1400" kern="1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08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E8CC54-DFE0-4636-8F08-1CBBBE732C98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  <p:sp>
        <p:nvSpPr>
          <p:cNvPr id="3" name="제목 21"/>
          <p:cNvSpPr txBox="1">
            <a:spLocks/>
          </p:cNvSpPr>
          <p:nvPr/>
        </p:nvSpPr>
        <p:spPr bwMode="auto">
          <a:xfrm>
            <a:off x="195264" y="188913"/>
            <a:ext cx="5333800" cy="41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kumimoji="0" lang="en-US" altLang="ko-KR" sz="2000" b="1" dirty="0" smtClean="0">
                <a:latin typeface="Arial" charset="0"/>
                <a:ea typeface="Arial" charset="0"/>
                <a:cs typeface="Arial" charset="0"/>
              </a:rPr>
              <a:t>11. Lesson Learned</a:t>
            </a:r>
            <a:endParaRPr kumimoji="0" lang="ko-KR" altLang="en-US" sz="2000" b="1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9952" y="908720"/>
            <a:ext cx="8641208" cy="5625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altLang="ko-KR" sz="1600" b="1" kern="100" dirty="0" smtClean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Using COTS is not free</a:t>
            </a:r>
            <a:endParaRPr lang="ko-KR" altLang="ko-KR" sz="1600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0"/>
              </a:spcAft>
              <a:buFontTx/>
              <a:buChar char="-"/>
            </a:pPr>
            <a:r>
              <a:rPr lang="en-US" altLang="ko-KR" sz="1600" kern="100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MongDB</a:t>
            </a:r>
            <a:r>
              <a:rPr lang="en-US" altLang="ko-KR" sz="1600" kern="100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Google Chart and Java script libraries. </a:t>
            </a:r>
            <a:endParaRPr lang="en-US" altLang="ko-KR" sz="1600" kern="100" dirty="0" smtClean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0"/>
              </a:spcAft>
              <a:buFontTx/>
              <a:buChar char="-"/>
            </a:pPr>
            <a:r>
              <a:rPr lang="en-US" altLang="ko-KR" sz="1600" kern="100" dirty="0" smtClean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Google Chart cannot </a:t>
            </a:r>
            <a:r>
              <a:rPr lang="en-US" altLang="ko-KR" sz="1600" kern="100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be used in the demonstration because the router is not connected to the internet. </a:t>
            </a:r>
            <a:endParaRPr lang="en-US" altLang="ko-KR" sz="1600" kern="100" dirty="0" smtClean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0"/>
              </a:spcAft>
              <a:buFontTx/>
              <a:buChar char="-"/>
            </a:pPr>
            <a:r>
              <a:rPr lang="en-US" altLang="ko-KR" sz="1600" kern="100" dirty="0" smtClean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Some </a:t>
            </a:r>
            <a:r>
              <a:rPr lang="en-US" altLang="ko-KR" sz="1600" kern="100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of Java script libraries caused network problems and it takes some time to find the root causes and fix them. </a:t>
            </a:r>
            <a:endParaRPr lang="ko-KR" altLang="ko-KR" sz="1600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90500" algn="just">
              <a:lnSpc>
                <a:spcPct val="107000"/>
              </a:lnSpc>
              <a:spcAft>
                <a:spcPts val="0"/>
              </a:spcAft>
            </a:pPr>
            <a:r>
              <a:rPr lang="en-US" altLang="ko-KR" sz="1600" kern="100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600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altLang="ko-KR" sz="1600" b="1" kern="100" dirty="0" smtClean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Development Tools</a:t>
            </a:r>
            <a:endParaRPr lang="ko-KR" altLang="ko-KR" sz="1600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0"/>
              </a:spcAft>
              <a:buFontTx/>
              <a:buChar char="-"/>
            </a:pPr>
            <a:r>
              <a:rPr lang="en-US" altLang="ko-KR" sz="1600" kern="100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Toggl</a:t>
            </a:r>
            <a:r>
              <a:rPr lang="en-US" altLang="ko-KR" sz="1600" kern="100" dirty="0" smtClean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: a </a:t>
            </a:r>
            <a:r>
              <a:rPr lang="en-US" altLang="ko-KR" sz="1600" kern="100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time tracking application to record our time </a:t>
            </a:r>
            <a:r>
              <a:rPr lang="en-US" altLang="ko-KR" sz="1600" kern="100" dirty="0" smtClean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log. It </a:t>
            </a:r>
            <a:r>
              <a:rPr lang="en-US" altLang="ko-KR" sz="1600" kern="100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makes easier for us to manage time.</a:t>
            </a:r>
          </a:p>
          <a:p>
            <a:pPr marL="285750" indent="-285750" algn="just">
              <a:lnSpc>
                <a:spcPct val="107000"/>
              </a:lnSpc>
              <a:spcAft>
                <a:spcPts val="0"/>
              </a:spcAft>
              <a:buFontTx/>
              <a:buChar char="-"/>
            </a:pPr>
            <a:r>
              <a:rPr lang="en-US" altLang="ko-KR" sz="1600" kern="100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Smartsheet</a:t>
            </a:r>
            <a:r>
              <a:rPr lang="en-US" altLang="ko-KR" sz="1600" kern="100" dirty="0" smtClean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: Gantt chart</a:t>
            </a:r>
          </a:p>
          <a:p>
            <a:pPr marL="285750" indent="-285750" algn="just">
              <a:lnSpc>
                <a:spcPct val="107000"/>
              </a:lnSpc>
              <a:spcAft>
                <a:spcPts val="0"/>
              </a:spcAft>
              <a:buFontTx/>
              <a:buChar char="-"/>
            </a:pPr>
            <a:r>
              <a:rPr lang="en-US" altLang="ko-KR" sz="1600" kern="100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GitHub</a:t>
            </a:r>
            <a:r>
              <a:rPr lang="en-US" altLang="ko-KR" sz="1600" kern="10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configuration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management tool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altLang="ko-KR" sz="1600" b="1" kern="1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Perspective</a:t>
            </a:r>
            <a:endParaRPr lang="en-US" altLang="ko-KR" sz="1600" kern="1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0"/>
              </a:spcAft>
              <a:buFontTx/>
              <a:buChar char="-"/>
            </a:pPr>
            <a:r>
              <a:rPr lang="en-US" altLang="ko-KR" sz="1600" kern="1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Before CMU: Use only static view or mixed perspective.</a:t>
            </a:r>
          </a:p>
          <a:p>
            <a:pPr marL="285750" indent="-285750" algn="just">
              <a:lnSpc>
                <a:spcPct val="107000"/>
              </a:lnSpc>
              <a:spcAft>
                <a:spcPts val="0"/>
              </a:spcAft>
              <a:buFontTx/>
              <a:buChar char="-"/>
            </a:pPr>
            <a:r>
              <a:rPr lang="en-US" altLang="ko-KR" sz="1600" kern="1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After CMU: We can distinguish three perspectives.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altLang="ko-KR" sz="1600" kern="100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600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altLang="ko-KR" sz="1600" b="1" kern="100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Interface</a:t>
            </a:r>
          </a:p>
          <a:p>
            <a:pPr marL="285750" indent="-285750" algn="just">
              <a:lnSpc>
                <a:spcPct val="107000"/>
              </a:lnSpc>
              <a:spcAft>
                <a:spcPts val="0"/>
              </a:spcAft>
              <a:buFontTx/>
              <a:buChar char="-"/>
            </a:pPr>
            <a:r>
              <a:rPr lang="en-US" altLang="ko-KR" sz="1600" kern="100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Once the interface has been fixed, it becomes a constraint.</a:t>
            </a:r>
          </a:p>
          <a:p>
            <a:pPr marL="285750" indent="-285750" algn="just">
              <a:lnSpc>
                <a:spcPct val="107000"/>
              </a:lnSpc>
              <a:spcAft>
                <a:spcPts val="0"/>
              </a:spcAft>
              <a:buFontTx/>
              <a:buChar char="-"/>
            </a:pPr>
            <a:r>
              <a:rPr lang="en-US" altLang="ko-KR" sz="1600" kern="100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We have experienced this kind of situation and had to spend our resources because of changing some protocols</a:t>
            </a:r>
            <a:r>
              <a:rPr lang="en-US" altLang="ko-KR" sz="1600" kern="100" dirty="0" smtClean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600" kern="100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53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E8CC54-DFE0-4636-8F08-1CBBBE732C98}" type="slidenum">
              <a:rPr lang="ko-KR" altLang="en-US" smtClean="0">
                <a:latin typeface="Arial" charset="0"/>
                <a:ea typeface="Arial" charset="0"/>
                <a:cs typeface="Arial" charset="0"/>
              </a:rPr>
              <a:pPr>
                <a:defRPr/>
              </a:pPr>
              <a:t>21</a:t>
            </a:fld>
            <a:endParaRPr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제목 21"/>
          <p:cNvSpPr txBox="1">
            <a:spLocks/>
          </p:cNvSpPr>
          <p:nvPr/>
        </p:nvSpPr>
        <p:spPr bwMode="auto">
          <a:xfrm>
            <a:off x="195264" y="188913"/>
            <a:ext cx="6917976" cy="41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kumimoji="0" lang="en-US" altLang="ko-KR" sz="2000" b="1" dirty="0" smtClean="0">
                <a:latin typeface="Arial" charset="0"/>
                <a:ea typeface="Arial" charset="0"/>
                <a:cs typeface="Arial" charset="0"/>
              </a:rPr>
              <a:t>14. Q &amp; A</a:t>
            </a:r>
            <a:endParaRPr kumimoji="0" lang="en-US" altLang="ko-KR" sz="20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50" y="1196974"/>
            <a:ext cx="8632130" cy="435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4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21"/>
          <p:cNvSpPr>
            <a:spLocks noGrp="1"/>
          </p:cNvSpPr>
          <p:nvPr>
            <p:ph type="title" idx="4294967295"/>
          </p:nvPr>
        </p:nvSpPr>
        <p:spPr bwMode="auto">
          <a:xfrm>
            <a:off x="195264" y="188913"/>
            <a:ext cx="5333800" cy="41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ko-KR" sz="2000" b="1" dirty="0" smtClean="0">
                <a:latin typeface="Arial" charset="0"/>
                <a:ea typeface="Arial" charset="0"/>
                <a:cs typeface="Arial" charset="0"/>
              </a:rPr>
              <a:t>Introduction</a:t>
            </a:r>
            <a:endParaRPr lang="ko-KR" altLang="en-US" sz="20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E8CC54-DFE0-4636-8F08-1CBBBE732C98}" type="slidenum">
              <a:rPr lang="ko-KR" altLang="en-US" smtClean="0">
                <a:latin typeface="Arial" charset="0"/>
                <a:ea typeface="Arial" charset="0"/>
                <a:cs typeface="Arial" charset="0"/>
              </a:rPr>
              <a:pPr>
                <a:defRPr/>
              </a:pPr>
              <a:t>2</a:t>
            </a:fld>
            <a:endParaRPr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41350" y="1124744"/>
            <a:ext cx="74168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We are an LG team and we were assigned this project 7 weeks ago.  There are 5 team members and a mentor who have set out to build a new parking garage management system called “Sure Park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991739"/>
              </p:ext>
            </p:extLst>
          </p:nvPr>
        </p:nvGraphicFramePr>
        <p:xfrm>
          <a:off x="641334" y="2276872"/>
          <a:ext cx="8524875" cy="2506472"/>
        </p:xfrm>
        <a:graphic>
          <a:graphicData uri="http://schemas.openxmlformats.org/drawingml/2006/table">
            <a:tbl>
              <a:tblPr firstRow="1" firstCol="1" bandRow="1"/>
              <a:tblGrid>
                <a:gridCol w="1878882"/>
                <a:gridCol w="1653826"/>
                <a:gridCol w="4992167"/>
              </a:tblGrid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Arial" panose="020B0604020202020204" pitchFamily="34" charset="0"/>
                          <a:ea typeface="맑은 고딕" charset="-127"/>
                          <a:cs typeface="Arial" panose="020B0604020202020204" pitchFamily="34" charset="0"/>
                        </a:rPr>
                        <a:t>Role</a:t>
                      </a:r>
                      <a:endParaRPr lang="ko-KR" sz="1400" b="1" kern="100">
                        <a:effectLst/>
                        <a:latin typeface="Arial" panose="020B0604020202020204" pitchFamily="34" charset="0"/>
                        <a:ea typeface="맑은 고딕" charset="-127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Arial" panose="020B0604020202020204" pitchFamily="34" charset="0"/>
                          <a:ea typeface="맑은 고딕" charset="-127"/>
                          <a:cs typeface="Arial" panose="020B0604020202020204" pitchFamily="34" charset="0"/>
                        </a:rPr>
                        <a:t>Assign</a:t>
                      </a:r>
                      <a:endParaRPr lang="ko-KR" sz="1400" b="1" kern="100">
                        <a:effectLst/>
                        <a:latin typeface="Arial" panose="020B0604020202020204" pitchFamily="34" charset="0"/>
                        <a:ea typeface="맑은 고딕" charset="-127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Arial" panose="020B0604020202020204" pitchFamily="34" charset="0"/>
                          <a:ea typeface="맑은 고딕" charset="-127"/>
                          <a:cs typeface="Arial" panose="020B0604020202020204" pitchFamily="34" charset="0"/>
                        </a:rPr>
                        <a:t>Responsibility</a:t>
                      </a:r>
                      <a:endParaRPr lang="ko-KR" sz="1400" b="1" kern="100" dirty="0">
                        <a:effectLst/>
                        <a:latin typeface="Arial" panose="020B0604020202020204" pitchFamily="34" charset="0"/>
                        <a:ea typeface="맑은 고딕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effectLst/>
                          <a:latin typeface="Arial" panose="020B0604020202020204" pitchFamily="34" charset="0"/>
                          <a:ea typeface="맑은 고딕" charset="-127"/>
                          <a:cs typeface="Arial" panose="020B0604020202020204" pitchFamily="34" charset="0"/>
                        </a:rPr>
                        <a:t>Mentor</a:t>
                      </a:r>
                      <a:endParaRPr lang="ko-KR" sz="1400" kern="100" dirty="0">
                        <a:effectLst/>
                        <a:latin typeface="Arial" panose="020B0604020202020204" pitchFamily="34" charset="0"/>
                        <a:ea typeface="맑은 고딕" charset="-127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Mel </a:t>
                      </a:r>
                      <a:r>
                        <a:rPr lang="en-US" sz="1400" b="0" dirty="0" err="1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Rosso-Llopart</a:t>
                      </a:r>
                      <a:endParaRPr lang="en-US" sz="14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76200" marT="0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effectLst/>
                          <a:latin typeface="Arial" panose="020B0604020202020204" pitchFamily="34" charset="0"/>
                          <a:ea typeface="맑은 고딕" charset="-127"/>
                          <a:cs typeface="Arial" panose="020B0604020202020204" pitchFamily="34" charset="0"/>
                        </a:rPr>
                        <a:t>Coaching team members</a:t>
                      </a:r>
                      <a:endParaRPr lang="ko-KR" sz="1400" kern="100" dirty="0">
                        <a:effectLst/>
                        <a:latin typeface="Arial" panose="020B0604020202020204" pitchFamily="34" charset="0"/>
                        <a:ea typeface="맑은 고딕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panose="020B0604020202020204" pitchFamily="34" charset="0"/>
                          <a:ea typeface="맑은 고딕" charset="-127"/>
                          <a:cs typeface="Arial" panose="020B0604020202020204" pitchFamily="34" charset="0"/>
                        </a:rPr>
                        <a:t>Team leader</a:t>
                      </a:r>
                      <a:endParaRPr lang="ko-KR" sz="1400" kern="100" dirty="0">
                        <a:effectLst/>
                        <a:latin typeface="Arial" panose="020B0604020202020204" pitchFamily="34" charset="0"/>
                        <a:ea typeface="맑은 고딕" charset="-127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effectLst/>
                          <a:latin typeface="Arial" panose="020B0604020202020204" pitchFamily="34" charset="0"/>
                          <a:ea typeface="맑은 고딕" charset="-127"/>
                          <a:cs typeface="Arial" panose="020B0604020202020204" pitchFamily="34" charset="0"/>
                        </a:rPr>
                        <a:t>Namjin</a:t>
                      </a:r>
                      <a:r>
                        <a:rPr lang="en-US" sz="1400" kern="0" dirty="0">
                          <a:effectLst/>
                          <a:latin typeface="Arial" panose="020B0604020202020204" pitchFamily="34" charset="0"/>
                          <a:ea typeface="맑은 고딕" charset="-127"/>
                          <a:cs typeface="Arial" panose="020B0604020202020204" pitchFamily="34" charset="0"/>
                        </a:rPr>
                        <a:t> Lee</a:t>
                      </a:r>
                      <a:endParaRPr lang="ko-KR" sz="1400" kern="100">
                        <a:effectLst/>
                        <a:latin typeface="Arial" panose="020B0604020202020204" pitchFamily="34" charset="0"/>
                        <a:ea typeface="맑은 고딕" charset="-127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panose="020B0604020202020204" pitchFamily="34" charset="0"/>
                          <a:ea typeface="맑은 고딕" charset="-127"/>
                          <a:cs typeface="Arial" panose="020B0604020202020204" pitchFamily="34" charset="0"/>
                        </a:rPr>
                        <a:t>Check time log and risk management</a:t>
                      </a:r>
                      <a:endParaRPr lang="ko-KR" sz="1400" kern="100" dirty="0">
                        <a:effectLst/>
                        <a:latin typeface="Arial" panose="020B0604020202020204" pitchFamily="34" charset="0"/>
                        <a:ea typeface="맑은 고딕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panose="020B0604020202020204" pitchFamily="34" charset="0"/>
                          <a:ea typeface="맑은 고딕" charset="-127"/>
                          <a:cs typeface="Arial" panose="020B0604020202020204" pitchFamily="34" charset="0"/>
                        </a:rPr>
                        <a:t>Architect</a:t>
                      </a:r>
                      <a:endParaRPr lang="ko-KR" sz="1400" kern="100" dirty="0">
                        <a:effectLst/>
                        <a:latin typeface="Arial" panose="020B0604020202020204" pitchFamily="34" charset="0"/>
                        <a:ea typeface="맑은 고딕" charset="-127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effectLst/>
                          <a:latin typeface="Arial" panose="020B0604020202020204" pitchFamily="34" charset="0"/>
                          <a:ea typeface="맑은 고딕" charset="-127"/>
                          <a:cs typeface="Arial" panose="020B0604020202020204" pitchFamily="34" charset="0"/>
                        </a:rPr>
                        <a:t>Jaeheon</a:t>
                      </a:r>
                      <a:r>
                        <a:rPr lang="en-US" sz="1400" kern="0" dirty="0">
                          <a:effectLst/>
                          <a:latin typeface="Arial" panose="020B0604020202020204" pitchFamily="34" charset="0"/>
                          <a:ea typeface="맑은 고딕" charset="-127"/>
                          <a:cs typeface="Arial" panose="020B0604020202020204" pitchFamily="34" charset="0"/>
                        </a:rPr>
                        <a:t> Kim</a:t>
                      </a:r>
                      <a:endParaRPr lang="ko-KR" sz="1400" kern="100">
                        <a:effectLst/>
                        <a:latin typeface="Arial" panose="020B0604020202020204" pitchFamily="34" charset="0"/>
                        <a:ea typeface="맑은 고딕" charset="-127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panose="020B0604020202020204" pitchFamily="34" charset="0"/>
                          <a:ea typeface="맑은 고딕" charset="-127"/>
                          <a:cs typeface="Arial" panose="020B0604020202020204" pitchFamily="34" charset="0"/>
                        </a:rPr>
                        <a:t>Design system architecture</a:t>
                      </a:r>
                      <a:endParaRPr lang="ko-KR" sz="1400" kern="100">
                        <a:effectLst/>
                        <a:latin typeface="Arial" panose="020B0604020202020204" pitchFamily="34" charset="0"/>
                        <a:ea typeface="맑은 고딕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panose="020B0604020202020204" pitchFamily="34" charset="0"/>
                          <a:ea typeface="맑은 고딕" charset="-127"/>
                          <a:cs typeface="Arial" panose="020B0604020202020204" pitchFamily="34" charset="0"/>
                        </a:rPr>
                        <a:t>Integration</a:t>
                      </a:r>
                      <a:endParaRPr lang="ko-KR" sz="1400" kern="100" dirty="0">
                        <a:effectLst/>
                        <a:latin typeface="Arial" panose="020B0604020202020204" pitchFamily="34" charset="0"/>
                        <a:ea typeface="맑은 고딕" charset="-127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panose="020B0604020202020204" pitchFamily="34" charset="0"/>
                          <a:ea typeface="맑은 고딕" charset="-127"/>
                          <a:cs typeface="Arial" panose="020B0604020202020204" pitchFamily="34" charset="0"/>
                        </a:rPr>
                        <a:t>Jack Oh</a:t>
                      </a:r>
                      <a:endParaRPr lang="ko-KR" sz="1400" kern="100">
                        <a:effectLst/>
                        <a:latin typeface="Arial" panose="020B0604020202020204" pitchFamily="34" charset="0"/>
                        <a:ea typeface="맑은 고딕" charset="-127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panose="020B0604020202020204" pitchFamily="34" charset="0"/>
                          <a:ea typeface="맑은 고딕" charset="-127"/>
                          <a:cs typeface="Arial" panose="020B0604020202020204" pitchFamily="34" charset="0"/>
                        </a:rPr>
                        <a:t>Integrate all artifacts(source code, documents …</a:t>
                      </a:r>
                      <a:r>
                        <a:rPr lang="en-US" sz="1400" kern="0" dirty="0" err="1">
                          <a:effectLst/>
                          <a:latin typeface="Arial" panose="020B0604020202020204" pitchFamily="34" charset="0"/>
                          <a:ea typeface="맑은 고딕" charset="-127"/>
                          <a:cs typeface="Arial" panose="020B0604020202020204" pitchFamily="34" charset="0"/>
                        </a:rPr>
                        <a:t>etc</a:t>
                      </a:r>
                      <a:r>
                        <a:rPr lang="en-US" sz="1400" kern="0" dirty="0">
                          <a:effectLst/>
                          <a:latin typeface="Arial" panose="020B0604020202020204" pitchFamily="34" charset="0"/>
                          <a:ea typeface="맑은 고딕" charset="-127"/>
                          <a:cs typeface="Arial" panose="020B0604020202020204" pitchFamily="34" charset="0"/>
                        </a:rPr>
                        <a:t>).</a:t>
                      </a:r>
                      <a:endParaRPr lang="ko-KR" sz="1400" kern="100">
                        <a:effectLst/>
                        <a:latin typeface="Arial" panose="020B0604020202020204" pitchFamily="34" charset="0"/>
                        <a:ea typeface="맑은 고딕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panose="020B0604020202020204" pitchFamily="34" charset="0"/>
                          <a:ea typeface="맑은 고딕" charset="-127"/>
                          <a:cs typeface="Arial" panose="020B0604020202020204" pitchFamily="34" charset="0"/>
                        </a:rPr>
                        <a:t>Test</a:t>
                      </a:r>
                      <a:endParaRPr lang="ko-KR" sz="1400" kern="100" dirty="0">
                        <a:effectLst/>
                        <a:latin typeface="Arial" panose="020B0604020202020204" pitchFamily="34" charset="0"/>
                        <a:ea typeface="맑은 고딕" charset="-127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panose="020B0604020202020204" pitchFamily="34" charset="0"/>
                          <a:ea typeface="맑은 고딕" charset="-127"/>
                          <a:cs typeface="Arial" panose="020B0604020202020204" pitchFamily="34" charset="0"/>
                        </a:rPr>
                        <a:t>Charles Park</a:t>
                      </a:r>
                      <a:endParaRPr lang="ko-KR" sz="1400" kern="100">
                        <a:effectLst/>
                        <a:latin typeface="Arial" panose="020B0604020202020204" pitchFamily="34" charset="0"/>
                        <a:ea typeface="맑은 고딕" charset="-127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panose="020B0604020202020204" pitchFamily="34" charset="0"/>
                          <a:ea typeface="맑은 고딕" charset="-127"/>
                          <a:cs typeface="Arial" panose="020B0604020202020204" pitchFamily="34" charset="0"/>
                        </a:rPr>
                        <a:t>Test and delivery.</a:t>
                      </a:r>
                      <a:endParaRPr lang="ko-KR" sz="1400" kern="100">
                        <a:effectLst/>
                        <a:latin typeface="Arial" panose="020B0604020202020204" pitchFamily="34" charset="0"/>
                        <a:ea typeface="맑은 고딕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panose="020B0604020202020204" pitchFamily="34" charset="0"/>
                          <a:ea typeface="맑은 고딕" charset="-127"/>
                          <a:cs typeface="Arial" panose="020B0604020202020204" pitchFamily="34" charset="0"/>
                        </a:rPr>
                        <a:t>Documentation</a:t>
                      </a:r>
                      <a:endParaRPr lang="ko-KR" sz="1400" kern="100" dirty="0">
                        <a:effectLst/>
                        <a:latin typeface="Arial" panose="020B0604020202020204" pitchFamily="34" charset="0"/>
                        <a:ea typeface="맑은 고딕" charset="-127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panose="020B0604020202020204" pitchFamily="34" charset="0"/>
                          <a:ea typeface="맑은 고딕" charset="-127"/>
                          <a:cs typeface="Arial" panose="020B0604020202020204" pitchFamily="34" charset="0"/>
                        </a:rPr>
                        <a:t>Joan Kim</a:t>
                      </a:r>
                      <a:endParaRPr lang="ko-KR" sz="1400" kern="100">
                        <a:effectLst/>
                        <a:latin typeface="Arial" panose="020B0604020202020204" pitchFamily="34" charset="0"/>
                        <a:ea typeface="맑은 고딕" charset="-127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panose="020B0604020202020204" pitchFamily="34" charset="0"/>
                          <a:ea typeface="맑은 고딕" charset="-127"/>
                          <a:cs typeface="Arial" panose="020B0604020202020204" pitchFamily="34" charset="0"/>
                        </a:rPr>
                        <a:t>Create document artifacts.</a:t>
                      </a:r>
                      <a:endParaRPr lang="ko-KR" sz="1400" kern="100">
                        <a:effectLst/>
                        <a:latin typeface="Arial" panose="020B0604020202020204" pitchFamily="34" charset="0"/>
                        <a:ea typeface="맑은 고딕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panose="020B0604020202020204" pitchFamily="34" charset="0"/>
                          <a:ea typeface="맑은 고딕" charset="-127"/>
                          <a:cs typeface="Arial" panose="020B0604020202020204" pitchFamily="34" charset="0"/>
                        </a:rPr>
                        <a:t>Development</a:t>
                      </a:r>
                      <a:endParaRPr lang="ko-KR" sz="1400" kern="100" dirty="0">
                        <a:effectLst/>
                        <a:latin typeface="Arial" panose="020B0604020202020204" pitchFamily="34" charset="0"/>
                        <a:ea typeface="맑은 고딕" charset="-127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panose="020B0604020202020204" pitchFamily="34" charset="0"/>
                          <a:ea typeface="맑은 고딕" charset="-127"/>
                          <a:cs typeface="Arial" panose="020B0604020202020204" pitchFamily="34" charset="0"/>
                        </a:rPr>
                        <a:t>All</a:t>
                      </a:r>
                      <a:endParaRPr lang="ko-KR" sz="1400" kern="100">
                        <a:effectLst/>
                        <a:latin typeface="Arial" panose="020B0604020202020204" pitchFamily="34" charset="0"/>
                        <a:ea typeface="맑은 고딕" charset="-127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panose="020B0604020202020204" pitchFamily="34" charset="0"/>
                          <a:ea typeface="맑은 고딕" charset="-127"/>
                          <a:cs typeface="Arial" panose="020B0604020202020204" pitchFamily="34" charset="0"/>
                        </a:rPr>
                        <a:t>We all develop the parking system.</a:t>
                      </a:r>
                      <a:endParaRPr lang="ko-KR" sz="1400" kern="100" dirty="0">
                        <a:effectLst/>
                        <a:latin typeface="Arial" panose="020B0604020202020204" pitchFamily="34" charset="0"/>
                        <a:ea typeface="맑은 고딕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290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21"/>
          <p:cNvSpPr>
            <a:spLocks noGrp="1"/>
          </p:cNvSpPr>
          <p:nvPr>
            <p:ph type="title" idx="4294967295"/>
          </p:nvPr>
        </p:nvSpPr>
        <p:spPr bwMode="auto">
          <a:xfrm>
            <a:off x="195264" y="188913"/>
            <a:ext cx="6917976" cy="41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ko-KR" sz="2000" b="1" dirty="0" smtClean="0">
                <a:latin typeface="Arial" charset="0"/>
                <a:ea typeface="Arial" charset="0"/>
                <a:cs typeface="Arial" charset="0"/>
              </a:rPr>
              <a:t>1. Functional Requirement (1)</a:t>
            </a:r>
            <a:endParaRPr lang="ko-KR" altLang="en-US" sz="20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E8CC54-DFE0-4636-8F08-1CBBBE732C98}" type="slidenum">
              <a:rPr lang="ko-KR" altLang="en-US" smtClean="0">
                <a:latin typeface="Arial" charset="0"/>
                <a:ea typeface="Arial" charset="0"/>
                <a:cs typeface="Arial" charset="0"/>
              </a:rPr>
              <a:pPr>
                <a:defRPr/>
              </a:pPr>
              <a:t>3</a:t>
            </a:fld>
            <a:endParaRPr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641350" y="908720"/>
          <a:ext cx="8559800" cy="5026310"/>
        </p:xfrm>
        <a:graphic>
          <a:graphicData uri="http://schemas.openxmlformats.org/drawingml/2006/table">
            <a:tbl>
              <a:tblPr firstRow="1" firstCol="1" bandRow="1"/>
              <a:tblGrid>
                <a:gridCol w="856318"/>
                <a:gridCol w="5179287"/>
                <a:gridCol w="2524195"/>
              </a:tblGrid>
              <a:tr h="11124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ID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19008" marR="19008" marT="19008" marB="1900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Functional Requirement</a:t>
                      </a:r>
                      <a:endParaRPr lang="ko-KR" sz="14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19008" marR="19008" marT="19008" marB="1900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Description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19008" marR="19008" marT="19008" marB="1900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5"/>
                    </a:solidFill>
                  </a:tcPr>
                </a:tc>
              </a:tr>
              <a:tr h="11124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FR01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19008" marR="19008" marT="19008" marB="1900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The system must detect cars in parking space.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19008" marR="19008" marT="19008" marB="1900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Arduino H/W control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19008" marR="19008" marT="19008" marB="1900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124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FR02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19008" marR="19008" marT="19008" marB="1900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The system must open and close the entry/exit gates.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19008" marR="19008" marT="19008" marB="1900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447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FR03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19008" marR="19008" marT="19008" marB="1900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The system must change the entry/exit LED color and turn on/off stall LEDs.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19008" marR="19008" marT="19008" marB="1900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447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FR04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19008" marR="19008" marT="19008" marB="1900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The system must detect presence of a car when cars arrive at the entry/exit gates.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19008" marR="19008" marT="19008" marB="1900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0931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FR05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19008" marR="19008" marT="19008" marB="1900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The system shall allow drivers to reserve parking spaces.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Reservations will be made via a mobile app, a laptop, or a desktop app for drivers.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19008" marR="19008" marT="19008" marB="1900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Reservation system for drivers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19008" marR="19008" marT="19008" marB="1900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447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FR06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19008" marR="19008" marT="19008" marB="1900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For reservation, drivers must sign up the system so that the system can prevent from unauthorized users.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19008" marR="19008" marT="19008" marB="1900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447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FR07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19008" marR="19008" marT="19008" marB="1900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The system must provide available number of parking slots to drivers.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19008" marR="19008" marT="19008" marB="1900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770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FR08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19008" marR="19008" marT="19008" marB="1900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Drivers must provide the day and time they would like to park, and credit card information (payment information) after logging in system.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19008" marR="19008" marT="19008" marB="1900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447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FR09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19008" marR="19008" marT="19008" marB="1900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The system must return a confirmation information to the driver if reservation is succeed.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19008" marR="19008" marT="19008" marB="1900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447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FR10</a:t>
                      </a:r>
                      <a:endParaRPr lang="ko-KR" sz="14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19008" marR="19008" marT="19008" marB="1900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The system must check the confirmation information to verify the deriver's information and reservation.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19008" marR="19008" marT="19008" marB="1900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When drivers come up an entry gate</a:t>
                      </a:r>
                      <a:endParaRPr lang="ko-KR" sz="14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19008" marR="19008" marT="19008" marB="1900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48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E8CC54-DFE0-4636-8F08-1CBBBE732C98}" type="slidenum">
              <a:rPr lang="ko-KR" altLang="en-US" smtClean="0">
                <a:latin typeface="Arial" charset="0"/>
                <a:ea typeface="Arial" charset="0"/>
                <a:cs typeface="Arial" charset="0"/>
              </a:rPr>
              <a:pPr>
                <a:defRPr/>
              </a:pPr>
              <a:t>4</a:t>
            </a:fld>
            <a:endParaRPr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제목 21"/>
          <p:cNvSpPr txBox="1">
            <a:spLocks/>
          </p:cNvSpPr>
          <p:nvPr/>
        </p:nvSpPr>
        <p:spPr bwMode="auto">
          <a:xfrm>
            <a:off x="195264" y="188913"/>
            <a:ext cx="6917976" cy="41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kumimoji="0" lang="en-US" altLang="ko-KR" sz="2000" b="1" dirty="0" smtClean="0">
                <a:latin typeface="Arial" charset="0"/>
                <a:ea typeface="Arial" charset="0"/>
                <a:cs typeface="Arial" charset="0"/>
              </a:rPr>
              <a:t>1. Functional Requirement (2)</a:t>
            </a:r>
            <a:endParaRPr kumimoji="0" lang="ko-KR" altLang="en-US" sz="2000" b="1" dirty="0" smtClean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671967" y="908720"/>
          <a:ext cx="8529183" cy="5732282"/>
        </p:xfrm>
        <a:graphic>
          <a:graphicData uri="http://schemas.openxmlformats.org/drawingml/2006/table">
            <a:tbl>
              <a:tblPr firstRow="1" firstCol="1" bandRow="1"/>
              <a:tblGrid>
                <a:gridCol w="853255"/>
                <a:gridCol w="5160761"/>
                <a:gridCol w="2515167"/>
              </a:tblGrid>
              <a:tr h="11124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ID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19008" marR="19008" marT="19008" marB="1900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Functional Requirement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19008" marR="19008" marT="19008" marB="1900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Description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19008" marR="19008" marT="19008" marB="1900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5"/>
                    </a:solidFill>
                  </a:tcPr>
                </a:tc>
              </a:tr>
              <a:tr h="11124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FR11</a:t>
                      </a:r>
                      <a:endParaRPr lang="ko-KR" sz="14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19008" marR="19008" marT="19008" marB="1900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“Grace period” must be configurable.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19008" marR="19008" marT="19008" marB="1900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No-show process</a:t>
                      </a:r>
                      <a:endParaRPr lang="ko-KR" sz="14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19008" marR="19008" marT="19008" marB="1900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70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FR12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19008" marR="19008" marT="19008" marB="1900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If the driver does not show up at the start of their reservation time, the system must operate the "grace period".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19008" marR="19008" marT="19008" marB="1900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447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FR13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19008" marR="19008" marT="19008" marB="1900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If the driver doesn't show up within the grace period, the system must cancel the reservation.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19008" marR="19008" marT="19008" marB="1900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447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FR14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19008" marR="19008" marT="19008" marB="1900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The system must calculate the total parking fee by hour and it shall charge on their credit card.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19008" marR="19008" marT="19008" marB="1900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Charge system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19008" marR="19008" marT="19008" marB="1900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447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FR15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19008" marR="19008" marT="19008" marB="1900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The system must show which parking spots are occupied and which are opened.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19008" marR="19008" marT="19008" marB="1900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Monitoring system for attendants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19008" marR="19008" marT="19008" marB="1900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447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FR16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19008" marR="19008" marT="19008" marB="1900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The system must show how long the car has occupied the particular parking space.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19008" marR="19008" marT="19008" marB="1900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0931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FR17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19008" marR="19008" marT="19008" marB="1900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The system must show the status when a driver parks in the wrong parking space and must automatically reassign parking spaces and correlate associated reservations.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19008" marR="19008" marT="19008" marB="1900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770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FR18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19008" marR="19008" marT="19008" marB="1900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The system must show the facility usage and revenue.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The facility usage must include average occupancy, peak usage hours, parking slot statistics.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19008" marR="19008" marT="19008" marB="1900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Management system for owner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19008" marR="19008" marT="19008" marB="1900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70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FR19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19008" marR="19008" marT="19008" marB="1900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The system shall extend analysis algorithms or applications without disrupting operations.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19008" marR="19008" marT="19008" marB="1900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Management system for owner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Extend system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19008" marR="19008" marT="19008" marB="1900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447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FR20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19008" marR="19008" marT="19008" marB="1900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The system must provide login system for preventing unauthorized users.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19008" marR="19008" marT="19008" marB="1900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System security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19008" marR="19008" marT="19008" marB="1900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447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FR21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19008" marR="19008" marT="19008" marB="1900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The system must not allow anyone to view facility data (reservations, credit cards, etc.) except owner. </a:t>
                      </a:r>
                      <a:endParaRPr lang="ko-KR" sz="14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19008" marR="19008" marT="19008" marB="1900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21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E8CC54-DFE0-4636-8F08-1CBBBE732C98}" type="slidenum">
              <a:rPr lang="ko-KR" altLang="en-US" smtClean="0">
                <a:latin typeface="Arial" charset="0"/>
                <a:ea typeface="Arial" charset="0"/>
                <a:cs typeface="Arial" charset="0"/>
              </a:rPr>
              <a:pPr>
                <a:defRPr/>
              </a:pPr>
              <a:t>5</a:t>
            </a:fld>
            <a:endParaRPr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제목 21"/>
          <p:cNvSpPr txBox="1">
            <a:spLocks/>
          </p:cNvSpPr>
          <p:nvPr/>
        </p:nvSpPr>
        <p:spPr bwMode="auto">
          <a:xfrm>
            <a:off x="195264" y="188913"/>
            <a:ext cx="6917976" cy="41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kumimoji="0" lang="en-US" altLang="ko-KR" sz="2000" b="1" dirty="0" smtClean="0">
                <a:latin typeface="Arial" charset="0"/>
                <a:ea typeface="Arial" charset="0"/>
                <a:cs typeface="Arial" charset="0"/>
              </a:rPr>
              <a:t>2. Quality </a:t>
            </a:r>
            <a:r>
              <a:rPr kumimoji="0" lang="en-US" altLang="ko-KR" sz="2000" b="1" dirty="0">
                <a:latin typeface="Arial" charset="0"/>
                <a:ea typeface="Arial" charset="0"/>
                <a:cs typeface="Arial" charset="0"/>
              </a:rPr>
              <a:t>Attribute Utility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659503"/>
              </p:ext>
            </p:extLst>
          </p:nvPr>
        </p:nvGraphicFramePr>
        <p:xfrm>
          <a:off x="693559" y="1227989"/>
          <a:ext cx="8472666" cy="4546809"/>
        </p:xfrm>
        <a:graphic>
          <a:graphicData uri="http://schemas.openxmlformats.org/drawingml/2006/table">
            <a:tbl>
              <a:tblPr firstRow="1" firstCol="1" bandRow="1"/>
              <a:tblGrid>
                <a:gridCol w="663884"/>
                <a:gridCol w="1701046"/>
                <a:gridCol w="3049692"/>
                <a:gridCol w="861043"/>
                <a:gridCol w="792088"/>
                <a:gridCol w="1404913"/>
              </a:tblGrid>
              <a:tr h="453121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ID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46689" marR="46689" marT="46689" marB="46689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Quality Attribute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46689" marR="46689" marT="46689" marB="46689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Description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46689" marR="46689" marT="46689" marB="46689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 smtClea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Difficulty(D)</a:t>
                      </a:r>
                      <a:endParaRPr lang="ko-KR" sz="14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46689" marR="46689" marT="46689" marB="46689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 smtClea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Priority</a:t>
                      </a:r>
                    </a:p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 smtClea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(P)</a:t>
                      </a:r>
                      <a:endParaRPr lang="ko-KR" sz="14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46689" marR="46689" marT="46689" marB="46689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Total </a:t>
                      </a:r>
                      <a:r>
                        <a:rPr lang="en-US" sz="1400" b="1" kern="0" dirty="0" smtClea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Score</a:t>
                      </a:r>
                    </a:p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 smtClea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(D x P)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5"/>
                    </a:solidFill>
                  </a:tcPr>
                </a:tc>
              </a:tr>
              <a:tr h="453121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QA01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Scalability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Scale out to other parking facilities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3121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QA02</a:t>
                      </a:r>
                      <a:endParaRPr lang="ko-KR" sz="14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Availability</a:t>
                      </a:r>
                      <a:endParaRPr lang="ko-KR" sz="14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400" b="1" kern="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Detect malfunction of the Sure park system’s software</a:t>
                      </a:r>
                      <a:endParaRPr lang="ko-KR" sz="14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</a:t>
                      </a:r>
                      <a:endParaRPr lang="ko-KR" sz="14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</a:t>
                      </a:r>
                      <a:endParaRPr lang="ko-KR" sz="14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81</a:t>
                      </a:r>
                      <a:endParaRPr lang="ko-KR" sz="14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3121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QA03</a:t>
                      </a:r>
                      <a:endParaRPr lang="ko-KR" sz="14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Security</a:t>
                      </a:r>
                      <a:endParaRPr lang="ko-KR" sz="14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Protect data and information from unauthorized access</a:t>
                      </a:r>
                      <a:endParaRPr lang="ko-KR" sz="14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4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</a:t>
                      </a:r>
                      <a:endParaRPr lang="ko-KR" sz="14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27</a:t>
                      </a:r>
                      <a:endParaRPr lang="ko-KR" sz="14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3121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QA04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Extensibility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Add more analysis algorithms or analysis applications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3121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QA05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Performance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Retrieve an available parking slot ASAP.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3121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QA06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Usability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Obtain basic statistics on facility usage.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3121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QA07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Interoperability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Communicate between facility controller and Sure Park system.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325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QA08</a:t>
                      </a:r>
                      <a:endParaRPr lang="ko-KR" sz="14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Modifiability</a:t>
                      </a:r>
                      <a:endParaRPr lang="ko-KR" sz="14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Scale up/out to parking facilities</a:t>
                      </a:r>
                      <a:endParaRPr lang="ko-KR" sz="14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</a:t>
                      </a:r>
                      <a:endParaRPr lang="ko-KR" sz="14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</a:t>
                      </a:r>
                      <a:endParaRPr lang="ko-KR" sz="14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81</a:t>
                      </a:r>
                      <a:endParaRPr lang="ko-KR" sz="14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96188" y="836712"/>
            <a:ext cx="2904962" cy="307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Greater 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number equals to higher priority</a:t>
            </a:r>
            <a:endParaRPr lang="ko-KR" altLang="en-US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18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E8CC54-DFE0-4636-8F08-1CBBBE732C98}" type="slidenum">
              <a:rPr lang="ko-KR" altLang="en-US" smtClean="0">
                <a:latin typeface="Arial" charset="0"/>
                <a:ea typeface="Arial" charset="0"/>
                <a:cs typeface="Arial" charset="0"/>
              </a:rPr>
              <a:pPr>
                <a:defRPr/>
              </a:pPr>
              <a:t>6</a:t>
            </a:fld>
            <a:endParaRPr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제목 21"/>
          <p:cNvSpPr txBox="1">
            <a:spLocks/>
          </p:cNvSpPr>
          <p:nvPr/>
        </p:nvSpPr>
        <p:spPr bwMode="auto">
          <a:xfrm>
            <a:off x="195264" y="188913"/>
            <a:ext cx="6917976" cy="41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kumimoji="0" lang="en-US" altLang="ko-KR" sz="2000" b="1" dirty="0" smtClean="0">
                <a:latin typeface="Arial" charset="0"/>
                <a:ea typeface="Arial" charset="0"/>
                <a:cs typeface="Arial" charset="0"/>
              </a:rPr>
              <a:t>3. Business Constraint</a:t>
            </a:r>
            <a:endParaRPr kumimoji="0" lang="en-US" altLang="ko-KR" sz="2000" b="1" dirty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793445"/>
              </p:ext>
            </p:extLst>
          </p:nvPr>
        </p:nvGraphicFramePr>
        <p:xfrm>
          <a:off x="632520" y="1196752"/>
          <a:ext cx="8533705" cy="4669032"/>
        </p:xfrm>
        <a:graphic>
          <a:graphicData uri="http://schemas.openxmlformats.org/drawingml/2006/table">
            <a:tbl>
              <a:tblPr firstRow="1" firstCol="1" bandRow="1"/>
              <a:tblGrid>
                <a:gridCol w="713959"/>
                <a:gridCol w="2266043"/>
                <a:gridCol w="5553703"/>
              </a:tblGrid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ID</a:t>
                      </a:r>
                      <a:endParaRPr lang="ko-KR" sz="14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Business Constraint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Description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BC01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Reducing complain</a:t>
                      </a:r>
                      <a:endParaRPr lang="ko-KR" sz="14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GTPS wants to reduce driver frustration when customers find available parking slots and reserve them.</a:t>
                      </a:r>
                      <a:endParaRPr lang="ko-KR" sz="14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BC02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Increasing profits</a:t>
                      </a:r>
                      <a:endParaRPr lang="ko-KR" sz="14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More efficient space utilization is needed.</a:t>
                      </a:r>
                      <a:endParaRPr lang="ko-KR" sz="14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BC03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Reducing liabilities</a:t>
                      </a:r>
                      <a:endParaRPr lang="ko-KR" sz="14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It is needed to reduce traffic congestion and the chance for accidents inside the parking facilities. </a:t>
                      </a:r>
                      <a:endParaRPr lang="ko-KR" sz="14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BC04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Reducing operating costs</a:t>
                      </a:r>
                      <a:endParaRPr lang="ko-KR" sz="14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It is required to utilize personnel efficiently and reduce the number of employee.</a:t>
                      </a:r>
                      <a:endParaRPr lang="ko-KR" sz="14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BC05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Applying other garage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GTPS would like to market the system to other garage owners around the world.</a:t>
                      </a:r>
                      <a:endParaRPr lang="ko-KR" sz="14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BC06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 Delivery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The system should be delivered in 5 weeks. </a:t>
                      </a:r>
                      <a:endParaRPr lang="ko-KR" sz="14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608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 BC07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 Availability of workforce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The team is consists of 5 members. Java expert is only 1 person. </a:t>
                      </a:r>
                      <a:endParaRPr lang="ko-KR" sz="14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BC08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Access the garage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Only a car can get in/out the garage.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BC09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Parking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 driver who made a reservation can park a car.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BC10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Charge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The system will charge a check by 30 minutes.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BC11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Reservation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 driver can make a reservation within 3 hours.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01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E8CC54-DFE0-4636-8F08-1CBBBE732C98}" type="slidenum">
              <a:rPr lang="ko-KR" altLang="en-US" smtClean="0">
                <a:latin typeface="Arial" charset="0"/>
                <a:ea typeface="Arial" charset="0"/>
                <a:cs typeface="Arial" charset="0"/>
              </a:rPr>
              <a:pPr>
                <a:defRPr/>
              </a:pPr>
              <a:t>7</a:t>
            </a:fld>
            <a:endParaRPr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제목 21"/>
          <p:cNvSpPr txBox="1">
            <a:spLocks/>
          </p:cNvSpPr>
          <p:nvPr/>
        </p:nvSpPr>
        <p:spPr bwMode="auto">
          <a:xfrm>
            <a:off x="195264" y="188913"/>
            <a:ext cx="6917976" cy="41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kumimoji="0" lang="en-US" altLang="ko-KR" sz="2000" b="1" dirty="0" smtClean="0">
                <a:latin typeface="Arial" charset="0"/>
                <a:ea typeface="Arial" charset="0"/>
                <a:cs typeface="Arial" charset="0"/>
              </a:rPr>
              <a:t>4. Technical </a:t>
            </a:r>
            <a:r>
              <a:rPr kumimoji="0" lang="en-US" altLang="ko-KR" sz="2000" b="1" dirty="0">
                <a:latin typeface="Arial" charset="0"/>
                <a:ea typeface="Arial" charset="0"/>
                <a:cs typeface="Arial" charset="0"/>
              </a:rPr>
              <a:t>Constraint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378404"/>
              </p:ext>
            </p:extLst>
          </p:nvPr>
        </p:nvGraphicFramePr>
        <p:xfrm>
          <a:off x="641350" y="1196973"/>
          <a:ext cx="8524875" cy="3456162"/>
        </p:xfrm>
        <a:graphic>
          <a:graphicData uri="http://schemas.openxmlformats.org/drawingml/2006/table">
            <a:tbl>
              <a:tblPr firstRow="1" firstCol="1" bandRow="1"/>
              <a:tblGrid>
                <a:gridCol w="815192"/>
                <a:gridCol w="2407939"/>
                <a:gridCol w="5301744"/>
              </a:tblGrid>
              <a:tr h="35292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ID</a:t>
                      </a:r>
                      <a:endParaRPr lang="ko-KR" sz="1400" kern="1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Technical Constraint</a:t>
                      </a:r>
                      <a:endParaRPr lang="ko-KR" sz="1400" kern="1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Description</a:t>
                      </a:r>
                      <a:endParaRPr lang="ko-KR" sz="1400" kern="1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5"/>
                    </a:solidFill>
                  </a:tcPr>
                </a:tc>
              </a:tr>
              <a:tr h="132984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TC01</a:t>
                      </a:r>
                      <a:endParaRPr lang="ko-KR" sz="1400" kern="1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H/W System</a:t>
                      </a:r>
                      <a:endParaRPr lang="ko-KR" sz="1400" kern="1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Wi-Fi enabled Arduino(mega 2560)</a:t>
                      </a:r>
                      <a:endParaRPr lang="ko-KR" sz="1400" kern="1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72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  - Flash Memory: 256KB of which 8KB used by bootloader</a:t>
                      </a:r>
                      <a:endParaRPr lang="ko-KR" sz="1400" kern="1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72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  - SRAM: 8KB</a:t>
                      </a:r>
                      <a:endParaRPr lang="ko-KR" sz="1400" kern="1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72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  - EEPROM: 4KB</a:t>
                      </a:r>
                      <a:endParaRPr lang="ko-KR" sz="1400" kern="1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72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  - Clock Speed: 16MHz</a:t>
                      </a:r>
                      <a:endParaRPr lang="ko-KR" sz="1400" kern="1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715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TC02</a:t>
                      </a:r>
                      <a:endParaRPr lang="ko-KR" sz="1400" kern="1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Programming language</a:t>
                      </a:r>
                      <a:endParaRPr lang="ko-KR" sz="1400" kern="1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For development Arduino: C/C++</a:t>
                      </a:r>
                      <a:endParaRPr lang="ko-KR" sz="1400" kern="1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72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For server and application: Java</a:t>
                      </a:r>
                      <a:endParaRPr lang="ko-KR" sz="1400" kern="1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715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TC03</a:t>
                      </a:r>
                      <a:endParaRPr lang="ko-KR" sz="1400" kern="1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Network</a:t>
                      </a:r>
                      <a:endParaRPr lang="ko-KR" sz="1400" kern="1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Wi-Fi</a:t>
                      </a:r>
                      <a:endParaRPr lang="ko-KR" sz="1400" kern="1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72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Wi-Fi configuration</a:t>
                      </a:r>
                      <a:endParaRPr lang="ko-KR" sz="1400" kern="1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908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TC04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Facility parts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Add more sensors, alarm LEDs, and gate servos of the same type to the existing controller. A controller can have maximum 10 slots.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09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21"/>
          <p:cNvSpPr>
            <a:spLocks noGrp="1"/>
          </p:cNvSpPr>
          <p:nvPr>
            <p:ph type="title" idx="4294967295"/>
          </p:nvPr>
        </p:nvSpPr>
        <p:spPr bwMode="auto">
          <a:xfrm>
            <a:off x="195264" y="188913"/>
            <a:ext cx="5333800" cy="41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ko-KR" sz="2000" b="1" dirty="0" smtClean="0">
                <a:latin typeface="Arial" charset="0"/>
                <a:ea typeface="Arial" charset="0"/>
                <a:cs typeface="Arial" charset="0"/>
              </a:rPr>
              <a:t>5. System Context</a:t>
            </a:r>
            <a:endParaRPr lang="ko-KR" altLang="en-US" sz="2000" b="1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E8CC54-DFE0-4636-8F08-1CBBBE732C98}" type="slidenum">
              <a:rPr lang="ko-KR" altLang="en-US" smtClean="0">
                <a:latin typeface="Arial" charset="0"/>
                <a:ea typeface="Arial" charset="0"/>
                <a:cs typeface="Arial" charset="0"/>
              </a:rPr>
              <a:pPr>
                <a:defRPr/>
              </a:pPr>
              <a:t>8</a:t>
            </a:fld>
            <a:endParaRPr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93919" y="6461324"/>
            <a:ext cx="3118161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Arial" charset="0"/>
                <a:ea typeface="Arial" charset="0"/>
                <a:cs typeface="Arial" charset="0"/>
              </a:rPr>
              <a:t>&lt; Figure1. System context diagram &gt;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6496" y="836712"/>
            <a:ext cx="9361040" cy="1738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 latinLnBrk="0">
              <a:lnSpc>
                <a:spcPct val="107000"/>
              </a:lnSpc>
              <a:spcAft>
                <a:spcPts val="0"/>
              </a:spcAft>
            </a:pPr>
            <a:r>
              <a:rPr lang="en-US" altLang="ko-KR" sz="1600" b="1" kern="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The scope of </a:t>
            </a:r>
            <a:r>
              <a:rPr lang="en-US" altLang="ko-KR" sz="1600" b="1" kern="0" dirty="0" err="1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SurePark</a:t>
            </a:r>
            <a:r>
              <a:rPr lang="en-US" altLang="ko-KR" sz="1600" b="1" kern="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system is shown in &lt;Figure 1&gt;. </a:t>
            </a:r>
          </a:p>
          <a:p>
            <a:pPr marL="285750" indent="-285750" fontAlgn="ctr" latinLnBrk="0">
              <a:lnSpc>
                <a:spcPct val="107000"/>
              </a:lnSpc>
              <a:spcAft>
                <a:spcPts val="0"/>
              </a:spcAft>
              <a:buFontTx/>
              <a:buChar char="-"/>
            </a:pPr>
            <a:r>
              <a:rPr lang="en-US" altLang="ko-KR" sz="1400" kern="0" dirty="0" smtClean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Drivers </a:t>
            </a:r>
            <a:r>
              <a:rPr lang="en-US" altLang="ko-KR" sz="1400" kern="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can reserve a parking space by using a laptop or a phone</a:t>
            </a:r>
            <a:r>
              <a:rPr lang="en-US" altLang="ko-KR" sz="1400" kern="0" dirty="0" smtClean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 fontAlgn="ctr" latinLnBrk="0">
              <a:lnSpc>
                <a:spcPct val="107000"/>
              </a:lnSpc>
              <a:spcAft>
                <a:spcPts val="0"/>
              </a:spcAft>
              <a:buFontTx/>
              <a:buChar char="-"/>
            </a:pPr>
            <a:r>
              <a:rPr lang="en-US" altLang="ko-KR" sz="1400" kern="0" dirty="0" smtClean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Parking </a:t>
            </a:r>
            <a:r>
              <a:rPr lang="en-US" altLang="ko-KR" sz="1400" kern="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attendants can monitor parking facilities</a:t>
            </a:r>
            <a:r>
              <a:rPr lang="en-US" altLang="ko-KR" sz="1400" kern="0" dirty="0" smtClean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 fontAlgn="ctr" latinLnBrk="0">
              <a:lnSpc>
                <a:spcPct val="107000"/>
              </a:lnSpc>
              <a:spcAft>
                <a:spcPts val="0"/>
              </a:spcAft>
              <a:buFontTx/>
              <a:buChar char="-"/>
            </a:pPr>
            <a:r>
              <a:rPr lang="en-US" altLang="ko-KR" sz="1400" kern="0" dirty="0" smtClean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For </a:t>
            </a:r>
            <a:r>
              <a:rPr lang="en-US" altLang="ko-KR" sz="1400" kern="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the owner, the system provides facility usage statistics including average occupancy, peak usage hours, parking slot statistics, and revenue</a:t>
            </a:r>
            <a:r>
              <a:rPr lang="en-US" altLang="ko-KR" sz="1400" kern="0" dirty="0" smtClean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 fontAlgn="ctr" latinLnBrk="0">
              <a:lnSpc>
                <a:spcPct val="107000"/>
              </a:lnSpc>
              <a:spcAft>
                <a:spcPts val="0"/>
              </a:spcAft>
              <a:buFontTx/>
              <a:buChar char="-"/>
            </a:pPr>
            <a:r>
              <a:rPr lang="en-US" altLang="ko-KR" sz="1400" kern="0" dirty="0" smtClean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The </a:t>
            </a:r>
            <a:r>
              <a:rPr lang="en-US" altLang="ko-KR" sz="1400" kern="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system controls entry/exit gates and LED indicators based on the status of sensors</a:t>
            </a:r>
            <a:r>
              <a:rPr lang="en-US" altLang="ko-KR" sz="1400" kern="0" dirty="0" smtClean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 fontAlgn="ctr" latinLnBrk="0">
              <a:lnSpc>
                <a:spcPct val="107000"/>
              </a:lnSpc>
              <a:spcAft>
                <a:spcPts val="0"/>
              </a:spcAft>
              <a:buFontTx/>
              <a:buChar char="-"/>
            </a:pPr>
            <a:endParaRPr lang="en-US" altLang="ko-KR" sz="1400" kern="0" dirty="0">
              <a:solidFill>
                <a:srgbClr val="000000"/>
              </a:solidFill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7" name="그림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664" y="2372070"/>
            <a:ext cx="5728970" cy="40938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406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제목 슬라이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66700" indent="-266700">
          <a:lnSpc>
            <a:spcPct val="130000"/>
          </a:lnSpc>
          <a:buClr>
            <a:srgbClr val="C5003D"/>
          </a:buClr>
          <a:buFont typeface="Wingdings" pitchFamily="2" charset="2"/>
          <a:buChar char="u"/>
          <a:defRPr sz="1600" b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13553</TotalTime>
  <Words>1706</Words>
  <Application>Microsoft Office PowerPoint</Application>
  <PresentationFormat>A4 용지(210x297mm)</PresentationFormat>
  <Paragraphs>381</Paragraphs>
  <Slides>22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굴림</vt:lpstr>
      <vt:lpstr>맑은 고딕</vt:lpstr>
      <vt:lpstr>Arial</vt:lpstr>
      <vt:lpstr>Consolas</vt:lpstr>
      <vt:lpstr>Times New Roman</vt:lpstr>
      <vt:lpstr>제목 슬라이드</vt:lpstr>
      <vt:lpstr>Sure-Park System Final Presentation</vt:lpstr>
      <vt:lpstr>Contents</vt:lpstr>
      <vt:lpstr>Introduction</vt:lpstr>
      <vt:lpstr>1. Functional Requirement (1)</vt:lpstr>
      <vt:lpstr>PowerPoint 프레젠테이션</vt:lpstr>
      <vt:lpstr>PowerPoint 프레젠테이션</vt:lpstr>
      <vt:lpstr>PowerPoint 프레젠테이션</vt:lpstr>
      <vt:lpstr>PowerPoint 프레젠테이션</vt:lpstr>
      <vt:lpstr>5. System Context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Administrator</dc:creator>
  <cp:lastModifiedBy>Joan Kim</cp:lastModifiedBy>
  <cp:revision>769</cp:revision>
  <dcterms:created xsi:type="dcterms:W3CDTF">2012-01-20T03:23:33Z</dcterms:created>
  <dcterms:modified xsi:type="dcterms:W3CDTF">2016-06-23T03:43:22Z</dcterms:modified>
</cp:coreProperties>
</file>