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4"/>
  </p:notesMasterIdLst>
  <p:handoutMasterIdLst>
    <p:handoutMasterId r:id="rId25"/>
  </p:handoutMasterIdLst>
  <p:sldIdLst>
    <p:sldId id="258" r:id="rId2"/>
    <p:sldId id="263" r:id="rId3"/>
    <p:sldId id="264" r:id="rId4"/>
    <p:sldId id="265" r:id="rId5"/>
    <p:sldId id="267" r:id="rId6"/>
    <p:sldId id="266" r:id="rId7"/>
    <p:sldId id="268" r:id="rId8"/>
    <p:sldId id="269" r:id="rId9"/>
    <p:sldId id="273"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63"/>
            <p14:sldId id="264"/>
            <p14:sldId id="265"/>
            <p14:sldId id="267"/>
            <p14:sldId id="266"/>
            <p14:sldId id="268"/>
            <p14:sldId id="269"/>
            <p14:sldId id="273"/>
            <p14:sldId id="270"/>
            <p14:sldId id="271"/>
            <p14:sldId id="272"/>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xmlns="">
        <p15:guide id="1" orient="horz" pos="754" userDrawn="1">
          <p15:clr>
            <a:srgbClr val="A4A3A4"/>
          </p15:clr>
        </p15:guide>
        <p15:guide id="2" pos="404" userDrawn="1">
          <p15:clr>
            <a:srgbClr val="A4A3A4"/>
          </p15:clr>
        </p15:guide>
        <p15:guide id="3" pos="5796" userDrawn="1">
          <p15:clr>
            <a:srgbClr val="A4A3A4"/>
          </p15:clr>
        </p15:guide>
        <p15:guide id="4" orient="horz" pos="1026" userDrawn="1">
          <p15:clr>
            <a:srgbClr val="A4A3A4"/>
          </p15:clr>
        </p15:guide>
      </p15:sldGuideLst>
    </p:ext>
    <p:ext uri="{2D200454-40CA-4A62-9FC3-DE9A4176ACB9}">
      <p15:notesGuideLst xmlns:p15="http://schemas.microsoft.com/office/powerpoint/2012/main" xmlns="">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8" autoAdjust="0"/>
    <p:restoredTop sz="93505" autoAdjust="0"/>
  </p:normalViewPr>
  <p:slideViewPr>
    <p:cSldViewPr>
      <p:cViewPr varScale="1">
        <p:scale>
          <a:sx n="113" d="100"/>
          <a:sy n="113" d="100"/>
        </p:scale>
        <p:origin x="-1254" y="-114"/>
      </p:cViewPr>
      <p:guideLst>
        <p:guide orient="horz" pos="754"/>
        <p:guide orient="horz" pos="1026"/>
        <p:guide pos="404"/>
        <p:guide pos="5796"/>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2016-05-24</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2016-05-24</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5486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11</a:t>
            </a:fld>
            <a:endParaRPr lang="ko-KR" altLang="en-US" smtClean="0"/>
          </a:p>
        </p:txBody>
      </p:sp>
    </p:spTree>
    <p:extLst>
      <p:ext uri="{BB962C8B-B14F-4D97-AF65-F5344CB8AC3E}">
        <p14:creationId xmlns:p14="http://schemas.microsoft.com/office/powerpoint/2010/main" val="137349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12</a:t>
            </a:fld>
            <a:endParaRPr lang="ko-KR" altLang="en-US" smtClean="0"/>
          </a:p>
        </p:txBody>
      </p:sp>
    </p:spTree>
    <p:extLst>
      <p:ext uri="{BB962C8B-B14F-4D97-AF65-F5344CB8AC3E}">
        <p14:creationId xmlns:p14="http://schemas.microsoft.com/office/powerpoint/2010/main" val="1593960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13</a:t>
            </a:fld>
            <a:endParaRPr lang="ko-KR" altLang="en-US" smtClean="0"/>
          </a:p>
        </p:txBody>
      </p:sp>
    </p:spTree>
    <p:extLst>
      <p:ext uri="{BB962C8B-B14F-4D97-AF65-F5344CB8AC3E}">
        <p14:creationId xmlns:p14="http://schemas.microsoft.com/office/powerpoint/2010/main" val="135630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14</a:t>
            </a:fld>
            <a:endParaRPr lang="ko-KR" altLang="en-US" smtClean="0"/>
          </a:p>
        </p:txBody>
      </p:sp>
    </p:spTree>
    <p:extLst>
      <p:ext uri="{BB962C8B-B14F-4D97-AF65-F5344CB8AC3E}">
        <p14:creationId xmlns:p14="http://schemas.microsoft.com/office/powerpoint/2010/main" val="124428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15</a:t>
            </a:fld>
            <a:endParaRPr lang="ko-KR" altLang="en-US" smtClean="0"/>
          </a:p>
        </p:txBody>
      </p:sp>
    </p:spTree>
    <p:extLst>
      <p:ext uri="{BB962C8B-B14F-4D97-AF65-F5344CB8AC3E}">
        <p14:creationId xmlns:p14="http://schemas.microsoft.com/office/powerpoint/2010/main" val="758595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16</a:t>
            </a:fld>
            <a:endParaRPr lang="ko-KR" altLang="en-US" smtClean="0"/>
          </a:p>
        </p:txBody>
      </p:sp>
    </p:spTree>
    <p:extLst>
      <p:ext uri="{BB962C8B-B14F-4D97-AF65-F5344CB8AC3E}">
        <p14:creationId xmlns:p14="http://schemas.microsoft.com/office/powerpoint/2010/main" val="4278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17</a:t>
            </a:fld>
            <a:endParaRPr lang="ko-KR" altLang="en-US" smtClean="0"/>
          </a:p>
        </p:txBody>
      </p:sp>
    </p:spTree>
    <p:extLst>
      <p:ext uri="{BB962C8B-B14F-4D97-AF65-F5344CB8AC3E}">
        <p14:creationId xmlns:p14="http://schemas.microsoft.com/office/powerpoint/2010/main" val="40434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18</a:t>
            </a:fld>
            <a:endParaRPr lang="ko-KR" altLang="en-US" smtClean="0"/>
          </a:p>
        </p:txBody>
      </p:sp>
    </p:spTree>
    <p:extLst>
      <p:ext uri="{BB962C8B-B14F-4D97-AF65-F5344CB8AC3E}">
        <p14:creationId xmlns:p14="http://schemas.microsoft.com/office/powerpoint/2010/main" val="15613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Insert</a:t>
            </a:r>
            <a:r>
              <a:rPr lang="en-US" altLang="ko-KR" baseline="0" dirty="0" smtClean="0"/>
              <a:t> “we are here”</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19</a:t>
            </a:fld>
            <a:endParaRPr lang="ko-KR" altLang="en-US" smtClean="0"/>
          </a:p>
        </p:txBody>
      </p:sp>
    </p:spTree>
    <p:extLst>
      <p:ext uri="{BB962C8B-B14F-4D97-AF65-F5344CB8AC3E}">
        <p14:creationId xmlns:p14="http://schemas.microsoft.com/office/powerpoint/2010/main" val="90238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20</a:t>
            </a:fld>
            <a:endParaRPr lang="ko-KR" altLang="en-US" smtClean="0"/>
          </a:p>
        </p:txBody>
      </p:sp>
    </p:spTree>
    <p:extLst>
      <p:ext uri="{BB962C8B-B14F-4D97-AF65-F5344CB8AC3E}">
        <p14:creationId xmlns:p14="http://schemas.microsoft.com/office/powerpoint/2010/main" val="54116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21</a:t>
            </a:fld>
            <a:endParaRPr lang="ko-KR" altLang="en-US" smtClean="0"/>
          </a:p>
        </p:txBody>
      </p:sp>
    </p:spTree>
    <p:extLst>
      <p:ext uri="{BB962C8B-B14F-4D97-AF65-F5344CB8AC3E}">
        <p14:creationId xmlns:p14="http://schemas.microsoft.com/office/powerpoint/2010/main" val="34153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167219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55673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124749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156586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66774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9</a:t>
            </a:fld>
            <a:endParaRPr lang="ko-KR" altLang="en-US" smtClean="0"/>
          </a:p>
        </p:txBody>
      </p:sp>
    </p:spTree>
    <p:extLst>
      <p:ext uri="{BB962C8B-B14F-4D97-AF65-F5344CB8AC3E}">
        <p14:creationId xmlns:p14="http://schemas.microsoft.com/office/powerpoint/2010/main" val="9112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10</a:t>
            </a:fld>
            <a:endParaRPr lang="ko-KR" altLang="en-US" smtClean="0"/>
          </a:p>
        </p:txBody>
      </p:sp>
    </p:spTree>
    <p:extLst>
      <p:ext uri="{BB962C8B-B14F-4D97-AF65-F5344CB8AC3E}">
        <p14:creationId xmlns:p14="http://schemas.microsoft.com/office/powerpoint/2010/main" val="135447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p:txBody>
          <a:bodyPr/>
          <a:lstStyle>
            <a:lvl1pPr algn="r">
              <a:defRPr sz="1000">
                <a:solidFill>
                  <a:schemeClr val="tx1"/>
                </a:solidFill>
              </a:defRPr>
            </a:lvl1pPr>
          </a:lstStyle>
          <a:p>
            <a:pPr>
              <a:defRPr/>
            </a:pPr>
            <a:fld id="{43E8CC54-DFE0-4636-8F08-1CBBBE732C98}" type="slidenum">
              <a:rPr lang="ko-KR" altLang="en-US"/>
              <a:pPr>
                <a:defRPr/>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Initial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781617773"/>
              </p:ext>
            </p:extLst>
          </p:nvPr>
        </p:nvGraphicFramePr>
        <p:xfrm>
          <a:off x="3008784" y="5373216"/>
          <a:ext cx="3888432" cy="838182"/>
        </p:xfrm>
        <a:graphic>
          <a:graphicData uri="http://schemas.openxmlformats.org/drawingml/2006/table">
            <a:tbl>
              <a:tblPr/>
              <a:tblGrid>
                <a:gridCol w="388843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baseline="0" dirty="0" smtClean="0">
                          <a:solidFill>
                            <a:schemeClr val="tx1">
                              <a:lumMod val="85000"/>
                              <a:lumOff val="15000"/>
                            </a:schemeClr>
                          </a:solidFill>
                          <a:latin typeface="+mn-ea"/>
                          <a:ea typeface="+mn-ea"/>
                        </a:rPr>
                        <a:t>Team 3</a:t>
                      </a:r>
                      <a:endParaRPr lang="ko-KR" altLang="en-US" sz="1200" dirty="0">
                        <a:latin typeface="+mn-ea"/>
                        <a:ea typeface="+mn-ea"/>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latin typeface="+mn-ea"/>
                          <a:ea typeface="+mn-ea"/>
                        </a:rPr>
                        <a:t>Namjin</a:t>
                      </a:r>
                      <a:r>
                        <a:rPr lang="en-US" altLang="ko-KR" sz="1200" b="1" baseline="0" dirty="0" smtClean="0">
                          <a:latin typeface="+mn-ea"/>
                          <a:ea typeface="+mn-ea"/>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baseline="0" dirty="0" smtClean="0">
                          <a:latin typeface="+mn-ea"/>
                          <a:ea typeface="+mn-ea"/>
                        </a:rPr>
                        <a:t>Jack Oh, Charles Park, Joan Kim, </a:t>
                      </a:r>
                      <a:r>
                        <a:rPr lang="en-US" altLang="ko-KR" sz="1200" b="1" baseline="0" dirty="0" err="1" smtClean="0">
                          <a:latin typeface="+mn-ea"/>
                          <a:ea typeface="+mn-ea"/>
                        </a:rPr>
                        <a:t>Jaeheon</a:t>
                      </a:r>
                      <a:r>
                        <a:rPr lang="en-US" altLang="ko-KR" sz="1200" b="1" baseline="0" dirty="0" smtClean="0">
                          <a:latin typeface="+mn-ea"/>
                          <a:ea typeface="+mn-ea"/>
                        </a:rPr>
                        <a:t> Kim</a:t>
                      </a:r>
                      <a:endParaRPr lang="ko-KR" altLang="en-US" sz="1200" b="1" dirty="0">
                        <a:latin typeface="+mn-ea"/>
                        <a:ea typeface="+mn-ea"/>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UC01’ </a:t>
            </a:r>
            <a:r>
              <a:rPr kumimoji="0" lang="en-US" altLang="ko-KR" sz="2000" b="1" dirty="0">
                <a:latin typeface="Arial" charset="0"/>
                <a:ea typeface="Arial" charset="0"/>
                <a:cs typeface="Arial" charset="0"/>
              </a:rPr>
              <a:t>Reserve parking spaces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321075156"/>
              </p:ext>
            </p:extLst>
          </p:nvPr>
        </p:nvGraphicFramePr>
        <p:xfrm>
          <a:off x="641350" y="1196975"/>
          <a:ext cx="8559800" cy="4363723"/>
        </p:xfrm>
        <a:graphic>
          <a:graphicData uri="http://schemas.openxmlformats.org/drawingml/2006/table">
            <a:tbl>
              <a:tblPr firstRow="1" firstCol="1" bandRow="1"/>
              <a:tblGrid>
                <a:gridCol w="2258049"/>
                <a:gridCol w="630175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 UC01</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(FR05 ~ FR09) Reserve parking spaces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would like to reserve a parking lot.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driver must satisfy with FR06</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1) The Sure-Park system allows an authorized driver to reserve a parking lot.</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2) The system shows available parking spaces to the driver.</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3) If a parking space is available, the driver needs to input his/her license plate, the day and time they would like to park, and credit card information.</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 If all information is ok, the system provides confirmation information to drivers.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Post conditions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reservation was confirmed.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Alternate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3a) No available parking spaces</a:t>
                      </a:r>
                      <a:endParaRPr lang="ko-KR" sz="1400" kern="100" dirty="0">
                        <a:effectLst/>
                        <a:latin typeface="맑은 고딕" charset="-127"/>
                        <a:ea typeface="맑은 고딕" charset="-127"/>
                        <a:cs typeface="Times New Roman" charset="0"/>
                      </a:endParaRPr>
                    </a:p>
                    <a:p>
                      <a:pPr indent="304800" algn="l" latinLnBrk="0">
                        <a:lnSpc>
                          <a:spcPct val="107000"/>
                        </a:lnSpc>
                        <a:spcAft>
                          <a:spcPts val="0"/>
                        </a:spcAft>
                      </a:pPr>
                      <a:r>
                        <a:rPr lang="en-US" sz="1400" kern="0" dirty="0">
                          <a:effectLst/>
                          <a:latin typeface="Arial" charset="0"/>
                          <a:ea typeface="맑은 고딕" charset="-127"/>
                          <a:cs typeface="Times New Roman" charset="0"/>
                        </a:rPr>
                        <a:t>1) The system closes the reservation. </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4a) Some information is invalid</a:t>
                      </a:r>
                      <a:endParaRPr lang="ko-KR" sz="1400" kern="100" dirty="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   1) The system displays which information is failed.</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pPr>
                      <a:r>
                        <a:rPr lang="en-US" sz="1400" kern="100" dirty="0">
                          <a:effectLst/>
                          <a:latin typeface="Arial" charset="0"/>
                          <a:ea typeface="맑은 고딕" charset="-127"/>
                          <a:cs typeface="Times New Roman" charset="0"/>
                        </a:rPr>
                        <a:t>   2) Repeat steps 3-4 until all information is valid.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018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UC02’ </a:t>
            </a:r>
            <a:r>
              <a:rPr kumimoji="0" lang="en-US" altLang="ko-KR" sz="2000" b="1" dirty="0">
                <a:latin typeface="Arial" charset="0"/>
                <a:ea typeface="Arial" charset="0"/>
                <a:cs typeface="Arial" charset="0"/>
              </a:rPr>
              <a:t>Show up scenario </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793603209"/>
              </p:ext>
            </p:extLst>
          </p:nvPr>
        </p:nvGraphicFramePr>
        <p:xfrm>
          <a:off x="641349" y="1196975"/>
          <a:ext cx="8524875" cy="4346831"/>
        </p:xfrm>
        <a:graphic>
          <a:graphicData uri="http://schemas.openxmlformats.org/drawingml/2006/table">
            <a:tbl>
              <a:tblPr firstRow="1" firstCol="1" bandRow="1"/>
              <a:tblGrid>
                <a:gridCol w="2248835"/>
                <a:gridCol w="6276040"/>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 UC02</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a:t>
                      </a:r>
                      <a:r>
                        <a:rPr lang="en-US" sz="1400" kern="0" dirty="0" smtClean="0">
                          <a:effectLst/>
                          <a:latin typeface="Arial" charset="0"/>
                          <a:ea typeface="맑은 고딕" charset="-127"/>
                          <a:cs typeface="Times New Roman" charset="0"/>
                        </a:rPr>
                        <a:t>FR02</a:t>
                      </a:r>
                      <a:r>
                        <a:rPr lang="en-US" sz="1400" kern="0" baseline="0" dirty="0" smtClean="0">
                          <a:effectLst/>
                          <a:latin typeface="Arial" charset="0"/>
                          <a:ea typeface="맑은 고딕" charset="-127"/>
                          <a:cs typeface="Times New Roman" charset="0"/>
                        </a:rPr>
                        <a:t> ~ </a:t>
                      </a:r>
                      <a:r>
                        <a:rPr lang="en-US" sz="1400" kern="0" dirty="0" smtClean="0">
                          <a:effectLst/>
                          <a:latin typeface="Arial" charset="0"/>
                          <a:ea typeface="맑은 고딕" charset="-127"/>
                          <a:cs typeface="Times New Roman" charset="0"/>
                        </a:rPr>
                        <a:t>FR04) </a:t>
                      </a:r>
                      <a:r>
                        <a:rPr lang="en-US" sz="1400" kern="0" dirty="0">
                          <a:effectLst/>
                          <a:latin typeface="Arial" charset="0"/>
                          <a:ea typeface="맑은 고딕" charset="-127"/>
                          <a:cs typeface="Times New Roman" charset="0"/>
                        </a:rPr>
                        <a:t>Show up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 driver who has made a reservation, An attendant who confirms the reservation</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Main success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342900" lvl="0" indent="-342900" algn="l" latinLnBrk="0">
                        <a:lnSpc>
                          <a:spcPct val="107000"/>
                        </a:lnSpc>
                        <a:spcAft>
                          <a:spcPts val="0"/>
                        </a:spcAft>
                        <a:buFont typeface="+mj-lt"/>
                        <a:buAutoNum type="arabicParenR"/>
                      </a:pPr>
                      <a:r>
                        <a:rPr lang="en-US" altLang="ko-KR" sz="1400" kern="0" dirty="0" smtClean="0">
                          <a:effectLst/>
                          <a:latin typeface="Arial"/>
                          <a:ea typeface="+mn-ea"/>
                          <a:cs typeface="Times New Roman"/>
                        </a:rPr>
                        <a:t>A driver comes to the gate.</a:t>
                      </a:r>
                      <a:endParaRPr lang="ko-KR" altLang="ko-KR" sz="1400" kern="100" dirty="0" smtClean="0">
                        <a:effectLst/>
                        <a:latin typeface="+mn-lt"/>
                        <a:ea typeface="+mn-ea"/>
                        <a:cs typeface="Times New Roman"/>
                      </a:endParaRPr>
                    </a:p>
                    <a:p>
                      <a:pPr marL="342900" lvl="0" indent="-342900" algn="l" latinLnBrk="0">
                        <a:lnSpc>
                          <a:spcPct val="107000"/>
                        </a:lnSpc>
                        <a:spcAft>
                          <a:spcPts val="0"/>
                        </a:spcAft>
                        <a:buFont typeface="+mj-lt"/>
                        <a:buAutoNum type="arabicParenR"/>
                      </a:pPr>
                      <a:r>
                        <a:rPr lang="en-US" altLang="ko-KR" sz="1400" kern="0" dirty="0" smtClean="0">
                          <a:effectLst/>
                          <a:latin typeface="Arial"/>
                          <a:ea typeface="+mn-ea"/>
                          <a:cs typeface="Times New Roman"/>
                        </a:rPr>
                        <a:t>The system detects the presence of a car at the gate. </a:t>
                      </a:r>
                      <a:endParaRPr lang="ko-KR" altLang="ko-KR" sz="1400" kern="100" dirty="0" smtClean="0">
                        <a:effectLst/>
                        <a:latin typeface="+mn-lt"/>
                        <a:ea typeface="+mn-ea"/>
                        <a:cs typeface="Times New Roman"/>
                      </a:endParaRPr>
                    </a:p>
                    <a:p>
                      <a:pPr marL="342900" lvl="0" indent="-342900" algn="l" latinLnBrk="0">
                        <a:lnSpc>
                          <a:spcPct val="107000"/>
                        </a:lnSpc>
                        <a:spcAft>
                          <a:spcPts val="0"/>
                        </a:spcAft>
                        <a:buFont typeface="+mj-lt"/>
                        <a:buAutoNum type="arabicParenR"/>
                      </a:pPr>
                      <a:r>
                        <a:rPr lang="en-US" altLang="ko-KR" sz="1400" kern="0" dirty="0" smtClean="0">
                          <a:effectLst/>
                          <a:latin typeface="Arial"/>
                          <a:ea typeface="+mn-ea"/>
                          <a:cs typeface="Times New Roman"/>
                        </a:rPr>
                        <a:t>A driver provides confirmation information to system.</a:t>
                      </a:r>
                      <a:endParaRPr lang="ko-KR" altLang="ko-KR" sz="1400" kern="100" dirty="0" smtClean="0">
                        <a:effectLst/>
                        <a:latin typeface="+mn-lt"/>
                        <a:ea typeface="+mn-ea"/>
                        <a:cs typeface="Times New Roman"/>
                      </a:endParaRPr>
                    </a:p>
                    <a:p>
                      <a:pPr marL="342900" lvl="0" indent="-342900" algn="l" latinLnBrk="0">
                        <a:lnSpc>
                          <a:spcPct val="107000"/>
                        </a:lnSpc>
                        <a:spcAft>
                          <a:spcPts val="0"/>
                        </a:spcAft>
                        <a:buFont typeface="+mj-lt"/>
                        <a:buAutoNum type="arabicParenR"/>
                      </a:pPr>
                      <a:r>
                        <a:rPr lang="en-US" altLang="ko-KR" sz="1400" kern="0" dirty="0" smtClean="0">
                          <a:effectLst/>
                          <a:latin typeface="Arial"/>
                          <a:ea typeface="+mn-ea"/>
                          <a:cs typeface="Times New Roman"/>
                        </a:rPr>
                        <a:t>The system verifies the driver’s information and confirms the </a:t>
                      </a:r>
                      <a:r>
                        <a:rPr lang="en-US" altLang="ko-KR" sz="1400" kern="0" dirty="0" smtClean="0">
                          <a:solidFill>
                            <a:srgbClr val="000000"/>
                          </a:solidFill>
                          <a:effectLst/>
                          <a:latin typeface="Arial"/>
                          <a:ea typeface="+mn-ea"/>
                          <a:cs typeface="Times New Roman"/>
                        </a:rPr>
                        <a:t>reservation.</a:t>
                      </a:r>
                      <a:endParaRPr lang="ko-KR" altLang="ko-KR" sz="1400" kern="100" dirty="0" smtClean="0">
                        <a:effectLst/>
                        <a:latin typeface="+mn-lt"/>
                        <a:ea typeface="+mn-ea"/>
                        <a:cs typeface="Times New Roman"/>
                      </a:endParaRPr>
                    </a:p>
                    <a:p>
                      <a:pPr marL="342900" lvl="0" indent="-342900" algn="l" latinLnBrk="0">
                        <a:lnSpc>
                          <a:spcPct val="107000"/>
                        </a:lnSpc>
                        <a:spcAft>
                          <a:spcPts val="0"/>
                        </a:spcAft>
                        <a:buFont typeface="+mj-lt"/>
                        <a:buAutoNum type="arabicParenR"/>
                      </a:pPr>
                      <a:r>
                        <a:rPr lang="en-US" altLang="ko-KR" sz="1400" kern="0" dirty="0" smtClean="0">
                          <a:solidFill>
                            <a:srgbClr val="000000"/>
                          </a:solidFill>
                          <a:effectLst/>
                          <a:latin typeface="Arial"/>
                          <a:ea typeface="+mn-ea"/>
                          <a:cs typeface="Times New Roman"/>
                        </a:rPr>
                        <a:t>The system changes the entry gate LED from red to green. </a:t>
                      </a:r>
                      <a:endParaRPr lang="ko-KR" altLang="ko-KR" sz="1400" kern="100" dirty="0" smtClean="0">
                        <a:effectLst/>
                        <a:latin typeface="+mn-lt"/>
                        <a:ea typeface="+mn-ea"/>
                        <a:cs typeface="Times New Roman"/>
                      </a:endParaRPr>
                    </a:p>
                    <a:p>
                      <a:pPr marL="342900" lvl="0" indent="-342900" algn="l" latinLnBrk="0">
                        <a:lnSpc>
                          <a:spcPct val="107000"/>
                        </a:lnSpc>
                        <a:spcAft>
                          <a:spcPts val="0"/>
                        </a:spcAft>
                        <a:buFont typeface="+mj-lt"/>
                        <a:buAutoNum type="arabicParenR"/>
                      </a:pPr>
                      <a:r>
                        <a:rPr lang="en-US" altLang="ko-KR" sz="1400" kern="0" dirty="0" smtClean="0">
                          <a:effectLst/>
                          <a:latin typeface="Arial"/>
                          <a:ea typeface="+mn-ea"/>
                          <a:cs typeface="Times New Roman"/>
                        </a:rPr>
                        <a:t>The system lifts the entry gate and allows the driver to enter the facility.</a:t>
                      </a:r>
                      <a:r>
                        <a:rPr lang="en-US" altLang="ko-KR" sz="1400" kern="100" baseline="0" dirty="0" smtClean="0">
                          <a:effectLst/>
                          <a:latin typeface="+mn-lt"/>
                          <a:ea typeface="+mn-ea"/>
                          <a:cs typeface="Times New Roman"/>
                        </a:rPr>
                        <a:t> </a:t>
                      </a:r>
                      <a:r>
                        <a:rPr lang="en-US" altLang="ko-KR" sz="1400" kern="0" dirty="0" smtClean="0">
                          <a:effectLst/>
                          <a:latin typeface="Arial"/>
                          <a:ea typeface="+mn-ea"/>
                        </a:rPr>
                        <a:t>After the driver passed the gate, the system close the entry gate and change the LED to red.</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Post 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The car entered into the garage.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Alternate 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4a) </a:t>
                      </a:r>
                      <a:r>
                        <a:rPr lang="en-US" sz="1400" kern="0" dirty="0">
                          <a:solidFill>
                            <a:srgbClr val="000000"/>
                          </a:solidFill>
                          <a:effectLst/>
                          <a:latin typeface="Arial" charset="0"/>
                          <a:ea typeface="맑은 고딕" charset="-127"/>
                          <a:cs typeface="Times New Roman" charset="0"/>
                        </a:rPr>
                        <a:t>Invalid confirmation information</a:t>
                      </a:r>
                      <a:r>
                        <a:rPr lang="en-US" sz="1400" kern="0" dirty="0">
                          <a:effectLst/>
                          <a:latin typeface="Arial" charset="0"/>
                          <a:ea typeface="맑은 고딕" charset="-127"/>
                          <a:cs typeface="Times New Roman" charset="0"/>
                        </a:rPr>
                        <a:t>,</a:t>
                      </a:r>
                      <a:endParaRPr lang="ko-KR" sz="1400" kern="100" dirty="0">
                        <a:effectLst/>
                        <a:latin typeface="맑은 고딕" charset="-127"/>
                        <a:ea typeface="맑은 고딕" charset="-127"/>
                        <a:cs typeface="Times New Roman" charset="0"/>
                      </a:endParaRPr>
                    </a:p>
                    <a:p>
                      <a:pPr marL="342900" lvl="0" indent="-342900" algn="l" latinLnBrk="0">
                        <a:lnSpc>
                          <a:spcPct val="107000"/>
                        </a:lnSpc>
                        <a:spcAft>
                          <a:spcPts val="0"/>
                        </a:spcAft>
                        <a:buFont typeface="+mj-lt"/>
                        <a:buAutoNum type="arabicParenR"/>
                      </a:pPr>
                      <a:r>
                        <a:rPr lang="en-US" sz="1400" kern="100" dirty="0">
                          <a:solidFill>
                            <a:srgbClr val="000000"/>
                          </a:solidFill>
                          <a:effectLst/>
                          <a:latin typeface="Arial" charset="0"/>
                          <a:ea typeface="맑은 고딕" charset="-127"/>
                          <a:cs typeface="Times New Roman" charset="0"/>
                        </a:rPr>
                        <a:t>The system does not allow the driver to enter the garage.</a:t>
                      </a: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212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a:latin typeface="Arial" charset="0"/>
                <a:ea typeface="Arial" charset="0"/>
                <a:cs typeface="Arial" charset="0"/>
              </a:rPr>
              <a:t>4</a:t>
            </a:r>
            <a:r>
              <a:rPr kumimoji="0" lang="en-US" altLang="ko-KR" sz="2000" b="1" dirty="0" smtClean="0">
                <a:latin typeface="Arial" charset="0"/>
                <a:ea typeface="Arial" charset="0"/>
                <a:cs typeface="Arial" charset="0"/>
              </a:rPr>
              <a:t>. </a:t>
            </a:r>
            <a:r>
              <a:rPr lang="en-US" altLang="ko-KR" sz="2000" b="1" dirty="0">
                <a:latin typeface="Arial" charset="0"/>
                <a:ea typeface="Arial" charset="0"/>
                <a:cs typeface="Arial" charset="0"/>
              </a:rPr>
              <a:t>Use Case </a:t>
            </a:r>
            <a:r>
              <a:rPr lang="en-US" altLang="ko-KR" sz="2000" b="1" dirty="0" smtClean="0">
                <a:latin typeface="Arial" charset="0"/>
                <a:ea typeface="Arial" charset="0"/>
                <a:cs typeface="Arial" charset="0"/>
              </a:rPr>
              <a:t>Scenario</a:t>
            </a:r>
            <a:r>
              <a:rPr kumimoji="0" lang="en-US" altLang="ko-KR" sz="2000" b="1" dirty="0">
                <a:latin typeface="Arial" charset="0"/>
                <a:ea typeface="Arial" charset="0"/>
                <a:cs typeface="Arial" charset="0"/>
              </a:rPr>
              <a:t> : </a:t>
            </a:r>
            <a:r>
              <a:rPr kumimoji="0" lang="en-US" altLang="ko-KR" sz="2000" b="1" dirty="0" smtClean="0">
                <a:latin typeface="Arial" charset="0"/>
                <a:ea typeface="Arial" charset="0"/>
                <a:cs typeface="Arial" charset="0"/>
              </a:rPr>
              <a:t>UC05‘ Parking scenario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2047479652"/>
              </p:ext>
            </p:extLst>
          </p:nvPr>
        </p:nvGraphicFramePr>
        <p:xfrm>
          <a:off x="653993" y="1196975"/>
          <a:ext cx="8512232" cy="3174240"/>
        </p:xfrm>
        <a:graphic>
          <a:graphicData uri="http://schemas.openxmlformats.org/drawingml/2006/table">
            <a:tbl>
              <a:tblPr firstRow="1" firstCol="1" bandRow="1"/>
              <a:tblGrid>
                <a:gridCol w="2248063"/>
                <a:gridCol w="6264169"/>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ID: UC05</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Title</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(FR01</a:t>
                      </a:r>
                      <a:r>
                        <a:rPr lang="en-US" sz="1400" kern="0" dirty="0" smtClean="0">
                          <a:effectLst/>
                          <a:latin typeface="Arial" charset="0"/>
                          <a:ea typeface="맑은 고딕" charset="-127"/>
                          <a:cs typeface="Times New Roman" charset="0"/>
                        </a:rPr>
                        <a:t>, </a:t>
                      </a:r>
                      <a:r>
                        <a:rPr lang="en-US" sz="1400" kern="0" dirty="0">
                          <a:effectLst/>
                          <a:latin typeface="Arial" charset="0"/>
                          <a:ea typeface="맑은 고딕" charset="-127"/>
                          <a:cs typeface="Times New Roman" charset="0"/>
                        </a:rPr>
                        <a:t>FR10, </a:t>
                      </a:r>
                      <a:r>
                        <a:rPr lang="en-US" sz="1400" kern="0" dirty="0" smtClean="0">
                          <a:effectLst/>
                          <a:latin typeface="Arial" charset="0"/>
                          <a:ea typeface="맑은 고딕" charset="-127"/>
                          <a:cs typeface="Times New Roman" charset="0"/>
                        </a:rPr>
                        <a:t>FR17) </a:t>
                      </a:r>
                      <a:r>
                        <a:rPr lang="en-US" sz="1400" kern="0" dirty="0">
                          <a:effectLst/>
                          <a:latin typeface="Arial" charset="0"/>
                          <a:ea typeface="맑은 고딕" charset="-127"/>
                          <a:cs typeface="Times New Roman" charset="0"/>
                        </a:rPr>
                        <a:t>Parking scenario</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Stakeholders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Attendant, A driver who is parking his/her car.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Preconditions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UC02</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pitchFamily="34" charset="0"/>
                          <a:ea typeface="맑은 고딕" charset="-127"/>
                          <a:cs typeface="Arial" pitchFamily="34" charset="0"/>
                        </a:rPr>
                        <a:t>Main success scenario</a:t>
                      </a:r>
                      <a:endParaRPr lang="ko-KR" sz="1400" kern="100">
                        <a:effectLst/>
                        <a:latin typeface="Arial" pitchFamily="34" charset="0"/>
                        <a:ea typeface="맑은 고딕" charset="-127"/>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0" dirty="0" smtClean="0">
                          <a:effectLst/>
                          <a:latin typeface="Arial" pitchFamily="34" charset="0"/>
                          <a:ea typeface="+mn-ea"/>
                          <a:cs typeface="Arial" pitchFamily="34" charset="0"/>
                        </a:rPr>
                        <a:t>1) The system is illuminating the green LED at assigned parking space.</a:t>
                      </a:r>
                      <a:endParaRPr lang="ko-KR" altLang="ko-KR" sz="1400" kern="100" dirty="0" smtClean="0">
                        <a:effectLst/>
                        <a:latin typeface="Arial" pitchFamily="34" charset="0"/>
                        <a:ea typeface="+mn-ea"/>
                        <a:cs typeface="Arial" pitchFamily="34" charset="0"/>
                      </a:endParaRPr>
                    </a:p>
                    <a:p>
                      <a:pPr algn="l" latinLnBrk="0">
                        <a:lnSpc>
                          <a:spcPct val="107000"/>
                        </a:lnSpc>
                        <a:spcAft>
                          <a:spcPts val="0"/>
                        </a:spcAft>
                      </a:pPr>
                      <a:r>
                        <a:rPr lang="en-US" altLang="ko-KR" sz="1400" kern="0" dirty="0" smtClean="0">
                          <a:effectLst/>
                          <a:latin typeface="Arial" pitchFamily="34" charset="0"/>
                          <a:ea typeface="+mn-ea"/>
                          <a:cs typeface="Arial" pitchFamily="34" charset="0"/>
                        </a:rPr>
                        <a:t>2) A car parked</a:t>
                      </a:r>
                      <a:r>
                        <a:rPr lang="en-US" altLang="ko-KR" sz="1400" u="sng" kern="0" dirty="0" smtClean="0">
                          <a:effectLst/>
                          <a:latin typeface="Arial" pitchFamily="34" charset="0"/>
                          <a:ea typeface="+mn-ea"/>
                          <a:cs typeface="Arial" pitchFamily="34" charset="0"/>
                        </a:rPr>
                        <a:t> at the designated parking spot.</a:t>
                      </a:r>
                      <a:endParaRPr lang="ko-KR" altLang="ko-KR" sz="1400" kern="100" dirty="0" smtClean="0">
                        <a:effectLst/>
                        <a:latin typeface="Arial" pitchFamily="34" charset="0"/>
                        <a:ea typeface="+mn-ea"/>
                        <a:cs typeface="Arial" pitchFamily="34" charset="0"/>
                      </a:endParaRPr>
                    </a:p>
                    <a:p>
                      <a:r>
                        <a:rPr lang="en-US" altLang="ko-KR" sz="1400" kern="0" dirty="0" smtClean="0">
                          <a:effectLst/>
                          <a:latin typeface="Arial" pitchFamily="34" charset="0"/>
                          <a:ea typeface="+mn-ea"/>
                          <a:cs typeface="Arial" pitchFamily="34" charset="0"/>
                        </a:rPr>
                        <a:t>3) The green LED at the parking space will be turned off.</a:t>
                      </a:r>
                      <a:endParaRPr lang="ko-KR" sz="1400" kern="100" dirty="0">
                        <a:effectLst/>
                        <a:latin typeface="Arial" pitchFamily="34" charset="0"/>
                        <a:ea typeface="맑은 고딕" charset="-127"/>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pitchFamily="34" charset="0"/>
                          <a:ea typeface="맑은 고딕" charset="-127"/>
                          <a:cs typeface="Arial" pitchFamily="34" charset="0"/>
                        </a:rPr>
                        <a:t>Post conditions</a:t>
                      </a:r>
                      <a:endParaRPr lang="ko-KR" sz="1400" kern="100">
                        <a:effectLst/>
                        <a:latin typeface="Arial" pitchFamily="34" charset="0"/>
                        <a:ea typeface="맑은 고딕" charset="-127"/>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car is parked correctly. </a:t>
                      </a:r>
                      <a:endParaRPr lang="ko-KR" sz="1400" kern="100">
                        <a:effectLst/>
                        <a:latin typeface="Arial" pitchFamily="34" charset="0"/>
                        <a:ea typeface="맑은 고딕" charset="-127"/>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48920">
                <a:tc>
                  <a:txBody>
                    <a:bodyPr/>
                    <a:lstStyle/>
                    <a:p>
                      <a:pPr algn="l" latinLnBrk="0">
                        <a:lnSpc>
                          <a:spcPct val="107000"/>
                        </a:lnSpc>
                        <a:spcAft>
                          <a:spcPts val="0"/>
                        </a:spcAft>
                      </a:pPr>
                      <a:r>
                        <a:rPr lang="en-US" sz="1400" b="1" kern="0" dirty="0">
                          <a:effectLst/>
                          <a:latin typeface="Arial" pitchFamily="34" charset="0"/>
                          <a:ea typeface="맑은 고딕" charset="-127"/>
                          <a:cs typeface="Arial" pitchFamily="34" charset="0"/>
                        </a:rPr>
                        <a:t>Alternate scenario</a:t>
                      </a:r>
                      <a:endParaRPr lang="ko-KR" sz="1400" kern="100" dirty="0">
                        <a:effectLst/>
                        <a:latin typeface="Arial" pitchFamily="34" charset="0"/>
                        <a:ea typeface="맑은 고딕" charset="-127"/>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0" dirty="0" smtClean="0">
                          <a:effectLst/>
                          <a:latin typeface="Arial" pitchFamily="34" charset="0"/>
                          <a:ea typeface="+mn-ea"/>
                          <a:cs typeface="Arial" pitchFamily="34" charset="0"/>
                        </a:rPr>
                        <a:t>2a) If a car parked at other spot,</a:t>
                      </a:r>
                      <a:endParaRPr lang="ko-KR" altLang="ko-KR" sz="1400" kern="100" dirty="0" smtClean="0">
                        <a:effectLst/>
                        <a:latin typeface="Arial" pitchFamily="34" charset="0"/>
                        <a:ea typeface="+mn-ea"/>
                        <a:cs typeface="Arial" pitchFamily="34" charset="0"/>
                      </a:endParaRPr>
                    </a:p>
                    <a:p>
                      <a:pPr marL="342900" lvl="0" indent="-342900" algn="l" latinLnBrk="0">
                        <a:lnSpc>
                          <a:spcPct val="107000"/>
                        </a:lnSpc>
                        <a:spcAft>
                          <a:spcPts val="0"/>
                        </a:spcAft>
                        <a:buFont typeface="+mj-lt"/>
                        <a:buAutoNum type="arabicParenR"/>
                      </a:pPr>
                      <a:r>
                        <a:rPr lang="en-US" altLang="ko-KR" sz="1400" kern="100" dirty="0" smtClean="0">
                          <a:solidFill>
                            <a:srgbClr val="000000"/>
                          </a:solidFill>
                          <a:effectLst/>
                          <a:latin typeface="Arial" pitchFamily="34" charset="0"/>
                          <a:ea typeface="+mn-ea"/>
                          <a:cs typeface="Arial" pitchFamily="34" charset="0"/>
                        </a:rPr>
                        <a:t>The system </a:t>
                      </a:r>
                      <a:r>
                        <a:rPr lang="en-US" altLang="ko-KR" sz="1400" kern="100" dirty="0" smtClean="0">
                          <a:effectLst/>
                          <a:latin typeface="Arial" pitchFamily="34" charset="0"/>
                          <a:ea typeface="+mn-ea"/>
                          <a:cs typeface="Arial" pitchFamily="34" charset="0"/>
                        </a:rPr>
                        <a:t>will automatically reassign parking spaces and correlate associated reservations.</a:t>
                      </a:r>
                      <a:endParaRPr lang="ko-KR" altLang="ko-KR" sz="1400" kern="100" dirty="0">
                        <a:effectLst/>
                        <a:latin typeface="Arial" pitchFamily="34" charset="0"/>
                        <a:ea typeface="+mn-ea"/>
                        <a:cs typeface="Arial"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71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Quality Attribute</a:t>
            </a:r>
            <a:endParaRPr lang="ko-KR" altLang="ko-KR" sz="2000"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15987782"/>
              </p:ext>
            </p:extLst>
          </p:nvPr>
        </p:nvGraphicFramePr>
        <p:xfrm>
          <a:off x="641350" y="787646"/>
          <a:ext cx="8524875" cy="5687768"/>
        </p:xfrm>
        <a:graphic>
          <a:graphicData uri="http://schemas.openxmlformats.org/drawingml/2006/table">
            <a:tbl>
              <a:tblPr firstRow="1" firstCol="1" bandRow="1"/>
              <a:tblGrid>
                <a:gridCol w="644481"/>
                <a:gridCol w="1421096"/>
                <a:gridCol w="810716"/>
                <a:gridCol w="5648582"/>
              </a:tblGrid>
              <a:tr h="52215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Priority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03697">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QA01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Modifiability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Installers should complete setup and tests for a new facility controller in an hour.</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3949">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QA02</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Availability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Facility controller experiences a catastrophic hardware failure. In this case, Sure Park system’s software detects the fault and notify attendants in 30 seconds.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84452">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Security</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2420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QA04</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 Extensibility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Developer wants to add new algorithm application to Sure Park software. The system needs to be updated without disrupting operations. New algorithm can be implemented and tested within 1 week.</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03697">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QA05</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 Performance</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3 </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When driver wants to get an empty parking slot, system must provide it in 5 sec.</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03697">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QA06</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Usability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owner wants to check basic statistics on facility usages. The owner can show statistic report in 3 step after login.</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3949">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Interoperability</a:t>
                      </a:r>
                      <a:endParaRPr lang="ko-KR" sz="1400" kern="10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When a driver enters and goes out the parking garage, facility controller and Sure park system must communicate without communication loss.</a:t>
                      </a:r>
                      <a:endParaRPr lang="ko-KR" sz="1400" kern="100" dirty="0">
                        <a:effectLst/>
                        <a:latin typeface="맑은 고딕" charset="-127"/>
                        <a:ea typeface="맑은 고딕" charset="-127"/>
                        <a:cs typeface="Times New Roman" charset="0"/>
                      </a:endParaRPr>
                    </a:p>
                  </a:txBody>
                  <a:tcPr marL="41597" marR="41597" marT="41597" marB="41597"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5199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 </a:t>
            </a:r>
            <a:r>
              <a:rPr kumimoji="0" lang="en-US" altLang="ko-KR" sz="2000" b="1" dirty="0">
                <a:latin typeface="Arial" charset="0"/>
                <a:ea typeface="Arial" charset="0"/>
                <a:cs typeface="Arial" charset="0"/>
              </a:rPr>
              <a:t>QA01 Scalability</a:t>
            </a:r>
          </a:p>
        </p:txBody>
      </p:sp>
      <p:graphicFrame>
        <p:nvGraphicFramePr>
          <p:cNvPr id="5" name="표 4"/>
          <p:cNvGraphicFramePr>
            <a:graphicFrameLocks noGrp="1"/>
          </p:cNvGraphicFramePr>
          <p:nvPr>
            <p:extLst>
              <p:ext uri="{D42A27DB-BD31-4B8C-83A1-F6EECF244321}">
                <p14:modId xmlns:p14="http://schemas.microsoft.com/office/powerpoint/2010/main" val="1416466875"/>
              </p:ext>
            </p:extLst>
          </p:nvPr>
        </p:nvGraphicFramePr>
        <p:xfrm>
          <a:off x="663601" y="1196975"/>
          <a:ext cx="8537549" cy="3983676"/>
        </p:xfrm>
        <a:graphic>
          <a:graphicData uri="http://schemas.openxmlformats.org/drawingml/2006/table">
            <a:tbl>
              <a:tblPr firstRow="1" firstCol="1" bandRow="1"/>
              <a:tblGrid>
                <a:gridCol w="1662800"/>
                <a:gridCol w="6874749"/>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Scale out to other parking facilities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QA01</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Scalability</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Installers should complete setup for a new facility controller in an hour.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Installer wants a new facility controller in the parking garage.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New owner wants to install a new system or existing owner wants to extend the current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New facility controller will be installed completely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tabLst>
                          <a:tab pos="3486150" algn="l"/>
                        </a:tabLst>
                      </a:pPr>
                      <a:r>
                        <a:rPr lang="en-US" sz="1400" kern="0" dirty="0">
                          <a:solidFill>
                            <a:srgbClr val="000000"/>
                          </a:solidFill>
                          <a:effectLst/>
                          <a:latin typeface="Arial" charset="0"/>
                          <a:ea typeface="맑은 고딕" charset="-127"/>
                          <a:cs typeface="Times New Roman" charset="0"/>
                        </a:rPr>
                        <a:t>1 hour for installing</a:t>
                      </a:r>
                      <a:endParaRPr lang="ko-KR" sz="1400" kern="100" dirty="0">
                        <a:effectLst/>
                        <a:latin typeface="맑은 고딕" charset="-127"/>
                        <a:ea typeface="맑은 고딕" charset="-127"/>
                        <a:cs typeface="Times New Roman" charset="0"/>
                      </a:endParaRPr>
                    </a:p>
                    <a:p>
                      <a:pPr algn="just" latinLnBrk="1">
                        <a:lnSpc>
                          <a:spcPct val="107000"/>
                        </a:lnSpc>
                        <a:spcAft>
                          <a:spcPts val="800"/>
                        </a:spcAft>
                        <a:tabLst>
                          <a:tab pos="3396615" algn="l"/>
                        </a:tabLst>
                      </a:pPr>
                      <a:r>
                        <a:rPr lang="en-US" sz="1400" kern="10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42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QA03 Security </a:t>
            </a:r>
          </a:p>
        </p:txBody>
      </p:sp>
      <p:graphicFrame>
        <p:nvGraphicFramePr>
          <p:cNvPr id="4" name="표 3"/>
          <p:cNvGraphicFramePr>
            <a:graphicFrameLocks noGrp="1"/>
          </p:cNvGraphicFramePr>
          <p:nvPr>
            <p:extLst>
              <p:ext uri="{D42A27DB-BD31-4B8C-83A1-F6EECF244321}">
                <p14:modId xmlns:p14="http://schemas.microsoft.com/office/powerpoint/2010/main" val="2104118197"/>
              </p:ext>
            </p:extLst>
          </p:nvPr>
        </p:nvGraphicFramePr>
        <p:xfrm>
          <a:off x="632519" y="1196752"/>
          <a:ext cx="8533705" cy="4211959"/>
        </p:xfrm>
        <a:graphic>
          <a:graphicData uri="http://schemas.openxmlformats.org/drawingml/2006/table">
            <a:tbl>
              <a:tblPr firstRow="1" firstCol="1" bandRow="1"/>
              <a:tblGrid>
                <a:gridCol w="1662051"/>
                <a:gridCol w="6871654"/>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Protect data and information from unauthorized access </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Security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Unauthorized user, unauthorized system</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Unauthorized attempts to display data and access system service.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Normal operation (run time)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data and information are protected from unauthorized access.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How many unauthorized accesses are protected? 100%</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0469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Quality </a:t>
            </a:r>
            <a:r>
              <a:rPr kumimoji="0" lang="en-US" altLang="ko-KR" sz="2000" b="1" dirty="0">
                <a:latin typeface="Arial" charset="0"/>
                <a:ea typeface="Arial" charset="0"/>
                <a:cs typeface="Arial" charset="0"/>
              </a:rPr>
              <a:t>Attribute </a:t>
            </a:r>
            <a:r>
              <a:rPr kumimoji="0" lang="en-US" altLang="ko-KR" sz="2000" b="1" dirty="0" smtClean="0">
                <a:latin typeface="Arial" charset="0"/>
                <a:ea typeface="Arial" charset="0"/>
                <a:cs typeface="Arial" charset="0"/>
              </a:rPr>
              <a:t>Scenario </a:t>
            </a:r>
            <a:r>
              <a:rPr kumimoji="0" lang="en-US" altLang="ko-KR" sz="2000" b="1" dirty="0">
                <a:latin typeface="Arial" charset="0"/>
                <a:ea typeface="Arial" charset="0"/>
                <a:cs typeface="Arial" charset="0"/>
              </a:rPr>
              <a:t>: QA07 Interoperability </a:t>
            </a:r>
          </a:p>
        </p:txBody>
      </p:sp>
      <p:graphicFrame>
        <p:nvGraphicFramePr>
          <p:cNvPr id="5" name="표 4"/>
          <p:cNvGraphicFramePr>
            <a:graphicFrameLocks noGrp="1"/>
          </p:cNvGraphicFramePr>
          <p:nvPr>
            <p:extLst>
              <p:ext uri="{D42A27DB-BD31-4B8C-83A1-F6EECF244321}">
                <p14:modId xmlns:p14="http://schemas.microsoft.com/office/powerpoint/2010/main" val="1536659282"/>
              </p:ext>
            </p:extLst>
          </p:nvPr>
        </p:nvGraphicFramePr>
        <p:xfrm>
          <a:off x="649457" y="1196975"/>
          <a:ext cx="8533705" cy="3983676"/>
        </p:xfrm>
        <a:graphic>
          <a:graphicData uri="http://schemas.openxmlformats.org/drawingml/2006/table">
            <a:tbl>
              <a:tblPr firstRow="1" firstCol="1" bandRow="1"/>
              <a:tblGrid>
                <a:gridCol w="1662051"/>
                <a:gridCol w="6871654"/>
              </a:tblGrid>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Title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Communicate between 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Interoperability</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Scenario</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When a driver enters and goes out the parking garage, facility controller and Sure park system must communicate without communication loss.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Source of 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Stimulus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Exchange updated status or commands.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Artifact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Facility controller and Sure park system</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Environment</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Normal operation (run time)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Communication success.</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Response measure</a:t>
                      </a:r>
                      <a:endParaRPr lang="ko-KR" sz="1400" kern="10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Communication success rate : 100%(100 times communication try and 100 times success.)</a:t>
                      </a:r>
                      <a:endParaRPr lang="ko-KR" sz="1400" kern="100" dirty="0">
                        <a:effectLst/>
                        <a:latin typeface="맑은 고딕" charset="-127"/>
                        <a:ea typeface="맑은 고딕" charset="-127"/>
                        <a:cs typeface="Times New Roman"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72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Quality </a:t>
            </a:r>
            <a:r>
              <a:rPr kumimoji="0" lang="en-US" altLang="ko-KR" sz="2000" b="1" dirty="0">
                <a:latin typeface="Arial" charset="0"/>
                <a:ea typeface="Arial" charset="0"/>
                <a:cs typeface="Arial" charset="0"/>
              </a:rPr>
              <a:t>Attribute Utility</a:t>
            </a:r>
          </a:p>
        </p:txBody>
      </p:sp>
      <p:graphicFrame>
        <p:nvGraphicFramePr>
          <p:cNvPr id="4" name="표 3"/>
          <p:cNvGraphicFramePr>
            <a:graphicFrameLocks noGrp="1"/>
          </p:cNvGraphicFramePr>
          <p:nvPr>
            <p:extLst>
              <p:ext uri="{D42A27DB-BD31-4B8C-83A1-F6EECF244321}">
                <p14:modId xmlns:p14="http://schemas.microsoft.com/office/powerpoint/2010/main" val="1261905624"/>
              </p:ext>
            </p:extLst>
          </p:nvPr>
        </p:nvGraphicFramePr>
        <p:xfrm>
          <a:off x="667445" y="1229189"/>
          <a:ext cx="8533705" cy="3323910"/>
        </p:xfrm>
        <a:graphic>
          <a:graphicData uri="http://schemas.openxmlformats.org/drawingml/2006/table">
            <a:tbl>
              <a:tblPr firstRow="1" firstCol="1" bandRow="1"/>
              <a:tblGrid>
                <a:gridCol w="769748"/>
                <a:gridCol w="1879838"/>
                <a:gridCol w="3535907"/>
                <a:gridCol w="1214874"/>
                <a:gridCol w="1133338"/>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Difficulty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Priority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QA01</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Scalability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Scale out to other parking facilities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Availability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Detect malfunction of the facility controller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Security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Protect data and information from unauthorized access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9</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Extensibility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Add more analysis algorithms or analysis applications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3</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Performance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 Retrieve an available parking slot ASAP.</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Usability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Obtain basic statistics on facility usage.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1</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charset="0"/>
                          <a:ea typeface="맑은 고딕" charset="-127"/>
                          <a:cs typeface="Times New Roman" charset="0"/>
                        </a:rPr>
                        <a:t>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QA07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Interoperability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Communicate between facility controller and Sure Park system.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9</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2738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Business </a:t>
            </a:r>
            <a:r>
              <a:rPr kumimoji="0" lang="en-US" altLang="ko-KR" sz="2000" b="1" dirty="0">
                <a:latin typeface="Arial" charset="0"/>
                <a:ea typeface="Arial" charset="0"/>
                <a:cs typeface="Arial" charset="0"/>
              </a:rPr>
              <a:t>Constraint</a:t>
            </a:r>
          </a:p>
        </p:txBody>
      </p:sp>
      <p:graphicFrame>
        <p:nvGraphicFramePr>
          <p:cNvPr id="5" name="표 4"/>
          <p:cNvGraphicFramePr>
            <a:graphicFrameLocks noGrp="1"/>
          </p:cNvGraphicFramePr>
          <p:nvPr>
            <p:extLst>
              <p:ext uri="{D42A27DB-BD31-4B8C-83A1-F6EECF244321}">
                <p14:modId xmlns:p14="http://schemas.microsoft.com/office/powerpoint/2010/main" val="1345145098"/>
              </p:ext>
            </p:extLst>
          </p:nvPr>
        </p:nvGraphicFramePr>
        <p:xfrm>
          <a:off x="632520" y="1196752"/>
          <a:ext cx="8533705" cy="3552192"/>
        </p:xfrm>
        <a:graphic>
          <a:graphicData uri="http://schemas.openxmlformats.org/drawingml/2006/table">
            <a:tbl>
              <a:tblPr firstRow="1" firstCol="1" bandRow="1"/>
              <a:tblGrid>
                <a:gridCol w="713959"/>
                <a:gridCol w="2266043"/>
                <a:gridCol w="555370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BC01</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complain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wants to reduce driver frustration when customers find available parking slots and reserve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BC02</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Increasing profits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More efficient space utilization is needed.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BC03</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liabilities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needed to reduce traffic congestion and the chance for accidents inside the parking facilities.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BC04</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Reducing operating costs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It is required to utilize personnel efficiently and reduce the number of employee.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BC05</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Applying other garage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GTPS would like to market the system to other garage owners around the world.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BC06</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Delivery</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system should be delivered in 5 weeks.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 BC07</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 Availability of workforce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The team is consists of 5 members. Java expert is only 1 person.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16737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18</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887269574"/>
              </p:ext>
            </p:extLst>
          </p:nvPr>
        </p:nvGraphicFramePr>
        <p:xfrm>
          <a:off x="641350" y="1196975"/>
          <a:ext cx="8524875" cy="2689226"/>
        </p:xfrm>
        <a:graphic>
          <a:graphicData uri="http://schemas.openxmlformats.org/drawingml/2006/table">
            <a:tbl>
              <a:tblPr firstRow="1" firstCol="1" bandRow="1"/>
              <a:tblGrid>
                <a:gridCol w="815192"/>
                <a:gridCol w="2407939"/>
                <a:gridCol w="5301744"/>
              </a:tblGrid>
              <a:tr h="0">
                <a:tc>
                  <a:txBody>
                    <a:bodyPr/>
                    <a:lstStyle/>
                    <a:p>
                      <a:pPr algn="ctr" latinLnBrk="0">
                        <a:lnSpc>
                          <a:spcPct val="107000"/>
                        </a:lnSpc>
                        <a:spcAft>
                          <a:spcPts val="0"/>
                        </a:spcAft>
                      </a:pPr>
                      <a:r>
                        <a:rPr lang="en-US" sz="1400" b="1" kern="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TC01</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H/W System</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 enabled Arduino(mega 2560)</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Flash Memory: 256KB of which 8KB used by bootloader</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SRAM: 8KB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EEPROM: 4KB</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   - Clock Speed: 16MHz</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TC02</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Programming language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For development Arduino: C/C++</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For server and application: Java</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Arial" charset="0"/>
                          <a:cs typeface="Arial" charset="0"/>
                        </a:rPr>
                        <a:t>TC03</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Arial" charset="0"/>
                          <a:cs typeface="Arial" charset="0"/>
                        </a:rPr>
                        <a:t>Network</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Arial" charset="0"/>
                          <a:cs typeface="Arial" charset="0"/>
                        </a:rPr>
                        <a:t>Wi-Fi</a:t>
                      </a:r>
                      <a:endParaRPr lang="ko-KR" sz="1400" kern="100" dirty="0">
                        <a:effectLst/>
                        <a:latin typeface="Arial" charset="0"/>
                        <a:ea typeface="Arial" charset="0"/>
                        <a:cs typeface="Arial" charset="0"/>
                      </a:endParaRPr>
                    </a:p>
                    <a:p>
                      <a:pPr marL="72000" algn="l" latinLnBrk="0">
                        <a:lnSpc>
                          <a:spcPct val="107000"/>
                        </a:lnSpc>
                        <a:spcAft>
                          <a:spcPts val="0"/>
                        </a:spcAft>
                      </a:pPr>
                      <a:r>
                        <a:rPr lang="en-US" sz="1400" kern="0" dirty="0">
                          <a:effectLst/>
                          <a:latin typeface="Arial" charset="0"/>
                          <a:ea typeface="Arial" charset="0"/>
                          <a:cs typeface="Arial" charset="0"/>
                        </a:rPr>
                        <a:t>Wi-Fi configuration</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5122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198300" y="836712"/>
            <a:ext cx="9363212" cy="1600438"/>
          </a:xfrm>
          <a:prstGeom prst="rect">
            <a:avLst/>
          </a:prstGeom>
        </p:spPr>
        <p:txBody>
          <a:bodyPr wrap="square">
            <a:spAutoFit/>
          </a:bodyPr>
          <a:lstStyle/>
          <a:p>
            <a:r>
              <a:rPr lang="ko-KR" altLang="en-US" sz="1400" dirty="0">
                <a:latin typeface="Arial" charset="0"/>
                <a:ea typeface="Arial" charset="0"/>
                <a:cs typeface="Arial" charset="0"/>
              </a:rPr>
              <a:t>The key requisites of the project are functions that:</a:t>
            </a:r>
          </a:p>
          <a:p>
            <a:pPr marL="285750" indent="-285750">
              <a:buFont typeface="Arial" charset="0"/>
              <a:buChar char="•"/>
            </a:pPr>
            <a:r>
              <a:rPr lang="ko-KR" altLang="en-US" sz="1400" dirty="0" smtClean="0">
                <a:latin typeface="Arial" charset="0"/>
                <a:ea typeface="Arial" charset="0"/>
                <a:cs typeface="Arial" charset="0"/>
              </a:rPr>
              <a:t>drivers </a:t>
            </a:r>
            <a:r>
              <a:rPr lang="ko-KR" altLang="en-US" sz="1400" u="sng" dirty="0">
                <a:latin typeface="Arial" charset="0"/>
                <a:ea typeface="Arial" charset="0"/>
                <a:cs typeface="Arial" charset="0"/>
              </a:rPr>
              <a:t>can reserve a parking space</a:t>
            </a:r>
            <a:r>
              <a:rPr lang="ko-KR" altLang="en-US" sz="1400" dirty="0">
                <a:latin typeface="Arial" charset="0"/>
                <a:ea typeface="Arial" charset="0"/>
                <a:cs typeface="Arial" charset="0"/>
              </a:rPr>
              <a:t> by using a laptop or a phone.</a:t>
            </a:r>
          </a:p>
          <a:p>
            <a:pPr marL="285750" indent="-285750">
              <a:buFont typeface="Arial" charset="0"/>
              <a:buChar char="•"/>
            </a:pPr>
            <a:r>
              <a:rPr lang="ko-KR" altLang="en-US" sz="1400" u="sng" dirty="0" smtClean="0">
                <a:latin typeface="Arial" charset="0"/>
                <a:ea typeface="Arial" charset="0"/>
                <a:cs typeface="Arial" charset="0"/>
              </a:rPr>
              <a:t>parking </a:t>
            </a:r>
            <a:r>
              <a:rPr lang="ko-KR" altLang="en-US" sz="1400" u="sng" dirty="0">
                <a:latin typeface="Arial" charset="0"/>
                <a:ea typeface="Arial" charset="0"/>
                <a:cs typeface="Arial" charset="0"/>
              </a:rPr>
              <a:t>attendants can monitor</a:t>
            </a:r>
            <a:r>
              <a:rPr lang="ko-KR" altLang="en-US" sz="1400" dirty="0">
                <a:latin typeface="Arial" charset="0"/>
                <a:ea typeface="Arial" charset="0"/>
                <a:cs typeface="Arial" charset="0"/>
              </a:rPr>
              <a:t> parking facilities</a:t>
            </a:r>
          </a:p>
          <a:p>
            <a:pPr marL="285750" indent="-285750">
              <a:buFont typeface="Arial" charset="0"/>
              <a:buChar char="•"/>
            </a:pPr>
            <a:r>
              <a:rPr lang="ko-KR" altLang="en-US" sz="1400" dirty="0" smtClean="0">
                <a:latin typeface="Arial" charset="0"/>
                <a:ea typeface="Arial" charset="0"/>
                <a:cs typeface="Arial" charset="0"/>
              </a:rPr>
              <a:t>the </a:t>
            </a:r>
            <a:r>
              <a:rPr lang="ko-KR" altLang="en-US" sz="1400" dirty="0">
                <a:latin typeface="Arial" charset="0"/>
                <a:ea typeface="Arial" charset="0"/>
                <a:cs typeface="Arial" charset="0"/>
              </a:rPr>
              <a:t>system is initially built for a small parking facility and should </a:t>
            </a:r>
            <a:r>
              <a:rPr lang="ko-KR" altLang="en-US" sz="1400" u="sng" dirty="0">
                <a:latin typeface="Arial" charset="0"/>
                <a:ea typeface="Arial" charset="0"/>
                <a:cs typeface="Arial" charset="0"/>
              </a:rPr>
              <a:t>be able to be applied to various sized</a:t>
            </a:r>
            <a:r>
              <a:rPr lang="ko-KR" altLang="en-US" sz="1400" dirty="0">
                <a:latin typeface="Arial" charset="0"/>
                <a:ea typeface="Arial" charset="0"/>
                <a:cs typeface="Arial" charset="0"/>
              </a:rPr>
              <a:t> parking facilities </a:t>
            </a:r>
          </a:p>
          <a:p>
            <a:pPr marL="285750" indent="-285750">
              <a:buFont typeface="Arial" charset="0"/>
              <a:buChar char="•"/>
            </a:pPr>
            <a:r>
              <a:rPr lang="ko-KR" altLang="en-US" sz="1400" u="sng" dirty="0">
                <a:latin typeface="Arial" charset="0"/>
                <a:ea typeface="Arial" charset="0"/>
                <a:cs typeface="Arial" charset="0"/>
              </a:rPr>
              <a:t>the system can provide basic statistics</a:t>
            </a:r>
            <a:r>
              <a:rPr lang="ko-KR" altLang="en-US" sz="1400" dirty="0">
                <a:latin typeface="Arial" charset="0"/>
                <a:ea typeface="Arial" charset="0"/>
                <a:cs typeface="Arial" charset="0"/>
              </a:rPr>
              <a:t> including average occupancy, peak usage hours, parking slot statistics, and revenue, which should be extensible in order to help developers to add more analysis algorithms </a:t>
            </a:r>
          </a:p>
        </p:txBody>
      </p:sp>
      <p:sp>
        <p:nvSpPr>
          <p:cNvPr id="8" name="직사각형 7"/>
          <p:cNvSpPr/>
          <p:nvPr/>
        </p:nvSpPr>
        <p:spPr>
          <a:xfrm>
            <a:off x="3230255" y="6471598"/>
            <a:ext cx="3118161" cy="307777"/>
          </a:xfrm>
          <a:prstGeom prst="rect">
            <a:avLst/>
          </a:prstGeom>
        </p:spPr>
        <p:txBody>
          <a:bodyPr wrap="none">
            <a:spAutoFit/>
          </a:bodyPr>
          <a:lstStyle/>
          <a:p>
            <a:r>
              <a:rPr lang="ko-KR" altLang="en-US" sz="1400">
                <a:latin typeface="Arial" charset="0"/>
                <a:ea typeface="Arial" charset="0"/>
                <a:cs typeface="Arial" charset="0"/>
              </a:rPr>
              <a:t>&lt; Figure1. </a:t>
            </a:r>
            <a:r>
              <a:rPr lang="ko-KR" altLang="en-US" sz="1400" dirty="0">
                <a:latin typeface="Arial" charset="0"/>
                <a:ea typeface="Arial" charset="0"/>
                <a:cs typeface="Arial" charset="0"/>
              </a:rPr>
              <a:t>System context diagram &gt;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461" y="2492896"/>
            <a:ext cx="5380041" cy="384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19</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10.</a:t>
            </a:r>
            <a:r>
              <a:rPr kumimoji="0" lang="en-US" altLang="ko-KR" sz="2000" b="1" dirty="0">
                <a:latin typeface="Arial" charset="0"/>
                <a:ea typeface="Arial" charset="0"/>
                <a:cs typeface="Arial" charset="0"/>
              </a:rPr>
              <a:t> Overall Project Schedule</a:t>
            </a:r>
          </a:p>
        </p:txBody>
      </p:sp>
      <p:graphicFrame>
        <p:nvGraphicFramePr>
          <p:cNvPr id="37" name="표 36"/>
          <p:cNvGraphicFramePr>
            <a:graphicFrameLocks noGrp="1"/>
          </p:cNvGraphicFramePr>
          <p:nvPr>
            <p:extLst>
              <p:ext uri="{D42A27DB-BD31-4B8C-83A1-F6EECF244321}">
                <p14:modId xmlns:p14="http://schemas.microsoft.com/office/powerpoint/2010/main" val="1308941562"/>
              </p:ext>
            </p:extLst>
          </p:nvPr>
        </p:nvGraphicFramePr>
        <p:xfrm>
          <a:off x="641350" y="1196975"/>
          <a:ext cx="8524878" cy="4084006"/>
        </p:xfrm>
        <a:graphic>
          <a:graphicData uri="http://schemas.openxmlformats.org/drawingml/2006/table">
            <a:tbl>
              <a:tblPr firstRow="1" firstCol="1" bandRow="1"/>
              <a:tblGrid>
                <a:gridCol w="1503338"/>
                <a:gridCol w="730367"/>
                <a:gridCol w="802375"/>
                <a:gridCol w="802375"/>
                <a:gridCol w="802375"/>
                <a:gridCol w="802375"/>
                <a:gridCol w="802375"/>
                <a:gridCol w="802375"/>
                <a:gridCol w="1476923"/>
              </a:tblGrid>
              <a:tr h="0">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Activity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-2W</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1W</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2W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3W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4W</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5W</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row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Output</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vMerge="1">
                  <a:txBody>
                    <a:bodyPr/>
                    <a:lstStyle/>
                    <a:p>
                      <a:pPr latinLnBrk="1"/>
                      <a:endParaRPr lang="ko-KR" altLang="en-US"/>
                    </a:p>
                  </a:txBody>
                  <a:tcPr/>
                </a:tc>
                <a:tc gridSpan="3">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0</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a:effectLst/>
                          <a:latin typeface="Arial" charset="0"/>
                          <a:ea typeface="맑은 고딕" charset="-127"/>
                          <a:cs typeface="Times New Roman" charset="0"/>
                        </a:rPr>
                        <a:t>Phase 1</a:t>
                      </a:r>
                      <a:endParaRPr lang="ko-KR" sz="1400" b="1"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latinLnBrk="1"/>
                      <a:endParaRPr lang="ko-KR" altLang="en-US"/>
                    </a:p>
                  </a:txBody>
                  <a:tcPr/>
                </a:tc>
                <a:tc gridSpan="2">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Phase 2</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hMerge="1">
                  <a:txBody>
                    <a:bodyPr/>
                    <a:lstStyle/>
                    <a:p>
                      <a:pPr algn="ctr" latinLnBrk="0">
                        <a:lnSpc>
                          <a:spcPct val="107000"/>
                        </a:lnSpc>
                        <a:spcAft>
                          <a:spcPts val="0"/>
                        </a:spcAft>
                      </a:pP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4D5"/>
                    </a:solidFill>
                  </a:tcPr>
                </a:tc>
                <a:tc vMerge="1">
                  <a:txBody>
                    <a:bodyPr/>
                    <a:lstStyle/>
                    <a:p>
                      <a:pPr latinLnBrk="1"/>
                      <a:endParaRPr lang="ko-KR" altLang="en-US"/>
                    </a:p>
                  </a:txBody>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Planning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Project Planning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Requirement</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Driver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Design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Architecture Specification Document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Implementation</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FFFFFF"/>
                          </a:solidFill>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Product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84848">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 Testing</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FFFFFF"/>
                          </a:solidFill>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Test Result</a:t>
                      </a:r>
                      <a:endParaRPr lang="ko-KR" sz="1400" kern="100" dirty="0">
                        <a:effectLst/>
                        <a:latin typeface="맑은 고딕" charset="-127"/>
                        <a:ea typeface="맑은 고딕" charset="-127"/>
                        <a:cs typeface="Times New Roman" charset="0"/>
                      </a:endParaRPr>
                    </a:p>
                    <a:p>
                      <a:pPr marL="72000" algn="l" latinLnBrk="0">
                        <a:lnSpc>
                          <a:spcPct val="107000"/>
                        </a:lnSpc>
                        <a:spcAft>
                          <a:spcPts val="0"/>
                        </a:spcAft>
                      </a:pPr>
                      <a:r>
                        <a:rPr lang="en-US" sz="1400" kern="0" dirty="0">
                          <a:effectLst/>
                          <a:latin typeface="Arial" charset="0"/>
                          <a:ea typeface="맑은 고딕" charset="-127"/>
                          <a:cs typeface="Times New Roman" charset="0"/>
                        </a:rPr>
                        <a:t> </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9" name="오른쪽 화살표 3"/>
          <p:cNvSpPr/>
          <p:nvPr/>
        </p:nvSpPr>
        <p:spPr>
          <a:xfrm>
            <a:off x="2144688" y="1995461"/>
            <a:ext cx="2304256"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0" name="오른쪽 화살표 4"/>
          <p:cNvSpPr/>
          <p:nvPr/>
        </p:nvSpPr>
        <p:spPr>
          <a:xfrm>
            <a:off x="2144688" y="2679356"/>
            <a:ext cx="2307431"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31" name="오른쪽 화살표 5"/>
          <p:cNvSpPr/>
          <p:nvPr/>
        </p:nvSpPr>
        <p:spPr>
          <a:xfrm>
            <a:off x="4375884" y="3376598"/>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2" name="오른쪽 화살표 5"/>
          <p:cNvSpPr/>
          <p:nvPr/>
        </p:nvSpPr>
        <p:spPr>
          <a:xfrm>
            <a:off x="4528284" y="407258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3" name="오른쪽 화살표 5"/>
          <p:cNvSpPr/>
          <p:nvPr/>
        </p:nvSpPr>
        <p:spPr>
          <a:xfrm>
            <a:off x="4680684" y="476857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4" name="오른쪽 화살표 5"/>
          <p:cNvSpPr/>
          <p:nvPr/>
        </p:nvSpPr>
        <p:spPr>
          <a:xfrm>
            <a:off x="5928774" y="3393025"/>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5" name="오른쪽 화살표 5"/>
          <p:cNvSpPr/>
          <p:nvPr/>
        </p:nvSpPr>
        <p:spPr>
          <a:xfrm>
            <a:off x="6233574" y="4784999"/>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
        <p:nvSpPr>
          <p:cNvPr id="16" name="오른쪽 화살표 5"/>
          <p:cNvSpPr/>
          <p:nvPr/>
        </p:nvSpPr>
        <p:spPr>
          <a:xfrm>
            <a:off x="6033120" y="4089012"/>
            <a:ext cx="1369204"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ko-KR" altLang="en-US"/>
          </a:p>
        </p:txBody>
      </p:sp>
    </p:spTree>
    <p:extLst>
      <p:ext uri="{BB962C8B-B14F-4D97-AF65-F5344CB8AC3E}">
        <p14:creationId xmlns:p14="http://schemas.microsoft.com/office/powerpoint/2010/main" val="126549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20</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11. Project </a:t>
            </a:r>
            <a:r>
              <a:rPr kumimoji="0" lang="en-US" altLang="ko-KR" sz="2000" b="1" dirty="0">
                <a:latin typeface="Arial" charset="0"/>
                <a:ea typeface="Arial" charset="0"/>
                <a:cs typeface="Arial" charset="0"/>
              </a:rPr>
              <a:t>Risk and Mitigation Plan</a:t>
            </a:r>
          </a:p>
        </p:txBody>
      </p:sp>
      <p:graphicFrame>
        <p:nvGraphicFramePr>
          <p:cNvPr id="4" name="표 3"/>
          <p:cNvGraphicFramePr>
            <a:graphicFrameLocks noGrp="1"/>
          </p:cNvGraphicFramePr>
          <p:nvPr>
            <p:extLst>
              <p:ext uri="{D42A27DB-BD31-4B8C-83A1-F6EECF244321}">
                <p14:modId xmlns:p14="http://schemas.microsoft.com/office/powerpoint/2010/main" val="664816054"/>
              </p:ext>
            </p:extLst>
          </p:nvPr>
        </p:nvGraphicFramePr>
        <p:xfrm>
          <a:off x="641349" y="1196975"/>
          <a:ext cx="8524875" cy="3120708"/>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RISK</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Priority</a:t>
                      </a:r>
                      <a:endParaRPr lang="ko-KR" sz="1400" b="1"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Mitigation Plan</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 experience of JAVA 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JAVA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 experience of Arduino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Low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be familiar with Arduino before arrived at CMU.</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Not familiar with architectural patterns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discuss various architectural patterns with mentor.</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Short term for development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High</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make a plan well and manage it perfectly.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effectLst/>
                          <a:latin typeface="Arial" charset="0"/>
                          <a:ea typeface="맑은 고딕" charset="-127"/>
                          <a:cs typeface="Times New Roman" charset="0"/>
                        </a:rPr>
                        <a:t>Difficult to test big scaled system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 Mid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will design architecture considering testability.</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5671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21</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12. Role </a:t>
            </a:r>
            <a:r>
              <a:rPr kumimoji="0" lang="en-US" altLang="ko-KR" sz="2000" b="1" dirty="0">
                <a:latin typeface="Arial" charset="0"/>
                <a:ea typeface="Arial" charset="0"/>
                <a:cs typeface="Arial" charset="0"/>
              </a:rPr>
              <a:t>&amp; Responsibility</a:t>
            </a:r>
          </a:p>
        </p:txBody>
      </p:sp>
      <p:graphicFrame>
        <p:nvGraphicFramePr>
          <p:cNvPr id="4" name="표 3"/>
          <p:cNvGraphicFramePr>
            <a:graphicFrameLocks noGrp="1"/>
          </p:cNvGraphicFramePr>
          <p:nvPr>
            <p:extLst>
              <p:ext uri="{D42A27DB-BD31-4B8C-83A1-F6EECF244321}">
                <p14:modId xmlns:p14="http://schemas.microsoft.com/office/powerpoint/2010/main" val="222384105"/>
              </p:ext>
            </p:extLst>
          </p:nvPr>
        </p:nvGraphicFramePr>
        <p:xfrm>
          <a:off x="641349" y="1209975"/>
          <a:ext cx="8524875" cy="2309181"/>
        </p:xfrm>
        <a:graphic>
          <a:graphicData uri="http://schemas.openxmlformats.org/drawingml/2006/table">
            <a:tbl>
              <a:tblPr firstRow="1" firstCol="1" bandRow="1"/>
              <a:tblGrid>
                <a:gridCol w="1878882"/>
                <a:gridCol w="1653826"/>
                <a:gridCol w="4992167"/>
              </a:tblGrid>
              <a:tr h="0">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Role</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Assign</a:t>
                      </a:r>
                      <a:endParaRPr lang="ko-KR" sz="1400" b="1"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Responsibility</a:t>
                      </a:r>
                      <a:endParaRPr lang="ko-KR" sz="1400" b="1"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Team leader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Namjin Lee</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Check time log and risk management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Architect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Jaeheon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Design system architecture</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Integration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Jack Oh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Integrate all artifacts(source code, documents …etc).</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Test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Charles Park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Test and delivery.</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Documentation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Joan Kim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a:effectLst/>
                          <a:latin typeface="Arial" charset="0"/>
                          <a:ea typeface="맑은 고딕" charset="-127"/>
                          <a:cs typeface="Times New Roman" charset="0"/>
                        </a:rPr>
                        <a:t>Create document artifacts.</a:t>
                      </a:r>
                      <a:endParaRPr lang="ko-KR" sz="1400" kern="10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Development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All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effectLst/>
                          <a:latin typeface="Arial" charset="0"/>
                          <a:ea typeface="맑은 고딕" charset="-127"/>
                          <a:cs typeface="Times New Roman" charset="0"/>
                        </a:rPr>
                        <a:t>We all develop the parking system.</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18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graphicFrame>
        <p:nvGraphicFramePr>
          <p:cNvPr id="6" name="표 5"/>
          <p:cNvGraphicFramePr>
            <a:graphicFrameLocks noGrp="1"/>
          </p:cNvGraphicFramePr>
          <p:nvPr>
            <p:extLst>
              <p:ext uri="{D42A27DB-BD31-4B8C-83A1-F6EECF244321}">
                <p14:modId xmlns:p14="http://schemas.microsoft.com/office/powerpoint/2010/main" val="74091993"/>
              </p:ext>
            </p:extLst>
          </p:nvPr>
        </p:nvGraphicFramePr>
        <p:xfrm>
          <a:off x="651504" y="1632168"/>
          <a:ext cx="8514721" cy="4032449"/>
        </p:xfrm>
        <a:graphic>
          <a:graphicData uri="http://schemas.openxmlformats.org/drawingml/2006/table">
            <a:tbl>
              <a:tblPr firstRow="1" firstCol="1" bandRow="1"/>
              <a:tblGrid>
                <a:gridCol w="2621940"/>
                <a:gridCol w="5892781"/>
              </a:tblGrid>
              <a:tr h="1098067">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Who the customer/stakeholders are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Garage owner, GTPS, Attendant, drivers, team members, team mentor, Smart phone company, App market, Credit card company, System installer, Project Manager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Notions of quality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Reduce driver frustration, more efficiently utilize the space, reducing liabilities, reducing operating costs for owner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Functional expectations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control and reservation parking space, monitoring and managing parking facility</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12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Product packaging</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devices, Server, Network device, DB, user manual and S/W.</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855086">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How quickly you must design and deliver new products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have various competitors, so we need to develop parking system in five weeks for preoccupying market.</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8" name="직사각형 7"/>
          <p:cNvSpPr/>
          <p:nvPr/>
        </p:nvSpPr>
        <p:spPr>
          <a:xfrm>
            <a:off x="416496" y="908720"/>
            <a:ext cx="2210862" cy="369332"/>
          </a:xfrm>
          <a:prstGeom prst="rect">
            <a:avLst/>
          </a:prstGeom>
        </p:spPr>
        <p:txBody>
          <a:bodyPr wrap="none">
            <a:spAutoFit/>
          </a:bodyPr>
          <a:lstStyle/>
          <a:p>
            <a:r>
              <a:rPr lang="ko-KR" altLang="en-US" dirty="0" smtClean="0">
                <a:latin typeface="Arial" charset="0"/>
                <a:ea typeface="Arial" charset="0"/>
                <a:cs typeface="Arial" charset="0"/>
              </a:rPr>
              <a:t>2.1) Market </a:t>
            </a:r>
            <a:r>
              <a:rPr lang="ko-KR" altLang="en-US" dirty="0">
                <a:latin typeface="Arial" charset="0"/>
                <a:ea typeface="Arial" charset="0"/>
                <a:cs typeface="Arial" charset="0"/>
              </a:rPr>
              <a:t>Context</a:t>
            </a:r>
          </a:p>
        </p:txBody>
      </p:sp>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sp>
        <p:nvSpPr>
          <p:cNvPr id="8" name="직사각형 7"/>
          <p:cNvSpPr/>
          <p:nvPr/>
        </p:nvSpPr>
        <p:spPr>
          <a:xfrm>
            <a:off x="416496" y="908720"/>
            <a:ext cx="2993127" cy="369332"/>
          </a:xfrm>
          <a:prstGeom prst="rect">
            <a:avLst/>
          </a:prstGeom>
        </p:spPr>
        <p:txBody>
          <a:bodyPr wrap="none">
            <a:spAutoFit/>
          </a:bodyPr>
          <a:lstStyle/>
          <a:p>
            <a:r>
              <a:rPr lang="en-US" altLang="ko-KR" dirty="0">
                <a:latin typeface="Arial" charset="0"/>
                <a:ea typeface="Arial" charset="0"/>
                <a:cs typeface="Arial" charset="0"/>
              </a:rPr>
              <a:t>2.2) Organizational Context</a:t>
            </a:r>
          </a:p>
        </p:txBody>
      </p:sp>
      <p:graphicFrame>
        <p:nvGraphicFramePr>
          <p:cNvPr id="4" name="표 3"/>
          <p:cNvGraphicFramePr>
            <a:graphicFrameLocks noGrp="1"/>
          </p:cNvGraphicFramePr>
          <p:nvPr>
            <p:extLst>
              <p:ext uri="{D42A27DB-BD31-4B8C-83A1-F6EECF244321}">
                <p14:modId xmlns:p14="http://schemas.microsoft.com/office/powerpoint/2010/main" val="1431328850"/>
              </p:ext>
            </p:extLst>
          </p:nvPr>
        </p:nvGraphicFramePr>
        <p:xfrm>
          <a:off x="669206" y="1628775"/>
          <a:ext cx="8531944" cy="2672327"/>
        </p:xfrm>
        <a:graphic>
          <a:graphicData uri="http://schemas.openxmlformats.org/drawingml/2006/table">
            <a:tbl>
              <a:tblPr firstRow="1" firstCol="1" bandRow="1"/>
              <a:tblGrid>
                <a:gridCol w="1836113"/>
                <a:gridCol w="6695831"/>
              </a:tblGrid>
              <a:tr h="2016249">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Structure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T</a:t>
                      </a:r>
                      <a:r>
                        <a:rPr lang="en-US" sz="1400" kern="100" dirty="0">
                          <a:solidFill>
                            <a:srgbClr val="000000"/>
                          </a:solidFill>
                          <a:effectLst/>
                          <a:latin typeface="Arial" charset="0"/>
                          <a:ea typeface="맑은 고딕" charset="-127"/>
                          <a:cs typeface="Times New Roman" charset="0"/>
                        </a:rPr>
                        <a:t>he development team has 5 members.</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Namjin</a:t>
                      </a:r>
                      <a:r>
                        <a:rPr lang="en-US" sz="1400" kern="100" dirty="0">
                          <a:solidFill>
                            <a:srgbClr val="000000"/>
                          </a:solidFill>
                          <a:effectLst/>
                          <a:latin typeface="Arial" charset="0"/>
                          <a:ea typeface="맑은 고딕" charset="-127"/>
                          <a:cs typeface="Times New Roman" charset="0"/>
                        </a:rPr>
                        <a:t> Lee, he is a team leader.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Jack Oh, he is a software integration engineer.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Charles Park, he is a test engineer.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Joan Kim, she is a documentation manager.</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err="1">
                          <a:solidFill>
                            <a:srgbClr val="000000"/>
                          </a:solidFill>
                          <a:effectLst/>
                          <a:latin typeface="Arial" charset="0"/>
                          <a:ea typeface="맑은 고딕" charset="-127"/>
                          <a:cs typeface="Times New Roman" charset="0"/>
                        </a:rPr>
                        <a:t>Jaeheon</a:t>
                      </a:r>
                      <a:r>
                        <a:rPr lang="en-US" sz="1400" kern="100" dirty="0">
                          <a:solidFill>
                            <a:srgbClr val="000000"/>
                          </a:solidFill>
                          <a:effectLst/>
                          <a:latin typeface="Arial" charset="0"/>
                          <a:ea typeface="맑은 고딕" charset="-127"/>
                          <a:cs typeface="Times New Roman" charset="0"/>
                        </a:rPr>
                        <a:t> Kim, he is an architect.</a:t>
                      </a:r>
                      <a:endParaRPr lang="ko-KR" sz="1400" kern="100" dirty="0">
                        <a:effectLst/>
                        <a:latin typeface="맑은 고딕" charset="-127"/>
                        <a:ea typeface="맑은 고딕" charset="-127"/>
                        <a:cs typeface="Times New Roman" charset="0"/>
                      </a:endParaRPr>
                    </a:p>
                    <a:p>
                      <a:pPr marL="180000" algn="l" latinLnBrk="0">
                        <a:lnSpc>
                          <a:spcPct val="107000"/>
                        </a:lnSpc>
                        <a:spcAft>
                          <a:spcPts val="0"/>
                        </a:spcAft>
                      </a:pPr>
                      <a:r>
                        <a:rPr lang="en-US" sz="1400" kern="100" dirty="0">
                          <a:solidFill>
                            <a:srgbClr val="000000"/>
                          </a:solidFill>
                          <a:effectLst/>
                          <a:latin typeface="Arial" charset="0"/>
                          <a:ea typeface="맑은 고딕" charset="-127"/>
                          <a:cs typeface="Times New Roman" charset="0"/>
                        </a:rPr>
                        <a:t>All members are involved software development.</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56078">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Culture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Our team name is “Infinite Challenge”. It means that we have an “Infinite” passion and we love “Challenges”.</a:t>
                      </a:r>
                      <a:endParaRPr lang="ko-KR" sz="1400" kern="100" dirty="0">
                        <a:effectLst/>
                        <a:latin typeface="맑은 고딕" charset="-127"/>
                        <a:ea typeface="맑은 고딕" charset="-127"/>
                        <a:cs typeface="Times New Roman"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7693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8" name="직사각형 7"/>
          <p:cNvSpPr/>
          <p:nvPr/>
        </p:nvSpPr>
        <p:spPr>
          <a:xfrm>
            <a:off x="416496" y="908720"/>
            <a:ext cx="2441694" cy="369332"/>
          </a:xfrm>
          <a:prstGeom prst="rect">
            <a:avLst/>
          </a:prstGeom>
        </p:spPr>
        <p:txBody>
          <a:bodyPr wrap="none">
            <a:spAutoFit/>
          </a:bodyPr>
          <a:lstStyle/>
          <a:p>
            <a:r>
              <a:rPr lang="en-US" altLang="ko-KR" dirty="0">
                <a:latin typeface="Arial" charset="0"/>
                <a:ea typeface="Arial" charset="0"/>
                <a:cs typeface="Arial" charset="0"/>
              </a:rPr>
              <a:t>2.3) Business Context</a:t>
            </a:r>
          </a:p>
        </p:txBody>
      </p:sp>
      <p:graphicFrame>
        <p:nvGraphicFramePr>
          <p:cNvPr id="5" name="표 4"/>
          <p:cNvGraphicFramePr>
            <a:graphicFrameLocks noGrp="1"/>
          </p:cNvGraphicFramePr>
          <p:nvPr>
            <p:extLst>
              <p:ext uri="{D42A27DB-BD31-4B8C-83A1-F6EECF244321}">
                <p14:modId xmlns:p14="http://schemas.microsoft.com/office/powerpoint/2010/main" val="436678527"/>
              </p:ext>
            </p:extLst>
          </p:nvPr>
        </p:nvGraphicFramePr>
        <p:xfrm>
          <a:off x="649992" y="1628775"/>
          <a:ext cx="8551158" cy="3428366"/>
        </p:xfrm>
        <a:graphic>
          <a:graphicData uri="http://schemas.openxmlformats.org/drawingml/2006/table">
            <a:tbl>
              <a:tblPr firstRow="1" firstCol="1" bandRow="1"/>
              <a:tblGrid>
                <a:gridCol w="2348877"/>
                <a:gridCol w="6202281"/>
              </a:tblGrid>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Strategies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We will focus on a successful deployment of the initial system and then we will extend markets into the global.</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Internal and external providers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H/W parts company, Server provider</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Cost obligations and assets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PC, Server, Development expense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Profit model</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Maintenance fee/every month, Installation fee.</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l" latinLnBrk="0">
                        <a:lnSpc>
                          <a:spcPct val="107000"/>
                        </a:lnSpc>
                        <a:spcAft>
                          <a:spcPts val="0"/>
                        </a:spcAft>
                      </a:pPr>
                      <a:r>
                        <a:rPr lang="en-US" sz="1400" b="1" kern="0">
                          <a:effectLst/>
                          <a:latin typeface="Arial" charset="0"/>
                          <a:ea typeface="맑은 고딕" charset="-127"/>
                          <a:cs typeface="Times New Roman" charset="0"/>
                        </a:rPr>
                        <a:t>Competition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Other development team.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094105">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Future direction</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100" dirty="0">
                          <a:effectLst/>
                          <a:latin typeface="Arial" charset="0"/>
                          <a:ea typeface="맑은 고딕" charset="-127"/>
                          <a:cs typeface="Times New Roman" charset="0"/>
                        </a:rPr>
                        <a:t>GTPS would like to scale out the system to include larger parking lots and garages, and sell the system to other garage owners around the world if the solution is successful for them.</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338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2. Product Context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8" name="직사각형 7"/>
          <p:cNvSpPr/>
          <p:nvPr/>
        </p:nvSpPr>
        <p:spPr>
          <a:xfrm>
            <a:off x="416496" y="908720"/>
            <a:ext cx="2463431" cy="369332"/>
          </a:xfrm>
          <a:prstGeom prst="rect">
            <a:avLst/>
          </a:prstGeom>
        </p:spPr>
        <p:txBody>
          <a:bodyPr wrap="none">
            <a:spAutoFit/>
          </a:bodyPr>
          <a:lstStyle/>
          <a:p>
            <a:r>
              <a:rPr lang="en-US" altLang="ko-KR" dirty="0">
                <a:latin typeface="Arial" charset="0"/>
                <a:ea typeface="Arial" charset="0"/>
                <a:cs typeface="Arial" charset="0"/>
              </a:rPr>
              <a:t>2.4) Technical Context</a:t>
            </a:r>
          </a:p>
        </p:txBody>
      </p:sp>
      <p:graphicFrame>
        <p:nvGraphicFramePr>
          <p:cNvPr id="5" name="표 4"/>
          <p:cNvGraphicFramePr>
            <a:graphicFrameLocks noGrp="1"/>
          </p:cNvGraphicFramePr>
          <p:nvPr>
            <p:extLst>
              <p:ext uri="{D42A27DB-BD31-4B8C-83A1-F6EECF244321}">
                <p14:modId xmlns:p14="http://schemas.microsoft.com/office/powerpoint/2010/main" val="1321251279"/>
              </p:ext>
            </p:extLst>
          </p:nvPr>
        </p:nvGraphicFramePr>
        <p:xfrm>
          <a:off x="641349" y="1628775"/>
          <a:ext cx="8524875" cy="2448296"/>
        </p:xfrm>
        <a:graphic>
          <a:graphicData uri="http://schemas.openxmlformats.org/drawingml/2006/table">
            <a:tbl>
              <a:tblPr firstRow="1" firstCol="1" bandRow="1"/>
              <a:tblGrid>
                <a:gridCol w="2341657"/>
                <a:gridCol w="6183218"/>
              </a:tblGrid>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Languages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JAVA, C, C++, Scratch</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4734">
                <a:tc>
                  <a:txBody>
                    <a:bodyPr/>
                    <a:lstStyle/>
                    <a:p>
                      <a:pPr algn="l" latinLnBrk="0">
                        <a:lnSpc>
                          <a:spcPct val="107000"/>
                        </a:lnSpc>
                        <a:spcAft>
                          <a:spcPts val="0"/>
                        </a:spcAft>
                      </a:pPr>
                      <a:r>
                        <a:rPr lang="en-US" sz="1400" b="1" kern="0" dirty="0">
                          <a:effectLst/>
                          <a:latin typeface="Arial" charset="0"/>
                          <a:ea typeface="맑은 고딕" charset="-127"/>
                          <a:cs typeface="Times New Roman" charset="0"/>
                        </a:rPr>
                        <a:t>Tools</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a:effectLst/>
                          <a:latin typeface="Arial" charset="0"/>
                          <a:ea typeface="맑은 고딕" charset="-127"/>
                          <a:cs typeface="Times New Roman" charset="0"/>
                        </a:rPr>
                        <a:t>Eclipse, Arduino IDE, JDK</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Operating system and hardware platform</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 Windows, Mac OSX</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769414">
                <a:tc>
                  <a:txBody>
                    <a:bodyPr/>
                    <a:lstStyle/>
                    <a:p>
                      <a:pPr algn="l" latinLnBrk="0">
                        <a:lnSpc>
                          <a:spcPct val="107000"/>
                        </a:lnSpc>
                        <a:spcAft>
                          <a:spcPts val="0"/>
                        </a:spcAft>
                      </a:pPr>
                      <a:r>
                        <a:rPr lang="en-US" sz="1400" b="1" kern="0">
                          <a:effectLst/>
                          <a:latin typeface="Arial" charset="0"/>
                          <a:ea typeface="맑은 고딕" charset="-127"/>
                          <a:cs typeface="Times New Roman" charset="0"/>
                        </a:rPr>
                        <a:t>Implementation frameworks</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AF6"/>
                    </a:solidFill>
                  </a:tcPr>
                </a:tc>
                <a:tc>
                  <a:txBody>
                    <a:bodyPr/>
                    <a:lstStyle/>
                    <a:p>
                      <a:pPr marL="180000" algn="l" latinLnBrk="0">
                        <a:lnSpc>
                          <a:spcPct val="107000"/>
                        </a:lnSpc>
                        <a:spcAft>
                          <a:spcPts val="0"/>
                        </a:spcAft>
                      </a:pPr>
                      <a:r>
                        <a:rPr lang="en-US" sz="1400" kern="0" dirty="0">
                          <a:effectLst/>
                          <a:latin typeface="Arial" charset="0"/>
                          <a:ea typeface="맑은 고딕" charset="-127"/>
                          <a:cs typeface="Times New Roman" charset="0"/>
                        </a:rPr>
                        <a:t>Arduino</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9167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eaLnBrk="1" hangingPunct="1"/>
            <a:r>
              <a:rPr lang="en-US" altLang="ko-KR" sz="2000" b="1" dirty="0">
                <a:latin typeface="Arial" charset="0"/>
                <a:ea typeface="Arial" charset="0"/>
                <a:cs typeface="Arial" charset="0"/>
              </a:rPr>
              <a:t>3</a:t>
            </a:r>
            <a:r>
              <a:rPr lang="en-US" altLang="ko-KR" sz="2000" b="1" dirty="0" smtClean="0">
                <a:latin typeface="Arial" charset="0"/>
                <a:ea typeface="Arial" charset="0"/>
                <a:cs typeface="Arial" charset="0"/>
              </a:rPr>
              <a:t>. Architecture Driver : Functional Requirement</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920243515"/>
              </p:ext>
            </p:extLst>
          </p:nvPr>
        </p:nvGraphicFramePr>
        <p:xfrm>
          <a:off x="641350" y="836712"/>
          <a:ext cx="8559800" cy="4951932"/>
        </p:xfrm>
        <a:graphic>
          <a:graphicData uri="http://schemas.openxmlformats.org/drawingml/2006/table">
            <a:tbl>
              <a:tblPr firstRow="1" firstCol="1" bandRow="1"/>
              <a:tblGrid>
                <a:gridCol w="724913"/>
                <a:gridCol w="6194259"/>
                <a:gridCol w="1640628"/>
              </a:tblGrid>
              <a:tr h="110282">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0282">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FR01</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The system must detect cars in parking space.</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dirty="0">
                          <a:effectLst/>
                          <a:latin typeface="Arial" charset="0"/>
                          <a:ea typeface="맑은 고딕" charset="-127"/>
                          <a:cs typeface="Times New Roman" charset="0"/>
                        </a:rPr>
                        <a:t>Arduino H/W control</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28065">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FR02</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pitchFamily="34" charset="0"/>
                          <a:ea typeface="+mn-ea"/>
                          <a:cs typeface="Arial" pitchFamily="34" charset="0"/>
                        </a:rPr>
                        <a:t>The system must open and close the entry/exit gates.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10282">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FR03</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pitchFamily="34" charset="0"/>
                          <a:ea typeface="+mn-ea"/>
                          <a:cs typeface="Arial" pitchFamily="34" charset="0"/>
                        </a:rPr>
                        <a:t>The system must control the entry/exit gate LEDs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10282">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FR04</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pitchFamily="34" charset="0"/>
                          <a:ea typeface="+mn-ea"/>
                          <a:cs typeface="Arial" pitchFamily="34" charset="0"/>
                        </a:rPr>
                        <a:t>The system must detect when cars arrive at the entry/exit gates.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28065">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FR05</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The system shall allow drivers to reserve parking spaces.</a:t>
                      </a:r>
                      <a:endParaRPr lang="ko-KR" sz="1400" kern="100" dirty="0">
                        <a:effectLst/>
                        <a:latin typeface="Arial" pitchFamily="34" charset="0"/>
                        <a:ea typeface="맑은 고딕" charset="-127"/>
                        <a:cs typeface="Arial" pitchFamily="34" charset="0"/>
                      </a:endParaRPr>
                    </a:p>
                    <a:p>
                      <a:pPr algn="l" latinLnBrk="0">
                        <a:lnSpc>
                          <a:spcPct val="107000"/>
                        </a:lnSpc>
                        <a:spcAft>
                          <a:spcPts val="0"/>
                        </a:spcAft>
                      </a:pPr>
                      <a:r>
                        <a:rPr lang="en-US" sz="1400" kern="0" dirty="0">
                          <a:effectLst/>
                          <a:latin typeface="Arial" pitchFamily="34" charset="0"/>
                          <a:ea typeface="맑은 고딕" charset="-127"/>
                          <a:cs typeface="Arial" pitchFamily="34" charset="0"/>
                        </a:rPr>
                        <a:t>Reservations will be made via a mobile app, a laptop, or a desktop app for drivers.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FR06</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For reservation, drivers must sign up the system so that the system can prevent from unauthorized users.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FR07</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system must provide available parking slot information to drivers.</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5471">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FR08</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Drivers must provide a </a:t>
                      </a:r>
                      <a:r>
                        <a:rPr lang="en-US" sz="1400" u="sng" kern="0">
                          <a:effectLst/>
                          <a:latin typeface="Arial" pitchFamily="34" charset="0"/>
                          <a:ea typeface="맑은 고딕" charset="-127"/>
                          <a:cs typeface="Arial" pitchFamily="34" charset="0"/>
                        </a:rPr>
                        <a:t>license plate</a:t>
                      </a:r>
                      <a:r>
                        <a:rPr lang="en-US" sz="1400" kern="0">
                          <a:effectLst/>
                          <a:latin typeface="Arial" pitchFamily="34" charset="0"/>
                          <a:ea typeface="맑은 고딕" charset="-127"/>
                          <a:cs typeface="Arial" pitchFamily="34" charset="0"/>
                        </a:rPr>
                        <a:t> (identifying information), the day and time they would like to park, and credit card information (payment information).</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pitchFamily="34" charset="0"/>
                          <a:ea typeface="맑은 고딕" charset="-127"/>
                          <a:cs typeface="Arial" pitchFamily="34" charset="0"/>
                        </a:rPr>
                        <a:t>FR09</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pitchFamily="34" charset="0"/>
                          <a:ea typeface="맑은 고딕" charset="-127"/>
                          <a:cs typeface="Arial" pitchFamily="34" charset="0"/>
                        </a:rPr>
                        <a:t>The system must return a </a:t>
                      </a:r>
                      <a:r>
                        <a:rPr lang="en-US" sz="1400" u="sng" kern="0">
                          <a:solidFill>
                            <a:srgbClr val="000000"/>
                          </a:solidFill>
                          <a:effectLst/>
                          <a:latin typeface="Arial" pitchFamily="34" charset="0"/>
                          <a:ea typeface="맑은 고딕" charset="-127"/>
                          <a:cs typeface="Arial" pitchFamily="34" charset="0"/>
                        </a:rPr>
                        <a:t>confirmation information</a:t>
                      </a:r>
                      <a:r>
                        <a:rPr lang="en-US" sz="1400" kern="0">
                          <a:solidFill>
                            <a:srgbClr val="000000"/>
                          </a:solidFill>
                          <a:effectLst/>
                          <a:latin typeface="Arial" pitchFamily="34" charset="0"/>
                          <a:ea typeface="맑은 고딕" charset="-127"/>
                          <a:cs typeface="Arial" pitchFamily="34" charset="0"/>
                        </a:rPr>
                        <a:t> to the driver if reservation is succeed.</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pitchFamily="34" charset="0"/>
                          <a:ea typeface="맑은 고딕" charset="-127"/>
                          <a:cs typeface="Arial" pitchFamily="34" charset="0"/>
                        </a:rPr>
                        <a:t>FR10</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pitchFamily="34" charset="0"/>
                          <a:ea typeface="맑은 고딕" charset="-127"/>
                          <a:cs typeface="Arial" pitchFamily="34" charset="0"/>
                        </a:rPr>
                        <a:t>The system must check the confirmation information to verify the deriver's information and reservation.</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0282">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FR11</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“Grace period” must be configurable.</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Operating a "grace period"</a:t>
                      </a:r>
                      <a:endParaRPr lang="ko-KR" sz="1400" kern="100">
                        <a:effectLst/>
                        <a:latin typeface="맑은 고딕" charset="-127"/>
                        <a:ea typeface="맑은 고딕" charset="-127"/>
                        <a:cs typeface="Times New Roman" charset="0"/>
                      </a:endParaRPr>
                    </a:p>
                    <a:p>
                      <a:pPr algn="l" latinLnBrk="1">
                        <a:lnSpc>
                          <a:spcPct val="107000"/>
                        </a:lnSpc>
                        <a:spcAft>
                          <a:spcPts val="0"/>
                        </a:spcAft>
                      </a:pPr>
                      <a:r>
                        <a:rPr lang="en-US" sz="1400" kern="0">
                          <a:effectLst/>
                          <a:latin typeface="Arial" charset="0"/>
                          <a:ea typeface="맑은 고딕" charset="-127"/>
                          <a:cs typeface="Times New Roman" charset="0"/>
                        </a:rPr>
                        <a:t> </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5471">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FR12</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If the driver does not show up at the start of their reservation time, the system must operate the "grace period".</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1603774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3961798098"/>
              </p:ext>
            </p:extLst>
          </p:nvPr>
        </p:nvGraphicFramePr>
        <p:xfrm>
          <a:off x="641350" y="811154"/>
          <a:ext cx="8559800" cy="4922103"/>
        </p:xfrm>
        <a:graphic>
          <a:graphicData uri="http://schemas.openxmlformats.org/drawingml/2006/table">
            <a:tbl>
              <a:tblPr firstRow="1" firstCol="1" bandRow="1"/>
              <a:tblGrid>
                <a:gridCol w="724006"/>
                <a:gridCol w="6186508"/>
                <a:gridCol w="1649286"/>
              </a:tblGrid>
              <a:tr h="110282">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82876">
                <a:tc>
                  <a:txBody>
                    <a:bodyPr/>
                    <a:lstStyle/>
                    <a:p>
                      <a:pPr algn="ctr" latinLnBrk="0">
                        <a:lnSpc>
                          <a:spcPct val="107000"/>
                        </a:lnSpc>
                        <a:spcAft>
                          <a:spcPts val="0"/>
                        </a:spcAft>
                      </a:pPr>
                      <a:r>
                        <a:rPr lang="en-US" sz="1400" kern="0" dirty="0">
                          <a:effectLst/>
                          <a:latin typeface="Arial" pitchFamily="34" charset="0"/>
                          <a:ea typeface="맑은 고딕" charset="-127"/>
                          <a:cs typeface="Arial" pitchFamily="34" charset="0"/>
                        </a:rPr>
                        <a:t>FR13</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If the driver doesn't show up within the grace period, the system must cancel the reservation.</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FR14</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The system must calculate the total parking fee by hour and it shall charge on their credit card.</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61573">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FR15</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system must show available parking lots.</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a:effectLst/>
                          <a:latin typeface="Arial" pitchFamily="34" charset="0"/>
                          <a:ea typeface="맑은 고딕" charset="-127"/>
                          <a:cs typeface="Arial" pitchFamily="34" charset="0"/>
                        </a:rPr>
                        <a:t>FR16</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system must show how long the car has occupied the particular parking lot.</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2876">
                <a:tc>
                  <a:txBody>
                    <a:bodyPr/>
                    <a:lstStyle/>
                    <a:p>
                      <a:pPr algn="ctr" latinLnBrk="0">
                        <a:lnSpc>
                          <a:spcPct val="107000"/>
                        </a:lnSpc>
                        <a:spcAft>
                          <a:spcPts val="0"/>
                        </a:spcAft>
                      </a:pPr>
                      <a:r>
                        <a:rPr lang="en-US" sz="1400" kern="0">
                          <a:solidFill>
                            <a:srgbClr val="000000"/>
                          </a:solidFill>
                          <a:effectLst/>
                          <a:latin typeface="Arial" pitchFamily="34" charset="0"/>
                          <a:ea typeface="맑은 고딕" charset="-127"/>
                          <a:cs typeface="Arial" pitchFamily="34" charset="0"/>
                        </a:rPr>
                        <a:t>FR17</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pitchFamily="34" charset="0"/>
                          <a:ea typeface="+mn-ea"/>
                          <a:cs typeface="Arial" pitchFamily="34" charset="0"/>
                        </a:rPr>
                        <a:t>The system must show the status when a driver parks in the wrong parking space and must automatically reassign parking spaces and correlate associated reservations.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5471">
                <a:tc>
                  <a:txBody>
                    <a:bodyPr/>
                    <a:lstStyle/>
                    <a:p>
                      <a:pPr algn="ctr" latinLnBrk="0">
                        <a:lnSpc>
                          <a:spcPct val="107000"/>
                        </a:lnSpc>
                        <a:spcAft>
                          <a:spcPts val="0"/>
                        </a:spcAft>
                      </a:pPr>
                      <a:r>
                        <a:rPr lang="en-US" sz="1400" kern="0" dirty="0" smtClean="0">
                          <a:effectLst/>
                          <a:latin typeface="Arial" pitchFamily="34" charset="0"/>
                          <a:ea typeface="맑은 고딕" charset="-127"/>
                          <a:cs typeface="Arial" pitchFamily="34" charset="0"/>
                        </a:rPr>
                        <a:t>FR18</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system must show the facility usage and revenue.</a:t>
                      </a:r>
                      <a:endParaRPr lang="ko-KR" sz="1400" kern="100">
                        <a:effectLst/>
                        <a:latin typeface="Arial" pitchFamily="34" charset="0"/>
                        <a:ea typeface="맑은 고딕" charset="-127"/>
                        <a:cs typeface="Arial" pitchFamily="34" charset="0"/>
                      </a:endParaRPr>
                    </a:p>
                    <a:p>
                      <a:pPr algn="l" latinLnBrk="0">
                        <a:lnSpc>
                          <a:spcPct val="107000"/>
                        </a:lnSpc>
                        <a:spcAft>
                          <a:spcPts val="0"/>
                        </a:spcAft>
                      </a:pPr>
                      <a:r>
                        <a:rPr lang="en-US" sz="1400" kern="0">
                          <a:effectLst/>
                          <a:latin typeface="Arial" pitchFamily="34" charset="0"/>
                          <a:ea typeface="맑은 고딕" charset="-127"/>
                          <a:cs typeface="Arial" pitchFamily="34" charset="0"/>
                        </a:rPr>
                        <a:t>The facility usage must include average occupancy, peak usage hours, parking slot statistics.</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5471">
                <a:tc>
                  <a:txBody>
                    <a:bodyPr/>
                    <a:lstStyle/>
                    <a:p>
                      <a:pPr algn="ctr" latinLnBrk="0">
                        <a:lnSpc>
                          <a:spcPct val="107000"/>
                        </a:lnSpc>
                        <a:spcAft>
                          <a:spcPts val="0"/>
                        </a:spcAft>
                      </a:pPr>
                      <a:r>
                        <a:rPr lang="en-US" sz="1400" kern="0" dirty="0" smtClean="0">
                          <a:effectLst/>
                          <a:latin typeface="Arial" pitchFamily="34" charset="0"/>
                          <a:ea typeface="맑은 고딕" charset="-127"/>
                          <a:cs typeface="Arial" pitchFamily="34" charset="0"/>
                        </a:rPr>
                        <a:t>FR19</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The system shall extend analysis algorithms or applications without disrupting operations.</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2876">
                <a:tc>
                  <a:txBody>
                    <a:bodyPr/>
                    <a:lstStyle/>
                    <a:p>
                      <a:pPr algn="ctr" latinLnBrk="0">
                        <a:lnSpc>
                          <a:spcPct val="107000"/>
                        </a:lnSpc>
                        <a:spcAft>
                          <a:spcPts val="0"/>
                        </a:spcAft>
                      </a:pPr>
                      <a:r>
                        <a:rPr lang="en-US" sz="1400" kern="0" dirty="0" smtClean="0">
                          <a:effectLst/>
                          <a:latin typeface="Arial" pitchFamily="34" charset="0"/>
                          <a:ea typeface="맑은 고딕" charset="-127"/>
                          <a:cs typeface="Arial" pitchFamily="34" charset="0"/>
                        </a:rPr>
                        <a:t>FR20</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pitchFamily="34" charset="0"/>
                          <a:ea typeface="맑은 고딕" charset="-127"/>
                          <a:cs typeface="Arial" pitchFamily="34" charset="0"/>
                        </a:rPr>
                        <a:t>The system must provide login system for preventing unauthorized users.</a:t>
                      </a:r>
                      <a:endParaRPr lang="ko-KR" sz="1400" kern="10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2119">
                <a:tc>
                  <a:txBody>
                    <a:bodyPr/>
                    <a:lstStyle/>
                    <a:p>
                      <a:pPr algn="ctr" latinLnBrk="0">
                        <a:lnSpc>
                          <a:spcPct val="107000"/>
                        </a:lnSpc>
                        <a:spcAft>
                          <a:spcPts val="0"/>
                        </a:spcAft>
                      </a:pPr>
                      <a:r>
                        <a:rPr lang="en-US" sz="1400" kern="0" dirty="0" smtClean="0">
                          <a:effectLst/>
                          <a:latin typeface="Arial" pitchFamily="34" charset="0"/>
                          <a:ea typeface="맑은 고딕" charset="-127"/>
                          <a:cs typeface="Arial" pitchFamily="34" charset="0"/>
                        </a:rPr>
                        <a:t>FR21</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itchFamily="34" charset="0"/>
                          <a:ea typeface="맑은 고딕" charset="-127"/>
                          <a:cs typeface="Arial" pitchFamily="34" charset="0"/>
                        </a:rPr>
                        <a:t>The system must not allow anyone to view facility data (reservations, credit cards, etc.) except owner. </a:t>
                      </a:r>
                      <a:endParaRPr lang="ko-KR" sz="1400" kern="100" dirty="0">
                        <a:effectLst/>
                        <a:latin typeface="Arial" pitchFamily="34" charset="0"/>
                        <a:ea typeface="맑은 고딕" charset="-127"/>
                        <a:cs typeface="Arial" pitchFamily="34" charset="0"/>
                      </a:endParaRPr>
                    </a:p>
                  </a:txBody>
                  <a:tcPr marL="18843" marR="18843" marT="18843" marB="1884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smtClean="0">
                <a:latin typeface="Arial" charset="0"/>
                <a:ea typeface="Arial" charset="0"/>
                <a:cs typeface="Arial" charset="0"/>
              </a:rPr>
              <a:t>3. Architecture Driver : Functional Requirement</a:t>
            </a:r>
            <a:endParaRPr kumimoji="0" lang="ko-KR" altLang="en-US" sz="2000" b="1" dirty="0" smtClean="0">
              <a:latin typeface="Arial" charset="0"/>
              <a:ea typeface="Arial" charset="0"/>
              <a:cs typeface="Arial" charset="0"/>
            </a:endParaRPr>
          </a:p>
        </p:txBody>
      </p:sp>
    </p:spTree>
    <p:extLst>
      <p:ext uri="{BB962C8B-B14F-4D97-AF65-F5344CB8AC3E}">
        <p14:creationId xmlns:p14="http://schemas.microsoft.com/office/powerpoint/2010/main" val="90492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3. </a:t>
            </a:r>
            <a:r>
              <a:rPr lang="en-US" altLang="ko-KR" sz="2000" b="1" dirty="0">
                <a:latin typeface="Arial" charset="0"/>
                <a:ea typeface="Arial" charset="0"/>
                <a:cs typeface="Arial" charset="0"/>
              </a:rPr>
              <a:t>Use </a:t>
            </a:r>
            <a:r>
              <a:rPr lang="en-US" altLang="ko-KR" sz="2000" b="1" dirty="0" smtClean="0">
                <a:latin typeface="Arial" charset="0"/>
                <a:ea typeface="Arial" charset="0"/>
                <a:cs typeface="Arial" charset="0"/>
              </a:rPr>
              <a:t>Case</a:t>
            </a:r>
            <a:r>
              <a:rPr kumimoji="0" lang="en-US" altLang="ko-KR" sz="2000" b="1" dirty="0" smtClean="0">
                <a:latin typeface="Arial" charset="0"/>
                <a:ea typeface="Arial" charset="0"/>
                <a:cs typeface="Arial" charset="0"/>
              </a:rPr>
              <a:t> </a:t>
            </a:r>
            <a:endParaRPr lang="ko-KR" altLang="ko-KR" sz="2000"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4132192750"/>
              </p:ext>
            </p:extLst>
          </p:nvPr>
        </p:nvGraphicFramePr>
        <p:xfrm>
          <a:off x="641349" y="1230168"/>
          <a:ext cx="8524875" cy="2639064"/>
        </p:xfrm>
        <a:graphic>
          <a:graphicData uri="http://schemas.openxmlformats.org/drawingml/2006/table">
            <a:tbl>
              <a:tblPr firstRow="1" firstCol="1" bandRow="1"/>
              <a:tblGrid>
                <a:gridCol w="2248836"/>
                <a:gridCol w="6276039"/>
              </a:tblGrid>
              <a:tr h="0">
                <a:tc>
                  <a:txBody>
                    <a:bodyPr/>
                    <a:lstStyle/>
                    <a:p>
                      <a:pPr algn="ctr" latinLnBrk="0">
                        <a:lnSpc>
                          <a:spcPct val="107000"/>
                        </a:lnSpc>
                        <a:spcAft>
                          <a:spcPts val="0"/>
                        </a:spcAft>
                      </a:pPr>
                      <a:r>
                        <a:rPr lang="en-US" altLang="ko-KR" sz="1400" b="1" kern="0" dirty="0" smtClean="0">
                          <a:effectLst/>
                          <a:latin typeface="Arial" charset="0"/>
                          <a:ea typeface="Arial" charset="0"/>
                          <a:cs typeface="Arial" charset="0"/>
                        </a:rPr>
                        <a:t>ID</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400" b="1" kern="0" dirty="0" smtClean="0">
                          <a:effectLst/>
                          <a:latin typeface="Arial" charset="0"/>
                          <a:ea typeface="Arial" charset="0"/>
                          <a:cs typeface="Arial" charset="0"/>
                        </a:rPr>
                        <a:t>Title</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UC01</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charset="0"/>
                          <a:ea typeface="Arial" charset="0"/>
                          <a:cs typeface="Arial" charset="0"/>
                        </a:rPr>
                        <a:t>(FR05</a:t>
                      </a:r>
                      <a:r>
                        <a:rPr lang="en-US" sz="1400" kern="0" baseline="0" dirty="0" smtClean="0">
                          <a:effectLst/>
                          <a:latin typeface="Arial" charset="0"/>
                          <a:ea typeface="Arial" charset="0"/>
                          <a:cs typeface="Arial" charset="0"/>
                        </a:rPr>
                        <a:t> ~ </a:t>
                      </a:r>
                      <a:r>
                        <a:rPr lang="en-US" sz="1400" kern="0" dirty="0" smtClean="0">
                          <a:effectLst/>
                          <a:latin typeface="Arial" charset="0"/>
                          <a:ea typeface="Arial" charset="0"/>
                          <a:cs typeface="Arial" charset="0"/>
                        </a:rPr>
                        <a:t>FR09) Reserve parking spaces</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UC02</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altLang="ko-KR" sz="1400" kern="100" dirty="0" smtClean="0">
                          <a:effectLst/>
                          <a:latin typeface="Arial" charset="0"/>
                          <a:ea typeface="Arial" charset="0"/>
                          <a:cs typeface="Arial" charset="0"/>
                        </a:rPr>
                        <a:t>(</a:t>
                      </a:r>
                      <a:r>
                        <a:rPr lang="en-US" altLang="ko-KR" sz="1400" kern="100" dirty="0" smtClean="0">
                          <a:effectLst/>
                          <a:latin typeface="Arial" charset="0"/>
                          <a:ea typeface="Arial" charset="0"/>
                          <a:cs typeface="Arial" charset="0"/>
                        </a:rPr>
                        <a:t>FR02 ~</a:t>
                      </a:r>
                      <a:r>
                        <a:rPr lang="en-US" altLang="ko-KR" sz="1400" kern="100" baseline="0" dirty="0" smtClean="0">
                          <a:effectLst/>
                          <a:latin typeface="Arial" charset="0"/>
                          <a:ea typeface="Arial" charset="0"/>
                          <a:cs typeface="Arial" charset="0"/>
                        </a:rPr>
                        <a:t> </a:t>
                      </a:r>
                      <a:r>
                        <a:rPr lang="en-US" altLang="ko-KR" sz="1400" kern="100" dirty="0" smtClean="0">
                          <a:effectLst/>
                          <a:latin typeface="Arial" charset="0"/>
                          <a:ea typeface="Arial" charset="0"/>
                          <a:cs typeface="Arial" charset="0"/>
                        </a:rPr>
                        <a:t>FR04) Show up scenario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UC03</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(FR11</a:t>
                      </a:r>
                      <a:r>
                        <a:rPr lang="en-US" altLang="ko-KR" sz="1400" kern="1200" baseline="0" dirty="0" smtClean="0">
                          <a:solidFill>
                            <a:schemeClr val="tx1"/>
                          </a:solidFill>
                          <a:effectLst/>
                          <a:latin typeface="Arial" charset="0"/>
                          <a:ea typeface="Arial" charset="0"/>
                          <a:cs typeface="Arial" charset="0"/>
                        </a:rPr>
                        <a:t> ~ </a:t>
                      </a:r>
                      <a:r>
                        <a:rPr lang="en-US" altLang="ko-KR" sz="1400" kern="1200" dirty="0" smtClean="0">
                          <a:solidFill>
                            <a:schemeClr val="tx1"/>
                          </a:solidFill>
                          <a:effectLst/>
                          <a:latin typeface="Arial" charset="0"/>
                          <a:ea typeface="Arial" charset="0"/>
                          <a:cs typeface="Arial" charset="0"/>
                        </a:rPr>
                        <a:t>FR13) No show scenario and grace period</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UC04</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(FR02, FR03, FR14</a:t>
                      </a:r>
                      <a:r>
                        <a:rPr lang="en-US" altLang="ko-KR" sz="1400" kern="1200" dirty="0" smtClean="0">
                          <a:solidFill>
                            <a:schemeClr val="tx1"/>
                          </a:solidFill>
                          <a:effectLst/>
                          <a:latin typeface="Arial" charset="0"/>
                          <a:ea typeface="Arial" charset="0"/>
                          <a:cs typeface="Arial" charset="0"/>
                        </a:rPr>
                        <a:t>) Get out the garage and charge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UC05</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(FR01</a:t>
                      </a:r>
                      <a:r>
                        <a:rPr lang="en-US" altLang="ko-KR" sz="1400" kern="1200" dirty="0" smtClean="0">
                          <a:solidFill>
                            <a:schemeClr val="tx1"/>
                          </a:solidFill>
                          <a:effectLst/>
                          <a:latin typeface="Arial" charset="0"/>
                          <a:ea typeface="Arial" charset="0"/>
                          <a:cs typeface="Arial" charset="0"/>
                        </a:rPr>
                        <a:t>, </a:t>
                      </a:r>
                      <a:r>
                        <a:rPr lang="en-US" altLang="ko-KR" sz="1400" kern="1200" dirty="0" smtClean="0">
                          <a:solidFill>
                            <a:schemeClr val="tx1"/>
                          </a:solidFill>
                          <a:effectLst/>
                          <a:latin typeface="Arial" charset="0"/>
                          <a:ea typeface="Arial" charset="0"/>
                          <a:cs typeface="Arial" charset="0"/>
                        </a:rPr>
                        <a:t>FR10, </a:t>
                      </a:r>
                      <a:r>
                        <a:rPr lang="en-US" altLang="ko-KR" sz="1400" kern="1200" dirty="0" smtClean="0">
                          <a:solidFill>
                            <a:schemeClr val="tx1"/>
                          </a:solidFill>
                          <a:effectLst/>
                          <a:latin typeface="Arial" charset="0"/>
                          <a:ea typeface="Arial" charset="0"/>
                          <a:cs typeface="Arial" charset="0"/>
                        </a:rPr>
                        <a:t>FR17) </a:t>
                      </a:r>
                      <a:r>
                        <a:rPr lang="en-US" altLang="ko-KR" sz="1400" kern="1200" dirty="0" smtClean="0">
                          <a:solidFill>
                            <a:schemeClr val="tx1"/>
                          </a:solidFill>
                          <a:effectLst/>
                          <a:latin typeface="Arial" charset="0"/>
                          <a:ea typeface="Arial" charset="0"/>
                          <a:cs typeface="Arial" charset="0"/>
                        </a:rPr>
                        <a:t>Parking scenario</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UC06</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(FR15, FR16) Monitoring scenario for attendants.</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altLang="ko-KR" sz="1400" kern="100" dirty="0" smtClean="0">
                          <a:effectLst/>
                          <a:latin typeface="Arial" charset="0"/>
                          <a:ea typeface="Arial" charset="0"/>
                          <a:cs typeface="Arial" charset="0"/>
                        </a:rPr>
                        <a:t>UC07</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altLang="ko-KR" sz="1400" kern="1200" dirty="0" smtClean="0">
                          <a:solidFill>
                            <a:schemeClr val="tx1"/>
                          </a:solidFill>
                          <a:effectLst/>
                          <a:latin typeface="Arial" charset="0"/>
                          <a:ea typeface="Arial" charset="0"/>
                          <a:cs typeface="Arial" charset="0"/>
                        </a:rPr>
                        <a:t>(</a:t>
                      </a:r>
                      <a:r>
                        <a:rPr lang="en-US" altLang="ko-KR" sz="1400" kern="1200" dirty="0" smtClean="0">
                          <a:solidFill>
                            <a:schemeClr val="tx1"/>
                          </a:solidFill>
                          <a:effectLst/>
                          <a:latin typeface="Arial" charset="0"/>
                          <a:ea typeface="Arial" charset="0"/>
                          <a:cs typeface="Arial" charset="0"/>
                        </a:rPr>
                        <a:t>FR18) </a:t>
                      </a:r>
                      <a:r>
                        <a:rPr lang="en-US" altLang="ko-KR" sz="1400" kern="1200" dirty="0" smtClean="0">
                          <a:solidFill>
                            <a:schemeClr val="tx1"/>
                          </a:solidFill>
                          <a:effectLst/>
                          <a:latin typeface="Arial" charset="0"/>
                          <a:ea typeface="Arial" charset="0"/>
                          <a:cs typeface="Arial" charset="0"/>
                        </a:rPr>
                        <a:t>Management scenario for owner</a:t>
                      </a:r>
                      <a:r>
                        <a:rPr lang="ko-KR" altLang="ko-KR" sz="1400" dirty="0" smtClean="0">
                          <a:effectLst/>
                          <a:latin typeface="Arial" charset="0"/>
                          <a:ea typeface="Arial" charset="0"/>
                          <a:cs typeface="Arial" charset="0"/>
                        </a:rPr>
                        <a:t> </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8086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12668</TotalTime>
  <Words>2280</Words>
  <Application>Microsoft Office PowerPoint</Application>
  <PresentationFormat>A4 용지(210x297mm)</PresentationFormat>
  <Paragraphs>528</Paragraphs>
  <Slides>22</Slides>
  <Notes>20</Notes>
  <HiddenSlides>0</HiddenSlides>
  <MMClips>0</MMClips>
  <ScaleCrop>false</ScaleCrop>
  <HeadingPairs>
    <vt:vector size="4" baseType="variant">
      <vt:variant>
        <vt:lpstr>테마</vt:lpstr>
      </vt:variant>
      <vt:variant>
        <vt:i4>1</vt:i4>
      </vt:variant>
      <vt:variant>
        <vt:lpstr>슬라이드 제목</vt:lpstr>
      </vt:variant>
      <vt:variant>
        <vt:i4>22</vt:i4>
      </vt:variant>
    </vt:vector>
  </HeadingPairs>
  <TitlesOfParts>
    <vt:vector size="23" baseType="lpstr">
      <vt:lpstr>제목 슬라이드</vt:lpstr>
      <vt:lpstr>Sure-Park System Initial Presentation</vt:lpstr>
      <vt:lpstr>1. Introduction</vt:lpstr>
      <vt:lpstr>2. Product Context</vt:lpstr>
      <vt:lpstr>2. Product Context</vt:lpstr>
      <vt:lpstr>2. Product Context</vt:lpstr>
      <vt:lpstr>2. Product Context</vt:lpstr>
      <vt:lpstr>3. Architecture Driver : Functional Requirement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user</cp:lastModifiedBy>
  <cp:revision>735</cp:revision>
  <dcterms:created xsi:type="dcterms:W3CDTF">2012-01-20T03:23:33Z</dcterms:created>
  <dcterms:modified xsi:type="dcterms:W3CDTF">2016-05-23T22:12:18Z</dcterms:modified>
</cp:coreProperties>
</file>