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9" r:id="rId4"/>
    <p:sldId id="260" r:id="rId5"/>
    <p:sldId id="261" r:id="rId6"/>
    <p:sldId id="263" r:id="rId7"/>
    <p:sldId id="270" r:id="rId8"/>
    <p:sldId id="264" r:id="rId9"/>
    <p:sldId id="265" r:id="rId10"/>
    <p:sldId id="266" r:id="rId11"/>
    <p:sldId id="267" r:id="rId12"/>
    <p:sldId id="271" r:id="rId13"/>
    <p:sldId id="272" r:id="rId14"/>
    <p:sldId id="268" r:id="rId15"/>
    <p:sldId id="269" r:id="rId16"/>
    <p:sldId id="2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DC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FE207-11AC-4AF6-955E-CD0BF03EB446}" type="datetimeFigureOut">
              <a:rPr lang="en-IN" smtClean="0"/>
              <a:t>13-08-2025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B6E0F-BC89-4358-BFCF-93A05C90BC80}" type="slidenum">
              <a:rPr lang="en-IN" smtClean="0"/>
              <a:t>‹#›</a:t>
            </a:fld>
            <a:endParaRPr lang="en-IN"/>
          </a:p>
        </p:txBody>
      </p:sp>
    </p:spTree>
    <p:extLst>
      <p:ext uri="{BB962C8B-B14F-4D97-AF65-F5344CB8AC3E}">
        <p14:creationId xmlns:p14="http://schemas.microsoft.com/office/powerpoint/2010/main" val="2791294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9B6E0F-BC89-4358-BFCF-93A05C90BC80}" type="slidenum">
              <a:rPr lang="en-IN" smtClean="0"/>
              <a:t>1</a:t>
            </a:fld>
            <a:endParaRPr lang="en-IN"/>
          </a:p>
        </p:txBody>
      </p:sp>
    </p:spTree>
    <p:extLst>
      <p:ext uri="{BB962C8B-B14F-4D97-AF65-F5344CB8AC3E}">
        <p14:creationId xmlns:p14="http://schemas.microsoft.com/office/powerpoint/2010/main" val="1161005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BAE6D-C41C-44F7-5DA6-3F6DCB0513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AD09A-A994-1687-D651-F2B38B9CBA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4F5B8B-BB7C-82DB-3AFF-7BF7E2052B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4A1DA42-F087-B1BF-842C-75C6511B3887}"/>
              </a:ext>
            </a:extLst>
          </p:cNvPr>
          <p:cNvSpPr>
            <a:spLocks noGrp="1"/>
          </p:cNvSpPr>
          <p:nvPr>
            <p:ph type="sldNum" sz="quarter" idx="5"/>
          </p:nvPr>
        </p:nvSpPr>
        <p:spPr/>
        <p:txBody>
          <a:bodyPr/>
          <a:lstStyle/>
          <a:p>
            <a:fld id="{D29B6E0F-BC89-4358-BFCF-93A05C90BC80}" type="slidenum">
              <a:rPr lang="en-IN" smtClean="0"/>
              <a:t>10</a:t>
            </a:fld>
            <a:endParaRPr lang="en-IN"/>
          </a:p>
        </p:txBody>
      </p:sp>
    </p:spTree>
    <p:extLst>
      <p:ext uri="{BB962C8B-B14F-4D97-AF65-F5344CB8AC3E}">
        <p14:creationId xmlns:p14="http://schemas.microsoft.com/office/powerpoint/2010/main" val="3858654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B67BC-6A9B-839F-7051-3F9B1B7300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0BFFCD-56C9-9FDE-5B30-1F3F44E4F3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6351C4-08F5-DAE1-E3EF-E2FDEDEC755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069FF93-93EB-4ECC-1FC7-C08D415A8C65}"/>
              </a:ext>
            </a:extLst>
          </p:cNvPr>
          <p:cNvSpPr>
            <a:spLocks noGrp="1"/>
          </p:cNvSpPr>
          <p:nvPr>
            <p:ph type="sldNum" sz="quarter" idx="5"/>
          </p:nvPr>
        </p:nvSpPr>
        <p:spPr/>
        <p:txBody>
          <a:bodyPr/>
          <a:lstStyle/>
          <a:p>
            <a:fld id="{D29B6E0F-BC89-4358-BFCF-93A05C90BC80}" type="slidenum">
              <a:rPr lang="en-IN" smtClean="0"/>
              <a:t>11</a:t>
            </a:fld>
            <a:endParaRPr lang="en-IN"/>
          </a:p>
        </p:txBody>
      </p:sp>
    </p:spTree>
    <p:extLst>
      <p:ext uri="{BB962C8B-B14F-4D97-AF65-F5344CB8AC3E}">
        <p14:creationId xmlns:p14="http://schemas.microsoft.com/office/powerpoint/2010/main" val="3699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3B02B-2D49-F358-7B11-7A92411050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5CC800-B9F9-DACA-6002-5C339759D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52F0CE-0BA8-509E-321B-AAA0D6D62D2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7D3B42-8CDC-DFC3-20A2-E228A4333EED}"/>
              </a:ext>
            </a:extLst>
          </p:cNvPr>
          <p:cNvSpPr>
            <a:spLocks noGrp="1"/>
          </p:cNvSpPr>
          <p:nvPr>
            <p:ph type="sldNum" sz="quarter" idx="5"/>
          </p:nvPr>
        </p:nvSpPr>
        <p:spPr/>
        <p:txBody>
          <a:bodyPr/>
          <a:lstStyle/>
          <a:p>
            <a:fld id="{D29B6E0F-BC89-4358-BFCF-93A05C90BC80}" type="slidenum">
              <a:rPr lang="en-IN" smtClean="0"/>
              <a:t>12</a:t>
            </a:fld>
            <a:endParaRPr lang="en-IN"/>
          </a:p>
        </p:txBody>
      </p:sp>
    </p:spTree>
    <p:extLst>
      <p:ext uri="{BB962C8B-B14F-4D97-AF65-F5344CB8AC3E}">
        <p14:creationId xmlns:p14="http://schemas.microsoft.com/office/powerpoint/2010/main" val="2469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B227B-5C79-4F89-5DF0-139734A3B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7B9BED-2FDF-CF2F-E23F-88E7F607D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08F61-1024-2149-1C5C-800D057D6F3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CF6465-8FF7-28A2-E6A1-419321125CE7}"/>
              </a:ext>
            </a:extLst>
          </p:cNvPr>
          <p:cNvSpPr>
            <a:spLocks noGrp="1"/>
          </p:cNvSpPr>
          <p:nvPr>
            <p:ph type="sldNum" sz="quarter" idx="5"/>
          </p:nvPr>
        </p:nvSpPr>
        <p:spPr/>
        <p:txBody>
          <a:bodyPr/>
          <a:lstStyle/>
          <a:p>
            <a:fld id="{D29B6E0F-BC89-4358-BFCF-93A05C90BC80}" type="slidenum">
              <a:rPr lang="en-IN" smtClean="0"/>
              <a:t>13</a:t>
            </a:fld>
            <a:endParaRPr lang="en-IN"/>
          </a:p>
        </p:txBody>
      </p:sp>
    </p:spTree>
    <p:extLst>
      <p:ext uri="{BB962C8B-B14F-4D97-AF65-F5344CB8AC3E}">
        <p14:creationId xmlns:p14="http://schemas.microsoft.com/office/powerpoint/2010/main" val="2959709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2CBF3-F11D-8F5A-12A4-13DA193F7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7368B-584D-6222-ED12-5216F9E2CA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4F960A-FDD2-D01C-C33B-026E171B4C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87C90BA-09DE-58C9-39C5-C771829AD838}"/>
              </a:ext>
            </a:extLst>
          </p:cNvPr>
          <p:cNvSpPr>
            <a:spLocks noGrp="1"/>
          </p:cNvSpPr>
          <p:nvPr>
            <p:ph type="sldNum" sz="quarter" idx="5"/>
          </p:nvPr>
        </p:nvSpPr>
        <p:spPr/>
        <p:txBody>
          <a:bodyPr/>
          <a:lstStyle/>
          <a:p>
            <a:fld id="{D29B6E0F-BC89-4358-BFCF-93A05C90BC80}" type="slidenum">
              <a:rPr lang="en-IN" smtClean="0"/>
              <a:t>14</a:t>
            </a:fld>
            <a:endParaRPr lang="en-IN"/>
          </a:p>
        </p:txBody>
      </p:sp>
    </p:spTree>
    <p:extLst>
      <p:ext uri="{BB962C8B-B14F-4D97-AF65-F5344CB8AC3E}">
        <p14:creationId xmlns:p14="http://schemas.microsoft.com/office/powerpoint/2010/main" val="653590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4BD09-DC25-14CE-9DB0-243795E4F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3708D-BD48-5B77-FB55-6E98555DB7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9CA69-3837-EC9E-7F00-7F8611B2B0A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5224CB2-44B3-06DA-2A54-217F8E15C8D1}"/>
              </a:ext>
            </a:extLst>
          </p:cNvPr>
          <p:cNvSpPr>
            <a:spLocks noGrp="1"/>
          </p:cNvSpPr>
          <p:nvPr>
            <p:ph type="sldNum" sz="quarter" idx="5"/>
          </p:nvPr>
        </p:nvSpPr>
        <p:spPr/>
        <p:txBody>
          <a:bodyPr/>
          <a:lstStyle/>
          <a:p>
            <a:fld id="{D29B6E0F-BC89-4358-BFCF-93A05C90BC80}" type="slidenum">
              <a:rPr lang="en-IN" smtClean="0"/>
              <a:t>15</a:t>
            </a:fld>
            <a:endParaRPr lang="en-IN"/>
          </a:p>
        </p:txBody>
      </p:sp>
    </p:spTree>
    <p:extLst>
      <p:ext uri="{BB962C8B-B14F-4D97-AF65-F5344CB8AC3E}">
        <p14:creationId xmlns:p14="http://schemas.microsoft.com/office/powerpoint/2010/main" val="1062535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E776C-397F-1487-4B13-F414ACB5B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C7B891-29F8-059A-FC64-F44CC3973F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85A8AB-C16E-8680-DCE2-7C3534D956D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C53AFF9-0161-6841-C36E-5EE2EE6DC9B2}"/>
              </a:ext>
            </a:extLst>
          </p:cNvPr>
          <p:cNvSpPr>
            <a:spLocks noGrp="1"/>
          </p:cNvSpPr>
          <p:nvPr>
            <p:ph type="sldNum" sz="quarter" idx="5"/>
          </p:nvPr>
        </p:nvSpPr>
        <p:spPr/>
        <p:txBody>
          <a:bodyPr/>
          <a:lstStyle/>
          <a:p>
            <a:fld id="{D29B6E0F-BC89-4358-BFCF-93A05C90BC80}" type="slidenum">
              <a:rPr lang="en-IN" smtClean="0"/>
              <a:t>16</a:t>
            </a:fld>
            <a:endParaRPr lang="en-IN"/>
          </a:p>
        </p:txBody>
      </p:sp>
    </p:spTree>
    <p:extLst>
      <p:ext uri="{BB962C8B-B14F-4D97-AF65-F5344CB8AC3E}">
        <p14:creationId xmlns:p14="http://schemas.microsoft.com/office/powerpoint/2010/main" val="309583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0C73D-0DB5-00D7-BD75-DDF91605C2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04955B-CAF9-4806-49DA-452922EE78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80BF1B-209C-A27F-8C5B-E97AE722204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B0A1DDE-190F-91AA-7925-6C0DD958DC6B}"/>
              </a:ext>
            </a:extLst>
          </p:cNvPr>
          <p:cNvSpPr>
            <a:spLocks noGrp="1"/>
          </p:cNvSpPr>
          <p:nvPr>
            <p:ph type="sldNum" sz="quarter" idx="5"/>
          </p:nvPr>
        </p:nvSpPr>
        <p:spPr/>
        <p:txBody>
          <a:bodyPr/>
          <a:lstStyle/>
          <a:p>
            <a:fld id="{D29B6E0F-BC89-4358-BFCF-93A05C90BC80}" type="slidenum">
              <a:rPr lang="en-IN" smtClean="0"/>
              <a:t>2</a:t>
            </a:fld>
            <a:endParaRPr lang="en-IN"/>
          </a:p>
        </p:txBody>
      </p:sp>
    </p:spTree>
    <p:extLst>
      <p:ext uri="{BB962C8B-B14F-4D97-AF65-F5344CB8AC3E}">
        <p14:creationId xmlns:p14="http://schemas.microsoft.com/office/powerpoint/2010/main" val="3438163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95326-FCDC-CE02-AA78-8EF0C12C4D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094B95-2248-80BA-37F9-286007832A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596F68-B0A7-088C-74C7-39675D3849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04B32CF-F42A-BD20-AB4F-EF1031C39CCA}"/>
              </a:ext>
            </a:extLst>
          </p:cNvPr>
          <p:cNvSpPr>
            <a:spLocks noGrp="1"/>
          </p:cNvSpPr>
          <p:nvPr>
            <p:ph type="sldNum" sz="quarter" idx="5"/>
          </p:nvPr>
        </p:nvSpPr>
        <p:spPr/>
        <p:txBody>
          <a:bodyPr/>
          <a:lstStyle/>
          <a:p>
            <a:fld id="{D29B6E0F-BC89-4358-BFCF-93A05C90BC80}" type="slidenum">
              <a:rPr lang="en-IN" smtClean="0"/>
              <a:t>3</a:t>
            </a:fld>
            <a:endParaRPr lang="en-IN"/>
          </a:p>
        </p:txBody>
      </p:sp>
    </p:spTree>
    <p:extLst>
      <p:ext uri="{BB962C8B-B14F-4D97-AF65-F5344CB8AC3E}">
        <p14:creationId xmlns:p14="http://schemas.microsoft.com/office/powerpoint/2010/main" val="96039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1C710-5977-30BA-8A40-EB41587DF9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EB350C-BD03-9485-6A8F-08D63C9D45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CB7B92-9B3F-6C2B-0C89-AAFDF03BF21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FAC5455-8382-BA71-CCD7-D5B6057981DF}"/>
              </a:ext>
            </a:extLst>
          </p:cNvPr>
          <p:cNvSpPr>
            <a:spLocks noGrp="1"/>
          </p:cNvSpPr>
          <p:nvPr>
            <p:ph type="sldNum" sz="quarter" idx="5"/>
          </p:nvPr>
        </p:nvSpPr>
        <p:spPr/>
        <p:txBody>
          <a:bodyPr/>
          <a:lstStyle/>
          <a:p>
            <a:fld id="{D29B6E0F-BC89-4358-BFCF-93A05C90BC80}" type="slidenum">
              <a:rPr lang="en-IN" smtClean="0"/>
              <a:t>4</a:t>
            </a:fld>
            <a:endParaRPr lang="en-IN"/>
          </a:p>
        </p:txBody>
      </p:sp>
    </p:spTree>
    <p:extLst>
      <p:ext uri="{BB962C8B-B14F-4D97-AF65-F5344CB8AC3E}">
        <p14:creationId xmlns:p14="http://schemas.microsoft.com/office/powerpoint/2010/main" val="342083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33226-FE4C-C394-6065-6D851C4EA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0224A-2FC3-CBE3-B09E-779C68B4C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B07EE3-494C-8DE6-5CDA-3D13D0BC249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75C71E7-56AC-AB3F-7D9E-6FC2090D9F41}"/>
              </a:ext>
            </a:extLst>
          </p:cNvPr>
          <p:cNvSpPr>
            <a:spLocks noGrp="1"/>
          </p:cNvSpPr>
          <p:nvPr>
            <p:ph type="sldNum" sz="quarter" idx="5"/>
          </p:nvPr>
        </p:nvSpPr>
        <p:spPr/>
        <p:txBody>
          <a:bodyPr/>
          <a:lstStyle/>
          <a:p>
            <a:fld id="{D29B6E0F-BC89-4358-BFCF-93A05C90BC80}" type="slidenum">
              <a:rPr lang="en-IN" smtClean="0"/>
              <a:t>5</a:t>
            </a:fld>
            <a:endParaRPr lang="en-IN"/>
          </a:p>
        </p:txBody>
      </p:sp>
    </p:spTree>
    <p:extLst>
      <p:ext uri="{BB962C8B-B14F-4D97-AF65-F5344CB8AC3E}">
        <p14:creationId xmlns:p14="http://schemas.microsoft.com/office/powerpoint/2010/main" val="1652903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39B38-D422-5A9E-AF3C-ADC5EFA17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E41277-1C80-B9B6-839B-DA6C6E5AD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F88706-0E32-77F1-62FB-6FD8A4F535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18C891C-6AA6-EC42-0DF6-0794B2928319}"/>
              </a:ext>
            </a:extLst>
          </p:cNvPr>
          <p:cNvSpPr>
            <a:spLocks noGrp="1"/>
          </p:cNvSpPr>
          <p:nvPr>
            <p:ph type="sldNum" sz="quarter" idx="5"/>
          </p:nvPr>
        </p:nvSpPr>
        <p:spPr/>
        <p:txBody>
          <a:bodyPr/>
          <a:lstStyle/>
          <a:p>
            <a:fld id="{D29B6E0F-BC89-4358-BFCF-93A05C90BC80}" type="slidenum">
              <a:rPr lang="en-IN" smtClean="0"/>
              <a:t>6</a:t>
            </a:fld>
            <a:endParaRPr lang="en-IN"/>
          </a:p>
        </p:txBody>
      </p:sp>
    </p:spTree>
    <p:extLst>
      <p:ext uri="{BB962C8B-B14F-4D97-AF65-F5344CB8AC3E}">
        <p14:creationId xmlns:p14="http://schemas.microsoft.com/office/powerpoint/2010/main" val="2257014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7D2AF-DB4A-4D00-749C-821F510F67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338EBD-E68B-E4D2-329B-511C505A7A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A8D0CF-CFDE-B19B-8F8B-3CF8D14B2EB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2DC161F-1350-8867-B849-1D9E074CE9C8}"/>
              </a:ext>
            </a:extLst>
          </p:cNvPr>
          <p:cNvSpPr>
            <a:spLocks noGrp="1"/>
          </p:cNvSpPr>
          <p:nvPr>
            <p:ph type="sldNum" sz="quarter" idx="5"/>
          </p:nvPr>
        </p:nvSpPr>
        <p:spPr/>
        <p:txBody>
          <a:bodyPr/>
          <a:lstStyle/>
          <a:p>
            <a:fld id="{D29B6E0F-BC89-4358-BFCF-93A05C90BC80}" type="slidenum">
              <a:rPr lang="en-IN" smtClean="0"/>
              <a:t>7</a:t>
            </a:fld>
            <a:endParaRPr lang="en-IN"/>
          </a:p>
        </p:txBody>
      </p:sp>
    </p:spTree>
    <p:extLst>
      <p:ext uri="{BB962C8B-B14F-4D97-AF65-F5344CB8AC3E}">
        <p14:creationId xmlns:p14="http://schemas.microsoft.com/office/powerpoint/2010/main" val="3093700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A7EC1-9F44-3D1B-BE60-50AE669B1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40CCAA-1E36-4D67-66AA-F81339DB8C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D6C67-E3BE-A665-40BA-0DDA15928AC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6B00AD-BAA1-6595-5DF0-6BB26F09AEED}"/>
              </a:ext>
            </a:extLst>
          </p:cNvPr>
          <p:cNvSpPr>
            <a:spLocks noGrp="1"/>
          </p:cNvSpPr>
          <p:nvPr>
            <p:ph type="sldNum" sz="quarter" idx="5"/>
          </p:nvPr>
        </p:nvSpPr>
        <p:spPr/>
        <p:txBody>
          <a:bodyPr/>
          <a:lstStyle/>
          <a:p>
            <a:fld id="{D29B6E0F-BC89-4358-BFCF-93A05C90BC80}" type="slidenum">
              <a:rPr lang="en-IN" smtClean="0"/>
              <a:t>8</a:t>
            </a:fld>
            <a:endParaRPr lang="en-IN"/>
          </a:p>
        </p:txBody>
      </p:sp>
    </p:spTree>
    <p:extLst>
      <p:ext uri="{BB962C8B-B14F-4D97-AF65-F5344CB8AC3E}">
        <p14:creationId xmlns:p14="http://schemas.microsoft.com/office/powerpoint/2010/main" val="157154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82B70-4640-92AD-0436-7CED5E9E77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B0D014-F7A1-D012-95EA-D4EBC7028E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A7C8D1-4E7D-E05B-6F52-7D9D6F76E25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A3BA00D-5935-F121-785F-252D98C7315D}"/>
              </a:ext>
            </a:extLst>
          </p:cNvPr>
          <p:cNvSpPr>
            <a:spLocks noGrp="1"/>
          </p:cNvSpPr>
          <p:nvPr>
            <p:ph type="sldNum" sz="quarter" idx="5"/>
          </p:nvPr>
        </p:nvSpPr>
        <p:spPr/>
        <p:txBody>
          <a:bodyPr/>
          <a:lstStyle/>
          <a:p>
            <a:fld id="{D29B6E0F-BC89-4358-BFCF-93A05C90BC80}" type="slidenum">
              <a:rPr lang="en-IN" smtClean="0"/>
              <a:t>9</a:t>
            </a:fld>
            <a:endParaRPr lang="en-IN"/>
          </a:p>
        </p:txBody>
      </p:sp>
    </p:spTree>
    <p:extLst>
      <p:ext uri="{BB962C8B-B14F-4D97-AF65-F5344CB8AC3E}">
        <p14:creationId xmlns:p14="http://schemas.microsoft.com/office/powerpoint/2010/main" val="43498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5126-D0CA-C5BB-4237-7D8E15DB9C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B383BE-7C92-EBDD-EEB5-5E33CF288B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C83367-692C-FF82-8969-050BD95819C2}"/>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5" name="Footer Placeholder 4">
            <a:extLst>
              <a:ext uri="{FF2B5EF4-FFF2-40B4-BE49-F238E27FC236}">
                <a16:creationId xmlns:a16="http://schemas.microsoft.com/office/drawing/2014/main" id="{A2EF112F-DE86-6C4D-5590-04444E48A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18A05-447B-C4F3-1492-6CC4378E3C84}"/>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47987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C356-3521-8724-065F-0417575CA0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22D3EC-84A0-71CC-ADC4-A041C8581D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9D6739-FEE5-8C8B-15CD-A890D7C6CAF7}"/>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5" name="Footer Placeholder 4">
            <a:extLst>
              <a:ext uri="{FF2B5EF4-FFF2-40B4-BE49-F238E27FC236}">
                <a16:creationId xmlns:a16="http://schemas.microsoft.com/office/drawing/2014/main" id="{33008770-7860-4280-7C67-5138355366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80A266-1145-D21C-9842-202378CFD279}"/>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387964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DDA69-F8A6-4425-DFF8-D60C4244AD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C49E37-63BC-5E7F-7396-7EA7D07A17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0B3335-6C89-56EF-2E49-A69AC33F67B8}"/>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5" name="Footer Placeholder 4">
            <a:extLst>
              <a:ext uri="{FF2B5EF4-FFF2-40B4-BE49-F238E27FC236}">
                <a16:creationId xmlns:a16="http://schemas.microsoft.com/office/drawing/2014/main" id="{2070C4A4-C8EE-880F-7462-23BD8415C9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E5CA4-808D-7B87-A649-5786079A018D}"/>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158738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5905-0EAB-1D9D-F0EB-E02B365B6C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322CF-6419-5661-E44A-4936AE383E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1782F-B7EB-198B-7988-041DBC9B2124}"/>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5" name="Footer Placeholder 4">
            <a:extLst>
              <a:ext uri="{FF2B5EF4-FFF2-40B4-BE49-F238E27FC236}">
                <a16:creationId xmlns:a16="http://schemas.microsoft.com/office/drawing/2014/main" id="{CBB2696B-109F-C7C0-7B75-456F62D62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2515F-74C2-2B9A-B5A6-7CD217DDF065}"/>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326625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FC79-ABDA-1BBE-49F1-BBA583B7F8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08DCEC-989E-C3D7-63D6-122296854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08C6FA-EB1A-D8EB-5DEE-36749092E572}"/>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5" name="Footer Placeholder 4">
            <a:extLst>
              <a:ext uri="{FF2B5EF4-FFF2-40B4-BE49-F238E27FC236}">
                <a16:creationId xmlns:a16="http://schemas.microsoft.com/office/drawing/2014/main" id="{2964F6D9-96D6-E1C7-9F39-39E3A90C7E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B733D-CA9B-21B6-41BE-93AD6E1912DB}"/>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179262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32E4-B7D7-A938-AF43-DC7E75D66D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2943BC-C0FF-87E5-59BE-5331A11C6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51C0B-582B-E396-B3EE-547972109C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10C452-AC02-2691-62ED-52CA49A1FAB5}"/>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6" name="Footer Placeholder 5">
            <a:extLst>
              <a:ext uri="{FF2B5EF4-FFF2-40B4-BE49-F238E27FC236}">
                <a16:creationId xmlns:a16="http://schemas.microsoft.com/office/drawing/2014/main" id="{1BA2DE4F-C46B-1395-33FF-771E2C29FF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9E1BED-0692-48B3-D4BE-DF922A3534CD}"/>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74751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ECB1-FFF2-B67F-36DE-EC7D1541D3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6501A6-967C-7406-609C-7D26BF1E6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592A79-0DA9-6F23-F71C-A653F04F96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0D4643-E975-CFED-3CDB-E8BFED1AA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3CBB08-F449-A2DE-BA94-5185B4EC9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0F97C8-7487-F3D0-B152-6F83EBB3B146}"/>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8" name="Footer Placeholder 7">
            <a:extLst>
              <a:ext uri="{FF2B5EF4-FFF2-40B4-BE49-F238E27FC236}">
                <a16:creationId xmlns:a16="http://schemas.microsoft.com/office/drawing/2014/main" id="{9B1EB102-1924-33A5-FF27-095984AB00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9692E5-F6B6-EFEF-630B-D3E977948D69}"/>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323926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9E97-1558-42E9-5BBD-F51F545BB3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D241FD-F370-ED9C-FC11-A3AE1F2BAAAE}"/>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4" name="Footer Placeholder 3">
            <a:extLst>
              <a:ext uri="{FF2B5EF4-FFF2-40B4-BE49-F238E27FC236}">
                <a16:creationId xmlns:a16="http://schemas.microsoft.com/office/drawing/2014/main" id="{E75A5453-2A0C-7904-9E23-5399652345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73D8D6-5318-7690-8728-B40CF2366C1F}"/>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121312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5DA474-FF72-2219-F53E-85F765C155D1}"/>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3" name="Footer Placeholder 2">
            <a:extLst>
              <a:ext uri="{FF2B5EF4-FFF2-40B4-BE49-F238E27FC236}">
                <a16:creationId xmlns:a16="http://schemas.microsoft.com/office/drawing/2014/main" id="{3BB57D90-D93E-2F62-C8E7-7B7CC56AD0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9A660E-21C5-D642-3C01-06E4122C05C7}"/>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1490716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6851-4F92-9A7B-48FE-17BE11DE6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931CEB-7DE8-6ACC-E8F5-9269E53F9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F3493-857F-42D7-89C6-A94D5DF44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F275CB-C6C1-52CD-F818-2D4FF66516AE}"/>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6" name="Footer Placeholder 5">
            <a:extLst>
              <a:ext uri="{FF2B5EF4-FFF2-40B4-BE49-F238E27FC236}">
                <a16:creationId xmlns:a16="http://schemas.microsoft.com/office/drawing/2014/main" id="{7517504D-3A4D-4C9C-4785-77068B4E44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B2D778-D8C0-1498-D9F1-AC3E6796E19D}"/>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292692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DCA0-5D35-CA76-F1C2-6226DFF14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A1F030-106F-B789-DB6A-ECC9C04D57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7B8237-4FF0-5808-2B1C-35E95B74A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9F5E7-013A-604E-15F1-4CDDBDB518A5}"/>
              </a:ext>
            </a:extLst>
          </p:cNvPr>
          <p:cNvSpPr>
            <a:spLocks noGrp="1"/>
          </p:cNvSpPr>
          <p:nvPr>
            <p:ph type="dt" sz="half" idx="10"/>
          </p:nvPr>
        </p:nvSpPr>
        <p:spPr/>
        <p:txBody>
          <a:bodyPr/>
          <a:lstStyle/>
          <a:p>
            <a:fld id="{413B19E7-CE33-4A3E-B280-E2050BD3A547}" type="datetimeFigureOut">
              <a:rPr lang="en-IN" smtClean="0"/>
              <a:t>13-08-2025</a:t>
            </a:fld>
            <a:endParaRPr lang="en-IN"/>
          </a:p>
        </p:txBody>
      </p:sp>
      <p:sp>
        <p:nvSpPr>
          <p:cNvPr id="6" name="Footer Placeholder 5">
            <a:extLst>
              <a:ext uri="{FF2B5EF4-FFF2-40B4-BE49-F238E27FC236}">
                <a16:creationId xmlns:a16="http://schemas.microsoft.com/office/drawing/2014/main" id="{2D51790C-702D-1513-1B9B-68343168F7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0BC493-D4A6-EA50-C3BD-612FD050427D}"/>
              </a:ext>
            </a:extLst>
          </p:cNvPr>
          <p:cNvSpPr>
            <a:spLocks noGrp="1"/>
          </p:cNvSpPr>
          <p:nvPr>
            <p:ph type="sldNum" sz="quarter" idx="12"/>
          </p:nvPr>
        </p:nvSpPr>
        <p:spPr/>
        <p:txBody>
          <a:bodyPr/>
          <a:lstStyle/>
          <a:p>
            <a:fld id="{6936D9A1-1EDC-40C3-8DED-01E9965BC507}" type="slidenum">
              <a:rPr lang="en-IN" smtClean="0"/>
              <a:t>‹#›</a:t>
            </a:fld>
            <a:endParaRPr lang="en-IN"/>
          </a:p>
        </p:txBody>
      </p:sp>
    </p:spTree>
    <p:extLst>
      <p:ext uri="{BB962C8B-B14F-4D97-AF65-F5344CB8AC3E}">
        <p14:creationId xmlns:p14="http://schemas.microsoft.com/office/powerpoint/2010/main" val="381161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8C40C-6303-7E90-16AB-20CBACB4B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10D2B0-F36B-4115-3125-F1BC9CFFA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68B63-6FFF-182E-20AA-688ADC5D06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B19E7-CE33-4A3E-B280-E2050BD3A547}" type="datetimeFigureOut">
              <a:rPr lang="en-IN" smtClean="0"/>
              <a:t>13-08-2025</a:t>
            </a:fld>
            <a:endParaRPr lang="en-IN"/>
          </a:p>
        </p:txBody>
      </p:sp>
      <p:sp>
        <p:nvSpPr>
          <p:cNvPr id="5" name="Footer Placeholder 4">
            <a:extLst>
              <a:ext uri="{FF2B5EF4-FFF2-40B4-BE49-F238E27FC236}">
                <a16:creationId xmlns:a16="http://schemas.microsoft.com/office/drawing/2014/main" id="{2B99B521-166F-A22D-DCCC-801847F11D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44AEBE-22A0-3CFE-D832-A464E6360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6D9A1-1EDC-40C3-8DED-01E9965BC507}" type="slidenum">
              <a:rPr lang="en-IN" smtClean="0"/>
              <a:t>‹#›</a:t>
            </a:fld>
            <a:endParaRPr lang="en-IN"/>
          </a:p>
        </p:txBody>
      </p:sp>
    </p:spTree>
    <p:extLst>
      <p:ext uri="{BB962C8B-B14F-4D97-AF65-F5344CB8AC3E}">
        <p14:creationId xmlns:p14="http://schemas.microsoft.com/office/powerpoint/2010/main" val="155783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6AF4A-68D4-CBE2-143F-2785318E9656}"/>
              </a:ext>
            </a:extLst>
          </p:cNvPr>
          <p:cNvSpPr>
            <a:spLocks noGrp="1"/>
          </p:cNvSpPr>
          <p:nvPr>
            <p:ph type="ctrTitle"/>
          </p:nvPr>
        </p:nvSpPr>
        <p:spPr>
          <a:xfrm>
            <a:off x="1774614" y="2314765"/>
            <a:ext cx="8642770" cy="958787"/>
          </a:xfrm>
        </p:spPr>
        <p:txBody>
          <a:bodyPr>
            <a:noAutofit/>
          </a:bodyPr>
          <a:lstStyle/>
          <a:p>
            <a:r>
              <a:rPr lang="en-IN" sz="5400" dirty="0">
                <a:solidFill>
                  <a:schemeClr val="tx1">
                    <a:lumMod val="75000"/>
                    <a:lumOff val="25000"/>
                  </a:schemeClr>
                </a:solidFill>
                <a:latin typeface="Franklin Gothic Heavy" panose="020B0903020102020204" pitchFamily="34" charset="0"/>
              </a:rPr>
              <a:t>MINI-PROJECT</a:t>
            </a:r>
            <a:r>
              <a:rPr lang="en-IN" sz="5400" dirty="0">
                <a:solidFill>
                  <a:schemeClr val="accent1"/>
                </a:solidFill>
                <a:latin typeface="Franklin Gothic Heavy" panose="020B0903020102020204" pitchFamily="34" charset="0"/>
              </a:rPr>
              <a:t> </a:t>
            </a:r>
            <a:r>
              <a:rPr lang="en-IN" sz="5400" dirty="0">
                <a:solidFill>
                  <a:srgbClr val="3DDC84"/>
                </a:solidFill>
                <a:latin typeface="Franklin Gothic Heavy" panose="020B0903020102020204" pitchFamily="34" charset="0"/>
              </a:rPr>
              <a:t>REVIEW I</a:t>
            </a:r>
          </a:p>
        </p:txBody>
      </p:sp>
      <p:sp>
        <p:nvSpPr>
          <p:cNvPr id="4" name="TextBox 3">
            <a:extLst>
              <a:ext uri="{FF2B5EF4-FFF2-40B4-BE49-F238E27FC236}">
                <a16:creationId xmlns:a16="http://schemas.microsoft.com/office/drawing/2014/main" id="{1B0EFCDA-8A78-2E3B-EEE5-C8BD98E0D73B}"/>
              </a:ext>
            </a:extLst>
          </p:cNvPr>
          <p:cNvSpPr txBox="1"/>
          <p:nvPr/>
        </p:nvSpPr>
        <p:spPr>
          <a:xfrm>
            <a:off x="3264448" y="3273552"/>
            <a:ext cx="5663101" cy="523220"/>
          </a:xfrm>
          <a:prstGeom prst="rect">
            <a:avLst/>
          </a:prstGeom>
          <a:noFill/>
        </p:spPr>
        <p:txBody>
          <a:bodyPr wrap="square" rtlCol="0">
            <a:spAutoFit/>
          </a:bodyPr>
          <a:lstStyle/>
          <a:p>
            <a:pPr algn="ctr"/>
            <a:r>
              <a:rPr lang="en-IN" sz="2800" b="1" dirty="0">
                <a:solidFill>
                  <a:schemeClr val="accent3">
                    <a:lumMod val="75000"/>
                  </a:schemeClr>
                </a:solidFill>
                <a:latin typeface="Tw Cen MT" panose="020B0602020104020603" pitchFamily="34" charset="0"/>
                <a:cs typeface="Latha" panose="020B0604020202020204" pitchFamily="34" charset="0"/>
              </a:rPr>
              <a:t>THE FILE CONVERSION APP</a:t>
            </a:r>
          </a:p>
        </p:txBody>
      </p:sp>
      <p:sp>
        <p:nvSpPr>
          <p:cNvPr id="5" name="TextBox 4">
            <a:extLst>
              <a:ext uri="{FF2B5EF4-FFF2-40B4-BE49-F238E27FC236}">
                <a16:creationId xmlns:a16="http://schemas.microsoft.com/office/drawing/2014/main" id="{572B7F62-1B45-5ACA-EDB3-CEF9F06E8391}"/>
              </a:ext>
            </a:extLst>
          </p:cNvPr>
          <p:cNvSpPr txBox="1"/>
          <p:nvPr/>
        </p:nvSpPr>
        <p:spPr>
          <a:xfrm>
            <a:off x="9089776" y="5230368"/>
            <a:ext cx="1327608" cy="707886"/>
          </a:xfrm>
          <a:prstGeom prst="rect">
            <a:avLst/>
          </a:prstGeom>
          <a:noFill/>
        </p:spPr>
        <p:txBody>
          <a:bodyPr wrap="none" rtlCol="0">
            <a:spAutoFit/>
          </a:bodyPr>
          <a:lstStyle/>
          <a:p>
            <a:pPr algn="r"/>
            <a:r>
              <a:rPr lang="en-IN" sz="2000" b="1" dirty="0">
                <a:solidFill>
                  <a:schemeClr val="accent3">
                    <a:lumMod val="75000"/>
                  </a:schemeClr>
                </a:solidFill>
                <a:latin typeface="Tw Cen MT" panose="020B0602020104020603" pitchFamily="34" charset="0"/>
              </a:rPr>
              <a:t>SURIYA M</a:t>
            </a:r>
          </a:p>
          <a:p>
            <a:pPr algn="r"/>
            <a:r>
              <a:rPr lang="en-IN" sz="2000" b="1" dirty="0">
                <a:solidFill>
                  <a:schemeClr val="accent3">
                    <a:lumMod val="75000"/>
                  </a:schemeClr>
                </a:solidFill>
                <a:latin typeface="Tw Cen MT" panose="020B0602020104020603" pitchFamily="34" charset="0"/>
              </a:rPr>
              <a:t>24PCA531</a:t>
            </a:r>
          </a:p>
        </p:txBody>
      </p:sp>
      <p:sp>
        <p:nvSpPr>
          <p:cNvPr id="6" name="TextBox 5">
            <a:extLst>
              <a:ext uri="{FF2B5EF4-FFF2-40B4-BE49-F238E27FC236}">
                <a16:creationId xmlns:a16="http://schemas.microsoft.com/office/drawing/2014/main" id="{7F94A132-E8D2-2AEB-E00E-5EA201674219}"/>
              </a:ext>
            </a:extLst>
          </p:cNvPr>
          <p:cNvSpPr txBox="1"/>
          <p:nvPr/>
        </p:nvSpPr>
        <p:spPr>
          <a:xfrm>
            <a:off x="1774614" y="5230368"/>
            <a:ext cx="1552092" cy="1015663"/>
          </a:xfrm>
          <a:prstGeom prst="rect">
            <a:avLst/>
          </a:prstGeom>
          <a:noFill/>
        </p:spPr>
        <p:txBody>
          <a:bodyPr wrap="none" rtlCol="0">
            <a:spAutoFit/>
          </a:bodyPr>
          <a:lstStyle/>
          <a:p>
            <a:r>
              <a:rPr lang="en-IN" sz="2000" b="1" dirty="0">
                <a:solidFill>
                  <a:schemeClr val="accent3">
                    <a:lumMod val="75000"/>
                  </a:schemeClr>
                </a:solidFill>
                <a:latin typeface="Tw Cen MT" panose="020B0602020104020603" pitchFamily="34" charset="0"/>
              </a:rPr>
              <a:t>13-08-2025</a:t>
            </a:r>
          </a:p>
          <a:p>
            <a:r>
              <a:rPr lang="en-IN" sz="2000" b="1" dirty="0">
                <a:solidFill>
                  <a:schemeClr val="accent3">
                    <a:lumMod val="75000"/>
                  </a:schemeClr>
                </a:solidFill>
                <a:latin typeface="Tw Cen MT" panose="020B0602020104020603" pitchFamily="34" charset="0"/>
              </a:rPr>
              <a:t>WEDNESDAY</a:t>
            </a:r>
          </a:p>
          <a:p>
            <a:endParaRPr lang="en-IN" sz="2000" b="1" dirty="0">
              <a:solidFill>
                <a:schemeClr val="accent3">
                  <a:lumMod val="75000"/>
                </a:schemeClr>
              </a:solidFill>
              <a:latin typeface="Tw Cen MT" panose="020B0602020104020603" pitchFamily="34" charset="0"/>
            </a:endParaRPr>
          </a:p>
        </p:txBody>
      </p:sp>
      <p:pic>
        <p:nvPicPr>
          <p:cNvPr id="7" name="Picture 6">
            <a:extLst>
              <a:ext uri="{FF2B5EF4-FFF2-40B4-BE49-F238E27FC236}">
                <a16:creationId xmlns:a16="http://schemas.microsoft.com/office/drawing/2014/main" id="{F0B1754C-0F9A-3D74-BC1B-3ECCB3831736}"/>
              </a:ext>
            </a:extLst>
          </p:cNvPr>
          <p:cNvPicPr>
            <a:picLocks noChangeAspect="1"/>
          </p:cNvPicPr>
          <p:nvPr/>
        </p:nvPicPr>
        <p:blipFill>
          <a:blip r:embed="rId3"/>
          <a:stretch>
            <a:fillRect/>
          </a:stretch>
        </p:blipFill>
        <p:spPr>
          <a:xfrm>
            <a:off x="5037711" y="5672716"/>
            <a:ext cx="2116578" cy="1185284"/>
          </a:xfrm>
          <a:prstGeom prst="rect">
            <a:avLst/>
          </a:prstGeom>
        </p:spPr>
      </p:pic>
    </p:spTree>
    <p:extLst>
      <p:ext uri="{BB962C8B-B14F-4D97-AF65-F5344CB8AC3E}">
        <p14:creationId xmlns:p14="http://schemas.microsoft.com/office/powerpoint/2010/main" val="285746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063C2-45A0-260C-DBA3-4841DFC13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419B0-9F56-36BE-0FAA-0B5F0D850765}"/>
              </a:ext>
            </a:extLst>
          </p:cNvPr>
          <p:cNvSpPr>
            <a:spLocks noGrp="1"/>
          </p:cNvSpPr>
          <p:nvPr>
            <p:ph type="ctrTitle"/>
          </p:nvPr>
        </p:nvSpPr>
        <p:spPr>
          <a:xfrm>
            <a:off x="957410" y="687133"/>
            <a:ext cx="5050197" cy="958787"/>
          </a:xfrm>
        </p:spPr>
        <p:txBody>
          <a:bodyPr>
            <a:noAutofit/>
          </a:bodyPr>
          <a:lstStyle/>
          <a:p>
            <a:pPr algn="l"/>
            <a:r>
              <a:rPr lang="en-US" sz="4800" dirty="0">
                <a:solidFill>
                  <a:srgbClr val="3DDC84"/>
                </a:solidFill>
                <a:latin typeface="Franklin Gothic Heavy" panose="020B0903020102020204" pitchFamily="34" charset="0"/>
              </a:rPr>
              <a:t>System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702C1D9E-78C7-60DB-3DA1-066A5AC1429D}"/>
              </a:ext>
            </a:extLst>
          </p:cNvPr>
          <p:cNvPicPr>
            <a:picLocks noChangeAspect="1"/>
          </p:cNvPicPr>
          <p:nvPr/>
        </p:nvPicPr>
        <p:blipFill>
          <a:blip r:embed="rId3"/>
          <a:stretch>
            <a:fillRect/>
          </a:stretch>
        </p:blipFill>
        <p:spPr>
          <a:xfrm rot="10800000">
            <a:off x="10101943" y="0"/>
            <a:ext cx="2090057" cy="1170432"/>
          </a:xfrm>
          <a:prstGeom prst="rect">
            <a:avLst/>
          </a:prstGeom>
        </p:spPr>
      </p:pic>
      <p:sp>
        <p:nvSpPr>
          <p:cNvPr id="5" name="TextBox 4">
            <a:extLst>
              <a:ext uri="{FF2B5EF4-FFF2-40B4-BE49-F238E27FC236}">
                <a16:creationId xmlns:a16="http://schemas.microsoft.com/office/drawing/2014/main" id="{BE2CD154-2D38-8996-4B16-A9CBE3ABC2A5}"/>
              </a:ext>
            </a:extLst>
          </p:cNvPr>
          <p:cNvSpPr txBox="1"/>
          <p:nvPr/>
        </p:nvSpPr>
        <p:spPr>
          <a:xfrm>
            <a:off x="957410" y="1924769"/>
            <a:ext cx="9963134" cy="2308324"/>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Data Flow Diagram</a:t>
            </a:r>
          </a:p>
          <a:p>
            <a:endParaRPr lang="en-US" sz="2400" dirty="0">
              <a:solidFill>
                <a:schemeClr val="tx1">
                  <a:lumMod val="75000"/>
                  <a:lumOff val="25000"/>
                </a:schemeClr>
              </a:solidFill>
              <a:latin typeface="Tw Cen MT" panose="020B0602020104020603" pitchFamily="34" charset="0"/>
            </a:endParaRPr>
          </a:p>
          <a:p>
            <a:r>
              <a:rPr lang="en-US" sz="2400" dirty="0">
                <a:solidFill>
                  <a:schemeClr val="tx1">
                    <a:lumMod val="75000"/>
                    <a:lumOff val="25000"/>
                  </a:schemeClr>
                </a:solidFill>
                <a:latin typeface="Tw Cen MT" panose="020B0602020104020603" pitchFamily="34" charset="0"/>
              </a:rPr>
              <a:t>DFD Level 1</a:t>
            </a:r>
          </a:p>
          <a:p>
            <a:endParaRPr lang="en-IN" sz="2400" dirty="0">
              <a:solidFill>
                <a:schemeClr val="tx1">
                  <a:lumMod val="75000"/>
                  <a:lumOff val="25000"/>
                </a:schemeClr>
              </a:solidFill>
            </a:endParaRPr>
          </a:p>
          <a:p>
            <a:pPr marL="914400" lvl="1" indent="-457200">
              <a:buFont typeface="Arial" panose="020B0604020202020204" pitchFamily="34" charset="0"/>
              <a:buChar char="•"/>
            </a:pPr>
            <a:endParaRPr lang="en-US" sz="2400" dirty="0">
              <a:solidFill>
                <a:schemeClr val="tx1">
                  <a:lumMod val="75000"/>
                  <a:lumOff val="25000"/>
                </a:schemeClr>
              </a:solidFill>
              <a:latin typeface="Tw Cen MT" panose="020B0602020104020603" pitchFamily="34" charset="0"/>
            </a:endParaRP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pic>
        <p:nvPicPr>
          <p:cNvPr id="1026" name="Picture 2">
            <a:extLst>
              <a:ext uri="{FF2B5EF4-FFF2-40B4-BE49-F238E27FC236}">
                <a16:creationId xmlns:a16="http://schemas.microsoft.com/office/drawing/2014/main" id="{1A84309A-F0EB-CD35-80E2-BEB4C0549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7338" y="359272"/>
            <a:ext cx="5050197" cy="61394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9C23346-8A8B-DE55-FEBB-5762EA537241}"/>
              </a:ext>
            </a:extLst>
          </p:cNvPr>
          <p:cNvSpPr/>
          <p:nvPr/>
        </p:nvSpPr>
        <p:spPr>
          <a:xfrm flipV="1">
            <a:off x="10225901" y="1924769"/>
            <a:ext cx="861598" cy="31044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829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6A7AA-E943-DA5F-0BCE-7DDE0FA25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49B4C-9087-1D54-E27B-79F5BE0FCF3A}"/>
              </a:ext>
            </a:extLst>
          </p:cNvPr>
          <p:cNvSpPr>
            <a:spLocks noGrp="1"/>
          </p:cNvSpPr>
          <p:nvPr>
            <p:ph type="ctrTitle"/>
          </p:nvPr>
        </p:nvSpPr>
        <p:spPr>
          <a:xfrm>
            <a:off x="257314" y="263415"/>
            <a:ext cx="6476662" cy="720352"/>
          </a:xfrm>
        </p:spPr>
        <p:txBody>
          <a:bodyPr>
            <a:noAutofit/>
          </a:bodyPr>
          <a:lstStyle/>
          <a:p>
            <a:pPr algn="l"/>
            <a:r>
              <a:rPr lang="en-US" sz="4800" dirty="0">
                <a:solidFill>
                  <a:srgbClr val="3DDC84"/>
                </a:solidFill>
                <a:latin typeface="Franklin Gothic Heavy" panose="020B0903020102020204" pitchFamily="34" charset="0"/>
              </a:rPr>
              <a:t>User Interface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687C8D29-0B1C-DDCF-E5AD-CD28032FE86B}"/>
              </a:ext>
            </a:extLst>
          </p:cNvPr>
          <p:cNvPicPr>
            <a:picLocks noChangeAspect="1"/>
          </p:cNvPicPr>
          <p:nvPr/>
        </p:nvPicPr>
        <p:blipFill>
          <a:blip r:embed="rId3"/>
          <a:stretch>
            <a:fillRect/>
          </a:stretch>
        </p:blipFill>
        <p:spPr>
          <a:xfrm rot="5400000">
            <a:off x="-459812" y="3448607"/>
            <a:ext cx="2090057" cy="1170432"/>
          </a:xfrm>
          <a:prstGeom prst="rect">
            <a:avLst/>
          </a:prstGeom>
        </p:spPr>
      </p:pic>
      <p:pic>
        <p:nvPicPr>
          <p:cNvPr id="13" name="Image 24"/>
          <p:cNvPicPr/>
          <p:nvPr/>
        </p:nvPicPr>
        <p:blipFill>
          <a:blip r:embed="rId4" cstate="print"/>
          <a:stretch>
            <a:fillRect/>
          </a:stretch>
        </p:blipFill>
        <p:spPr>
          <a:xfrm>
            <a:off x="3816764" y="1085581"/>
            <a:ext cx="2917212" cy="5150057"/>
          </a:xfrm>
          <a:prstGeom prst="rect">
            <a:avLst/>
          </a:prstGeom>
        </p:spPr>
      </p:pic>
    </p:spTree>
    <p:extLst>
      <p:ext uri="{BB962C8B-B14F-4D97-AF65-F5344CB8AC3E}">
        <p14:creationId xmlns:p14="http://schemas.microsoft.com/office/powerpoint/2010/main" val="336102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96DEC-9558-33C7-59C1-71AB0E486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1E5F7-E2FC-168A-7DE0-61FB3C723B0A}"/>
              </a:ext>
            </a:extLst>
          </p:cNvPr>
          <p:cNvSpPr>
            <a:spLocks noGrp="1"/>
          </p:cNvSpPr>
          <p:nvPr>
            <p:ph type="ctrTitle"/>
          </p:nvPr>
        </p:nvSpPr>
        <p:spPr>
          <a:xfrm>
            <a:off x="128725" y="184538"/>
            <a:ext cx="6476662" cy="792386"/>
          </a:xfrm>
        </p:spPr>
        <p:txBody>
          <a:bodyPr>
            <a:noAutofit/>
          </a:bodyPr>
          <a:lstStyle/>
          <a:p>
            <a:pPr algn="l"/>
            <a:r>
              <a:rPr lang="en-US" sz="4800" dirty="0">
                <a:solidFill>
                  <a:srgbClr val="3DDC84"/>
                </a:solidFill>
                <a:latin typeface="Franklin Gothic Heavy" panose="020B0903020102020204" pitchFamily="34" charset="0"/>
              </a:rPr>
              <a:t>User Interface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FD0828E9-47CB-FF9C-D46E-228C1EE8D848}"/>
              </a:ext>
            </a:extLst>
          </p:cNvPr>
          <p:cNvPicPr>
            <a:picLocks noChangeAspect="1"/>
          </p:cNvPicPr>
          <p:nvPr/>
        </p:nvPicPr>
        <p:blipFill>
          <a:blip r:embed="rId3"/>
          <a:stretch>
            <a:fillRect/>
          </a:stretch>
        </p:blipFill>
        <p:spPr>
          <a:xfrm rot="5400000">
            <a:off x="-459812" y="3448607"/>
            <a:ext cx="2090057" cy="1170432"/>
          </a:xfrm>
          <a:prstGeom prst="rect">
            <a:avLst/>
          </a:prstGeom>
        </p:spPr>
      </p:pic>
      <p:pic>
        <p:nvPicPr>
          <p:cNvPr id="14" name="Image 25">
            <a:extLst>
              <a:ext uri="{FF2B5EF4-FFF2-40B4-BE49-F238E27FC236}">
                <a16:creationId xmlns:a16="http://schemas.microsoft.com/office/drawing/2014/main" id="{01556DC5-6225-DB15-0639-DCBB7DB6ADB6}"/>
              </a:ext>
            </a:extLst>
          </p:cNvPr>
          <p:cNvPicPr/>
          <p:nvPr/>
        </p:nvPicPr>
        <p:blipFill>
          <a:blip r:embed="rId4" cstate="print"/>
          <a:stretch>
            <a:fillRect/>
          </a:stretch>
        </p:blipFill>
        <p:spPr>
          <a:xfrm>
            <a:off x="4424861" y="1128713"/>
            <a:ext cx="3009211" cy="5243511"/>
          </a:xfrm>
          <a:prstGeom prst="rect">
            <a:avLst/>
          </a:prstGeom>
        </p:spPr>
      </p:pic>
    </p:spTree>
    <p:extLst>
      <p:ext uri="{BB962C8B-B14F-4D97-AF65-F5344CB8AC3E}">
        <p14:creationId xmlns:p14="http://schemas.microsoft.com/office/powerpoint/2010/main" val="2109640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371AB-9F39-C918-6543-DD8FD26A5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2ED71-04C5-C004-B78E-4A4589D7A9EC}"/>
              </a:ext>
            </a:extLst>
          </p:cNvPr>
          <p:cNvSpPr>
            <a:spLocks noGrp="1"/>
          </p:cNvSpPr>
          <p:nvPr>
            <p:ph type="ctrTitle"/>
          </p:nvPr>
        </p:nvSpPr>
        <p:spPr>
          <a:xfrm>
            <a:off x="214455" y="249134"/>
            <a:ext cx="6476662" cy="720351"/>
          </a:xfrm>
        </p:spPr>
        <p:txBody>
          <a:bodyPr>
            <a:noAutofit/>
          </a:bodyPr>
          <a:lstStyle/>
          <a:p>
            <a:pPr algn="l"/>
            <a:r>
              <a:rPr lang="en-US" sz="4800" dirty="0">
                <a:solidFill>
                  <a:srgbClr val="3DDC84"/>
                </a:solidFill>
                <a:latin typeface="Franklin Gothic Heavy" panose="020B0903020102020204" pitchFamily="34" charset="0"/>
              </a:rPr>
              <a:t>User Interface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FE28D263-3174-88BD-FA32-0822FAC39916}"/>
              </a:ext>
            </a:extLst>
          </p:cNvPr>
          <p:cNvPicPr>
            <a:picLocks noChangeAspect="1"/>
          </p:cNvPicPr>
          <p:nvPr/>
        </p:nvPicPr>
        <p:blipFill>
          <a:blip r:embed="rId3"/>
          <a:stretch>
            <a:fillRect/>
          </a:stretch>
        </p:blipFill>
        <p:spPr>
          <a:xfrm rot="5400000">
            <a:off x="-459812" y="3448607"/>
            <a:ext cx="2090057" cy="1170432"/>
          </a:xfrm>
          <a:prstGeom prst="rect">
            <a:avLst/>
          </a:prstGeom>
        </p:spPr>
      </p:pic>
      <p:pic>
        <p:nvPicPr>
          <p:cNvPr id="2050" name="Picture 2">
            <a:extLst>
              <a:ext uri="{FF2B5EF4-FFF2-40B4-BE49-F238E27FC236}">
                <a16:creationId xmlns:a16="http://schemas.microsoft.com/office/drawing/2014/main" id="{31C64207-F2E4-13D9-CB8F-7C6A393A7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859" y="1085850"/>
            <a:ext cx="6571338" cy="5436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4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874D9-7D93-65FB-0769-A4BC4173D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46C59-2E78-4A52-1F6C-F6BD861E8EFD}"/>
              </a:ext>
            </a:extLst>
          </p:cNvPr>
          <p:cNvSpPr>
            <a:spLocks noGrp="1"/>
          </p:cNvSpPr>
          <p:nvPr>
            <p:ph type="ctrTitle"/>
          </p:nvPr>
        </p:nvSpPr>
        <p:spPr>
          <a:xfrm>
            <a:off x="114441" y="134834"/>
            <a:ext cx="6476662" cy="720351"/>
          </a:xfrm>
        </p:spPr>
        <p:txBody>
          <a:bodyPr>
            <a:noAutofit/>
          </a:bodyPr>
          <a:lstStyle/>
          <a:p>
            <a:pPr algn="l"/>
            <a:r>
              <a:rPr lang="en-US" sz="4800" dirty="0">
                <a:solidFill>
                  <a:srgbClr val="3DDC84"/>
                </a:solidFill>
                <a:latin typeface="Franklin Gothic Heavy" panose="020B0903020102020204" pitchFamily="34" charset="0"/>
              </a:rPr>
              <a:t>User Interface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2C4AEF1E-DDAB-3B8D-8AD8-FB0A33F2ACBC}"/>
              </a:ext>
            </a:extLst>
          </p:cNvPr>
          <p:cNvPicPr>
            <a:picLocks noChangeAspect="1"/>
          </p:cNvPicPr>
          <p:nvPr/>
        </p:nvPicPr>
        <p:blipFill>
          <a:blip r:embed="rId3"/>
          <a:stretch>
            <a:fillRect/>
          </a:stretch>
        </p:blipFill>
        <p:spPr>
          <a:xfrm rot="16200000">
            <a:off x="10633525" y="3383280"/>
            <a:ext cx="2090057" cy="1170432"/>
          </a:xfrm>
          <a:prstGeom prst="rect">
            <a:avLst/>
          </a:prstGeom>
        </p:spPr>
      </p:pic>
      <p:pic>
        <p:nvPicPr>
          <p:cNvPr id="13" name="Image 27"/>
          <p:cNvPicPr/>
          <p:nvPr/>
        </p:nvPicPr>
        <p:blipFill>
          <a:blip r:embed="rId4" cstate="print"/>
          <a:stretch>
            <a:fillRect/>
          </a:stretch>
        </p:blipFill>
        <p:spPr>
          <a:xfrm>
            <a:off x="3843338" y="855185"/>
            <a:ext cx="3458007" cy="5739579"/>
          </a:xfrm>
          <a:prstGeom prst="rect">
            <a:avLst/>
          </a:prstGeom>
        </p:spPr>
      </p:pic>
    </p:spTree>
    <p:extLst>
      <p:ext uri="{BB962C8B-B14F-4D97-AF65-F5344CB8AC3E}">
        <p14:creationId xmlns:p14="http://schemas.microsoft.com/office/powerpoint/2010/main" val="55992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0254E-24C9-078B-14E4-84DFF28DE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0F332-E7F1-F55F-986C-F700785E1DB3}"/>
              </a:ext>
            </a:extLst>
          </p:cNvPr>
          <p:cNvSpPr>
            <a:spLocks noGrp="1"/>
          </p:cNvSpPr>
          <p:nvPr>
            <p:ph type="ctrTitle"/>
          </p:nvPr>
        </p:nvSpPr>
        <p:spPr>
          <a:xfrm>
            <a:off x="957410" y="687133"/>
            <a:ext cx="6476662" cy="958787"/>
          </a:xfrm>
        </p:spPr>
        <p:txBody>
          <a:bodyPr>
            <a:noAutofit/>
          </a:bodyPr>
          <a:lstStyle/>
          <a:p>
            <a:pPr algn="l"/>
            <a:r>
              <a:rPr lang="en-US" sz="4800" dirty="0">
                <a:solidFill>
                  <a:srgbClr val="3DDC84"/>
                </a:solidFill>
                <a:latin typeface="Franklin Gothic Heavy" panose="020B0903020102020204" pitchFamily="34" charset="0"/>
              </a:rPr>
              <a:t>Normalization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9B65289C-AB34-5FC0-BB88-61823BD5B034}"/>
              </a:ext>
            </a:extLst>
          </p:cNvPr>
          <p:cNvPicPr>
            <a:picLocks noChangeAspect="1"/>
          </p:cNvPicPr>
          <p:nvPr/>
        </p:nvPicPr>
        <p:blipFill>
          <a:blip r:embed="rId3"/>
          <a:stretch>
            <a:fillRect/>
          </a:stretch>
        </p:blipFill>
        <p:spPr>
          <a:xfrm rot="16200000">
            <a:off x="10561756" y="3383280"/>
            <a:ext cx="2090057" cy="1170432"/>
          </a:xfrm>
          <a:prstGeom prst="rect">
            <a:avLst/>
          </a:prstGeom>
        </p:spPr>
      </p:pic>
      <p:sp>
        <p:nvSpPr>
          <p:cNvPr id="6" name="TextBox 5">
            <a:extLst>
              <a:ext uri="{FF2B5EF4-FFF2-40B4-BE49-F238E27FC236}">
                <a16:creationId xmlns:a16="http://schemas.microsoft.com/office/drawing/2014/main" id="{94579065-0C3C-A714-E24C-156B8247089C}"/>
              </a:ext>
            </a:extLst>
          </p:cNvPr>
          <p:cNvSpPr txBox="1"/>
          <p:nvPr/>
        </p:nvSpPr>
        <p:spPr>
          <a:xfrm>
            <a:off x="1035558" y="1645920"/>
            <a:ext cx="10199032" cy="1420902"/>
          </a:xfrm>
          <a:prstGeom prst="rect">
            <a:avLst/>
          </a:prstGeom>
          <a:noFill/>
        </p:spPr>
        <p:txBody>
          <a:bodyPr wrap="square">
            <a:spAutoFit/>
          </a:bodyPr>
          <a:lstStyle/>
          <a:p>
            <a:pPr marL="0" marR="0" lvl="0" indent="0" defTabSz="914400" rtl="0" eaLnBrk="1" fontAlgn="auto" latinLnBrk="0" hangingPunct="1">
              <a:lnSpc>
                <a:spcPts val="4589"/>
              </a:lnSpc>
              <a:spcBef>
                <a:spcPts val="0"/>
              </a:spcBef>
              <a:spcAft>
                <a:spcPts val="0"/>
              </a:spcAft>
              <a:buClrTx/>
              <a:buSzTx/>
              <a:buFontTx/>
              <a:buNone/>
              <a:tabLst/>
              <a:defRPr/>
            </a:pPr>
            <a:r>
              <a:rPr kumimoji="0" lang="en-US" sz="2400" i="0" u="none" strike="noStrike" kern="1200" cap="none" spc="0" normalizeH="0" baseline="0" noProof="0" dirty="0">
                <a:ln>
                  <a:noFill/>
                </a:ln>
                <a:solidFill>
                  <a:schemeClr val="tx1">
                    <a:lumMod val="75000"/>
                    <a:lumOff val="25000"/>
                  </a:schemeClr>
                </a:solidFill>
                <a:effectLst/>
                <a:uLnTx/>
                <a:uFillTx/>
                <a:latin typeface="Tw Cen MT" panose="020B0602020104020603" pitchFamily="34" charset="0"/>
                <a:ea typeface="Quicksand"/>
                <a:cs typeface="Quicksand"/>
                <a:sym typeface="Quicksand"/>
              </a:rPr>
              <a:t>Normalization is the process of organizing the data in the database.</a:t>
            </a:r>
          </a:p>
          <a:p>
            <a:pPr marL="0" marR="0" lvl="0" indent="0" defTabSz="914400" rtl="0" eaLnBrk="1" fontAlgn="auto" latinLnBrk="0" hangingPunct="1">
              <a:spcBef>
                <a:spcPts val="0"/>
              </a:spcBef>
              <a:spcAft>
                <a:spcPts val="0"/>
              </a:spcAft>
              <a:buClrTx/>
              <a:buSzTx/>
              <a:buFontTx/>
              <a:buNone/>
              <a:tabLst/>
              <a:defRPr/>
            </a:pPr>
            <a:r>
              <a:rPr kumimoji="0" lang="en-US" sz="2400" i="0" u="none" strike="noStrike" kern="1200" cap="none" spc="0" normalizeH="0" baseline="0" noProof="0" dirty="0">
                <a:ln>
                  <a:noFill/>
                </a:ln>
                <a:solidFill>
                  <a:schemeClr val="tx1">
                    <a:lumMod val="75000"/>
                    <a:lumOff val="25000"/>
                  </a:schemeClr>
                </a:solidFill>
                <a:effectLst/>
                <a:uLnTx/>
                <a:uFillTx/>
                <a:latin typeface="Tw Cen MT" panose="020B0602020104020603" pitchFamily="34" charset="0"/>
                <a:ea typeface="Quicksand"/>
                <a:cs typeface="Quicksand"/>
                <a:sym typeface="Quicksand"/>
              </a:rPr>
              <a:t>Normalization is used to minimize the redundancy from a relation or set of relations.</a:t>
            </a:r>
          </a:p>
        </p:txBody>
      </p:sp>
    </p:spTree>
    <p:extLst>
      <p:ext uri="{BB962C8B-B14F-4D97-AF65-F5344CB8AC3E}">
        <p14:creationId xmlns:p14="http://schemas.microsoft.com/office/powerpoint/2010/main" val="3913522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8B760-CC32-C288-5F70-D60CBEA142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CA5F6-9BB4-C45F-0FA5-AD3C0222CDD6}"/>
              </a:ext>
            </a:extLst>
          </p:cNvPr>
          <p:cNvSpPr>
            <a:spLocks noGrp="1"/>
          </p:cNvSpPr>
          <p:nvPr>
            <p:ph type="ctrTitle"/>
          </p:nvPr>
        </p:nvSpPr>
        <p:spPr>
          <a:xfrm>
            <a:off x="1774615" y="2662237"/>
            <a:ext cx="8642770" cy="958787"/>
          </a:xfrm>
        </p:spPr>
        <p:txBody>
          <a:bodyPr>
            <a:noAutofit/>
          </a:bodyPr>
          <a:lstStyle/>
          <a:p>
            <a:r>
              <a:rPr lang="en-IN" dirty="0">
                <a:solidFill>
                  <a:schemeClr val="tx1">
                    <a:lumMod val="75000"/>
                    <a:lumOff val="25000"/>
                  </a:schemeClr>
                </a:solidFill>
                <a:latin typeface="Franklin Gothic Heavy" panose="020B0903020102020204" pitchFamily="34" charset="0"/>
              </a:rPr>
              <a:t>THANK</a:t>
            </a:r>
            <a:r>
              <a:rPr lang="en-IN" dirty="0">
                <a:solidFill>
                  <a:schemeClr val="accent1"/>
                </a:solidFill>
                <a:latin typeface="Franklin Gothic Heavy" panose="020B0903020102020204" pitchFamily="34" charset="0"/>
              </a:rPr>
              <a:t> </a:t>
            </a:r>
            <a:r>
              <a:rPr lang="en-IN" dirty="0">
                <a:solidFill>
                  <a:srgbClr val="3DDC84"/>
                </a:solidFill>
                <a:latin typeface="Franklin Gothic Heavy" panose="020B0903020102020204" pitchFamily="34" charset="0"/>
              </a:rPr>
              <a:t>YOU</a:t>
            </a:r>
          </a:p>
        </p:txBody>
      </p:sp>
    </p:spTree>
    <p:extLst>
      <p:ext uri="{BB962C8B-B14F-4D97-AF65-F5344CB8AC3E}">
        <p14:creationId xmlns:p14="http://schemas.microsoft.com/office/powerpoint/2010/main" val="240885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55182-8534-3E7B-85DA-26D96C2A5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BB289-3CE6-E2FD-90EF-FA552328502C}"/>
              </a:ext>
            </a:extLst>
          </p:cNvPr>
          <p:cNvSpPr>
            <a:spLocks noGrp="1"/>
          </p:cNvSpPr>
          <p:nvPr>
            <p:ph type="ctrTitle"/>
          </p:nvPr>
        </p:nvSpPr>
        <p:spPr>
          <a:xfrm>
            <a:off x="957411" y="687133"/>
            <a:ext cx="4644474" cy="958787"/>
          </a:xfrm>
        </p:spPr>
        <p:txBody>
          <a:bodyPr>
            <a:noAutofit/>
          </a:bodyPr>
          <a:lstStyle/>
          <a:p>
            <a:pPr algn="l"/>
            <a:r>
              <a:rPr lang="en-IN" sz="4800" dirty="0">
                <a:solidFill>
                  <a:srgbClr val="3DDC84"/>
                </a:solidFill>
                <a:latin typeface="Franklin Gothic Heavy" panose="020B0903020102020204" pitchFamily="34" charset="0"/>
              </a:rPr>
              <a:t>Introduction</a:t>
            </a:r>
          </a:p>
        </p:txBody>
      </p:sp>
      <p:sp>
        <p:nvSpPr>
          <p:cNvPr id="4" name="TextBox 3">
            <a:extLst>
              <a:ext uri="{FF2B5EF4-FFF2-40B4-BE49-F238E27FC236}">
                <a16:creationId xmlns:a16="http://schemas.microsoft.com/office/drawing/2014/main" id="{1B115C81-3CB1-F9C6-59E7-695CBC9F10A4}"/>
              </a:ext>
            </a:extLst>
          </p:cNvPr>
          <p:cNvSpPr txBox="1"/>
          <p:nvPr/>
        </p:nvSpPr>
        <p:spPr>
          <a:xfrm>
            <a:off x="957411" y="2053126"/>
            <a:ext cx="10277178" cy="4154984"/>
          </a:xfrm>
          <a:prstGeom prst="rect">
            <a:avLst/>
          </a:prstGeom>
          <a:noFill/>
        </p:spPr>
        <p:txBody>
          <a:bodyPr wrap="square" rtlCol="0">
            <a:spAutoFit/>
          </a:bodyPr>
          <a:lstStyle/>
          <a:p>
            <a:pPr algn="just"/>
            <a:r>
              <a:rPr lang="en-US" sz="2400" dirty="0">
                <a:solidFill>
                  <a:schemeClr val="tx1">
                    <a:lumMod val="75000"/>
                    <a:lumOff val="25000"/>
                  </a:schemeClr>
                </a:solidFill>
                <a:latin typeface="Tw Cen MT" panose="020B0602020104020603" pitchFamily="34" charset="0"/>
                <a:cs typeface="Latha" panose="020B0604020202020204" pitchFamily="34" charset="0"/>
              </a:rPr>
              <a:t>The File Conversion App is an offline Android application that allows users to convert files directly on their devices without the need for an internet connection. It ensures faster processing, enhanced privacy, and complete control over user data while supporting a wide range of file types, including documents, images, audio, and video. Users can simply select a file, choose the desired output format, and save it locally in just a few taps. Developed using Java for core logic and XML for the user interface, the app offers a smooth and responsive experience. It uses Room Database for secure local storage of user history, preferences, and settings, making it highly reliable even in areas with limited or no internet access. With its minimalistic design and intuitive navigation, the app provides a fast, convenient, and secure solution for everyday file conversion needs.</a:t>
            </a:r>
          </a:p>
        </p:txBody>
      </p:sp>
      <p:pic>
        <p:nvPicPr>
          <p:cNvPr id="7" name="Picture 6">
            <a:extLst>
              <a:ext uri="{FF2B5EF4-FFF2-40B4-BE49-F238E27FC236}">
                <a16:creationId xmlns:a16="http://schemas.microsoft.com/office/drawing/2014/main" id="{9988D792-B21F-88CC-828A-EEBCCA6472CC}"/>
              </a:ext>
            </a:extLst>
          </p:cNvPr>
          <p:cNvPicPr>
            <a:picLocks noChangeAspect="1"/>
          </p:cNvPicPr>
          <p:nvPr/>
        </p:nvPicPr>
        <p:blipFill>
          <a:blip r:embed="rId3"/>
          <a:stretch>
            <a:fillRect/>
          </a:stretch>
        </p:blipFill>
        <p:spPr>
          <a:xfrm>
            <a:off x="10101943" y="5687568"/>
            <a:ext cx="2090057" cy="1170432"/>
          </a:xfrm>
          <a:prstGeom prst="rect">
            <a:avLst/>
          </a:prstGeom>
        </p:spPr>
      </p:pic>
    </p:spTree>
    <p:extLst>
      <p:ext uri="{BB962C8B-B14F-4D97-AF65-F5344CB8AC3E}">
        <p14:creationId xmlns:p14="http://schemas.microsoft.com/office/powerpoint/2010/main" val="321931423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046AC-621C-D3E1-FEB8-45CF40C3B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8A882-9B34-3E97-B413-263F92EB50BA}"/>
              </a:ext>
            </a:extLst>
          </p:cNvPr>
          <p:cNvSpPr>
            <a:spLocks noGrp="1"/>
          </p:cNvSpPr>
          <p:nvPr>
            <p:ph type="ctrTitle"/>
          </p:nvPr>
        </p:nvSpPr>
        <p:spPr>
          <a:xfrm>
            <a:off x="957410" y="549938"/>
            <a:ext cx="4644474" cy="958787"/>
          </a:xfrm>
        </p:spPr>
        <p:txBody>
          <a:bodyPr>
            <a:noAutofit/>
          </a:bodyPr>
          <a:lstStyle/>
          <a:p>
            <a:pPr algn="l"/>
            <a:r>
              <a:rPr lang="en-US" sz="4800" dirty="0">
                <a:solidFill>
                  <a:srgbClr val="3DDC84"/>
                </a:solidFill>
                <a:latin typeface="Franklin Gothic Heavy" panose="020B0903020102020204" pitchFamily="34" charset="0"/>
              </a:rPr>
              <a:t>System Study</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84529C5F-AC32-7CE8-175D-144EE97D5A56}"/>
              </a:ext>
            </a:extLst>
          </p:cNvPr>
          <p:cNvPicPr>
            <a:picLocks noChangeAspect="1"/>
          </p:cNvPicPr>
          <p:nvPr/>
        </p:nvPicPr>
        <p:blipFill>
          <a:blip r:embed="rId3"/>
          <a:stretch>
            <a:fillRect/>
          </a:stretch>
        </p:blipFill>
        <p:spPr>
          <a:xfrm rot="10800000">
            <a:off x="10101943" y="-3906"/>
            <a:ext cx="2090057" cy="1170432"/>
          </a:xfrm>
          <a:prstGeom prst="rect">
            <a:avLst/>
          </a:prstGeom>
        </p:spPr>
      </p:pic>
      <p:sp>
        <p:nvSpPr>
          <p:cNvPr id="5" name="TextBox 4">
            <a:extLst>
              <a:ext uri="{FF2B5EF4-FFF2-40B4-BE49-F238E27FC236}">
                <a16:creationId xmlns:a16="http://schemas.microsoft.com/office/drawing/2014/main" id="{2573D525-6A6F-7008-8D62-36F0B4473718}"/>
              </a:ext>
            </a:extLst>
          </p:cNvPr>
          <p:cNvSpPr txBox="1"/>
          <p:nvPr/>
        </p:nvSpPr>
        <p:spPr>
          <a:xfrm>
            <a:off x="957410" y="1541841"/>
            <a:ext cx="9963134" cy="892552"/>
          </a:xfrm>
          <a:prstGeom prst="rect">
            <a:avLst/>
          </a:prstGeom>
          <a:noFill/>
        </p:spPr>
        <p:txBody>
          <a:bodyPr wrap="square">
            <a:spAutoFit/>
          </a:bodyPr>
          <a:lstStyle/>
          <a:p>
            <a:pPr>
              <a:buNone/>
            </a:pPr>
            <a:r>
              <a:rPr lang="en-US" sz="2800" b="1" dirty="0">
                <a:solidFill>
                  <a:schemeClr val="tx1">
                    <a:lumMod val="75000"/>
                    <a:lumOff val="25000"/>
                  </a:schemeClr>
                </a:solidFill>
                <a:latin typeface="Tw Cen MT" panose="020B0602020104020603" pitchFamily="34" charset="0"/>
              </a:rPr>
              <a:t>Existing System</a:t>
            </a:r>
          </a:p>
          <a:p>
            <a:pPr>
              <a:buNone/>
            </a:pPr>
            <a:endParaRPr lang="en-US" sz="2400" dirty="0">
              <a:solidFill>
                <a:schemeClr val="tx1">
                  <a:lumMod val="75000"/>
                  <a:lumOff val="25000"/>
                </a:schemeClr>
              </a:solidFill>
              <a:latin typeface="Tw Cen MT" panose="020B0602020104020603" pitchFamily="34" charset="0"/>
            </a:endParaRPr>
          </a:p>
        </p:txBody>
      </p:sp>
      <p:sp>
        <p:nvSpPr>
          <p:cNvPr id="6" name="Rectangle 3"/>
          <p:cNvSpPr>
            <a:spLocks noChangeArrowheads="1"/>
          </p:cNvSpPr>
          <p:nvPr/>
        </p:nvSpPr>
        <p:spPr bwMode="auto">
          <a:xfrm>
            <a:off x="1096813" y="2110310"/>
            <a:ext cx="9684327" cy="4197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fontAlgn="base">
              <a:lnSpc>
                <a:spcPct val="150000"/>
              </a:lnSpc>
              <a:spcBef>
                <a:spcPct val="0"/>
              </a:spcBef>
              <a:spcAft>
                <a:spcPct val="0"/>
              </a:spcAft>
              <a:buClrTx/>
              <a:buSzTx/>
              <a:buFont typeface="Arial" panose="020B0604020202020204" pitchFamily="34" charset="0"/>
              <a:buChar char="•"/>
              <a:tabLst/>
            </a:pPr>
            <a:r>
              <a:rPr lang="en-US" altLang="en-US" sz="2000" dirty="0">
                <a:solidFill>
                  <a:schemeClr val="tx1">
                    <a:lumMod val="75000"/>
                    <a:lumOff val="25000"/>
                  </a:schemeClr>
                </a:solidFill>
                <a:latin typeface="Tw Cen MT" panose="020B0602020104020603" pitchFamily="34" charset="0"/>
              </a:rPr>
              <a:t>current reliance on multiple online tools for file conversion</a:t>
            </a:r>
          </a:p>
          <a:p>
            <a:pPr marL="342900" marR="0" lvl="0" indent="-342900" fontAlgn="base">
              <a:lnSpc>
                <a:spcPct val="150000"/>
              </a:lnSpc>
              <a:spcBef>
                <a:spcPct val="0"/>
              </a:spcBef>
              <a:spcAft>
                <a:spcPct val="0"/>
              </a:spcAft>
              <a:buClrTx/>
              <a:buSzTx/>
              <a:buFont typeface="Arial" panose="020B0604020202020204" pitchFamily="34" charset="0"/>
              <a:buChar char="•"/>
              <a:tabLst/>
            </a:pPr>
            <a:r>
              <a:rPr lang="en-US" altLang="en-US" sz="2000" dirty="0">
                <a:solidFill>
                  <a:schemeClr val="tx1">
                    <a:lumMod val="75000"/>
                    <a:lumOff val="25000"/>
                  </a:schemeClr>
                </a:solidFill>
                <a:latin typeface="Tw Cen MT" panose="020B0602020104020603" pitchFamily="34" charset="0"/>
              </a:rPr>
              <a:t>Many services require a constant internet connection</a:t>
            </a:r>
          </a:p>
          <a:p>
            <a:pPr marL="342900" marR="0" lvl="0" indent="-342900" fontAlgn="base">
              <a:lnSpc>
                <a:spcPct val="150000"/>
              </a:lnSpc>
              <a:spcBef>
                <a:spcPct val="0"/>
              </a:spcBef>
              <a:spcAft>
                <a:spcPct val="0"/>
              </a:spcAft>
              <a:buClrTx/>
              <a:buSzTx/>
              <a:buFont typeface="Arial" panose="020B0604020202020204" pitchFamily="34" charset="0"/>
              <a:buChar char="•"/>
              <a:tabLst/>
            </a:pPr>
            <a:r>
              <a:rPr lang="en-US" altLang="en-US" sz="2000" dirty="0">
                <a:solidFill>
                  <a:schemeClr val="tx1">
                    <a:lumMod val="75000"/>
                    <a:lumOff val="25000"/>
                  </a:schemeClr>
                </a:solidFill>
                <a:latin typeface="Tw Cen MT" panose="020B0602020104020603" pitchFamily="34" charset="0"/>
              </a:rPr>
              <a:t>File size limitations and restricted formats on most platforms</a:t>
            </a:r>
          </a:p>
          <a:p>
            <a:pPr marL="342900" marR="0" lvl="0" indent="-342900" fontAlgn="base">
              <a:lnSpc>
                <a:spcPct val="150000"/>
              </a:lnSpc>
              <a:spcBef>
                <a:spcPct val="0"/>
              </a:spcBef>
              <a:spcAft>
                <a:spcPct val="0"/>
              </a:spcAft>
              <a:buClrTx/>
              <a:buSzTx/>
              <a:buFont typeface="Arial" panose="020B0604020202020204" pitchFamily="34" charset="0"/>
              <a:buChar char="•"/>
              <a:tabLst/>
            </a:pPr>
            <a:r>
              <a:rPr lang="en-US" altLang="en-US" sz="2000" dirty="0">
                <a:solidFill>
                  <a:schemeClr val="tx1">
                    <a:lumMod val="75000"/>
                    <a:lumOff val="25000"/>
                  </a:schemeClr>
                </a:solidFill>
                <a:latin typeface="Tw Cen MT" panose="020B0602020104020603" pitchFamily="34" charset="0"/>
              </a:rPr>
              <a:t>Privacy concerns due to user data collection</a:t>
            </a:r>
          </a:p>
          <a:p>
            <a:pPr marL="342900" marR="0" lvl="0" indent="-342900" fontAlgn="base">
              <a:lnSpc>
                <a:spcPct val="150000"/>
              </a:lnSpc>
              <a:spcBef>
                <a:spcPct val="0"/>
              </a:spcBef>
              <a:spcAft>
                <a:spcPct val="0"/>
              </a:spcAft>
              <a:buClrTx/>
              <a:buSzTx/>
              <a:buFont typeface="Arial" panose="020B0604020202020204" pitchFamily="34" charset="0"/>
              <a:buChar char="•"/>
              <a:tabLst/>
            </a:pPr>
            <a:r>
              <a:rPr lang="en-US" altLang="en-US" sz="2000" dirty="0">
                <a:solidFill>
                  <a:schemeClr val="tx1">
                    <a:lumMod val="75000"/>
                    <a:lumOff val="25000"/>
                  </a:schemeClr>
                </a:solidFill>
                <a:latin typeface="Tw Cen MT" panose="020B0602020104020603" pitchFamily="34" charset="0"/>
              </a:rPr>
              <a:t>Subscription fees for premium or unlimited features</a:t>
            </a:r>
          </a:p>
          <a:p>
            <a:pPr marL="342900" marR="0" lvl="0" indent="-342900" fontAlgn="base">
              <a:lnSpc>
                <a:spcPct val="150000"/>
              </a:lnSpc>
              <a:spcBef>
                <a:spcPct val="0"/>
              </a:spcBef>
              <a:spcAft>
                <a:spcPct val="0"/>
              </a:spcAft>
              <a:buClrTx/>
              <a:buSzTx/>
              <a:buFont typeface="Arial" panose="020B0604020202020204" pitchFamily="34" charset="0"/>
              <a:buChar char="•"/>
              <a:tabLst/>
            </a:pPr>
            <a:r>
              <a:rPr lang="en-US" altLang="en-US" sz="2000" dirty="0">
                <a:solidFill>
                  <a:schemeClr val="tx1">
                    <a:lumMod val="75000"/>
                    <a:lumOff val="25000"/>
                  </a:schemeClr>
                </a:solidFill>
                <a:latin typeface="Tw Cen MT" panose="020B0602020104020603" pitchFamily="34" charset="0"/>
              </a:rPr>
              <a:t>Offline alternatives often have limited format support</a:t>
            </a:r>
          </a:p>
          <a:p>
            <a:pPr marL="342900" marR="0" lvl="0" indent="-342900" fontAlgn="base">
              <a:lnSpc>
                <a:spcPct val="150000"/>
              </a:lnSpc>
              <a:spcBef>
                <a:spcPct val="0"/>
              </a:spcBef>
              <a:spcAft>
                <a:spcPct val="0"/>
              </a:spcAft>
              <a:buClrTx/>
              <a:buSzTx/>
              <a:buFont typeface="Arial" panose="020B0604020202020204" pitchFamily="34" charset="0"/>
              <a:buChar char="•"/>
              <a:tabLst/>
            </a:pPr>
            <a:r>
              <a:rPr lang="en-US" altLang="en-US" sz="2000" dirty="0">
                <a:solidFill>
                  <a:schemeClr val="tx1">
                    <a:lumMod val="75000"/>
                    <a:lumOff val="25000"/>
                  </a:schemeClr>
                </a:solidFill>
                <a:latin typeface="Tw Cen MT" panose="020B0602020104020603" pitchFamily="34" charset="0"/>
              </a:rPr>
              <a:t>Lack of a user-friendly interface in offline tools</a:t>
            </a:r>
          </a:p>
          <a:p>
            <a:pPr marL="342900" marR="0" lvl="0" indent="-342900" fontAlgn="base">
              <a:lnSpc>
                <a:spcPct val="150000"/>
              </a:lnSpc>
              <a:spcBef>
                <a:spcPct val="0"/>
              </a:spcBef>
              <a:spcAft>
                <a:spcPct val="0"/>
              </a:spcAft>
              <a:buClrTx/>
              <a:buSzTx/>
              <a:buFont typeface="Arial" panose="020B0604020202020204" pitchFamily="34" charset="0"/>
              <a:buChar char="•"/>
              <a:tabLst/>
            </a:pPr>
            <a:r>
              <a:rPr lang="en-US" altLang="en-US" sz="2000" dirty="0">
                <a:solidFill>
                  <a:schemeClr val="tx1">
                    <a:lumMod val="75000"/>
                    <a:lumOff val="25000"/>
                  </a:schemeClr>
                </a:solidFill>
                <a:latin typeface="Tw Cen MT" panose="020B0602020104020603" pitchFamily="34" charset="0"/>
              </a:rPr>
              <a:t>Mobile apps often too basic (no search/customization) or too complex for casual users</a:t>
            </a:r>
          </a:p>
          <a:p>
            <a:pPr marL="342900" marR="0" lvl="0" indent="-342900" fontAlgn="base">
              <a:lnSpc>
                <a:spcPct val="150000"/>
              </a:lnSpc>
              <a:spcBef>
                <a:spcPct val="0"/>
              </a:spcBef>
              <a:spcAft>
                <a:spcPct val="0"/>
              </a:spcAft>
              <a:buClrTx/>
              <a:buSzTx/>
              <a:buFont typeface="Arial" panose="020B0604020202020204" pitchFamily="34" charset="0"/>
              <a:buChar char="•"/>
              <a:tabLst/>
            </a:pPr>
            <a:r>
              <a:rPr lang="en-US" altLang="en-US" sz="2000" dirty="0">
                <a:solidFill>
                  <a:schemeClr val="tx1">
                    <a:lumMod val="75000"/>
                    <a:lumOff val="25000"/>
                  </a:schemeClr>
                </a:solidFill>
                <a:latin typeface="Tw Cen MT" panose="020B0602020104020603" pitchFamily="34" charset="0"/>
              </a:rPr>
              <a:t>Need for a solution with the right balance of functionality and simplicity</a:t>
            </a:r>
          </a:p>
        </p:txBody>
      </p:sp>
    </p:spTree>
    <p:extLst>
      <p:ext uri="{BB962C8B-B14F-4D97-AF65-F5344CB8AC3E}">
        <p14:creationId xmlns:p14="http://schemas.microsoft.com/office/powerpoint/2010/main" val="918885154"/>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66877-63D8-A5EF-BC7A-A7A282F2F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E95834-2725-5CCA-2403-A8B854627C3D}"/>
              </a:ext>
            </a:extLst>
          </p:cNvPr>
          <p:cNvSpPr>
            <a:spLocks noGrp="1"/>
          </p:cNvSpPr>
          <p:nvPr>
            <p:ph type="ctrTitle"/>
          </p:nvPr>
        </p:nvSpPr>
        <p:spPr>
          <a:xfrm>
            <a:off x="957411" y="563460"/>
            <a:ext cx="4644474" cy="720351"/>
          </a:xfrm>
        </p:spPr>
        <p:txBody>
          <a:bodyPr>
            <a:noAutofit/>
          </a:bodyPr>
          <a:lstStyle/>
          <a:p>
            <a:pPr algn="l"/>
            <a:r>
              <a:rPr lang="en-US" sz="4800" dirty="0">
                <a:solidFill>
                  <a:srgbClr val="3DDC84"/>
                </a:solidFill>
                <a:latin typeface="Franklin Gothic Heavy" panose="020B0903020102020204" pitchFamily="34" charset="0"/>
              </a:rPr>
              <a:t>System Study</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B79EFDE2-D8E8-7410-08DD-8D1FD6579C5F}"/>
              </a:ext>
            </a:extLst>
          </p:cNvPr>
          <p:cNvPicPr>
            <a:picLocks noChangeAspect="1"/>
          </p:cNvPicPr>
          <p:nvPr/>
        </p:nvPicPr>
        <p:blipFill>
          <a:blip r:embed="rId3"/>
          <a:stretch>
            <a:fillRect/>
          </a:stretch>
        </p:blipFill>
        <p:spPr>
          <a:xfrm rot="10800000">
            <a:off x="10021979" y="-3906"/>
            <a:ext cx="2090057" cy="1170432"/>
          </a:xfrm>
          <a:prstGeom prst="rect">
            <a:avLst/>
          </a:prstGeom>
        </p:spPr>
      </p:pic>
      <p:sp>
        <p:nvSpPr>
          <p:cNvPr id="5" name="TextBox 4">
            <a:extLst>
              <a:ext uri="{FF2B5EF4-FFF2-40B4-BE49-F238E27FC236}">
                <a16:creationId xmlns:a16="http://schemas.microsoft.com/office/drawing/2014/main" id="{7394A288-95E0-F1F8-FB73-E81859B78BED}"/>
              </a:ext>
            </a:extLst>
          </p:cNvPr>
          <p:cNvSpPr txBox="1"/>
          <p:nvPr/>
        </p:nvSpPr>
        <p:spPr>
          <a:xfrm>
            <a:off x="957411" y="1400121"/>
            <a:ext cx="9963134" cy="538568"/>
          </a:xfrm>
          <a:prstGeom prst="rect">
            <a:avLst/>
          </a:prstGeom>
          <a:noFill/>
        </p:spPr>
        <p:txBody>
          <a:bodyPr wrap="square">
            <a:spAutoFit/>
          </a:bodyPr>
          <a:lstStyle/>
          <a:p>
            <a:r>
              <a:rPr lang="en-IN" sz="2800" b="1" dirty="0">
                <a:solidFill>
                  <a:schemeClr val="tx1">
                    <a:lumMod val="75000"/>
                    <a:lumOff val="25000"/>
                  </a:schemeClr>
                </a:solidFill>
                <a:latin typeface="Tw Cen MT" panose="020B0602020104020603" pitchFamily="34" charset="0"/>
              </a:rPr>
              <a:t>Proposed System</a:t>
            </a:r>
          </a:p>
          <a:p>
            <a:endParaRPr lang="en-IN" sz="2800" dirty="0">
              <a:latin typeface="Tw Cen MT" panose="020B0602020104020603" pitchFamily="34" charset="0"/>
            </a:endParaRPr>
          </a:p>
        </p:txBody>
      </p:sp>
      <p:sp>
        <p:nvSpPr>
          <p:cNvPr id="3" name="Rectangle 1"/>
          <p:cNvSpPr>
            <a:spLocks noChangeArrowheads="1"/>
          </p:cNvSpPr>
          <p:nvPr/>
        </p:nvSpPr>
        <p:spPr bwMode="auto">
          <a:xfrm>
            <a:off x="934988" y="2164945"/>
            <a:ext cx="916695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fontAlgn="base">
              <a:lnSpc>
                <a:spcPct val="150000"/>
              </a:lnSpc>
              <a:spcBef>
                <a:spcPct val="0"/>
              </a:spcBef>
              <a:spcAft>
                <a:spcPct val="0"/>
              </a:spcAft>
              <a:buFont typeface="Arial" panose="020B0604020202020204" pitchFamily="34" charset="0"/>
              <a:buChar char="•"/>
            </a:pPr>
            <a:r>
              <a:rPr lang="en-US" altLang="en-US" sz="2000" dirty="0">
                <a:solidFill>
                  <a:schemeClr val="tx1">
                    <a:lumMod val="75000"/>
                    <a:lumOff val="25000"/>
                  </a:schemeClr>
                </a:solidFill>
                <a:latin typeface="Tw Cen MT" panose="020B0602020104020603" pitchFamily="34" charset="0"/>
              </a:rPr>
              <a:t>Unified Platform: Convert documents, images, audio, and video in multiple formats from one app.</a:t>
            </a:r>
          </a:p>
          <a:p>
            <a:pPr marL="342900" indent="-342900" fontAlgn="base">
              <a:lnSpc>
                <a:spcPct val="150000"/>
              </a:lnSpc>
              <a:spcBef>
                <a:spcPct val="0"/>
              </a:spcBef>
              <a:spcAft>
                <a:spcPct val="0"/>
              </a:spcAft>
              <a:buFont typeface="Arial" panose="020B0604020202020204" pitchFamily="34" charset="0"/>
              <a:buChar char="•"/>
            </a:pPr>
            <a:r>
              <a:rPr lang="en-US" altLang="en-US" sz="2000" dirty="0">
                <a:solidFill>
                  <a:schemeClr val="tx1">
                    <a:lumMod val="75000"/>
                    <a:lumOff val="25000"/>
                  </a:schemeClr>
                </a:solidFill>
                <a:latin typeface="Tw Cen MT" panose="020B0602020104020603" pitchFamily="34" charset="0"/>
              </a:rPr>
              <a:t>Offline Use: Convert and save files without internet.</a:t>
            </a:r>
          </a:p>
          <a:p>
            <a:pPr marL="342900" indent="-342900" fontAlgn="base">
              <a:lnSpc>
                <a:spcPct val="150000"/>
              </a:lnSpc>
              <a:spcBef>
                <a:spcPct val="0"/>
              </a:spcBef>
              <a:spcAft>
                <a:spcPct val="0"/>
              </a:spcAft>
              <a:buFont typeface="Arial" panose="020B0604020202020204" pitchFamily="34" charset="0"/>
              <a:buChar char="•"/>
            </a:pPr>
            <a:r>
              <a:rPr lang="en-US" altLang="en-US" sz="2000" dirty="0">
                <a:solidFill>
                  <a:schemeClr val="tx1">
                    <a:lumMod val="75000"/>
                    <a:lumOff val="25000"/>
                  </a:schemeClr>
                </a:solidFill>
                <a:latin typeface="Tw Cen MT" panose="020B0602020104020603" pitchFamily="34" charset="0"/>
              </a:rPr>
              <a:t>Fast &amp; Secure: Efficient local processing with multi-format support and safe storage.</a:t>
            </a:r>
          </a:p>
          <a:p>
            <a:pPr marL="342900" indent="-342900" fontAlgn="base">
              <a:lnSpc>
                <a:spcPct val="150000"/>
              </a:lnSpc>
              <a:spcBef>
                <a:spcPct val="0"/>
              </a:spcBef>
              <a:spcAft>
                <a:spcPct val="0"/>
              </a:spcAft>
              <a:buFont typeface="Arial" panose="020B0604020202020204" pitchFamily="34" charset="0"/>
              <a:buChar char="•"/>
            </a:pPr>
            <a:r>
              <a:rPr lang="en-US" altLang="en-US" sz="2000" dirty="0">
                <a:solidFill>
                  <a:schemeClr val="tx1">
                    <a:lumMod val="75000"/>
                    <a:lumOff val="25000"/>
                  </a:schemeClr>
                </a:solidFill>
                <a:latin typeface="Tw Cen MT" panose="020B0602020104020603" pitchFamily="34" charset="0"/>
              </a:rPr>
              <a:t>Easy to Use: Clean UI and smooth navigation.</a:t>
            </a:r>
          </a:p>
          <a:p>
            <a:pPr marL="342900" indent="-342900" fontAlgn="base">
              <a:lnSpc>
                <a:spcPct val="150000"/>
              </a:lnSpc>
              <a:spcBef>
                <a:spcPct val="0"/>
              </a:spcBef>
              <a:spcAft>
                <a:spcPct val="0"/>
              </a:spcAft>
              <a:buFont typeface="Arial" panose="020B0604020202020204" pitchFamily="34" charset="0"/>
              <a:buChar char="•"/>
            </a:pPr>
            <a:r>
              <a:rPr lang="en-US" altLang="en-US" sz="2000" dirty="0">
                <a:solidFill>
                  <a:schemeClr val="tx1">
                    <a:lumMod val="75000"/>
                    <a:lumOff val="25000"/>
                  </a:schemeClr>
                </a:solidFill>
                <a:latin typeface="Tw Cen MT" panose="020B0602020104020603" pitchFamily="34" charset="0"/>
              </a:rPr>
              <a:t>Customizable: Choose output format, quality, and resolution.</a:t>
            </a:r>
          </a:p>
          <a:p>
            <a:pPr marL="342900" indent="-342900" fontAlgn="base">
              <a:lnSpc>
                <a:spcPct val="150000"/>
              </a:lnSpc>
              <a:spcBef>
                <a:spcPct val="0"/>
              </a:spcBef>
              <a:spcAft>
                <a:spcPct val="0"/>
              </a:spcAft>
              <a:buFont typeface="Arial" panose="020B0604020202020204" pitchFamily="34" charset="0"/>
              <a:buChar char="•"/>
            </a:pPr>
            <a:r>
              <a:rPr lang="en-US" altLang="en-US" sz="2000" dirty="0">
                <a:solidFill>
                  <a:schemeClr val="tx1">
                    <a:lumMod val="75000"/>
                    <a:lumOff val="25000"/>
                  </a:schemeClr>
                </a:solidFill>
                <a:latin typeface="Tw Cen MT" panose="020B0602020104020603" pitchFamily="34" charset="0"/>
              </a:rPr>
              <a:t>Quick Search: Instantly find files with built-in search.</a:t>
            </a:r>
          </a:p>
          <a:p>
            <a:pPr marL="342900" indent="-342900" fontAlgn="base">
              <a:lnSpc>
                <a:spcPct val="150000"/>
              </a:lnSpc>
              <a:spcBef>
                <a:spcPct val="0"/>
              </a:spcBef>
              <a:spcAft>
                <a:spcPct val="0"/>
              </a:spcAft>
              <a:buFont typeface="Arial" panose="020B0604020202020204" pitchFamily="34" charset="0"/>
              <a:buChar char="•"/>
            </a:pPr>
            <a:r>
              <a:rPr lang="en-US" altLang="en-US" sz="2000" dirty="0">
                <a:solidFill>
                  <a:schemeClr val="tx1">
                    <a:lumMod val="75000"/>
                    <a:lumOff val="25000"/>
                  </a:schemeClr>
                </a:solidFill>
                <a:latin typeface="Tw Cen MT" panose="020B0602020104020603" pitchFamily="34" charset="0"/>
              </a:rPr>
              <a:t>Data Recovery: Undo delete to prevent accidental loss.</a:t>
            </a:r>
          </a:p>
        </p:txBody>
      </p:sp>
    </p:spTree>
    <p:extLst>
      <p:ext uri="{BB962C8B-B14F-4D97-AF65-F5344CB8AC3E}">
        <p14:creationId xmlns:p14="http://schemas.microsoft.com/office/powerpoint/2010/main" val="1004890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AB12F-4E16-F1F6-9FE8-761FE2E82F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828D64-B923-40B0-5827-B17567358CD5}"/>
              </a:ext>
            </a:extLst>
          </p:cNvPr>
          <p:cNvSpPr>
            <a:spLocks noGrp="1"/>
          </p:cNvSpPr>
          <p:nvPr>
            <p:ph type="ctrTitle"/>
          </p:nvPr>
        </p:nvSpPr>
        <p:spPr>
          <a:xfrm>
            <a:off x="957411" y="687133"/>
            <a:ext cx="4644474" cy="958787"/>
          </a:xfrm>
        </p:spPr>
        <p:txBody>
          <a:bodyPr>
            <a:noAutofit/>
          </a:bodyPr>
          <a:lstStyle/>
          <a:p>
            <a:pPr algn="l"/>
            <a:r>
              <a:rPr lang="en-US" sz="4800" dirty="0">
                <a:solidFill>
                  <a:srgbClr val="3DDC84"/>
                </a:solidFill>
                <a:latin typeface="Franklin Gothic Heavy" panose="020B0903020102020204" pitchFamily="34" charset="0"/>
              </a:rPr>
              <a:t>System Study</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50133846-8C20-20B3-1CC7-DC45DC3A45A0}"/>
              </a:ext>
            </a:extLst>
          </p:cNvPr>
          <p:cNvPicPr>
            <a:picLocks noChangeAspect="1"/>
          </p:cNvPicPr>
          <p:nvPr/>
        </p:nvPicPr>
        <p:blipFill>
          <a:blip r:embed="rId3"/>
          <a:stretch>
            <a:fillRect/>
          </a:stretch>
        </p:blipFill>
        <p:spPr>
          <a:xfrm rot="10800000">
            <a:off x="9875516" y="-90028"/>
            <a:ext cx="2090057" cy="1170432"/>
          </a:xfrm>
          <a:prstGeom prst="rect">
            <a:avLst/>
          </a:prstGeom>
        </p:spPr>
      </p:pic>
      <p:sp>
        <p:nvSpPr>
          <p:cNvPr id="5" name="TextBox 4">
            <a:extLst>
              <a:ext uri="{FF2B5EF4-FFF2-40B4-BE49-F238E27FC236}">
                <a16:creationId xmlns:a16="http://schemas.microsoft.com/office/drawing/2014/main" id="{8C17C48A-6C9A-1741-C016-355B4A272037}"/>
              </a:ext>
            </a:extLst>
          </p:cNvPr>
          <p:cNvSpPr txBox="1"/>
          <p:nvPr/>
        </p:nvSpPr>
        <p:spPr>
          <a:xfrm>
            <a:off x="957411" y="1991888"/>
            <a:ext cx="9963134" cy="3785652"/>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Problem Definition &amp; Project Description</a:t>
            </a:r>
          </a:p>
          <a:p>
            <a:endParaRPr lang="en-US" sz="2400" b="1" dirty="0">
              <a:solidFill>
                <a:schemeClr val="tx1">
                  <a:lumMod val="75000"/>
                  <a:lumOff val="25000"/>
                </a:schemeClr>
              </a:solidFill>
              <a:latin typeface="Tw Cen MT" panose="020B0602020104020603" pitchFamily="34" charset="0"/>
            </a:endParaRPr>
          </a:p>
          <a:p>
            <a:pPr lvl="0" indent="-457200" fontAlgn="base">
              <a:spcBef>
                <a:spcPct val="0"/>
              </a:spcBef>
              <a:spcAft>
                <a:spcPct val="0"/>
              </a:spcAft>
            </a:pPr>
            <a:r>
              <a:rPr lang="en-US" altLang="en-US" sz="2400" dirty="0">
                <a:solidFill>
                  <a:schemeClr val="tx1">
                    <a:lumMod val="75000"/>
                    <a:lumOff val="25000"/>
                  </a:schemeClr>
                </a:solidFill>
                <a:latin typeface="Tw Cen MT" panose="020B0602020104020603" pitchFamily="34" charset="0"/>
              </a:rPr>
              <a:t>People face challenges converting files quickly and securely in today’s fast-paced digital world.</a:t>
            </a:r>
            <a:br>
              <a:rPr lang="en-US" altLang="en-US" sz="2400" dirty="0">
                <a:solidFill>
                  <a:schemeClr val="tx1">
                    <a:lumMod val="75000"/>
                    <a:lumOff val="25000"/>
                  </a:schemeClr>
                </a:solidFill>
                <a:latin typeface="Tw Cen MT" panose="020B0602020104020603" pitchFamily="34" charset="0"/>
              </a:rPr>
            </a:br>
            <a:r>
              <a:rPr lang="en-US" altLang="en-US" sz="2400" dirty="0">
                <a:solidFill>
                  <a:schemeClr val="tx1">
                    <a:lumMod val="75000"/>
                    <a:lumOff val="25000"/>
                  </a:schemeClr>
                </a:solidFill>
                <a:latin typeface="Tw Cen MT" panose="020B0602020104020603" pitchFamily="34" charset="0"/>
              </a:rPr>
              <a:t>○ Existing tools are:</a:t>
            </a:r>
            <a:br>
              <a:rPr lang="en-US" altLang="en-US" sz="2400" dirty="0">
                <a:solidFill>
                  <a:schemeClr val="tx1">
                    <a:lumMod val="75000"/>
                    <a:lumOff val="25000"/>
                  </a:schemeClr>
                </a:solidFill>
                <a:latin typeface="Tw Cen MT" panose="020B0602020104020603" pitchFamily="34" charset="0"/>
              </a:rPr>
            </a:br>
            <a:r>
              <a:rPr lang="en-US" altLang="en-US" sz="2400" dirty="0">
                <a:solidFill>
                  <a:schemeClr val="tx1">
                    <a:lumMod val="75000"/>
                    <a:lumOff val="25000"/>
                  </a:schemeClr>
                </a:solidFill>
                <a:latin typeface="Tw Cen MT" panose="020B0602020104020603" pitchFamily="34" charset="0"/>
              </a:rPr>
              <a:t> • Slow or require constant internet access</a:t>
            </a:r>
            <a:br>
              <a:rPr lang="en-US" altLang="en-US" sz="2400" dirty="0">
                <a:solidFill>
                  <a:schemeClr val="tx1">
                    <a:lumMod val="75000"/>
                    <a:lumOff val="25000"/>
                  </a:schemeClr>
                </a:solidFill>
                <a:latin typeface="Tw Cen MT" panose="020B0602020104020603" pitchFamily="34" charset="0"/>
              </a:rPr>
            </a:br>
            <a:r>
              <a:rPr lang="en-US" altLang="en-US" sz="2400" dirty="0">
                <a:solidFill>
                  <a:schemeClr val="tx1">
                    <a:lumMod val="75000"/>
                    <a:lumOff val="25000"/>
                  </a:schemeClr>
                </a:solidFill>
                <a:latin typeface="Tw Cen MT" panose="020B0602020104020603" pitchFamily="34" charset="0"/>
              </a:rPr>
              <a:t> • Restricted by file size limits</a:t>
            </a:r>
            <a:br>
              <a:rPr lang="en-US" altLang="en-US" sz="2400" dirty="0">
                <a:solidFill>
                  <a:schemeClr val="tx1">
                    <a:lumMod val="75000"/>
                    <a:lumOff val="25000"/>
                  </a:schemeClr>
                </a:solidFill>
                <a:latin typeface="Tw Cen MT" panose="020B0602020104020603" pitchFamily="34" charset="0"/>
              </a:rPr>
            </a:br>
            <a:r>
              <a:rPr lang="en-US" altLang="en-US" sz="2400" dirty="0">
                <a:solidFill>
                  <a:schemeClr val="tx1">
                    <a:lumMod val="75000"/>
                    <a:lumOff val="25000"/>
                  </a:schemeClr>
                </a:solidFill>
                <a:latin typeface="Tw Cen MT" panose="020B0602020104020603" pitchFamily="34" charset="0"/>
              </a:rPr>
              <a:t> • Complex to use</a:t>
            </a:r>
            <a:br>
              <a:rPr lang="en-US" altLang="en-US" sz="2400" dirty="0">
                <a:solidFill>
                  <a:schemeClr val="tx1">
                    <a:lumMod val="75000"/>
                    <a:lumOff val="25000"/>
                  </a:schemeClr>
                </a:solidFill>
                <a:latin typeface="Tw Cen MT" panose="020B0602020104020603" pitchFamily="34" charset="0"/>
              </a:rPr>
            </a:br>
            <a:r>
              <a:rPr lang="en-US" altLang="en-US" sz="2400" dirty="0">
                <a:solidFill>
                  <a:schemeClr val="tx1">
                    <a:lumMod val="75000"/>
                    <a:lumOff val="25000"/>
                  </a:schemeClr>
                </a:solidFill>
                <a:latin typeface="Tw Cen MT" panose="020B0602020104020603" pitchFamily="34" charset="0"/>
              </a:rPr>
              <a:t> • Lacking support for multiple formats in one place</a:t>
            </a: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sp>
        <p:nvSpPr>
          <p:cNvPr id="3" name="Rectangle 1"/>
          <p:cNvSpPr>
            <a:spLocks noChangeArrowheads="1"/>
          </p:cNvSpPr>
          <p:nvPr/>
        </p:nvSpPr>
        <p:spPr bwMode="auto">
          <a:xfrm>
            <a:off x="1288472" y="1041460"/>
            <a:ext cx="109035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0894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32474-C716-A17B-5B4A-67BB44310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513DE-19EA-AED7-35F1-320E91A36FE7}"/>
              </a:ext>
            </a:extLst>
          </p:cNvPr>
          <p:cNvSpPr>
            <a:spLocks noGrp="1"/>
          </p:cNvSpPr>
          <p:nvPr>
            <p:ph type="ctrTitle"/>
          </p:nvPr>
        </p:nvSpPr>
        <p:spPr>
          <a:xfrm>
            <a:off x="957410" y="687134"/>
            <a:ext cx="5083172" cy="47158"/>
          </a:xfrm>
        </p:spPr>
        <p:txBody>
          <a:bodyPr>
            <a:noAutofit/>
          </a:bodyPr>
          <a:lstStyle/>
          <a:p>
            <a:pPr algn="l"/>
            <a:r>
              <a:rPr lang="en-US" sz="4800" dirty="0">
                <a:solidFill>
                  <a:srgbClr val="3DDC84"/>
                </a:solidFill>
                <a:latin typeface="Franklin Gothic Heavy" panose="020B0903020102020204" pitchFamily="34" charset="0"/>
              </a:rPr>
              <a:t>System Analysis</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5167405C-8661-8E52-1005-328161AF60DB}"/>
              </a:ext>
            </a:extLst>
          </p:cNvPr>
          <p:cNvPicPr>
            <a:picLocks noChangeAspect="1"/>
          </p:cNvPicPr>
          <p:nvPr/>
        </p:nvPicPr>
        <p:blipFill>
          <a:blip r:embed="rId3"/>
          <a:stretch>
            <a:fillRect/>
          </a:stretch>
        </p:blipFill>
        <p:spPr>
          <a:xfrm rot="10800000">
            <a:off x="7182562" y="-3906"/>
            <a:ext cx="2090057" cy="1170432"/>
          </a:xfrm>
          <a:prstGeom prst="rect">
            <a:avLst/>
          </a:prstGeom>
        </p:spPr>
      </p:pic>
      <p:sp>
        <p:nvSpPr>
          <p:cNvPr id="5" name="TextBox 4">
            <a:extLst>
              <a:ext uri="{FF2B5EF4-FFF2-40B4-BE49-F238E27FC236}">
                <a16:creationId xmlns:a16="http://schemas.microsoft.com/office/drawing/2014/main" id="{B0838509-3008-63D4-8398-B22E1F0E9C3D}"/>
              </a:ext>
            </a:extLst>
          </p:cNvPr>
          <p:cNvSpPr txBox="1"/>
          <p:nvPr/>
        </p:nvSpPr>
        <p:spPr>
          <a:xfrm>
            <a:off x="1059015" y="1634405"/>
            <a:ext cx="9963134" cy="3908762"/>
          </a:xfrm>
          <a:prstGeom prst="rect">
            <a:avLst/>
          </a:prstGeom>
          <a:noFill/>
        </p:spPr>
        <p:txBody>
          <a:bodyPr wrap="square">
            <a:spAutoFit/>
          </a:bodyPr>
          <a:lstStyle/>
          <a:p>
            <a:pPr fontAlgn="base">
              <a:spcBef>
                <a:spcPct val="0"/>
              </a:spcBef>
              <a:spcAft>
                <a:spcPct val="0"/>
              </a:spcAft>
            </a:pPr>
            <a:r>
              <a:rPr lang="en-US" sz="2800" b="1" dirty="0">
                <a:solidFill>
                  <a:schemeClr val="tx1">
                    <a:lumMod val="75000"/>
                    <a:lumOff val="25000"/>
                  </a:schemeClr>
                </a:solidFill>
                <a:latin typeface="Tw Cen MT" panose="020B0602020104020603" pitchFamily="34" charset="0"/>
              </a:rPr>
              <a:t>SYSTEM REQUIREMENTS</a:t>
            </a:r>
          </a:p>
          <a:p>
            <a:pPr fontAlgn="base">
              <a:spcBef>
                <a:spcPct val="0"/>
              </a:spcBef>
              <a:spcAft>
                <a:spcPct val="0"/>
              </a:spcAft>
            </a:pPr>
            <a:endParaRPr lang="en-US" sz="2000" dirty="0">
              <a:solidFill>
                <a:schemeClr val="tx1">
                  <a:lumMod val="75000"/>
                  <a:lumOff val="25000"/>
                </a:schemeClr>
              </a:solidFill>
              <a:latin typeface="Tw Cen MT" panose="020B0602020104020603" pitchFamily="34" charset="0"/>
            </a:endParaRPr>
          </a:p>
          <a:p>
            <a:pPr fontAlgn="base">
              <a:spcBef>
                <a:spcPct val="0"/>
              </a:spcBef>
              <a:spcAft>
                <a:spcPct val="0"/>
              </a:spcAft>
            </a:pPr>
            <a:r>
              <a:rPr lang="en-US" sz="2000" dirty="0">
                <a:solidFill>
                  <a:schemeClr val="tx1">
                    <a:lumMod val="75000"/>
                    <a:lumOff val="25000"/>
                  </a:schemeClr>
                </a:solidFill>
                <a:latin typeface="Tw Cen MT" panose="020B0602020104020603" pitchFamily="34" charset="0"/>
              </a:rPr>
              <a:t>HARDWARE REQUIREMENTS</a:t>
            </a:r>
            <a:endParaRPr lang="en-IN" sz="2000" dirty="0">
              <a:solidFill>
                <a:schemeClr val="tx1">
                  <a:lumMod val="75000"/>
                  <a:lumOff val="25000"/>
                </a:schemeClr>
              </a:solidFill>
              <a:latin typeface="Tw Cen MT" panose="020B0602020104020603" pitchFamily="34" charset="0"/>
            </a:endParaRPr>
          </a:p>
          <a:p>
            <a:pPr marL="342900" lvl="2"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Processor	: Intel i3 or higher</a:t>
            </a:r>
            <a:endParaRPr lang="en-IN" sz="2000" dirty="0">
              <a:solidFill>
                <a:schemeClr val="tx1">
                  <a:lumMod val="75000"/>
                  <a:lumOff val="25000"/>
                </a:schemeClr>
              </a:solidFill>
              <a:latin typeface="Tw Cen MT" panose="020B0602020104020603" pitchFamily="34" charset="0"/>
            </a:endParaRPr>
          </a:p>
          <a:p>
            <a:pPr marL="342900" lvl="2"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RAM	: 4 GB (8 GB recommended)</a:t>
            </a:r>
            <a:endParaRPr lang="en-IN" sz="2000" dirty="0">
              <a:solidFill>
                <a:schemeClr val="tx1">
                  <a:lumMod val="75000"/>
                  <a:lumOff val="25000"/>
                </a:schemeClr>
              </a:solidFill>
              <a:latin typeface="Tw Cen MT" panose="020B0602020104020603" pitchFamily="34" charset="0"/>
            </a:endParaRPr>
          </a:p>
          <a:p>
            <a:pPr marL="342900" lvl="2"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Hard Disk	: 40 GB or more (for IDE, SDKs, and project files)</a:t>
            </a:r>
            <a:endParaRPr lang="en-IN" sz="2000" dirty="0">
              <a:solidFill>
                <a:schemeClr val="tx1">
                  <a:lumMod val="75000"/>
                  <a:lumOff val="25000"/>
                </a:schemeClr>
              </a:solidFill>
              <a:latin typeface="Tw Cen MT" panose="020B0602020104020603" pitchFamily="34" charset="0"/>
            </a:endParaRPr>
          </a:p>
          <a:p>
            <a:pPr marL="342900" lvl="2"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Monitor	: 15’’ VGA/LED monitor</a:t>
            </a:r>
            <a:endParaRPr lang="en-IN" sz="2000" dirty="0">
              <a:solidFill>
                <a:schemeClr val="tx1">
                  <a:lumMod val="75000"/>
                  <a:lumOff val="25000"/>
                </a:schemeClr>
              </a:solidFill>
              <a:latin typeface="Tw Cen MT" panose="020B0602020104020603" pitchFamily="34" charset="0"/>
            </a:endParaRPr>
          </a:p>
          <a:p>
            <a:pPr marL="342900" lvl="2"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Keyboard	: Standard 104 keys keyboard</a:t>
            </a:r>
            <a:endParaRPr lang="en-IN" sz="2000" dirty="0">
              <a:solidFill>
                <a:schemeClr val="tx1">
                  <a:lumMod val="75000"/>
                  <a:lumOff val="25000"/>
                </a:schemeClr>
              </a:solidFill>
              <a:latin typeface="Tw Cen MT" panose="020B0602020104020603" pitchFamily="34" charset="0"/>
            </a:endParaRPr>
          </a:p>
          <a:p>
            <a:pPr marL="342900" lvl="2"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Mouse	: Optical mouse</a:t>
            </a:r>
            <a:endParaRPr lang="en-IN" sz="2000" dirty="0">
              <a:solidFill>
                <a:schemeClr val="tx1">
                  <a:lumMod val="75000"/>
                  <a:lumOff val="25000"/>
                </a:schemeClr>
              </a:solidFill>
              <a:latin typeface="Tw Cen MT" panose="020B0602020104020603" pitchFamily="34" charset="0"/>
            </a:endParaRPr>
          </a:p>
          <a:p>
            <a:pPr marL="342900" lvl="2"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Mobile Device (Testing):  Android smartphone, minimum 2 GB RAM, Android</a:t>
            </a:r>
            <a:r>
              <a:rPr lang="en-IN" sz="2000" dirty="0">
                <a:solidFill>
                  <a:schemeClr val="tx1">
                    <a:lumMod val="75000"/>
                    <a:lumOff val="25000"/>
                  </a:schemeClr>
                </a:solidFill>
                <a:latin typeface="Tw Cen MT" panose="020B0602020104020603" pitchFamily="34" charset="0"/>
              </a:rPr>
              <a:t> </a:t>
            </a:r>
            <a:r>
              <a:rPr lang="en-US" sz="2000" dirty="0">
                <a:solidFill>
                  <a:schemeClr val="tx1">
                    <a:lumMod val="75000"/>
                    <a:lumOff val="25000"/>
                  </a:schemeClr>
                </a:solidFill>
                <a:latin typeface="Tw Cen MT" panose="020B0602020104020603" pitchFamily="34" charset="0"/>
              </a:rPr>
              <a:t>6.0 or higher, 50 MB free storage</a:t>
            </a:r>
            <a:endParaRPr lang="en-IN" sz="2000" dirty="0">
              <a:solidFill>
                <a:schemeClr val="tx1">
                  <a:lumMod val="75000"/>
                  <a:lumOff val="25000"/>
                </a:schemeClr>
              </a:solidFill>
              <a:latin typeface="Tw Cen MT" panose="020B0602020104020603" pitchFamily="34" charset="0"/>
            </a:endParaRPr>
          </a:p>
          <a:p>
            <a:pPr fontAlgn="base">
              <a:spcBef>
                <a:spcPct val="0"/>
              </a:spcBef>
              <a:spcAft>
                <a:spcPct val="0"/>
              </a:spcAft>
            </a:pPr>
            <a:r>
              <a:rPr lang="en-US" sz="2000" dirty="0">
                <a:solidFill>
                  <a:schemeClr val="tx1">
                    <a:lumMod val="75000"/>
                    <a:lumOff val="25000"/>
                  </a:schemeClr>
                </a:solidFill>
                <a:latin typeface="Tw Cen MT" panose="020B0602020104020603" pitchFamily="34" charset="0"/>
              </a:rPr>
              <a:t> </a:t>
            </a:r>
            <a:endParaRPr lang="en-IN"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329768736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111D-024E-3DEA-11C5-8304DC855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279C16-08AF-E2D2-2850-F95BF6803136}"/>
              </a:ext>
            </a:extLst>
          </p:cNvPr>
          <p:cNvSpPr>
            <a:spLocks noGrp="1"/>
          </p:cNvSpPr>
          <p:nvPr>
            <p:ph type="ctrTitle"/>
          </p:nvPr>
        </p:nvSpPr>
        <p:spPr>
          <a:xfrm>
            <a:off x="957410" y="687134"/>
            <a:ext cx="5083172" cy="47158"/>
          </a:xfrm>
        </p:spPr>
        <p:txBody>
          <a:bodyPr>
            <a:noAutofit/>
          </a:bodyPr>
          <a:lstStyle/>
          <a:p>
            <a:pPr algn="l"/>
            <a:r>
              <a:rPr lang="en-US" sz="4800" dirty="0">
                <a:solidFill>
                  <a:srgbClr val="3DDC84"/>
                </a:solidFill>
                <a:latin typeface="Franklin Gothic Heavy" panose="020B0903020102020204" pitchFamily="34" charset="0"/>
              </a:rPr>
              <a:t>System Analysis</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A8247C32-588C-AD8A-F8C3-D5D0CB932D33}"/>
              </a:ext>
            </a:extLst>
          </p:cNvPr>
          <p:cNvPicPr>
            <a:picLocks noChangeAspect="1"/>
          </p:cNvPicPr>
          <p:nvPr/>
        </p:nvPicPr>
        <p:blipFill>
          <a:blip r:embed="rId3"/>
          <a:stretch>
            <a:fillRect/>
          </a:stretch>
        </p:blipFill>
        <p:spPr>
          <a:xfrm rot="10800000">
            <a:off x="7182562" y="-3906"/>
            <a:ext cx="2090057" cy="1170432"/>
          </a:xfrm>
          <a:prstGeom prst="rect">
            <a:avLst/>
          </a:prstGeom>
        </p:spPr>
      </p:pic>
      <p:sp>
        <p:nvSpPr>
          <p:cNvPr id="5" name="TextBox 4">
            <a:extLst>
              <a:ext uri="{FF2B5EF4-FFF2-40B4-BE49-F238E27FC236}">
                <a16:creationId xmlns:a16="http://schemas.microsoft.com/office/drawing/2014/main" id="{E2595D6F-106F-7BC1-ED49-97E58AAD8A19}"/>
              </a:ext>
            </a:extLst>
          </p:cNvPr>
          <p:cNvSpPr txBox="1"/>
          <p:nvPr/>
        </p:nvSpPr>
        <p:spPr>
          <a:xfrm>
            <a:off x="1059015" y="1605837"/>
            <a:ext cx="9963134" cy="3293209"/>
          </a:xfrm>
          <a:prstGeom prst="rect">
            <a:avLst/>
          </a:prstGeom>
          <a:noFill/>
        </p:spPr>
        <p:txBody>
          <a:bodyPr wrap="square">
            <a:spAutoFit/>
          </a:bodyPr>
          <a:lstStyle/>
          <a:p>
            <a:pPr fontAlgn="base">
              <a:spcBef>
                <a:spcPct val="0"/>
              </a:spcBef>
              <a:spcAft>
                <a:spcPct val="0"/>
              </a:spcAft>
            </a:pPr>
            <a:r>
              <a:rPr lang="en-US" sz="2800" b="1" dirty="0">
                <a:solidFill>
                  <a:schemeClr val="tx1">
                    <a:lumMod val="75000"/>
                    <a:lumOff val="25000"/>
                  </a:schemeClr>
                </a:solidFill>
                <a:latin typeface="Tw Cen MT" panose="020B0602020104020603" pitchFamily="34" charset="0"/>
              </a:rPr>
              <a:t>SYSTEM REQUIREMENTS</a:t>
            </a:r>
            <a:endParaRPr lang="en-US" sz="2000" b="1" dirty="0">
              <a:solidFill>
                <a:schemeClr val="tx1">
                  <a:lumMod val="75000"/>
                  <a:lumOff val="25000"/>
                </a:schemeClr>
              </a:solidFill>
              <a:latin typeface="Tw Cen MT" panose="020B0602020104020603" pitchFamily="34" charset="0"/>
            </a:endParaRPr>
          </a:p>
          <a:p>
            <a:pPr fontAlgn="base">
              <a:spcBef>
                <a:spcPct val="0"/>
              </a:spcBef>
              <a:spcAft>
                <a:spcPct val="0"/>
              </a:spcAft>
            </a:pPr>
            <a:r>
              <a:rPr lang="en-US" sz="2000" dirty="0">
                <a:solidFill>
                  <a:schemeClr val="tx1">
                    <a:lumMod val="75000"/>
                    <a:lumOff val="25000"/>
                  </a:schemeClr>
                </a:solidFill>
                <a:latin typeface="Tw Cen MT" panose="020B0602020104020603" pitchFamily="34" charset="0"/>
              </a:rPr>
              <a:t> </a:t>
            </a:r>
            <a:endParaRPr lang="en-IN" sz="2000" dirty="0">
              <a:solidFill>
                <a:schemeClr val="tx1">
                  <a:lumMod val="75000"/>
                  <a:lumOff val="25000"/>
                </a:schemeClr>
              </a:solidFill>
              <a:latin typeface="Tw Cen MT" panose="020B0602020104020603" pitchFamily="34" charset="0"/>
            </a:endParaRPr>
          </a:p>
          <a:p>
            <a:pPr fontAlgn="base">
              <a:spcBef>
                <a:spcPct val="0"/>
              </a:spcBef>
              <a:spcAft>
                <a:spcPct val="0"/>
              </a:spcAft>
            </a:pPr>
            <a:r>
              <a:rPr lang="en-US" sz="2000" dirty="0">
                <a:solidFill>
                  <a:schemeClr val="tx1">
                    <a:lumMod val="75000"/>
                    <a:lumOff val="25000"/>
                  </a:schemeClr>
                </a:solidFill>
                <a:latin typeface="Tw Cen MT" panose="020B0602020104020603" pitchFamily="34" charset="0"/>
              </a:rPr>
              <a:t> SOFTWARE REQUIREMENTS</a:t>
            </a:r>
            <a:endParaRPr lang="en-IN" sz="2000" dirty="0">
              <a:solidFill>
                <a:schemeClr val="tx1">
                  <a:lumMod val="75000"/>
                  <a:lumOff val="25000"/>
                </a:schemeClr>
              </a:solidFill>
              <a:latin typeface="Tw Cen MT" panose="020B0602020104020603" pitchFamily="34" charset="0"/>
            </a:endParaRPr>
          </a:p>
          <a:p>
            <a:pPr marL="342900" lvl="1"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Operating System : Windows 10 / 11 (64-bit) or macOS / Linux</a:t>
            </a:r>
            <a:endParaRPr lang="en-IN" sz="2000" dirty="0">
              <a:solidFill>
                <a:schemeClr val="tx1">
                  <a:lumMod val="75000"/>
                  <a:lumOff val="25000"/>
                </a:schemeClr>
              </a:solidFill>
              <a:latin typeface="Tw Cen MT" panose="020B0602020104020603" pitchFamily="34" charset="0"/>
            </a:endParaRPr>
          </a:p>
          <a:p>
            <a:pPr marL="342900" lvl="1"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IDE:  Android Studio (latest stable version)</a:t>
            </a:r>
            <a:endParaRPr lang="en-IN" sz="2000" dirty="0">
              <a:solidFill>
                <a:schemeClr val="tx1">
                  <a:lumMod val="75000"/>
                  <a:lumOff val="25000"/>
                </a:schemeClr>
              </a:solidFill>
              <a:latin typeface="Tw Cen MT" panose="020B0602020104020603" pitchFamily="34" charset="0"/>
            </a:endParaRPr>
          </a:p>
          <a:p>
            <a:pPr marL="342900" lvl="1"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Programming Languages :  Java (Backend Logic), XML (UI Design)</a:t>
            </a:r>
            <a:endParaRPr lang="en-IN" sz="2000" dirty="0">
              <a:solidFill>
                <a:schemeClr val="tx1">
                  <a:lumMod val="75000"/>
                  <a:lumOff val="25000"/>
                </a:schemeClr>
              </a:solidFill>
              <a:latin typeface="Tw Cen MT" panose="020B0602020104020603" pitchFamily="34" charset="0"/>
            </a:endParaRPr>
          </a:p>
          <a:p>
            <a:pPr marL="342900" lvl="1"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Database	:  Room</a:t>
            </a:r>
            <a:endParaRPr lang="en-IN" sz="2000" dirty="0">
              <a:solidFill>
                <a:schemeClr val="tx1">
                  <a:lumMod val="75000"/>
                  <a:lumOff val="25000"/>
                </a:schemeClr>
              </a:solidFill>
              <a:latin typeface="Tw Cen MT" panose="020B0602020104020603" pitchFamily="34" charset="0"/>
            </a:endParaRPr>
          </a:p>
          <a:p>
            <a:pPr marL="342900" lvl="1"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Build System	:  Gradle</a:t>
            </a:r>
            <a:endParaRPr lang="en-IN" sz="2000" dirty="0">
              <a:solidFill>
                <a:schemeClr val="tx1">
                  <a:lumMod val="75000"/>
                  <a:lumOff val="25000"/>
                </a:schemeClr>
              </a:solidFill>
              <a:latin typeface="Tw Cen MT" panose="020B0602020104020603" pitchFamily="34" charset="0"/>
            </a:endParaRPr>
          </a:p>
          <a:p>
            <a:pPr marL="342900" lvl="1"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Android SDK	:  API Level 33 or higher (</a:t>
            </a:r>
            <a:r>
              <a:rPr lang="en-US" sz="2000" dirty="0" err="1">
                <a:solidFill>
                  <a:schemeClr val="tx1">
                    <a:lumMod val="75000"/>
                    <a:lumOff val="25000"/>
                  </a:schemeClr>
                </a:solidFill>
                <a:latin typeface="Tw Cen MT" panose="020B0602020104020603" pitchFamily="34" charset="0"/>
              </a:rPr>
              <a:t>minSdkVersion</a:t>
            </a:r>
            <a:r>
              <a:rPr lang="en-US" sz="2000" dirty="0">
                <a:solidFill>
                  <a:schemeClr val="tx1">
                    <a:lumMod val="75000"/>
                    <a:lumOff val="25000"/>
                  </a:schemeClr>
                </a:solidFill>
                <a:latin typeface="Tw Cen MT" panose="020B0602020104020603" pitchFamily="34" charset="0"/>
              </a:rPr>
              <a:t> 23)</a:t>
            </a:r>
            <a:endParaRPr lang="en-IN" sz="2000" dirty="0">
              <a:solidFill>
                <a:schemeClr val="tx1">
                  <a:lumMod val="75000"/>
                  <a:lumOff val="25000"/>
                </a:schemeClr>
              </a:solidFill>
              <a:latin typeface="Tw Cen MT" panose="020B0602020104020603" pitchFamily="34" charset="0"/>
            </a:endParaRPr>
          </a:p>
          <a:p>
            <a:pPr marL="342900" lvl="1" indent="-342900" fontAlgn="base">
              <a:spcBef>
                <a:spcPct val="0"/>
              </a:spcBef>
              <a:spcAft>
                <a:spcPct val="0"/>
              </a:spcAft>
              <a:buFont typeface="Arial" panose="020B0604020202020204" pitchFamily="34" charset="0"/>
              <a:buChar char="•"/>
            </a:pPr>
            <a:r>
              <a:rPr lang="en-US" sz="2000" dirty="0">
                <a:solidFill>
                  <a:schemeClr val="tx1">
                    <a:lumMod val="75000"/>
                    <a:lumOff val="25000"/>
                  </a:schemeClr>
                </a:solidFill>
                <a:latin typeface="Tw Cen MT" panose="020B0602020104020603" pitchFamily="34" charset="0"/>
              </a:rPr>
              <a:t>Emulator / Physical Device:  For app testing and debugging</a:t>
            </a:r>
            <a:endParaRPr lang="en-IN" sz="2000" dirty="0">
              <a:solidFill>
                <a:schemeClr val="tx1">
                  <a:lumMod val="75000"/>
                  <a:lumOff val="25000"/>
                </a:schemeClr>
              </a:solidFill>
              <a:latin typeface="Tw Cen MT" panose="020B0602020104020603" pitchFamily="34" charset="0"/>
            </a:endParaRPr>
          </a:p>
        </p:txBody>
      </p:sp>
    </p:spTree>
    <p:extLst>
      <p:ext uri="{BB962C8B-B14F-4D97-AF65-F5344CB8AC3E}">
        <p14:creationId xmlns:p14="http://schemas.microsoft.com/office/powerpoint/2010/main" val="224757677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5AF40-CC83-6D40-09CE-C36FD8A5D3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16B8A-C369-724A-B22F-13F0BE2C7E32}"/>
              </a:ext>
            </a:extLst>
          </p:cNvPr>
          <p:cNvSpPr>
            <a:spLocks noGrp="1"/>
          </p:cNvSpPr>
          <p:nvPr>
            <p:ph type="ctrTitle"/>
          </p:nvPr>
        </p:nvSpPr>
        <p:spPr>
          <a:xfrm>
            <a:off x="957410" y="687133"/>
            <a:ext cx="5050197" cy="958787"/>
          </a:xfrm>
        </p:spPr>
        <p:txBody>
          <a:bodyPr>
            <a:noAutofit/>
          </a:bodyPr>
          <a:lstStyle/>
          <a:p>
            <a:pPr algn="l"/>
            <a:r>
              <a:rPr lang="en-US" sz="4800" dirty="0">
                <a:solidFill>
                  <a:srgbClr val="3DDC84"/>
                </a:solidFill>
                <a:latin typeface="Franklin Gothic Heavy" panose="020B0903020102020204" pitchFamily="34" charset="0"/>
              </a:rPr>
              <a:t>System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92952E5B-3068-7E89-5AF7-6297B617658C}"/>
              </a:ext>
            </a:extLst>
          </p:cNvPr>
          <p:cNvPicPr>
            <a:picLocks noChangeAspect="1"/>
          </p:cNvPicPr>
          <p:nvPr/>
        </p:nvPicPr>
        <p:blipFill>
          <a:blip r:embed="rId3"/>
          <a:stretch>
            <a:fillRect/>
          </a:stretch>
        </p:blipFill>
        <p:spPr>
          <a:xfrm>
            <a:off x="0" y="5687568"/>
            <a:ext cx="2090057" cy="1170432"/>
          </a:xfrm>
          <a:prstGeom prst="rect">
            <a:avLst/>
          </a:prstGeom>
        </p:spPr>
      </p:pic>
      <p:sp>
        <p:nvSpPr>
          <p:cNvPr id="5" name="TextBox 4">
            <a:extLst>
              <a:ext uri="{FF2B5EF4-FFF2-40B4-BE49-F238E27FC236}">
                <a16:creationId xmlns:a16="http://schemas.microsoft.com/office/drawing/2014/main" id="{7F897B93-D9F1-E5FC-E83A-D9C7BB58F775}"/>
              </a:ext>
            </a:extLst>
          </p:cNvPr>
          <p:cNvSpPr txBox="1"/>
          <p:nvPr/>
        </p:nvSpPr>
        <p:spPr>
          <a:xfrm>
            <a:off x="957410" y="1924769"/>
            <a:ext cx="9963134" cy="1938992"/>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Architectural Design</a:t>
            </a: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a:p>
            <a:endParaRPr lang="en-IN" sz="2400" dirty="0">
              <a:solidFill>
                <a:schemeClr val="tx1">
                  <a:lumMod val="75000"/>
                  <a:lumOff val="25000"/>
                </a:schemeClr>
              </a:solidFill>
            </a:endParaRPr>
          </a:p>
          <a:p>
            <a:pPr marL="914400" lvl="1" indent="-457200">
              <a:buFont typeface="Arial" panose="020B0604020202020204" pitchFamily="34" charset="0"/>
              <a:buChar char="•"/>
            </a:pPr>
            <a:endParaRPr lang="en-US" sz="2400" dirty="0">
              <a:solidFill>
                <a:schemeClr val="tx1">
                  <a:lumMod val="75000"/>
                  <a:lumOff val="25000"/>
                </a:schemeClr>
              </a:solidFill>
              <a:latin typeface="Tw Cen MT" panose="020B0602020104020603" pitchFamily="34" charset="0"/>
            </a:endParaRP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pic>
        <p:nvPicPr>
          <p:cNvPr id="3" name="Picture 2">
            <a:extLst>
              <a:ext uri="{FF2B5EF4-FFF2-40B4-BE49-F238E27FC236}">
                <a16:creationId xmlns:a16="http://schemas.microsoft.com/office/drawing/2014/main" id="{83962496-CD22-2F7F-127E-64F96F0DC50B}"/>
              </a:ext>
            </a:extLst>
          </p:cNvPr>
          <p:cNvPicPr>
            <a:picLocks noChangeAspect="1"/>
          </p:cNvPicPr>
          <p:nvPr/>
        </p:nvPicPr>
        <p:blipFill>
          <a:blip r:embed="rId4"/>
          <a:stretch>
            <a:fillRect/>
          </a:stretch>
        </p:blipFill>
        <p:spPr>
          <a:xfrm>
            <a:off x="6007607" y="965982"/>
            <a:ext cx="2889754" cy="5401524"/>
          </a:xfrm>
          <a:prstGeom prst="rect">
            <a:avLst/>
          </a:prstGeom>
        </p:spPr>
      </p:pic>
    </p:spTree>
    <p:extLst>
      <p:ext uri="{BB962C8B-B14F-4D97-AF65-F5344CB8AC3E}">
        <p14:creationId xmlns:p14="http://schemas.microsoft.com/office/powerpoint/2010/main" val="1922205209"/>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F9080-521F-2574-B378-F28CE5051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E9541-47A0-335C-0C8A-5BA2A608C738}"/>
              </a:ext>
            </a:extLst>
          </p:cNvPr>
          <p:cNvSpPr>
            <a:spLocks noGrp="1"/>
          </p:cNvSpPr>
          <p:nvPr>
            <p:ph type="ctrTitle"/>
          </p:nvPr>
        </p:nvSpPr>
        <p:spPr>
          <a:xfrm>
            <a:off x="957410" y="687133"/>
            <a:ext cx="5050197" cy="958787"/>
          </a:xfrm>
        </p:spPr>
        <p:txBody>
          <a:bodyPr>
            <a:noAutofit/>
          </a:bodyPr>
          <a:lstStyle/>
          <a:p>
            <a:pPr algn="l"/>
            <a:r>
              <a:rPr lang="en-US" sz="4800" dirty="0">
                <a:solidFill>
                  <a:srgbClr val="3DDC84"/>
                </a:solidFill>
                <a:latin typeface="Franklin Gothic Heavy" panose="020B0903020102020204" pitchFamily="34" charset="0"/>
              </a:rPr>
              <a:t>System Design</a:t>
            </a:r>
            <a:endParaRPr lang="en-IN" sz="4800" dirty="0">
              <a:solidFill>
                <a:srgbClr val="3DDC84"/>
              </a:solidFill>
              <a:latin typeface="Franklin Gothic Heavy" panose="020B0903020102020204" pitchFamily="34" charset="0"/>
            </a:endParaRPr>
          </a:p>
        </p:txBody>
      </p:sp>
      <p:pic>
        <p:nvPicPr>
          <p:cNvPr id="7" name="Picture 6">
            <a:extLst>
              <a:ext uri="{FF2B5EF4-FFF2-40B4-BE49-F238E27FC236}">
                <a16:creationId xmlns:a16="http://schemas.microsoft.com/office/drawing/2014/main" id="{0770D7C9-90FD-89CA-2AA3-F890C28F69C4}"/>
              </a:ext>
            </a:extLst>
          </p:cNvPr>
          <p:cNvPicPr>
            <a:picLocks noChangeAspect="1"/>
          </p:cNvPicPr>
          <p:nvPr/>
        </p:nvPicPr>
        <p:blipFill>
          <a:blip r:embed="rId3"/>
          <a:stretch>
            <a:fillRect/>
          </a:stretch>
        </p:blipFill>
        <p:spPr>
          <a:xfrm>
            <a:off x="10101943" y="5687568"/>
            <a:ext cx="2090057" cy="1170432"/>
          </a:xfrm>
          <a:prstGeom prst="rect">
            <a:avLst/>
          </a:prstGeom>
        </p:spPr>
      </p:pic>
      <p:sp>
        <p:nvSpPr>
          <p:cNvPr id="5" name="TextBox 4">
            <a:extLst>
              <a:ext uri="{FF2B5EF4-FFF2-40B4-BE49-F238E27FC236}">
                <a16:creationId xmlns:a16="http://schemas.microsoft.com/office/drawing/2014/main" id="{E97DC654-285A-0B76-7AA9-85C579AFA7C4}"/>
              </a:ext>
            </a:extLst>
          </p:cNvPr>
          <p:cNvSpPr txBox="1"/>
          <p:nvPr/>
        </p:nvSpPr>
        <p:spPr>
          <a:xfrm>
            <a:off x="957410" y="1924769"/>
            <a:ext cx="9963134" cy="2246769"/>
          </a:xfrm>
          <a:prstGeom prst="rect">
            <a:avLst/>
          </a:prstGeom>
          <a:noFill/>
        </p:spPr>
        <p:txBody>
          <a:bodyPr wrap="square">
            <a:spAutoFit/>
          </a:bodyPr>
          <a:lstStyle/>
          <a:p>
            <a:r>
              <a:rPr lang="en-US" sz="2400" b="1" dirty="0">
                <a:solidFill>
                  <a:schemeClr val="tx1">
                    <a:lumMod val="75000"/>
                    <a:lumOff val="25000"/>
                  </a:schemeClr>
                </a:solidFill>
                <a:latin typeface="Tw Cen MT" panose="020B0602020104020603" pitchFamily="34" charset="0"/>
              </a:rPr>
              <a:t>Data Flow Diagram</a:t>
            </a:r>
          </a:p>
          <a:p>
            <a:endParaRPr lang="en-US" sz="2400" dirty="0">
              <a:solidFill>
                <a:schemeClr val="tx1">
                  <a:lumMod val="75000"/>
                  <a:lumOff val="25000"/>
                </a:schemeClr>
              </a:solidFill>
              <a:latin typeface="Tw Cen MT" panose="020B0602020104020603" pitchFamily="34" charset="0"/>
            </a:endParaRPr>
          </a:p>
          <a:p>
            <a:r>
              <a:rPr lang="en-US" sz="2000" dirty="0">
                <a:solidFill>
                  <a:schemeClr val="tx1">
                    <a:lumMod val="75000"/>
                    <a:lumOff val="25000"/>
                  </a:schemeClr>
                </a:solidFill>
                <a:latin typeface="Tw Cen MT" panose="020B0602020104020603" pitchFamily="34" charset="0"/>
              </a:rPr>
              <a:t>DFD Level 0</a:t>
            </a:r>
          </a:p>
          <a:p>
            <a:endParaRPr lang="en-IN" sz="2400" dirty="0">
              <a:solidFill>
                <a:schemeClr val="tx1">
                  <a:lumMod val="75000"/>
                  <a:lumOff val="25000"/>
                </a:schemeClr>
              </a:solidFill>
            </a:endParaRPr>
          </a:p>
          <a:p>
            <a:pPr marL="914400" lvl="1" indent="-457200">
              <a:buFont typeface="Arial" panose="020B0604020202020204" pitchFamily="34" charset="0"/>
              <a:buChar char="•"/>
            </a:pPr>
            <a:endParaRPr lang="en-US" sz="2400" dirty="0">
              <a:solidFill>
                <a:schemeClr val="tx1">
                  <a:lumMod val="75000"/>
                  <a:lumOff val="25000"/>
                </a:schemeClr>
              </a:solidFill>
              <a:latin typeface="Tw Cen MT" panose="020B0602020104020603" pitchFamily="34" charset="0"/>
            </a:endParaRPr>
          </a:p>
          <a:p>
            <a:pPr marL="457200" indent="-457200">
              <a:buFont typeface="Courier New" panose="02070309020205020404" pitchFamily="49" charset="0"/>
              <a:buChar char="o"/>
            </a:pPr>
            <a:endParaRPr lang="en-US" sz="2400" dirty="0">
              <a:solidFill>
                <a:schemeClr val="tx1">
                  <a:lumMod val="75000"/>
                  <a:lumOff val="25000"/>
                </a:schemeClr>
              </a:solidFill>
              <a:latin typeface="Tw Cen MT" panose="020B0602020104020603" pitchFamily="34" charset="0"/>
            </a:endParaRPr>
          </a:p>
        </p:txBody>
      </p:sp>
      <p:pic>
        <p:nvPicPr>
          <p:cNvPr id="6" name="Image 22"/>
          <p:cNvPicPr/>
          <p:nvPr/>
        </p:nvPicPr>
        <p:blipFill>
          <a:blip r:embed="rId4" cstate="print"/>
          <a:stretch>
            <a:fillRect/>
          </a:stretch>
        </p:blipFill>
        <p:spPr>
          <a:xfrm>
            <a:off x="1634201" y="3383299"/>
            <a:ext cx="8050126" cy="1888633"/>
          </a:xfrm>
          <a:prstGeom prst="rect">
            <a:avLst/>
          </a:prstGeom>
        </p:spPr>
      </p:pic>
    </p:spTree>
    <p:extLst>
      <p:ext uri="{BB962C8B-B14F-4D97-AF65-F5344CB8AC3E}">
        <p14:creationId xmlns:p14="http://schemas.microsoft.com/office/powerpoint/2010/main" val="3594024227"/>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TotalTime>
  <Words>650</Words>
  <Application>Microsoft Office PowerPoint</Application>
  <PresentationFormat>Widescreen</PresentationFormat>
  <Paragraphs>94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Courier New</vt:lpstr>
      <vt:lpstr>Franklin Gothic Heavy</vt:lpstr>
      <vt:lpstr>Tw Cen MT</vt:lpstr>
      <vt:lpstr>Office Theme</vt:lpstr>
      <vt:lpstr>MINI-PROJECT REVIEW I</vt:lpstr>
      <vt:lpstr>Introduction</vt:lpstr>
      <vt:lpstr>System Study</vt:lpstr>
      <vt:lpstr>System Study</vt:lpstr>
      <vt:lpstr>System Study</vt:lpstr>
      <vt:lpstr>System Analysis</vt:lpstr>
      <vt:lpstr>System Analysis</vt:lpstr>
      <vt:lpstr>System Design</vt:lpstr>
      <vt:lpstr>System Design</vt:lpstr>
      <vt:lpstr>System Design</vt:lpstr>
      <vt:lpstr>User Interface Design</vt:lpstr>
      <vt:lpstr>User Interface Design</vt:lpstr>
      <vt:lpstr>User Interface Design</vt:lpstr>
      <vt:lpstr>User Interface Design</vt:lpstr>
      <vt:lpstr>Normalization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 REVIEW I</dc:title>
  <dc:creator>A SANTHANA MARIAPPAN</dc:creator>
  <cp:lastModifiedBy>Martin</cp:lastModifiedBy>
  <cp:revision>40</cp:revision>
  <dcterms:created xsi:type="dcterms:W3CDTF">2025-08-09T09:54:35Z</dcterms:created>
  <dcterms:modified xsi:type="dcterms:W3CDTF">2025-08-13T06:54:48Z</dcterms:modified>
</cp:coreProperties>
</file>