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57" r:id="rId4"/>
    <p:sldId id="269" r:id="rId5"/>
    <p:sldId id="258" r:id="rId6"/>
    <p:sldId id="265" r:id="rId7"/>
    <p:sldId id="264" r:id="rId8"/>
    <p:sldId id="266" r:id="rId9"/>
    <p:sldId id="267" r:id="rId10"/>
    <p:sldId id="268" r:id="rId11"/>
    <p:sldId id="259" r:id="rId12"/>
    <p:sldId id="270" r:id="rId13"/>
    <p:sldId id="271" r:id="rId14"/>
    <p:sldId id="281" r:id="rId15"/>
    <p:sldId id="272" r:id="rId16"/>
    <p:sldId id="274" r:id="rId17"/>
    <p:sldId id="282" r:id="rId18"/>
    <p:sldId id="284" r:id="rId19"/>
    <p:sldId id="288" r:id="rId20"/>
    <p:sldId id="289" r:id="rId21"/>
    <p:sldId id="278" r:id="rId22"/>
    <p:sldId id="287" r:id="rId23"/>
    <p:sldId id="291" r:id="rId24"/>
    <p:sldId id="294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98D2FF"/>
    <a:srgbClr val="FFD966"/>
    <a:srgbClr val="A9D18E"/>
    <a:srgbClr val="FFC000"/>
    <a:srgbClr val="0000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B1F1B-9475-8945-868B-B337E4F35BF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E7AB8-A02A-654B-85F7-4192731B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B6E1-5821-1940-B0A8-8A56A61A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89E20-F763-7B47-9591-D80D1169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3FC2-1924-5641-B6B0-F8271B4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7A6B-A33B-0E4D-9333-B6C41BB0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0A0-80CD-7545-BED8-942DC98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3A6-2B4F-484E-BC32-46E6855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6F19A-B079-974A-80FC-C7316B76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8543-A77D-E846-B8E3-9187F158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23BE-EB70-D34C-8D7F-07350A4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BE30-8063-EC44-B09F-BFEB6E76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2CA14-623E-724E-AD72-0A0909FE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C032-1DE9-BA45-BB46-D1FCB7B5A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0D48-CAC3-854F-962C-AAFBA93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4E48-C55E-7141-8F12-FD1E50AB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AC88-E40A-D347-9B2E-D9DC1294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2D0B-EA8F-3A46-B445-F6803AF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7AB7-5A4C-DC46-AD14-C3560FAD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F9C-1675-314B-99CD-5B2E2906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F873-4EEC-0141-973B-915F566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FCBF-66D7-6644-BFCE-62D69B70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6C5-FF2B-ED44-85AD-3A38C19E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1A0A-3A0E-9442-96B0-29DD5B49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5FB2-AD05-254D-B54C-1689ED45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4021-630F-854D-9509-750C734C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C1BB-E8B1-3E4A-89A5-0FF77B3B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9A8-A275-184B-BC1A-6564CDD5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F5D3-E4C3-9842-B416-ED3356AA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9931-4A02-D44D-9DB5-0F6298E8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5C8B-7AEF-7549-B90F-43795F2F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C77-E58B-3D4A-9A06-F6D609AC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ACCE-E7F6-B848-844C-71A73C51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CF51-D979-A547-8475-00EEF694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36609-F09C-E04E-86F6-86FEA881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BD2F3-04A7-C142-AFA6-522ADBB2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F1A8B-84DE-4641-9192-ECB9429F6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DF8CB-F892-4F4C-939A-5AFFA14BC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F9D7C-0AFB-B04B-8459-20FAFEB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35968-D080-4647-994D-6328EAB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3F1F8-410B-B442-B397-6B0D6FEB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3773-7636-604E-891E-49DF7F6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A2B46-DF17-9644-81AD-7FBC6A43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00C97-F95F-3A4E-8D1D-0F1B3FD9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0249F-89AF-DF41-86C3-067E60F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82587-8809-1546-9D98-3A83A7B2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E3255-7487-B74E-B15F-536C445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B773-F385-1846-8868-F2F53D38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C938-EE72-A34C-94C7-379506AA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B74E-690B-5B48-9480-0551FBEE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A23E6-E358-B94A-8469-0F413F69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D98-2097-2945-87B8-D7D0265F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35E4-C3E2-474B-AB9A-FAE97EB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66E9-DB0F-7E4C-BEFD-73A2DDF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3466-EF98-C64A-B370-00491386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6C746-091D-954B-8FA4-BB58F3F4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62A1C-A23E-544A-916E-1F07C04C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D4C7-C788-5145-94AF-D24512DB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6E0E-599D-9E4C-A37B-DD76577D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A0340-CF59-EB48-A64B-CD8F38D0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5089-D95A-5A42-8265-D6BF8AE9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FF66-5E5E-8841-B48A-03F5040F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59AB-ABB2-214B-B2BD-DDF77411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7D37-1752-6D49-BB6A-33CA16B5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CSCI2100D Lab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E071-524A-8D4B-98F9-4508FBCBE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D693-7EEE-EB4B-8E4A-5201F802B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downloads/26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orwelldevcp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c_environment_setup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index.htm" TargetMode="External"/><Relationship Id="rId2" Type="http://schemas.openxmlformats.org/officeDocument/2006/relationships/hyperlink" Target="https://www.learn-c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j.boleyn.s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3759-9F63-CA4A-8EEB-BBAFC3847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CSCI2100C Lab 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D32F1-D724-6440-B180-046983666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Lo Chun Hei</a:t>
            </a:r>
          </a:p>
          <a:p>
            <a:r>
              <a:rPr lang="en-US" altLang="zh-TW" dirty="0"/>
              <a:t>(office</a:t>
            </a:r>
            <a:r>
              <a:rPr lang="zh-TW" altLang="en-US" dirty="0"/>
              <a:t> </a:t>
            </a:r>
            <a:r>
              <a:rPr lang="en-US" altLang="zh-TW" dirty="0"/>
              <a:t>@</a:t>
            </a:r>
            <a:r>
              <a:rPr lang="zh-TW" altLang="en-US" dirty="0"/>
              <a:t> </a:t>
            </a:r>
            <a:r>
              <a:rPr lang="en-US" altLang="zh-TW" dirty="0"/>
              <a:t>ERB615)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1705-D8F1-C745-880D-DCC0F0CE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C9200-6D80-E84A-B08E-3F2C630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E1F7B-ECD7-2B44-9A13-AA8F5646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665"/>
            <a:ext cx="41997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5. Submission Status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Accepted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It is all good: compiled successfully with correct answers on all </a:t>
            </a:r>
            <a:r>
              <a:rPr lang="en-US" sz="1600" dirty="0" err="1"/>
              <a:t>testcases</a:t>
            </a:r>
            <a:r>
              <a:rPr lang="en-US" sz="1600" dirty="0"/>
              <a:t> and executed within time limit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Wrong answer #n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Outputs of the n-</a:t>
            </a:r>
            <a:r>
              <a:rPr lang="en-US" sz="1600" dirty="0" err="1"/>
              <a:t>th</a:t>
            </a:r>
            <a:r>
              <a:rPr lang="en-US" sz="1600" dirty="0"/>
              <a:t> </a:t>
            </a:r>
            <a:r>
              <a:rPr lang="en-US" sz="1600" dirty="0" err="1"/>
              <a:t>testcase</a:t>
            </a:r>
            <a:r>
              <a:rPr lang="en-US" sz="1600" dirty="0"/>
              <a:t> do not match the correct output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Time limit exceeded #n </a:t>
            </a:r>
            <a:r>
              <a:rPr lang="en-US" sz="2000" dirty="0"/>
              <a:t>: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TW" sz="1400" dirty="0"/>
              <a:t>Your code runs too long </a:t>
            </a:r>
            <a:r>
              <a:rPr lang="en-US" altLang="zh-TW" sz="1400"/>
              <a:t>for </a:t>
            </a:r>
            <a:r>
              <a:rPr lang="en-US" sz="1400"/>
              <a:t>the </a:t>
            </a:r>
            <a:r>
              <a:rPr lang="en-US" sz="1400" dirty="0"/>
              <a:t>n-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testcase</a:t>
            </a:r>
            <a:r>
              <a:rPr lang="en-US" altLang="zh-TW" sz="1400" dirty="0"/>
              <a:t>. Normally the time limit is 5 seconds;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Compilation error #n </a:t>
            </a:r>
            <a:r>
              <a:rPr lang="en-US" sz="2000" dirty="0"/>
              <a:t>: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sz="1400" dirty="0"/>
              <a:t>Your code does not compile (e.g. syntax error)</a:t>
            </a:r>
          </a:p>
          <a:p>
            <a:r>
              <a:rPr lang="en-US" sz="1800" dirty="0"/>
              <a:t>Testing stops for the remaining </a:t>
            </a:r>
            <a:r>
              <a:rPr lang="en-US" sz="1800" dirty="0" err="1"/>
              <a:t>testcases</a:t>
            </a:r>
            <a:r>
              <a:rPr lang="en-US" sz="1800" dirty="0"/>
              <a:t> after the n-</a:t>
            </a:r>
            <a:r>
              <a:rPr lang="en-US" sz="1800" dirty="0" err="1"/>
              <a:t>th</a:t>
            </a:r>
            <a:r>
              <a:rPr lang="en-US" sz="1800" dirty="0"/>
              <a:t> one.</a:t>
            </a:r>
          </a:p>
          <a:p>
            <a:pPr lvl="2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3F0CB-8094-514F-8358-2C7E69A0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14" y="1951037"/>
            <a:ext cx="6901987" cy="37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06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Lab Assignments</a:t>
            </a:r>
          </a:p>
          <a:p>
            <a:r>
              <a:rPr lang="en-US" sz="2400" dirty="0"/>
              <a:t>Each lab assignment will appear at </a:t>
            </a:r>
            <a:r>
              <a:rPr lang="en-US" sz="2400" i="1" dirty="0"/>
              <a:t>Contests</a:t>
            </a:r>
            <a:r>
              <a:rPr lang="en-US" sz="2400" dirty="0"/>
              <a:t> upon release of it</a:t>
            </a:r>
          </a:p>
          <a:p>
            <a:r>
              <a:rPr lang="en-US" sz="2400" dirty="0"/>
              <a:t>After the deadline specified by </a:t>
            </a:r>
            <a:r>
              <a:rPr lang="en-US" sz="2400" i="1" dirty="0"/>
              <a:t>End</a:t>
            </a:r>
            <a:r>
              <a:rPr lang="en-US" sz="2400" dirty="0"/>
              <a:t>, no more submission will be accepted</a:t>
            </a:r>
          </a:p>
          <a:p>
            <a:r>
              <a:rPr lang="en-US" sz="2400" dirty="0"/>
              <a:t>Click into the title to submit your codes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7795" t="7484" r="1837" b="34349"/>
          <a:stretch/>
        </p:blipFill>
        <p:spPr>
          <a:xfrm>
            <a:off x="4778871" y="1646238"/>
            <a:ext cx="7323992" cy="39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Judge Platform</a:t>
            </a:r>
          </a:p>
          <a:p>
            <a:r>
              <a:rPr lang="en-US" b="1" dirty="0"/>
              <a:t>Recommended IDEs</a:t>
            </a:r>
          </a:p>
          <a:p>
            <a:r>
              <a:rPr lang="en-US" dirty="0"/>
              <a:t>C language </a:t>
            </a:r>
          </a:p>
          <a:p>
            <a:r>
              <a:rPr lang="en-US" dirty="0"/>
              <a:t>Overview of Lab 1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Recommended:</a:t>
            </a:r>
          </a:p>
          <a:p>
            <a:r>
              <a:rPr lang="en-US" altLang="zh-TW" dirty="0"/>
              <a:t>Visual</a:t>
            </a:r>
            <a:r>
              <a:rPr lang="zh-TW" altLang="en-US" dirty="0"/>
              <a:t> </a:t>
            </a:r>
            <a:r>
              <a:rPr lang="en-US" altLang="zh-TW" dirty="0"/>
              <a:t>Studio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Windows/Ma</a:t>
            </a:r>
            <a:r>
              <a:rPr lang="en-US" altLang="zh-TW" dirty="0"/>
              <a:t>c)</a:t>
            </a:r>
          </a:p>
          <a:p>
            <a:pPr lvl="1"/>
            <a:r>
              <a:rPr lang="en-HK" dirty="0">
                <a:hlinkClick r:id="rId2"/>
              </a:rPr>
              <a:t>https://code.visualstudio.com/</a:t>
            </a:r>
            <a:endParaRPr lang="en-HK" dirty="0"/>
          </a:p>
          <a:p>
            <a:r>
              <a:rPr lang="en-US" altLang="zh-TW" dirty="0" err="1"/>
              <a:t>CodeBlock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Windows/Ma</a:t>
            </a:r>
            <a:r>
              <a:rPr lang="en-US" altLang="zh-TW" dirty="0"/>
              <a:t>c)</a:t>
            </a:r>
          </a:p>
          <a:p>
            <a:pPr lvl="1"/>
            <a:r>
              <a:rPr lang="en-HK" dirty="0">
                <a:hlinkClick r:id="rId3"/>
              </a:rPr>
              <a:t>http://www.codeblocks.org/downloads/26</a:t>
            </a:r>
            <a:endParaRPr lang="en-HK" dirty="0"/>
          </a:p>
          <a:p>
            <a:r>
              <a:rPr lang="en-US" altLang="zh-TW" dirty="0"/>
              <a:t>Dev</a:t>
            </a:r>
            <a:r>
              <a:rPr lang="zh-TW" altLang="en-US" dirty="0"/>
              <a:t>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(Windows)</a:t>
            </a:r>
          </a:p>
          <a:p>
            <a:pPr lvl="1"/>
            <a:r>
              <a:rPr lang="en-HK" dirty="0">
                <a:hlinkClick r:id="rId4"/>
              </a:rPr>
              <a:t>https://sourceforge.net/projects/orwelldevcpp/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Consider:</a:t>
            </a:r>
          </a:p>
          <a:p>
            <a:r>
              <a:rPr lang="en-US" altLang="zh-TW" dirty="0"/>
              <a:t>Online C IDE</a:t>
            </a:r>
          </a:p>
          <a:p>
            <a:r>
              <a:rPr lang="en-US" altLang="zh-TW" dirty="0"/>
              <a:t>Text editor + C </a:t>
            </a:r>
            <a:r>
              <a:rPr lang="en-US" altLang="zh-TW" dirty="0">
                <a:highlight>
                  <a:srgbClr val="DEEBF7"/>
                </a:highlight>
              </a:rPr>
              <a:t>compiler</a:t>
            </a:r>
          </a:p>
          <a:p>
            <a:r>
              <a:rPr lang="en-US" altLang="zh-TW" dirty="0"/>
              <a:t>IDE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choice</a:t>
            </a:r>
            <a:endParaRPr lang="en-HK" dirty="0"/>
          </a:p>
          <a:p>
            <a:pPr lvl="1"/>
            <a:endParaRPr lang="en-HK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713B96-F96B-1040-B227-49A37334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86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frequently used and free available compiler:</a:t>
            </a:r>
          </a:p>
          <a:p>
            <a:pPr lvl="1"/>
            <a:r>
              <a:rPr lang="en-US" dirty="0"/>
              <a:t>GNU C compiler</a:t>
            </a:r>
          </a:p>
          <a:p>
            <a:r>
              <a:rPr lang="en-US" dirty="0"/>
              <a:t>Installation:</a:t>
            </a:r>
          </a:p>
          <a:p>
            <a:pPr lvl="1"/>
            <a:r>
              <a:rPr lang="en-US" dirty="0"/>
              <a:t>Refer to </a:t>
            </a:r>
            <a:r>
              <a:rPr lang="en-HK" dirty="0">
                <a:hlinkClick r:id="rId2"/>
              </a:rPr>
              <a:t>https://www.tutorialspoint.com/cprogramming/c_environment_setup.htm</a:t>
            </a:r>
            <a:endParaRPr lang="en-HK" dirty="0"/>
          </a:p>
          <a:p>
            <a:r>
              <a:rPr lang="en-HK" dirty="0"/>
              <a:t>Compile in terminal under the directory with your C source code, e.g.</a:t>
            </a:r>
          </a:p>
          <a:p>
            <a:pPr marL="457200" lvl="1" indent="0">
              <a:buNone/>
            </a:pPr>
            <a:r>
              <a:rPr lang="en-HK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H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HK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HK" sz="1800" dirty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H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hello_program</a:t>
            </a:r>
            <a:endParaRPr lang="en-H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sz="18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HK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hello_program</a:t>
            </a:r>
            <a:endParaRPr lang="en-H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HK" sz="18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Compilation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EF10CB-7BFC-CC48-99FA-B35C0BBDE50F}"/>
              </a:ext>
            </a:extLst>
          </p:cNvPr>
          <p:cNvGrpSpPr/>
          <p:nvPr/>
        </p:nvGrpSpPr>
        <p:grpSpPr>
          <a:xfrm>
            <a:off x="7090642" y="1211856"/>
            <a:ext cx="4466830" cy="3601883"/>
            <a:chOff x="3778494" y="2635664"/>
            <a:chExt cx="3733924" cy="30108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93B12-597A-C94D-8508-64BF765C29A1}"/>
                </a:ext>
              </a:extLst>
            </p:cNvPr>
            <p:cNvSpPr txBox="1"/>
            <p:nvPr/>
          </p:nvSpPr>
          <p:spPr>
            <a:xfrm>
              <a:off x="3818069" y="4216757"/>
              <a:ext cx="1902030" cy="283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altLang="zh-TW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additional</a:t>
              </a:r>
              <a:r>
                <a:rPr lang="zh-TW" altLang="en-US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TW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)Libraries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DF9839-6F94-5B4E-AA9C-AF91358F37FB}"/>
                </a:ext>
              </a:extLst>
            </p:cNvPr>
            <p:cNvSpPr txBox="1"/>
            <p:nvPr/>
          </p:nvSpPr>
          <p:spPr>
            <a:xfrm>
              <a:off x="5939740" y="2635664"/>
              <a:ext cx="1091661" cy="308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source</a:t>
              </a:r>
              <a:r>
                <a:rPr lang="zh-TW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10644A-8EB1-894D-916B-04EFD137A5EB}"/>
                </a:ext>
              </a:extLst>
            </p:cNvPr>
            <p:cNvSpPr txBox="1"/>
            <p:nvPr/>
          </p:nvSpPr>
          <p:spPr>
            <a:xfrm>
              <a:off x="5243376" y="3108586"/>
              <a:ext cx="1172863" cy="308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preprocessor</a:t>
              </a: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F45A78-128F-0644-9F7A-9CAEE1A3677D}"/>
                </a:ext>
              </a:extLst>
            </p:cNvPr>
            <p:cNvSpPr txBox="1"/>
            <p:nvPr/>
          </p:nvSpPr>
          <p:spPr>
            <a:xfrm>
              <a:off x="5411866" y="3889037"/>
              <a:ext cx="835883" cy="308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compiler</a:t>
              </a: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950E27-5C99-EF47-A5F1-9EA06AF846A8}"/>
                </a:ext>
              </a:extLst>
            </p:cNvPr>
            <p:cNvSpPr txBox="1"/>
            <p:nvPr/>
          </p:nvSpPr>
          <p:spPr>
            <a:xfrm>
              <a:off x="5539513" y="4753361"/>
              <a:ext cx="580589" cy="308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linker</a:t>
              </a: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F1926A-6566-BE42-8788-7916135F2BF3}"/>
                </a:ext>
              </a:extLst>
            </p:cNvPr>
            <p:cNvSpPr txBox="1"/>
            <p:nvPr/>
          </p:nvSpPr>
          <p:spPr>
            <a:xfrm>
              <a:off x="5817817" y="4214229"/>
              <a:ext cx="1694601" cy="488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object</a:t>
              </a:r>
              <a:r>
                <a:rPr lang="zh-TW" altLang="en-U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</a:p>
            <a:p>
              <a:pPr algn="ctr"/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altLang="zh-TW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machine</a:t>
              </a:r>
              <a:r>
                <a:rPr lang="zh-TW" altLang="en-US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TW" sz="1600" dirty="0">
                  <a:solidFill>
                    <a:srgbClr val="C0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instructions</a:t>
              </a:r>
              <a:r>
                <a:rPr lang="en-US" altLang="zh-TW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0417BA-6559-F244-9776-319747F6656A}"/>
                </a:ext>
              </a:extLst>
            </p:cNvPr>
            <p:cNvSpPr txBox="1"/>
            <p:nvPr/>
          </p:nvSpPr>
          <p:spPr>
            <a:xfrm>
              <a:off x="5932927" y="5187206"/>
              <a:ext cx="1409237" cy="308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executable</a:t>
              </a:r>
              <a:r>
                <a:rPr lang="zh-TW" alt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TW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5A7B8AD-A4EA-A241-AD64-E8744A96A32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829807" y="2655380"/>
              <a:ext cx="1" cy="453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6BA795-EE51-DB4A-8898-2C4DD8D72E6F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5829808" y="3417319"/>
              <a:ext cx="0" cy="47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B257461-6DE6-004C-95A7-8DFA484BDF21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>
              <a:off x="5829808" y="4197770"/>
              <a:ext cx="0" cy="555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6685FB-DD77-A14A-9D39-E5C7BA1A34F4}"/>
                </a:ext>
              </a:extLst>
            </p:cNvPr>
            <p:cNvCxnSpPr>
              <a:cxnSpLocks/>
            </p:cNvCxnSpPr>
            <p:nvPr/>
          </p:nvCxnSpPr>
          <p:spPr>
            <a:xfrm>
              <a:off x="3778494" y="4526397"/>
              <a:ext cx="20441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CCF68A5-2FEA-9F46-A59F-025AD75D3F4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5829808" y="5062094"/>
              <a:ext cx="0" cy="58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93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Judge Platform</a:t>
            </a:r>
          </a:p>
          <a:p>
            <a:r>
              <a:rPr lang="en-US" dirty="0"/>
              <a:t>Recommended IDEs</a:t>
            </a:r>
          </a:p>
          <a:p>
            <a:r>
              <a:rPr lang="en-US" b="1" dirty="0"/>
              <a:t>C language </a:t>
            </a:r>
          </a:p>
          <a:p>
            <a:r>
              <a:rPr lang="en-US" dirty="0"/>
              <a:t>Overview of Lab 1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Revisit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 </a:t>
            </a:r>
            <a:r>
              <a:rPr lang="en-US" altLang="zh-TW" dirty="0"/>
              <a:t>labs</a:t>
            </a:r>
            <a:r>
              <a:rPr lang="zh-TW" altLang="en-US" dirty="0"/>
              <a:t> </a:t>
            </a:r>
            <a:r>
              <a:rPr lang="en-US" altLang="zh-TW" dirty="0"/>
              <a:t>must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completed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(not</a:t>
            </a:r>
            <a:r>
              <a:rPr lang="zh-TW" altLang="en-US" dirty="0"/>
              <a:t> </a:t>
            </a:r>
            <a:r>
              <a:rPr lang="en-US" altLang="zh-TW" dirty="0"/>
              <a:t>C++).</a:t>
            </a:r>
          </a:p>
          <a:p>
            <a:r>
              <a:rPr lang="en-US" altLang="zh-TW" dirty="0"/>
              <a:t>Assume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r>
              <a:rPr lang="zh-TW" altLang="en-US" dirty="0"/>
              <a:t> </a:t>
            </a:r>
            <a:r>
              <a:rPr lang="en-US" altLang="zh-TW" dirty="0"/>
              <a:t>knowledge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</a:p>
          <a:p>
            <a:pPr lvl="1"/>
            <a:r>
              <a:rPr lang="en-US" altLang="zh-TW" dirty="0"/>
              <a:t>Syntax,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type,</a:t>
            </a:r>
            <a:r>
              <a:rPr lang="zh-TW" altLang="en-US" dirty="0"/>
              <a:t> </a:t>
            </a:r>
            <a:r>
              <a:rPr lang="en-US" altLang="zh-TW" dirty="0"/>
              <a:t>function,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scoping,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 </a:t>
            </a:r>
            <a:r>
              <a:rPr lang="en-US" altLang="zh-TW" dirty="0"/>
              <a:t>flow,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 </a:t>
            </a:r>
            <a:r>
              <a:rPr lang="en-US" altLang="zh-TW" dirty="0"/>
              <a:t>pointer,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struct,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r>
              <a:rPr lang="zh-TW" altLang="en-US" dirty="0"/>
              <a:t> </a:t>
            </a:r>
            <a:r>
              <a:rPr lang="en-US" altLang="zh-TW" dirty="0"/>
              <a:t>file,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Nice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tutorials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found</a:t>
            </a:r>
            <a:r>
              <a:rPr lang="zh-TW" altLang="en-US" dirty="0"/>
              <a:t> </a:t>
            </a:r>
            <a:r>
              <a:rPr lang="en-US" altLang="zh-TW" dirty="0"/>
              <a:t>at:</a:t>
            </a:r>
            <a:endParaRPr lang="en-HK" altLang="zh-TW" dirty="0"/>
          </a:p>
          <a:p>
            <a:pPr lvl="1"/>
            <a:r>
              <a:rPr lang="en-HK" dirty="0">
                <a:hlinkClick r:id="rId2"/>
              </a:rPr>
              <a:t>https://www.learn-c.org/</a:t>
            </a:r>
            <a:endParaRPr lang="en-HK" dirty="0"/>
          </a:p>
          <a:p>
            <a:pPr lvl="1"/>
            <a:r>
              <a:rPr lang="en-HK" dirty="0">
                <a:hlinkClick r:id="rId3"/>
              </a:rPr>
              <a:t>https://www.tutorialspoint.com/cprogramming/index.htm</a:t>
            </a:r>
            <a:endParaRPr lang="en-HK" dirty="0"/>
          </a:p>
          <a:p>
            <a:pPr lvl="1"/>
            <a:r>
              <a:rPr lang="en-US" altLang="zh-TW" dirty="0"/>
              <a:t>Google!</a:t>
            </a:r>
          </a:p>
          <a:p>
            <a:r>
              <a:rPr lang="en-US" altLang="zh-TW" dirty="0"/>
              <a:t>Revisit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basics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Pointer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E6E306-E51F-414C-AF6F-E86A4AAC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4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actual variable declaration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pointer variable declaration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store address of var in pointer variable*/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"Address of var variable: %x\n"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address stored in pointer variable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"Address stored in 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variable: %x\n"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access the value using the pointer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of *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variable: %d\n"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2E08C5-ED45-FC46-B6D0-F9DF835B2E67}"/>
              </a:ext>
            </a:extLst>
          </p:cNvPr>
          <p:cNvSpPr txBox="1">
            <a:spLocks/>
          </p:cNvSpPr>
          <p:nvPr/>
        </p:nvSpPr>
        <p:spPr>
          <a:xfrm>
            <a:off x="838200" y="5374144"/>
            <a:ext cx="10515600" cy="848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/>
              <a:t>Address of var variable: bffd8b3c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/>
              <a:t>Address stored in </a:t>
            </a:r>
            <a:r>
              <a:rPr lang="en-HK" sz="1600" dirty="0" err="1"/>
              <a:t>ip</a:t>
            </a:r>
            <a:r>
              <a:rPr lang="en-HK" sz="1600" dirty="0"/>
              <a:t> variable: bffd8b3c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/>
              <a:t>Value of *</a:t>
            </a:r>
            <a:r>
              <a:rPr lang="en-HK" sz="1600" dirty="0" err="1"/>
              <a:t>ip</a:t>
            </a:r>
            <a:r>
              <a:rPr lang="en-HK" sz="1600" dirty="0"/>
              <a:t> variable: 20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A223-B5F9-F34B-9F5B-3694568C80D1}"/>
              </a:ext>
            </a:extLst>
          </p:cNvPr>
          <p:cNvSpPr txBox="1"/>
          <p:nvPr/>
        </p:nvSpPr>
        <p:spPr>
          <a:xfrm>
            <a:off x="838200" y="1458453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pointer_demo.c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65507-6973-D94A-AB58-35B4D3F9A9F7}"/>
              </a:ext>
            </a:extLst>
          </p:cNvPr>
          <p:cNvSpPr txBox="1"/>
          <p:nvPr/>
        </p:nvSpPr>
        <p:spPr>
          <a:xfrm>
            <a:off x="838200" y="500838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620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Struct(</a:t>
            </a:r>
            <a:r>
              <a:rPr lang="en-US" altLang="zh-TW" sz="2400" dirty="0" err="1">
                <a:solidFill>
                  <a:prstClr val="black"/>
                </a:solidFill>
              </a:rPr>
              <a:t>ure</a:t>
            </a:r>
            <a:r>
              <a:rPr lang="en-US" altLang="zh-TW" sz="2400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E6E306-E51F-414C-AF6F-E86A4AAC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434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HK" sz="16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title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HK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printBookTitle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"Book title : %s\n"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book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Declare Book1 of type Book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 Programming"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printBookTitle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HK" sz="16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Book1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print Book1 info by passing address of Book1 */</a:t>
            </a:r>
            <a:endParaRPr lang="en-HK" sz="16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2E08C5-ED45-FC46-B6D0-F9DF835B2E67}"/>
              </a:ext>
            </a:extLst>
          </p:cNvPr>
          <p:cNvSpPr txBox="1">
            <a:spLocks/>
          </p:cNvSpPr>
          <p:nvPr/>
        </p:nvSpPr>
        <p:spPr>
          <a:xfrm>
            <a:off x="838200" y="6009055"/>
            <a:ext cx="105156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/>
              <a:t>Book title : C Programming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A223-B5F9-F34B-9F5B-3694568C80D1}"/>
              </a:ext>
            </a:extLst>
          </p:cNvPr>
          <p:cNvSpPr txBox="1"/>
          <p:nvPr/>
        </p:nvSpPr>
        <p:spPr>
          <a:xfrm>
            <a:off x="838200" y="1458453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struct_demo.c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65507-6973-D94A-AB58-35B4D3F9A9F7}"/>
              </a:ext>
            </a:extLst>
          </p:cNvPr>
          <p:cNvSpPr txBox="1"/>
          <p:nvPr/>
        </p:nvSpPr>
        <p:spPr>
          <a:xfrm>
            <a:off x="838200" y="56117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795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Header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E6E306-E51F-414C-AF6F-E86A4AAC7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1" y="1930728"/>
            <a:ext cx="5152697" cy="34945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1600" dirty="0">
                <a:latin typeface="Consolas" panose="020B0609020204030204" pitchFamily="49" charset="0"/>
                <a:cs typeface="Consolas" panose="020B0609020204030204" pitchFamily="49" charset="0"/>
              </a:rPr>
              <a:t>char *test (void);</a:t>
            </a:r>
            <a:endParaRPr lang="en-HK" sz="16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A223-B5F9-F34B-9F5B-3694568C80D1}"/>
              </a:ext>
            </a:extLst>
          </p:cNvPr>
          <p:cNvSpPr txBox="1"/>
          <p:nvPr/>
        </p:nvSpPr>
        <p:spPr>
          <a:xfrm>
            <a:off x="6211611" y="1563556"/>
            <a:ext cx="99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header.h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85006-F726-5E41-B00A-3A6F132F0335}"/>
              </a:ext>
            </a:extLst>
          </p:cNvPr>
          <p:cNvSpPr txBox="1"/>
          <p:nvPr/>
        </p:nvSpPr>
        <p:spPr>
          <a:xfrm>
            <a:off x="6201102" y="227672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header_demo.c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17693-234A-2F4E-A9B8-CB9868E84F0B}"/>
              </a:ext>
            </a:extLst>
          </p:cNvPr>
          <p:cNvSpPr/>
          <p:nvPr/>
        </p:nvSpPr>
        <p:spPr>
          <a:xfrm>
            <a:off x="6201101" y="4598848"/>
            <a:ext cx="515269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latin typeface="Consolas" panose="020B0609020204030204" pitchFamily="49" charset="0"/>
                <a:cs typeface="Consolas" panose="020B0609020204030204" pitchFamily="49" charset="0"/>
              </a:rPr>
              <a:t>char *test (void);</a:t>
            </a:r>
            <a:endParaRPr lang="en-HK" sz="16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puts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E4B0E-5B22-974D-BD10-7F9D3DA077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52697" cy="287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400" dirty="0"/>
              <a:t>The C </a:t>
            </a:r>
            <a:r>
              <a:rPr lang="en-HK" sz="2400" b="1" dirty="0" err="1"/>
              <a:t>preprocessor</a:t>
            </a:r>
            <a:r>
              <a:rPr lang="en-HK" sz="2400" dirty="0"/>
              <a:t> scans the specified file as input before continuing with the rest of the current source file.</a:t>
            </a:r>
          </a:p>
          <a:p>
            <a:r>
              <a:rPr lang="en-HK" sz="2400" dirty="0"/>
              <a:t>An example is shown on the right, where a main program called </a:t>
            </a:r>
            <a:r>
              <a:rPr lang="en-HK" sz="2400" i="1" dirty="0" err="1"/>
              <a:t>header_demo.c</a:t>
            </a:r>
            <a:r>
              <a:rPr lang="en-HK" sz="2400" dirty="0"/>
              <a:t> uses the header file </a:t>
            </a:r>
            <a:r>
              <a:rPr lang="en-US" sz="2400" i="1" dirty="0" err="1"/>
              <a:t>header.h</a:t>
            </a:r>
            <a:endParaRPr lang="en-HK" sz="2400" dirty="0"/>
          </a:p>
          <a:p>
            <a:pPr marL="0" indent="0">
              <a:buNone/>
            </a:pPr>
            <a:endParaRPr lang="en-HK" sz="1800" dirty="0"/>
          </a:p>
          <a:p>
            <a:endParaRPr lang="en-HK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52FA3F-8D92-184B-A16F-6BFD6B58C7EE}"/>
              </a:ext>
            </a:extLst>
          </p:cNvPr>
          <p:cNvSpPr txBox="1">
            <a:spLocks/>
          </p:cNvSpPr>
          <p:nvPr/>
        </p:nvSpPr>
        <p:spPr>
          <a:xfrm>
            <a:off x="838200" y="5088866"/>
            <a:ext cx="5152697" cy="34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&lt;file&gt;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571E75-0D11-4B4E-9C04-A0DD5601DCCE}"/>
              </a:ext>
            </a:extLst>
          </p:cNvPr>
          <p:cNvSpPr txBox="1">
            <a:spLocks/>
          </p:cNvSpPr>
          <p:nvPr/>
        </p:nvSpPr>
        <p:spPr>
          <a:xfrm>
            <a:off x="838200" y="5827508"/>
            <a:ext cx="5152697" cy="34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7A05B-0119-BF43-AFC0-6295F63A6FF7}"/>
              </a:ext>
            </a:extLst>
          </p:cNvPr>
          <p:cNvSpPr txBox="1"/>
          <p:nvPr/>
        </p:nvSpPr>
        <p:spPr>
          <a:xfrm>
            <a:off x="838200" y="4724813"/>
            <a:ext cx="23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system header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6CE5C-37A1-2045-A4D0-A6C4621AAE89}"/>
              </a:ext>
            </a:extLst>
          </p:cNvPr>
          <p:cNvSpPr txBox="1"/>
          <p:nvPr/>
        </p:nvSpPr>
        <p:spPr>
          <a:xfrm>
            <a:off x="838200" y="5445630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self-written header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AAA76-11F9-5E4E-9D8F-6AA8849DCF42}"/>
              </a:ext>
            </a:extLst>
          </p:cNvPr>
          <p:cNvSpPr/>
          <p:nvPr/>
        </p:nvSpPr>
        <p:spPr>
          <a:xfrm>
            <a:off x="6201102" y="2643895"/>
            <a:ext cx="5152697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HK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header.h</a:t>
            </a:r>
            <a:r>
              <a:rPr lang="en-HK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puts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</a:t>
            </a:r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HK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F52BF-2C43-DF4C-A82E-0D242C1FE9B2}"/>
              </a:ext>
            </a:extLst>
          </p:cNvPr>
          <p:cNvSpPr txBox="1"/>
          <p:nvPr/>
        </p:nvSpPr>
        <p:spPr>
          <a:xfrm>
            <a:off x="6201101" y="4232976"/>
            <a:ext cx="558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 of C preprocessor while compiling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header_demo.c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0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CSCI2100C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Tutorial</a:t>
            </a:r>
            <a:r>
              <a:rPr lang="zh-TW" altLang="en-US" dirty="0"/>
              <a:t> </a:t>
            </a:r>
            <a:r>
              <a:rPr lang="en-US" altLang="zh-TW" dirty="0"/>
              <a:t>slides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uploaded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Blackboard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day</a:t>
            </a:r>
            <a:r>
              <a:rPr lang="zh-TW" altLang="en-US" dirty="0"/>
              <a:t> </a:t>
            </a:r>
            <a:r>
              <a:rPr lang="en-US" altLang="zh-TW" dirty="0"/>
              <a:t>before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tutorial.</a:t>
            </a:r>
          </a:p>
          <a:p>
            <a:r>
              <a:rPr lang="en-US" altLang="zh-TW" dirty="0"/>
              <a:t>Remember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enroll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Piazza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discussion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questions!</a:t>
            </a:r>
          </a:p>
          <a:p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individual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 </a:t>
            </a:r>
            <a:r>
              <a:rPr lang="en-US" altLang="zh-TW" dirty="0"/>
              <a:t>labs</a:t>
            </a:r>
            <a:r>
              <a:rPr lang="zh-TW" altLang="en-US" dirty="0"/>
              <a:t> </a:t>
            </a:r>
            <a:r>
              <a:rPr lang="en-US" altLang="zh-TW" dirty="0"/>
              <a:t>(4%</a:t>
            </a:r>
            <a:r>
              <a:rPr lang="zh-TW" altLang="en-US" dirty="0"/>
              <a:t> </a:t>
            </a:r>
            <a:r>
              <a:rPr lang="en-US" altLang="zh-TW" dirty="0"/>
              <a:t>each)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language 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Abstract Data Type (ADT)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85006-F726-5E41-B00A-3A6F132F0335}"/>
              </a:ext>
            </a:extLst>
          </p:cNvPr>
          <p:cNvSpPr txBox="1"/>
          <p:nvPr/>
        </p:nvSpPr>
        <p:spPr>
          <a:xfrm>
            <a:off x="6201102" y="311865"/>
            <a:ext cx="63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set.h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17693-234A-2F4E-A9B8-CB9868E84F0B}"/>
              </a:ext>
            </a:extLst>
          </p:cNvPr>
          <p:cNvSpPr/>
          <p:nvPr/>
        </p:nvSpPr>
        <p:spPr>
          <a:xfrm>
            <a:off x="6201101" y="2982100"/>
            <a:ext cx="515269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HK" sz="12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set.h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HK" sz="12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init_set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here */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set_insert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here */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set_delete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here */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HK" sz="12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AAA76-11F9-5E4E-9D8F-6AA8849DCF42}"/>
              </a:ext>
            </a:extLst>
          </p:cNvPr>
          <p:cNvSpPr/>
          <p:nvPr/>
        </p:nvSpPr>
        <p:spPr>
          <a:xfrm>
            <a:off x="6201102" y="679037"/>
            <a:ext cx="515269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2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2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HK" sz="12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Left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Right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init_set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set_insert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HK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set_delete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HK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FAB976-869B-A349-9662-C476759BE3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52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400" dirty="0"/>
              <a:t>Extending from the primitive data type in C, e.g. int, char, float, …</a:t>
            </a:r>
          </a:p>
          <a:p>
            <a:r>
              <a:rPr lang="en-HK" sz="2400" dirty="0"/>
              <a:t>Idea of ADT:</a:t>
            </a:r>
          </a:p>
          <a:p>
            <a:pPr lvl="1"/>
            <a:r>
              <a:rPr lang="en-HK" sz="2000" dirty="0"/>
              <a:t>Implementation details are hidden</a:t>
            </a:r>
          </a:p>
          <a:p>
            <a:pPr lvl="1"/>
            <a:r>
              <a:rPr lang="en-HK" sz="2000" dirty="0"/>
              <a:t>Able to use the ADT:</a:t>
            </a:r>
          </a:p>
          <a:p>
            <a:pPr lvl="2"/>
            <a:r>
              <a:rPr lang="en-HK" sz="1600" dirty="0"/>
              <a:t>With the interface (commented usage)</a:t>
            </a:r>
          </a:p>
          <a:p>
            <a:pPr lvl="2"/>
            <a:r>
              <a:rPr lang="en-HK" sz="1600" dirty="0"/>
              <a:t>Without knowing about the low-level logistics</a:t>
            </a:r>
          </a:p>
          <a:p>
            <a:r>
              <a:rPr lang="en-HK" sz="2400" dirty="0"/>
              <a:t>An </a:t>
            </a:r>
            <a:r>
              <a:rPr lang="en-HK" sz="2400" b="1" dirty="0"/>
              <a:t>ADT</a:t>
            </a:r>
            <a:r>
              <a:rPr lang="en-HK" sz="2400" dirty="0"/>
              <a:t> may be implemented in different </a:t>
            </a:r>
            <a:r>
              <a:rPr lang="en-HK" sz="2400" b="1" dirty="0"/>
              <a:t>data structures</a:t>
            </a:r>
          </a:p>
          <a:p>
            <a:pPr lvl="1"/>
            <a:r>
              <a:rPr lang="en-HK" sz="2000" dirty="0"/>
              <a:t>E.g. Stack may be implemented with linked list or array</a:t>
            </a:r>
          </a:p>
          <a:p>
            <a:pPr lvl="1"/>
            <a:endParaRPr lang="en-HK" sz="2000" dirty="0"/>
          </a:p>
          <a:p>
            <a:endParaRPr lang="en-H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43980-8B16-9046-BE41-05749A80A0E5}"/>
              </a:ext>
            </a:extLst>
          </p:cNvPr>
          <p:cNvSpPr txBox="1"/>
          <p:nvPr/>
        </p:nvSpPr>
        <p:spPr>
          <a:xfrm>
            <a:off x="6201102" y="2612768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set.c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6A384-96FE-BB40-82E0-C6EB4F651D37}"/>
              </a:ext>
            </a:extLst>
          </p:cNvPr>
          <p:cNvSpPr/>
          <p:nvPr/>
        </p:nvSpPr>
        <p:spPr>
          <a:xfrm>
            <a:off x="6201101" y="5238546"/>
            <a:ext cx="515269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HK" sz="12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HK" sz="12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HK" sz="12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set.h</a:t>
            </a:r>
            <a:r>
              <a:rPr lang="en-HK" sz="12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12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12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12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HK" sz="1200" dirty="0">
              <a:solidFill>
                <a:srgbClr val="66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13EB9-45D4-F840-ABE0-03B7C1090729}"/>
              </a:ext>
            </a:extLst>
          </p:cNvPr>
          <p:cNvSpPr txBox="1"/>
          <p:nvPr/>
        </p:nvSpPr>
        <p:spPr>
          <a:xfrm>
            <a:off x="6201101" y="48744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main.c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8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Judge Platform</a:t>
            </a:r>
          </a:p>
          <a:p>
            <a:r>
              <a:rPr lang="en-US" dirty="0"/>
              <a:t>Recommended IDEs</a:t>
            </a:r>
          </a:p>
          <a:p>
            <a:r>
              <a:rPr lang="en-US" dirty="0"/>
              <a:t>C language </a:t>
            </a:r>
          </a:p>
          <a:p>
            <a:r>
              <a:rPr lang="en-US" b="1" dirty="0"/>
              <a:t>Overview of Lab 1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6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713B96-F96B-1040-B227-49A37334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697" cy="4351338"/>
          </a:xfrm>
        </p:spPr>
        <p:txBody>
          <a:bodyPr>
            <a:normAutofit/>
          </a:bodyPr>
          <a:lstStyle/>
          <a:p>
            <a:r>
              <a:rPr lang="en-US" dirty="0"/>
              <a:t>Straight forward binary search</a:t>
            </a:r>
          </a:p>
          <a:p>
            <a:r>
              <a:rPr lang="en-US" dirty="0"/>
              <a:t>Key to note:</a:t>
            </a:r>
          </a:p>
          <a:p>
            <a:pPr lvl="1"/>
            <a:r>
              <a:rPr lang="en-US" dirty="0"/>
              <a:t>Uniqueness of </a:t>
            </a:r>
            <a:r>
              <a:rPr lang="en-US" i="1" dirty="0"/>
              <a:t>n </a:t>
            </a:r>
            <a:r>
              <a:rPr lang="en-US" dirty="0"/>
              <a:t>integers</a:t>
            </a:r>
          </a:p>
          <a:p>
            <a:pPr lvl="1"/>
            <a:r>
              <a:rPr lang="en-US" dirty="0"/>
              <a:t>Condition for -1</a:t>
            </a:r>
          </a:p>
          <a:p>
            <a:pPr lvl="1"/>
            <a:r>
              <a:rPr lang="en-US" dirty="0"/>
              <a:t>Use the provided code template</a:t>
            </a:r>
          </a:p>
          <a:p>
            <a:pPr lvl="2"/>
            <a:r>
              <a:rPr lang="en-US" dirty="0"/>
              <a:t>Complete the missing part and submit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Problem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3ECCF-DCC0-CA45-B305-715C5026C80E}"/>
              </a:ext>
            </a:extLst>
          </p:cNvPr>
          <p:cNvSpPr/>
          <p:nvPr/>
        </p:nvSpPr>
        <p:spPr>
          <a:xfrm>
            <a:off x="6201102" y="489734"/>
            <a:ext cx="5152697" cy="57708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HK" sz="1400" b="1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Binary Search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Description: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Given a list L of unique integers and a list T of target values, find out the indices of the target values in the list L (if exists), or report its absence.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Input: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First line contains a non-negative integer N;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The second line contains L, a sorted (in ascending order) list of N unique integers, L_0, L_1, ..., L_(N-1);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The third line contains T, a list of M target values, T_0, T_1, ..., T_(M-1), each separated by a space.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0 &lt;= N,M &lt;= 10^6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Output: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 line of M integers, I_0, I_1, ..., I_(M-1), where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I_j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= x if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L_x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=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T_j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, otherwise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I_j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= -1 if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T_j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is not in L.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Input 1: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8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1 12 25 30 36 40 45 58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12 25 30 36 40 45 58 1 12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Output 1: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1 2 3 4 5 6 7 8 0 1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6004" y="4500631"/>
            <a:ext cx="28377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Input 2: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10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1 2 3 4 5 6 7 8 9 10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1 0 10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Output 2:</a:t>
            </a:r>
          </a:p>
          <a:p>
            <a:pPr lvl="0">
              <a:lnSpc>
                <a:spcPts val="1300"/>
              </a:lnSpc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0 -1 9</a:t>
            </a:r>
            <a:endParaRPr lang="en-HK" sz="1400" dirty="0">
              <a:solidFill>
                <a:prstClr val="black"/>
              </a:solidFill>
              <a:latin typeface="Calibri Light" panose="020F0302020204030204" pitchFamily="34" charset="0"/>
              <a:ea typeface="DengXian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8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1713B96-F96B-1040-B227-49A37334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697" cy="2464118"/>
          </a:xfrm>
        </p:spPr>
        <p:txBody>
          <a:bodyPr>
            <a:noAutofit/>
          </a:bodyPr>
          <a:lstStyle/>
          <a:p>
            <a:r>
              <a:rPr lang="en-US" sz="1800" dirty="0"/>
              <a:t>Familiarize </a:t>
            </a:r>
            <a:r>
              <a:rPr lang="en-US" altLang="zh-TW" sz="1800" dirty="0"/>
              <a:t>with</a:t>
            </a:r>
            <a:r>
              <a:rPr lang="zh-TW" altLang="en-US" sz="1800" dirty="0"/>
              <a:t> </a:t>
            </a:r>
            <a:r>
              <a:rPr lang="en-US" sz="1800" dirty="0"/>
              <a:t>the use of ADT</a:t>
            </a:r>
          </a:p>
          <a:p>
            <a:pPr lvl="1"/>
            <a:r>
              <a:rPr lang="en-US" sz="1600" dirty="0"/>
              <a:t>Just apply the described function(s) and ignore the underlying implementation</a:t>
            </a:r>
          </a:p>
          <a:p>
            <a:r>
              <a:rPr lang="en-US" sz="1800" dirty="0"/>
              <a:t>Key to note:</a:t>
            </a:r>
          </a:p>
          <a:p>
            <a:pPr lvl="1"/>
            <a:r>
              <a:rPr lang="en-US" sz="1600" dirty="0"/>
              <a:t>Input may not necessarily be sorted</a:t>
            </a:r>
          </a:p>
          <a:p>
            <a:pPr lvl="1"/>
            <a:r>
              <a:rPr lang="en-US" sz="1600" dirty="0"/>
              <a:t>Choose the appropriate function(s) to apply</a:t>
            </a:r>
          </a:p>
          <a:p>
            <a:pPr lvl="2"/>
            <a:r>
              <a:rPr lang="en-US" sz="1200" dirty="0"/>
              <a:t>Description of function usage on OJ!</a:t>
            </a:r>
          </a:p>
          <a:p>
            <a:pPr lvl="1"/>
            <a:r>
              <a:rPr lang="en-US" sz="1600" dirty="0"/>
              <a:t>Use the provided code template</a:t>
            </a:r>
          </a:p>
          <a:p>
            <a:pPr lvl="2"/>
            <a:r>
              <a:rPr lang="en-US" sz="1200" dirty="0"/>
              <a:t>Complete the missing part and submit</a:t>
            </a:r>
            <a:endParaRPr lang="en-HK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  <a:br>
              <a:rPr lang="en-US" b="1" dirty="0"/>
            </a:br>
            <a:r>
              <a:rPr lang="en-US" altLang="zh-TW" sz="2400" dirty="0">
                <a:solidFill>
                  <a:prstClr val="black"/>
                </a:solidFill>
              </a:rPr>
              <a:t>Problem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dirty="0"/>
              <a:t>23/1/2020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53ECCF-DCC0-CA45-B305-715C5026C80E}"/>
              </a:ext>
            </a:extLst>
          </p:cNvPr>
          <p:cNvSpPr/>
          <p:nvPr/>
        </p:nvSpPr>
        <p:spPr>
          <a:xfrm>
            <a:off x="6201102" y="513874"/>
            <a:ext cx="5152697" cy="5847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HK" sz="1400" b="1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 Union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Description: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Given two arrays of non-negative integers, denoted as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, the sets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are the unique elements of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respectively. Please complete the missing part of the following code to compute the union of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with the aid of the implemented ADT: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Input: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Four lines, where: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First line is a non-negative integer A;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Second line is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of A non-negative integers;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Third line is a non-negative integer B;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Fourth line is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arrB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of B non-negative integers;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0 &lt;= A, B &lt;= 10^3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Output: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You should output the union of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setA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setB</a:t>
            </a: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in ascending order.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Input 1: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7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1 2 5 6 7 9 10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1 2 3 4 8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B046E9-86B1-D746-B597-ADDE4111791A}"/>
                  </a:ext>
                </a:extLst>
              </p:cNvPr>
              <p:cNvSpPr/>
              <p:nvPr/>
            </p:nvSpPr>
            <p:spPr>
              <a:xfrm>
                <a:off x="8175279" y="5710131"/>
                <a:ext cx="3613842" cy="738664"/>
              </a:xfrm>
              <a:prstGeom prst="rect">
                <a:avLst/>
              </a:prstGeom>
              <a:solidFill>
                <a:srgbClr val="DEEBF7"/>
              </a:solidFill>
            </p:spPr>
            <p:txBody>
              <a:bodyPr wrap="square">
                <a:spAutoFit/>
              </a:bodyPr>
              <a:lstStyle/>
              <a:p>
                <a:r>
                  <a:rPr lang="en-HK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 an aside: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What if </a:t>
                </a:r>
                <a:r>
                  <a:rPr lang="en-HK" sz="1400" i="1" dirty="0" err="1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arrA</a:t>
                </a:r>
                <a:r>
                  <a:rPr lang="en-HK" sz="1400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:r>
                  <a:rPr lang="en-HK" sz="1400" i="1" dirty="0" err="1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arrB</a:t>
                </a:r>
                <a:r>
                  <a:rPr lang="en-HK" sz="1400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are both</a:t>
                </a:r>
                <a:r>
                  <a:rPr lang="zh-TW" alt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sorted? Can you think of an efficient algorithm to return </a:t>
                </a:r>
                <a:r>
                  <a:rPr lang="en-US" altLang="zh-TW" sz="1400" i="1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set</a:t>
                </a:r>
                <a:r>
                  <a:rPr lang="en-HK" sz="1400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HK" sz="1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HK" sz="1400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</a:t>
                </a:r>
                <a:r>
                  <a:rPr lang="en-US" altLang="zh-TW" sz="1400" i="1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set</a:t>
                </a:r>
                <a:r>
                  <a:rPr lang="en-HK" sz="1400" i="1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B</a:t>
                </a:r>
                <a:r>
                  <a:rPr lang="en-US" altLang="zh-TW" sz="1400" dirty="0"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?</a:t>
                </a:r>
                <a:endPara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B046E9-86B1-D746-B597-ADDE4111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79" y="5710131"/>
                <a:ext cx="3613842" cy="738664"/>
              </a:xfrm>
              <a:prstGeom prst="rect">
                <a:avLst/>
              </a:prstGeom>
              <a:blipFill>
                <a:blip r:embed="rId2"/>
                <a:stretch>
                  <a:fillRect l="-50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D011405-270F-6944-BA03-B06C1F3551E4}"/>
              </a:ext>
            </a:extLst>
          </p:cNvPr>
          <p:cNvSpPr/>
          <p:nvPr/>
        </p:nvSpPr>
        <p:spPr>
          <a:xfrm>
            <a:off x="838200" y="4609126"/>
            <a:ext cx="515269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HK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Left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Right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init_set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set_insert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set_delete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preorder_merge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r_new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9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set_union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HK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print_set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HK" sz="9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arr_union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b[], 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HK" sz="9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size_b</a:t>
            </a:r>
            <a:r>
              <a:rPr lang="en-HK" sz="9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HK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399" y="4550802"/>
            <a:ext cx="320040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endParaRPr lang="en-US" sz="1400" dirty="0">
              <a:solidFill>
                <a:prstClr val="black"/>
              </a:solidFill>
              <a:latin typeface="Calibri Light" panose="020F0302020204030204" pitchFamily="34" charset="0"/>
              <a:ea typeface="DengXian" panose="02010600030101010101" pitchFamily="2" charset="-122"/>
              <a:cs typeface="Calibri Light" panose="020F03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Sample Output 1:</a:t>
            </a:r>
          </a:p>
          <a:p>
            <a:pPr lvl="0"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1 2 3 4 5 6 7 8 9 10</a:t>
            </a:r>
            <a:endParaRPr lang="en-HK" sz="1400" dirty="0">
              <a:solidFill>
                <a:prstClr val="black"/>
              </a:solidFill>
              <a:latin typeface="Calibri Light" panose="020F0302020204030204" pitchFamily="34" charset="0"/>
              <a:ea typeface="DengXian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43980-8B16-9046-BE41-05749A80A0E5}"/>
              </a:ext>
            </a:extLst>
          </p:cNvPr>
          <p:cNvSpPr txBox="1"/>
          <p:nvPr/>
        </p:nvSpPr>
        <p:spPr>
          <a:xfrm>
            <a:off x="838199" y="4301349"/>
            <a:ext cx="2517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implemented ADT interface:</a:t>
            </a:r>
          </a:p>
        </p:txBody>
      </p:sp>
    </p:spTree>
    <p:extLst>
      <p:ext uri="{BB962C8B-B14F-4D97-AF65-F5344CB8AC3E}">
        <p14:creationId xmlns:p14="http://schemas.microsoft.com/office/powerpoint/2010/main" val="19796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but not Least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231" cy="4351338"/>
          </a:xfrm>
        </p:spPr>
        <p:txBody>
          <a:bodyPr>
            <a:normAutofit/>
          </a:bodyPr>
          <a:lstStyle/>
          <a:p>
            <a:r>
              <a:rPr lang="en-US" dirty="0"/>
              <a:t>Please add this declaration on top of (commented as shown) all your codes submitted to the OJ.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11405-270F-6944-BA03-B06C1F3551E4}"/>
              </a:ext>
            </a:extLst>
          </p:cNvPr>
          <p:cNvSpPr/>
          <p:nvPr/>
        </p:nvSpPr>
        <p:spPr>
          <a:xfrm>
            <a:off x="6058228" y="1825625"/>
            <a:ext cx="529557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 &lt;Your Full Name&gt;, am submitting the assignment for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individual project.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declare that the assignment here submitted is original except for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material explicitly acknowledged, the piece of work, or a part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the piece of work has not been submitted for more than one purpose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(i.e. to satisfy the requirements in two different courses) without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declaration. I also acknowledge that I am aware of University policy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regulations on honesty in academic work, and of the disciplinary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guidelines and procedures applicable to breaches of such policy and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regulations, as contained in the University website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http://www.cuhk.edu.hk/policy/academichonesty/.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also understood that assignments without a properly signed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 by the student concerned will not be graded by the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teacher(s).</a:t>
            </a:r>
          </a:p>
          <a:p>
            <a:r>
              <a:rPr lang="en-US" sz="11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HK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256D-75B2-2245-9A90-90C5A622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0FAB-0918-9F41-920F-60728E625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206A-1FCD-2B42-BD67-1BFC30C0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EFED-2D58-8246-8268-1F23D542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A7E1-BEBB-AC4E-A415-896D255B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Judge Platform</a:t>
            </a:r>
          </a:p>
          <a:p>
            <a:r>
              <a:rPr lang="en-US" dirty="0"/>
              <a:t>Recommended IDEs</a:t>
            </a:r>
          </a:p>
          <a:p>
            <a:r>
              <a:rPr lang="en-US" dirty="0"/>
              <a:t>C language </a:t>
            </a:r>
          </a:p>
          <a:p>
            <a:r>
              <a:rPr lang="en-US" dirty="0"/>
              <a:t>Overview of Lab 1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Online Judge Platform</a:t>
            </a:r>
          </a:p>
          <a:p>
            <a:r>
              <a:rPr lang="en-US" dirty="0"/>
              <a:t>Recommended IDEs</a:t>
            </a:r>
          </a:p>
          <a:p>
            <a:r>
              <a:rPr lang="en-US" dirty="0"/>
              <a:t>C language </a:t>
            </a:r>
          </a:p>
          <a:p>
            <a:r>
              <a:rPr lang="en-US" dirty="0"/>
              <a:t>Overview of Lab 1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Website: </a:t>
            </a:r>
            <a:r>
              <a:rPr lang="en-HK" dirty="0">
                <a:hlinkClick r:id="rId2"/>
              </a:rPr>
              <a:t>https://oj.boleyn.su/</a:t>
            </a:r>
            <a:endParaRPr lang="en-HK" dirty="0"/>
          </a:p>
          <a:p>
            <a:r>
              <a:rPr lang="en-US" dirty="0"/>
              <a:t>All 4 labs will be delivered via the OJ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i.e.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OJ</a:t>
            </a:r>
            <a:r>
              <a:rPr lang="zh-TW" altLang="en-US" dirty="0"/>
              <a:t> </a:t>
            </a:r>
            <a:r>
              <a:rPr lang="en-US" altLang="zh-TW" dirty="0"/>
              <a:t>handles</a:t>
            </a:r>
            <a:endParaRPr lang="en-US" dirty="0"/>
          </a:p>
          <a:p>
            <a:pPr lvl="1"/>
            <a:r>
              <a:rPr lang="en-US" altLang="zh-TW" dirty="0"/>
              <a:t>Posting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roblems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their</a:t>
            </a:r>
            <a:r>
              <a:rPr lang="zh-TW" altLang="en-US" dirty="0"/>
              <a:t> </a:t>
            </a:r>
            <a:r>
              <a:rPr lang="en-US" altLang="zh-TW" dirty="0"/>
              <a:t>description</a:t>
            </a:r>
            <a:endParaRPr lang="en-US" dirty="0"/>
          </a:p>
          <a:p>
            <a:pPr lvl="1"/>
            <a:r>
              <a:rPr lang="en-US" dirty="0"/>
              <a:t>Submission of your codes</a:t>
            </a:r>
          </a:p>
          <a:p>
            <a:pPr lvl="1"/>
            <a:r>
              <a:rPr lang="en-US" dirty="0"/>
              <a:t>Judgement of correctness</a:t>
            </a:r>
          </a:p>
          <a:p>
            <a:pPr lvl="2"/>
            <a:r>
              <a:rPr lang="en-US" altLang="zh-TW" dirty="0"/>
              <a:t>You will get </a:t>
            </a:r>
            <a:r>
              <a:rPr lang="en-US" altLang="zh-TW" b="1" dirty="0"/>
              <a:t>full mark </a:t>
            </a:r>
            <a:r>
              <a:rPr lang="en-US" altLang="zh-TW" dirty="0"/>
              <a:t>on the problem only if your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passes </a:t>
            </a:r>
            <a:r>
              <a:rPr lang="en-US" altLang="zh-TW" b="1" dirty="0"/>
              <a:t>all</a:t>
            </a:r>
            <a:r>
              <a:rPr lang="en-US" altLang="zh-TW" dirty="0"/>
              <a:t> </a:t>
            </a:r>
            <a:r>
              <a:rPr lang="en-US" altLang="zh-TW" dirty="0" err="1"/>
              <a:t>testcases</a:t>
            </a:r>
            <a:r>
              <a:rPr lang="en-US" altLang="zh-TW" dirty="0"/>
              <a:t> (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accepted</a:t>
            </a:r>
            <a:r>
              <a:rPr lang="en-US" altLang="zh-TW" dirty="0"/>
              <a:t>);</a:t>
            </a:r>
          </a:p>
          <a:p>
            <a:pPr lvl="2"/>
            <a:r>
              <a:rPr lang="en-US" altLang="zh-TW" b="1" dirty="0"/>
              <a:t>0</a:t>
            </a:r>
            <a:r>
              <a:rPr lang="en-US" altLang="zh-TW" dirty="0"/>
              <a:t> marks are given otherwise.</a:t>
            </a:r>
            <a:endParaRPr lang="en-US" dirty="0"/>
          </a:p>
          <a:p>
            <a:r>
              <a:rPr lang="en-US" dirty="0"/>
              <a:t>Extra practice questions available apart from th</a:t>
            </a:r>
            <a:r>
              <a:rPr lang="en-US" altLang="zh-TW" dirty="0"/>
              <a:t>ose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dirty="0"/>
              <a:t>4 labs</a:t>
            </a:r>
          </a:p>
          <a:p>
            <a:endParaRPr lang="en-US" dirty="0"/>
          </a:p>
          <a:p>
            <a:r>
              <a:rPr lang="en-US" dirty="0"/>
              <a:t>If you have your laptop now, you may follow this hands-on guide on the OJ as we walk through it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Registration/Login</a:t>
            </a:r>
          </a:p>
          <a:p>
            <a:r>
              <a:rPr lang="en-US" sz="2400" dirty="0"/>
              <a:t>Click </a:t>
            </a:r>
            <a:r>
              <a:rPr lang="en-US" sz="2400" i="1" dirty="0"/>
              <a:t>Register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Register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Click </a:t>
            </a:r>
            <a:r>
              <a:rPr lang="en-US" sz="2400" i="1" dirty="0"/>
              <a:t>Login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Login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0A323-42BF-F544-A36F-4E0ACAC4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03" y="2772100"/>
            <a:ext cx="3886200" cy="3200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34830A-F7E9-814C-BB4A-88A4D8F0C798}"/>
              </a:ext>
            </a:extLst>
          </p:cNvPr>
          <p:cNvCxnSpPr/>
          <p:nvPr/>
        </p:nvCxnSpPr>
        <p:spPr>
          <a:xfrm>
            <a:off x="7126347" y="4372300"/>
            <a:ext cx="76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33FB14-169F-DF42-9BA3-A25FB5A2EA02}"/>
              </a:ext>
            </a:extLst>
          </p:cNvPr>
          <p:cNvGrpSpPr/>
          <p:nvPr/>
        </p:nvGrpSpPr>
        <p:grpSpPr>
          <a:xfrm>
            <a:off x="649482" y="2819623"/>
            <a:ext cx="6504411" cy="3673252"/>
            <a:chOff x="913454" y="1592427"/>
            <a:chExt cx="5335892" cy="3013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C579A4-55B2-DF49-848B-8EC85609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454" y="1592427"/>
              <a:ext cx="5335892" cy="2795752"/>
            </a:xfrm>
            <a:prstGeom prst="rect">
              <a:avLst/>
            </a:prstGeom>
          </p:spPr>
        </p:pic>
        <p:pic>
          <p:nvPicPr>
            <p:cNvPr id="9" name="Graphic 8" descr="Cursor">
              <a:extLst>
                <a:ext uri="{FF2B5EF4-FFF2-40B4-BE49-F238E27FC236}">
                  <a16:creationId xmlns:a16="http://schemas.microsoft.com/office/drawing/2014/main" id="{42CF8177-9029-7142-B844-659A1C015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00708">
              <a:off x="1337440" y="4284172"/>
              <a:ext cx="321606" cy="32160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36F1C0-9880-C647-81C1-435F7A5AACD0}"/>
                </a:ext>
              </a:extLst>
            </p:cNvPr>
            <p:cNvSpPr/>
            <p:nvPr/>
          </p:nvSpPr>
          <p:spPr>
            <a:xfrm>
              <a:off x="1009613" y="4194934"/>
              <a:ext cx="613945" cy="108645"/>
            </a:xfrm>
            <a:prstGeom prst="ellipse">
              <a:avLst/>
            </a:prstGeom>
            <a:solidFill>
              <a:srgbClr val="A9D18E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DDE8C5-E2CB-D94D-AE1C-DF35F7B72C9E}"/>
              </a:ext>
            </a:extLst>
          </p:cNvPr>
          <p:cNvSpPr txBox="1"/>
          <p:nvPr/>
        </p:nvSpPr>
        <p:spPr>
          <a:xfrm>
            <a:off x="8965324" y="3936652"/>
            <a:ext cx="27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SID (e.g. 1155012345)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A3304-0F3D-5A4F-8BE5-28CB800A4F8A}"/>
              </a:ext>
            </a:extLst>
          </p:cNvPr>
          <p:cNvSpPr/>
          <p:nvPr/>
        </p:nvSpPr>
        <p:spPr>
          <a:xfrm>
            <a:off x="733576" y="5725935"/>
            <a:ext cx="748394" cy="132437"/>
          </a:xfrm>
          <a:prstGeom prst="ellipse">
            <a:avLst/>
          </a:prstGeom>
          <a:solidFill>
            <a:schemeClr val="accent4">
              <a:lumMod val="60000"/>
              <a:lumOff val="40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E8C5-E2CB-D94D-AE1C-DF35F7B72C9E}"/>
              </a:ext>
            </a:extLst>
          </p:cNvPr>
          <p:cNvSpPr txBox="1"/>
          <p:nvPr/>
        </p:nvSpPr>
        <p:spPr>
          <a:xfrm>
            <a:off x="4618340" y="4651869"/>
            <a:ext cx="327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make sure you register correctly with your SID as grading of your score relies on your </a:t>
            </a:r>
            <a:r>
              <a:rPr lang="en-US" dirty="0" err="1">
                <a:latin typeface="+mj-lt"/>
              </a:rPr>
              <a:t>sid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7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0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Problem Set</a:t>
            </a:r>
          </a:p>
          <a:p>
            <a:r>
              <a:rPr lang="en-US" altLang="zh-TW" sz="2400" dirty="0"/>
              <a:t>List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problems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can</a:t>
            </a:r>
            <a:r>
              <a:rPr lang="zh-TW" altLang="en-US" sz="2400" dirty="0"/>
              <a:t> </a:t>
            </a:r>
            <a:r>
              <a:rPr lang="en-US" altLang="zh-TW" sz="2400" dirty="0"/>
              <a:t>try</a:t>
            </a:r>
            <a:r>
              <a:rPr lang="zh-TW" altLang="en-US" sz="2400" dirty="0"/>
              <a:t> </a:t>
            </a:r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en-US" altLang="zh-TW" sz="2400" dirty="0"/>
              <a:t>solve!</a:t>
            </a:r>
            <a:r>
              <a:rPr lang="zh-TW" altLang="en-US" sz="2400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Click </a:t>
            </a:r>
            <a:r>
              <a:rPr lang="en-US" sz="2400" i="1" dirty="0"/>
              <a:t>Problem set</a:t>
            </a:r>
          </a:p>
          <a:p>
            <a:r>
              <a:rPr lang="en-US" sz="2400" dirty="0"/>
              <a:t>Click </a:t>
            </a:r>
            <a:r>
              <a:rPr lang="en-US" sz="2400" i="1" dirty="0"/>
              <a:t>A+B</a:t>
            </a:r>
            <a:endParaRPr lang="en-US" sz="2400" dirty="0"/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CA53A7-AF41-154E-AAAC-1905A65E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62" y="1690688"/>
            <a:ext cx="7470076" cy="4097223"/>
          </a:xfrm>
          <a:prstGeom prst="rect">
            <a:avLst/>
          </a:prstGeom>
        </p:spPr>
      </p:pic>
      <p:pic>
        <p:nvPicPr>
          <p:cNvPr id="18" name="Graphic 17" descr="Cursor">
            <a:extLst>
              <a:ext uri="{FF2B5EF4-FFF2-40B4-BE49-F238E27FC236}">
                <a16:creationId xmlns:a16="http://schemas.microsoft.com/office/drawing/2014/main" id="{780464C9-3905-EC4C-B8ED-8FCBA329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00708">
            <a:off x="7733931" y="3095871"/>
            <a:ext cx="392400" cy="392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D1ECBE-0B79-AE4F-BC25-7A5BA98C0D45}"/>
              </a:ext>
            </a:extLst>
          </p:cNvPr>
          <p:cNvSpPr/>
          <p:nvPr/>
        </p:nvSpPr>
        <p:spPr>
          <a:xfrm>
            <a:off x="7335018" y="3037271"/>
            <a:ext cx="595113" cy="147362"/>
          </a:xfrm>
          <a:prstGeom prst="ellipse">
            <a:avLst/>
          </a:prstGeom>
          <a:solidFill>
            <a:srgbClr val="A9D18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07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Problem Description</a:t>
            </a:r>
          </a:p>
          <a:p>
            <a:r>
              <a:rPr lang="en-US" altLang="zh-TW" sz="2400" dirty="0"/>
              <a:t>Where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description,</a:t>
            </a:r>
            <a:r>
              <a:rPr lang="zh-TW" altLang="en-US" sz="2400" dirty="0"/>
              <a:t> </a:t>
            </a:r>
            <a:r>
              <a:rPr lang="en-US" altLang="zh-TW" sz="2400" dirty="0"/>
              <a:t>input/output</a:t>
            </a:r>
            <a:r>
              <a:rPr lang="zh-TW" altLang="en-US" sz="2400" dirty="0"/>
              <a:t> </a:t>
            </a:r>
            <a:r>
              <a:rPr lang="en-US" altLang="zh-TW" sz="2400" dirty="0"/>
              <a:t>specifications</a:t>
            </a:r>
            <a:r>
              <a:rPr lang="zh-TW" altLang="en-US" sz="2400" dirty="0"/>
              <a:t> </a:t>
            </a:r>
            <a:r>
              <a:rPr lang="en-US" altLang="zh-TW" sz="2400" dirty="0"/>
              <a:t>(with</a:t>
            </a:r>
            <a:r>
              <a:rPr lang="zh-TW" altLang="en-US" sz="2400" dirty="0"/>
              <a:t> </a:t>
            </a:r>
            <a:r>
              <a:rPr lang="en-US" altLang="zh-TW" sz="2400" dirty="0"/>
              <a:t>samples)</a:t>
            </a:r>
            <a:r>
              <a:rPr lang="zh-TW" altLang="en-US" sz="2400" dirty="0"/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problem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provided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Copy the demo code</a:t>
            </a:r>
          </a:p>
          <a:p>
            <a:r>
              <a:rPr lang="en-US" sz="2400" dirty="0"/>
              <a:t>Click </a:t>
            </a:r>
            <a:r>
              <a:rPr lang="en-US" sz="2400" i="1" dirty="0"/>
              <a:t>Submit</a:t>
            </a:r>
            <a:r>
              <a:rPr lang="en-US" sz="24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8</a:t>
            </a:fld>
            <a:endParaRPr lang="en-US"/>
          </a:p>
        </p:txBody>
      </p:sp>
      <p:pic>
        <p:nvPicPr>
          <p:cNvPr id="18" name="Graphic 17" descr="Cursor">
            <a:extLst>
              <a:ext uri="{FF2B5EF4-FFF2-40B4-BE49-F238E27FC236}">
                <a16:creationId xmlns:a16="http://schemas.microsoft.com/office/drawing/2014/main" id="{780464C9-3905-EC4C-B8ED-8FCBA329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0708">
            <a:off x="5645420" y="3685975"/>
            <a:ext cx="392035" cy="39203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D1ECBE-0B79-AE4F-BC25-7A5BA98C0D45}"/>
              </a:ext>
            </a:extLst>
          </p:cNvPr>
          <p:cNvSpPr/>
          <p:nvPr/>
        </p:nvSpPr>
        <p:spPr>
          <a:xfrm>
            <a:off x="5456730" y="3627431"/>
            <a:ext cx="376512" cy="93232"/>
          </a:xfrm>
          <a:prstGeom prst="ellipse">
            <a:avLst/>
          </a:prstGeom>
          <a:solidFill>
            <a:srgbClr val="A9D18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00D30-100A-8549-A1F4-1757B3A87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09" y="1579862"/>
            <a:ext cx="6696139" cy="4842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577C4-6E6C-AE48-A32A-370FC9B40278}"/>
              </a:ext>
            </a:extLst>
          </p:cNvPr>
          <p:cNvSpPr txBox="1"/>
          <p:nvPr/>
        </p:nvSpPr>
        <p:spPr>
          <a:xfrm>
            <a:off x="8366234" y="5379650"/>
            <a:ext cx="231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Code for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F5B9C-756F-8047-8064-20209D69717D}"/>
              </a:ext>
            </a:extLst>
          </p:cNvPr>
          <p:cNvSpPr/>
          <p:nvPr/>
        </p:nvSpPr>
        <p:spPr>
          <a:xfrm>
            <a:off x="6978869" y="5118538"/>
            <a:ext cx="1387365" cy="861848"/>
          </a:xfrm>
          <a:prstGeom prst="rect">
            <a:avLst/>
          </a:prstGeom>
          <a:solidFill>
            <a:srgbClr val="FFD96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ursor">
            <a:extLst>
              <a:ext uri="{FF2B5EF4-FFF2-40B4-BE49-F238E27FC236}">
                <a16:creationId xmlns:a16="http://schemas.microsoft.com/office/drawing/2014/main" id="{2217538C-3A37-F744-B200-3C0A05F7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0708">
            <a:off x="7260891" y="6202046"/>
            <a:ext cx="392400" cy="3924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CDA16A7-EAF2-A544-B3B5-2E67124769E1}"/>
              </a:ext>
            </a:extLst>
          </p:cNvPr>
          <p:cNvSpPr/>
          <p:nvPr/>
        </p:nvSpPr>
        <p:spPr>
          <a:xfrm>
            <a:off x="6672951" y="6089132"/>
            <a:ext cx="941793" cy="233207"/>
          </a:xfrm>
          <a:prstGeom prst="ellipse">
            <a:avLst/>
          </a:prstGeom>
          <a:solidFill>
            <a:srgbClr val="A9D18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Judge Platform (OJ)</a:t>
            </a:r>
            <a:br>
              <a:rPr lang="en-US" dirty="0"/>
            </a:br>
            <a:r>
              <a:rPr lang="en-US" sz="2400" dirty="0"/>
              <a:t>Guide 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655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Code Submission</a:t>
            </a:r>
          </a:p>
          <a:p>
            <a:r>
              <a:rPr lang="en-US" altLang="zh-TW" sz="2400" dirty="0"/>
              <a:t>Where</a:t>
            </a:r>
            <a:r>
              <a:rPr lang="zh-TW" altLang="en-US" sz="2400" dirty="0"/>
              <a:t> </a:t>
            </a:r>
            <a:r>
              <a:rPr lang="en-US" altLang="zh-TW" sz="2400" dirty="0"/>
              <a:t>you</a:t>
            </a:r>
            <a:r>
              <a:rPr lang="zh-TW" altLang="en-US" sz="2400" dirty="0"/>
              <a:t> </a:t>
            </a:r>
            <a:r>
              <a:rPr lang="en-US" altLang="zh-TW" sz="2400" dirty="0"/>
              <a:t>submit</a:t>
            </a:r>
            <a:r>
              <a:rPr lang="zh-TW" altLang="en-US" sz="2400" dirty="0"/>
              <a:t> </a:t>
            </a:r>
            <a:r>
              <a:rPr lang="en-US" altLang="zh-TW" sz="2400" dirty="0"/>
              <a:t>your</a:t>
            </a:r>
            <a:r>
              <a:rPr lang="zh-TW" altLang="en-US" sz="2400" dirty="0"/>
              <a:t> </a:t>
            </a:r>
            <a:r>
              <a:rPr lang="en-US" altLang="zh-TW" sz="2400" dirty="0"/>
              <a:t>code</a:t>
            </a:r>
            <a:r>
              <a:rPr lang="zh-TW" altLang="en-US" sz="2400" dirty="0"/>
              <a:t> </a:t>
            </a:r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en-US" altLang="zh-TW" sz="2400" dirty="0"/>
              <a:t>the</a:t>
            </a:r>
            <a:r>
              <a:rPr lang="zh-TW" altLang="en-US" sz="2400" dirty="0"/>
              <a:t> </a:t>
            </a:r>
            <a:r>
              <a:rPr lang="en-US" altLang="zh-TW" sz="2400" dirty="0"/>
              <a:t>problem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Paste the demo code</a:t>
            </a:r>
          </a:p>
          <a:p>
            <a:r>
              <a:rPr lang="en-US" sz="2400" dirty="0"/>
              <a:t>Click </a:t>
            </a:r>
            <a:r>
              <a:rPr lang="en-US" sz="2400" i="1" dirty="0"/>
              <a:t>Submit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23/1/2020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CSCI2100D Lab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693-7EEE-EB4B-8E4A-5201F802BE3C}" type="slidenum">
              <a:rPr lang="en-US" smtClean="0"/>
              <a:t>9</a:t>
            </a:fld>
            <a:endParaRPr lang="en-US"/>
          </a:p>
        </p:txBody>
      </p:sp>
      <p:pic>
        <p:nvPicPr>
          <p:cNvPr id="13" name="Graphic 12" descr="Cursor">
            <a:extLst>
              <a:ext uri="{FF2B5EF4-FFF2-40B4-BE49-F238E27FC236}">
                <a16:creationId xmlns:a16="http://schemas.microsoft.com/office/drawing/2014/main" id="{2217538C-3A37-F744-B200-3C0A05F7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0708">
            <a:off x="7260891" y="6202046"/>
            <a:ext cx="392400" cy="39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A769AC-C793-B849-BEBE-07909FCC8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16" y="1568888"/>
            <a:ext cx="6888863" cy="479797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F837510-20E9-0441-8B06-F8A496D1574E}"/>
              </a:ext>
            </a:extLst>
          </p:cNvPr>
          <p:cNvSpPr/>
          <p:nvPr/>
        </p:nvSpPr>
        <p:spPr>
          <a:xfrm>
            <a:off x="6672951" y="6047092"/>
            <a:ext cx="941793" cy="233207"/>
          </a:xfrm>
          <a:prstGeom prst="ellipse">
            <a:avLst/>
          </a:prstGeom>
          <a:solidFill>
            <a:srgbClr val="A9D18E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33F8A-A170-7C48-955C-B43F0194C600}"/>
              </a:ext>
            </a:extLst>
          </p:cNvPr>
          <p:cNvSpPr/>
          <p:nvPr/>
        </p:nvSpPr>
        <p:spPr>
          <a:xfrm>
            <a:off x="7128081" y="3268717"/>
            <a:ext cx="1387365" cy="861848"/>
          </a:xfrm>
          <a:prstGeom prst="rect">
            <a:avLst/>
          </a:prstGeom>
          <a:solidFill>
            <a:srgbClr val="FFD96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C0E52B-4570-EE4C-B09E-37D4FE7EF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16" y="1567200"/>
            <a:ext cx="7218658" cy="32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2359</Words>
  <Application>Microsoft Macintosh PowerPoint</Application>
  <PresentationFormat>Widescreen</PresentationFormat>
  <Paragraphs>390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CSCI2100C Lab 1</vt:lpstr>
      <vt:lpstr>Welcome to CSCI2100C!</vt:lpstr>
      <vt:lpstr>Agenda</vt:lpstr>
      <vt:lpstr>Agenda</vt:lpstr>
      <vt:lpstr>Online Judge Platform (OJ) Introduction</vt:lpstr>
      <vt:lpstr>Online Judge Platform (OJ) Guide on Usage</vt:lpstr>
      <vt:lpstr>Online Judge Platform (OJ) Guide on Usage</vt:lpstr>
      <vt:lpstr>Online Judge Platform (OJ) Guide on Usage</vt:lpstr>
      <vt:lpstr>Online Judge Platform (OJ) Guide on Usage</vt:lpstr>
      <vt:lpstr>Online Judge Platform (OJ) Guide on Usage</vt:lpstr>
      <vt:lpstr>Online Judge Platform (OJ) Guide on Usage</vt:lpstr>
      <vt:lpstr>Agenda</vt:lpstr>
      <vt:lpstr>Recommended IDE</vt:lpstr>
      <vt:lpstr>C language  Compilation Model</vt:lpstr>
      <vt:lpstr>Agenda</vt:lpstr>
      <vt:lpstr>C language  Revisit</vt:lpstr>
      <vt:lpstr>C language  Pointer</vt:lpstr>
      <vt:lpstr>C language  Struct(ure)</vt:lpstr>
      <vt:lpstr>C language  Header File</vt:lpstr>
      <vt:lpstr>C language  Abstract Data Type (ADT)</vt:lpstr>
      <vt:lpstr>Agenda</vt:lpstr>
      <vt:lpstr>Lab 1 Problem 1</vt:lpstr>
      <vt:lpstr>Lab 1 Problem 2</vt:lpstr>
      <vt:lpstr>Last but not Least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SHRG-Based Semantic Parsing</dc:title>
  <dc:creator>LO, Chun Hei</dc:creator>
  <cp:lastModifiedBy>CHAN, King Yeung</cp:lastModifiedBy>
  <cp:revision>328</cp:revision>
  <dcterms:created xsi:type="dcterms:W3CDTF">2019-10-10T03:43:14Z</dcterms:created>
  <dcterms:modified xsi:type="dcterms:W3CDTF">2020-01-26T12:56:22Z</dcterms:modified>
</cp:coreProperties>
</file>