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18" r:id="rId3"/>
    <p:sldId id="257" r:id="rId4"/>
    <p:sldId id="296" r:id="rId5"/>
    <p:sldId id="297" r:id="rId6"/>
    <p:sldId id="303" r:id="rId7"/>
    <p:sldId id="301" r:id="rId8"/>
    <p:sldId id="302" r:id="rId9"/>
    <p:sldId id="304" r:id="rId10"/>
    <p:sldId id="307" r:id="rId11"/>
    <p:sldId id="309" r:id="rId12"/>
    <p:sldId id="308" r:id="rId13"/>
    <p:sldId id="314" r:id="rId14"/>
    <p:sldId id="305" r:id="rId15"/>
    <p:sldId id="311" r:id="rId16"/>
    <p:sldId id="315" r:id="rId17"/>
    <p:sldId id="312" r:id="rId18"/>
    <p:sldId id="316" r:id="rId19"/>
    <p:sldId id="313" r:id="rId20"/>
    <p:sldId id="319" r:id="rId21"/>
    <p:sldId id="320" r:id="rId22"/>
    <p:sldId id="327" r:id="rId23"/>
    <p:sldId id="329" r:id="rId24"/>
    <p:sldId id="328" r:id="rId25"/>
    <p:sldId id="287" r:id="rId26"/>
    <p:sldId id="325" r:id="rId27"/>
    <p:sldId id="291" r:id="rId28"/>
    <p:sldId id="326" r:id="rId29"/>
    <p:sldId id="294" r:id="rId30"/>
    <p:sldId id="32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 initials="e" lastIdx="1" clrIdx="0">
    <p:extLst>
      <p:ext uri="{19B8F6BF-5375-455C-9EA6-DF929625EA0E}">
        <p15:presenceInfo xmlns:p15="http://schemas.microsoft.com/office/powerpoint/2012/main" userI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000088"/>
    <a:srgbClr val="000000"/>
    <a:srgbClr val="DEEBF7"/>
    <a:srgbClr val="98D2FF"/>
    <a:srgbClr val="FFD966"/>
    <a:srgbClr val="A9D18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60" autoAdjust="0"/>
    <p:restoredTop sz="94720" autoAdjust="0"/>
  </p:normalViewPr>
  <p:slideViewPr>
    <p:cSldViewPr snapToGrid="0" snapToObjects="1">
      <p:cViewPr varScale="1">
        <p:scale>
          <a:sx n="82" d="100"/>
          <a:sy n="82" d="100"/>
        </p:scale>
        <p:origin x="192" y="1208"/>
      </p:cViewPr>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B1F1B-9475-8945-868B-B337E4F35BF2}" type="datetimeFigureOut">
              <a:rPr lang="en-US" smtClean="0"/>
              <a:t>2/27/20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E7AB8-A02A-654B-85F7-4192731B5E70}" type="slidenum">
              <a:rPr lang="en-US" smtClean="0"/>
              <a:t>‹#›</a:t>
            </a:fld>
            <a:endParaRPr lang="en-US"/>
          </a:p>
        </p:txBody>
      </p:sp>
    </p:spTree>
    <p:extLst>
      <p:ext uri="{BB962C8B-B14F-4D97-AF65-F5344CB8AC3E}">
        <p14:creationId xmlns:p14="http://schemas.microsoft.com/office/powerpoint/2010/main" val="294886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564E7AB8-A02A-654B-85F7-4192731B5E70}" type="slidenum">
              <a:rPr lang="en-US" smtClean="0"/>
              <a:t>18</a:t>
            </a:fld>
            <a:endParaRPr lang="en-US"/>
          </a:p>
        </p:txBody>
      </p:sp>
    </p:spTree>
    <p:extLst>
      <p:ext uri="{BB962C8B-B14F-4D97-AF65-F5344CB8AC3E}">
        <p14:creationId xmlns:p14="http://schemas.microsoft.com/office/powerpoint/2010/main" val="413954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dirty="0"/>
          </a:p>
        </p:txBody>
      </p:sp>
      <p:sp>
        <p:nvSpPr>
          <p:cNvPr id="4" name="Slide Number Placeholder 3"/>
          <p:cNvSpPr>
            <a:spLocks noGrp="1"/>
          </p:cNvSpPr>
          <p:nvPr>
            <p:ph type="sldNum" sz="quarter" idx="5"/>
          </p:nvPr>
        </p:nvSpPr>
        <p:spPr/>
        <p:txBody>
          <a:bodyPr/>
          <a:lstStyle/>
          <a:p>
            <a:fld id="{564E7AB8-A02A-654B-85F7-4192731B5E70}" type="slidenum">
              <a:rPr lang="en-US" smtClean="0"/>
              <a:t>19</a:t>
            </a:fld>
            <a:endParaRPr lang="en-US"/>
          </a:p>
        </p:txBody>
      </p:sp>
    </p:spTree>
    <p:extLst>
      <p:ext uri="{BB962C8B-B14F-4D97-AF65-F5344CB8AC3E}">
        <p14:creationId xmlns:p14="http://schemas.microsoft.com/office/powerpoint/2010/main" val="258302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B6E1-5821-1940-B0A8-8A56A61AFC57}"/>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DF89E20-F763-7B47-9591-D80D11693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173FC2-1924-5641-B6B0-F8271B4269D0}"/>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BC0A7A6B-A33B-0E4D-9333-B6C41BB0C68C}"/>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5329D0A0-80CD-7545-BED8-942DC98104B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34337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83A6-2B4F-484E-BC32-46E68552544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D6F19A-B079-974A-80FC-C7316B7678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568543-A77D-E846-B8E3-9187F1582B3B}"/>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78D223BE-EB70-D34C-8D7F-07350A47010C}"/>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14BEBE30-8063-EC44-B09F-BFEB6E76554F}"/>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4835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2CA14-623E-724E-AD72-0A0909FE9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56C032-1DE9-BA45-BB46-D1FCB7B5A7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9D0D48-CAC3-854F-962C-AAFBA93FD96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E97C4E48-C55E-7141-8F12-FD1E50AB39C0}"/>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8A8AAC88-E40A-D347-9B2E-D9DC129409BB}"/>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32613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2D0B-EA8F-3A46-B445-F6803AFC743F}"/>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8537AB7-5A4C-DC46-AD14-C3560FADC6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749F9C-1675-314B-99CD-5B2E29061846}"/>
              </a:ext>
            </a:extLst>
          </p:cNvPr>
          <p:cNvSpPr>
            <a:spLocks noGrp="1"/>
          </p:cNvSpPr>
          <p:nvPr>
            <p:ph type="dt" sz="half" idx="10"/>
          </p:nvPr>
        </p:nvSpPr>
        <p:spPr/>
        <p:txBody>
          <a:bodyPr/>
          <a:lstStyle/>
          <a:p>
            <a:r>
              <a:rPr lang="en-US" altLang="zh-HK" dirty="0"/>
              <a:t>27/2/2020</a:t>
            </a:r>
            <a:endParaRPr lang="en-US" dirty="0"/>
          </a:p>
        </p:txBody>
      </p:sp>
      <p:sp>
        <p:nvSpPr>
          <p:cNvPr id="5" name="Footer Placeholder 4">
            <a:extLst>
              <a:ext uri="{FF2B5EF4-FFF2-40B4-BE49-F238E27FC236}">
                <a16:creationId xmlns:a16="http://schemas.microsoft.com/office/drawing/2014/main" id="{5246F873-4EEC-0141-973B-915F5660E60E}"/>
              </a:ext>
            </a:extLst>
          </p:cNvPr>
          <p:cNvSpPr>
            <a:spLocks noGrp="1"/>
          </p:cNvSpPr>
          <p:nvPr>
            <p:ph type="ftr" sz="quarter" idx="11"/>
          </p:nvPr>
        </p:nvSpPr>
        <p:spPr/>
        <p:txBody>
          <a:bodyPr/>
          <a:lstStyle/>
          <a:p>
            <a:r>
              <a:rPr lang="en-US" dirty="0"/>
              <a:t>CSCI2100D Lab 2</a:t>
            </a:r>
          </a:p>
        </p:txBody>
      </p:sp>
      <p:sp>
        <p:nvSpPr>
          <p:cNvPr id="6" name="Slide Number Placeholder 5">
            <a:extLst>
              <a:ext uri="{FF2B5EF4-FFF2-40B4-BE49-F238E27FC236}">
                <a16:creationId xmlns:a16="http://schemas.microsoft.com/office/drawing/2014/main" id="{6663FCBF-66D7-6644-BFCE-62D69B70616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40792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96C5-FF2B-ED44-85AD-3A38C19EC5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581A0A-3A0E-9442-96B0-29DD5B491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615FB2-AD05-254D-B54C-1689ED45A8D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0CEC4021-630F-854D-9509-750C734CAEA2}"/>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B8BCC1BB-E8B1-3E4A-89A5-0FF77B3B7C4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46827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F9A8-A275-184B-BC1A-6564CDD554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F5D3-E4C3-9842-B416-ED3356AAFAA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79931-4A02-D44D-9DB5-0F6298E816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B05C8B-7AEF-7549-B90F-43795F2F1A78}"/>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43C6C77-E58B-3D4A-9A06-F6D609AC32A2}"/>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7E92ACCE-E7F6-B848-844C-71A73C51AC8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1071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CF51-D979-A547-8475-00EEF694EF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536609-F09C-E04E-86F6-86FEA8816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FBD2F3-04A7-C142-AFA6-522ADBB267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EF1A8B-84DE-4641-9192-ECB9429F6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8DF8CB-F892-4F4C-939A-5AFFA14BC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7F9D7C-0AFB-B04B-8459-20FAFEB24203}"/>
              </a:ext>
            </a:extLst>
          </p:cNvPr>
          <p:cNvSpPr>
            <a:spLocks noGrp="1"/>
          </p:cNvSpPr>
          <p:nvPr>
            <p:ph type="dt" sz="half" idx="10"/>
          </p:nvPr>
        </p:nvSpPr>
        <p:spPr/>
        <p:txBody>
          <a:bodyPr/>
          <a:lstStyle/>
          <a:p>
            <a:r>
              <a:rPr lang="en-US" altLang="zh-HK"/>
              <a:t>27/2/2020</a:t>
            </a:r>
            <a:endParaRPr lang="en-US"/>
          </a:p>
        </p:txBody>
      </p:sp>
      <p:sp>
        <p:nvSpPr>
          <p:cNvPr id="8" name="Footer Placeholder 7">
            <a:extLst>
              <a:ext uri="{FF2B5EF4-FFF2-40B4-BE49-F238E27FC236}">
                <a16:creationId xmlns:a16="http://schemas.microsoft.com/office/drawing/2014/main" id="{92235968-D080-4647-994D-6328EABF5E0C}"/>
              </a:ext>
            </a:extLst>
          </p:cNvPr>
          <p:cNvSpPr>
            <a:spLocks noGrp="1"/>
          </p:cNvSpPr>
          <p:nvPr>
            <p:ph type="ftr" sz="quarter" idx="11"/>
          </p:nvPr>
        </p:nvSpPr>
        <p:spPr/>
        <p:txBody>
          <a:bodyPr/>
          <a:lstStyle/>
          <a:p>
            <a:r>
              <a:rPr lang="en-US"/>
              <a:t>CSCI2100D Lab 2</a:t>
            </a:r>
          </a:p>
        </p:txBody>
      </p:sp>
      <p:sp>
        <p:nvSpPr>
          <p:cNvPr id="9" name="Slide Number Placeholder 8">
            <a:extLst>
              <a:ext uri="{FF2B5EF4-FFF2-40B4-BE49-F238E27FC236}">
                <a16:creationId xmlns:a16="http://schemas.microsoft.com/office/drawing/2014/main" id="{DCC3F1F8-410B-B442-B397-6B0D6FEBA9F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0330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3773-7636-604E-891E-49DF7F6279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A2B46-DF17-9644-81AD-7FBC6A431D65}"/>
              </a:ext>
            </a:extLst>
          </p:cNvPr>
          <p:cNvSpPr>
            <a:spLocks noGrp="1"/>
          </p:cNvSpPr>
          <p:nvPr>
            <p:ph type="dt" sz="half" idx="10"/>
          </p:nvPr>
        </p:nvSpPr>
        <p:spPr/>
        <p:txBody>
          <a:bodyPr/>
          <a:lstStyle/>
          <a:p>
            <a:r>
              <a:rPr lang="en-US" altLang="zh-HK"/>
              <a:t>27/2/2020</a:t>
            </a:r>
            <a:endParaRPr lang="en-US"/>
          </a:p>
        </p:txBody>
      </p:sp>
      <p:sp>
        <p:nvSpPr>
          <p:cNvPr id="4" name="Footer Placeholder 3">
            <a:extLst>
              <a:ext uri="{FF2B5EF4-FFF2-40B4-BE49-F238E27FC236}">
                <a16:creationId xmlns:a16="http://schemas.microsoft.com/office/drawing/2014/main" id="{57E00C97-F95F-3A4E-8D1D-0F1B3FD949DC}"/>
              </a:ext>
            </a:extLst>
          </p:cNvPr>
          <p:cNvSpPr>
            <a:spLocks noGrp="1"/>
          </p:cNvSpPr>
          <p:nvPr>
            <p:ph type="ftr" sz="quarter" idx="11"/>
          </p:nvPr>
        </p:nvSpPr>
        <p:spPr/>
        <p:txBody>
          <a:bodyPr/>
          <a:lstStyle/>
          <a:p>
            <a:r>
              <a:rPr lang="en-US"/>
              <a:t>CSCI2100D Lab 2</a:t>
            </a:r>
          </a:p>
        </p:txBody>
      </p:sp>
      <p:sp>
        <p:nvSpPr>
          <p:cNvPr id="5" name="Slide Number Placeholder 4">
            <a:extLst>
              <a:ext uri="{FF2B5EF4-FFF2-40B4-BE49-F238E27FC236}">
                <a16:creationId xmlns:a16="http://schemas.microsoft.com/office/drawing/2014/main" id="{39B0249F-89AF-DF41-86C3-067E60F275C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733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82587-8809-1546-9D98-3A83A7B2901B}"/>
              </a:ext>
            </a:extLst>
          </p:cNvPr>
          <p:cNvSpPr>
            <a:spLocks noGrp="1"/>
          </p:cNvSpPr>
          <p:nvPr>
            <p:ph type="dt" sz="half" idx="10"/>
          </p:nvPr>
        </p:nvSpPr>
        <p:spPr/>
        <p:txBody>
          <a:bodyPr/>
          <a:lstStyle/>
          <a:p>
            <a:r>
              <a:rPr lang="en-US" altLang="zh-HK"/>
              <a:t>27/2/2020</a:t>
            </a:r>
            <a:endParaRPr lang="en-US"/>
          </a:p>
        </p:txBody>
      </p:sp>
      <p:sp>
        <p:nvSpPr>
          <p:cNvPr id="3" name="Footer Placeholder 2">
            <a:extLst>
              <a:ext uri="{FF2B5EF4-FFF2-40B4-BE49-F238E27FC236}">
                <a16:creationId xmlns:a16="http://schemas.microsoft.com/office/drawing/2014/main" id="{0BAE3255-7487-B74E-B15F-536C445D2EC4}"/>
              </a:ext>
            </a:extLst>
          </p:cNvPr>
          <p:cNvSpPr>
            <a:spLocks noGrp="1"/>
          </p:cNvSpPr>
          <p:nvPr>
            <p:ph type="ftr" sz="quarter" idx="11"/>
          </p:nvPr>
        </p:nvSpPr>
        <p:spPr/>
        <p:txBody>
          <a:bodyPr/>
          <a:lstStyle/>
          <a:p>
            <a:r>
              <a:rPr lang="en-US"/>
              <a:t>CSCI2100D Lab 2</a:t>
            </a:r>
          </a:p>
        </p:txBody>
      </p:sp>
      <p:sp>
        <p:nvSpPr>
          <p:cNvPr id="4" name="Slide Number Placeholder 3">
            <a:extLst>
              <a:ext uri="{FF2B5EF4-FFF2-40B4-BE49-F238E27FC236}">
                <a16:creationId xmlns:a16="http://schemas.microsoft.com/office/drawing/2014/main" id="{E93EB773-F385-1846-8868-F2F53D380E9C}"/>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90499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C938-EE72-A34C-94C7-379506AA5E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64B74E-690B-5B48-9480-0551FBEED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DA23E6-E358-B94A-8469-0F413F69E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69AD98-2097-2945-87B8-D7D0265FD1E5}"/>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6BA735E4-C3E2-474B-AB9A-FAE97EB9750C}"/>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BD0466E9-DB0F-7E4C-BEFD-73A2DDFAB20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52633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466-EF98-C64A-B370-00491386E1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A6C746-091D-954B-8FA4-BB58F3F47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62A1C-A23E-544A-916E-1F07C04C5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57D4C7-C788-5145-94AF-D24512DBFEAA}"/>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DBA6E0E-599D-9E4C-A37B-DD76577D103A}"/>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CD6A0340-CF59-EB48-A64B-CD8F38D043B2}"/>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89993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5089-D95A-5A42-8265-D6BF8AE9B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FCFF66-5E5E-8841-B48A-03F5040F4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3BA59AB-ABB2-214B-B2BD-DDF774113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HK"/>
              <a:t>27/2/2020</a:t>
            </a:r>
            <a:endParaRPr lang="en-US"/>
          </a:p>
        </p:txBody>
      </p:sp>
      <p:sp>
        <p:nvSpPr>
          <p:cNvPr id="5" name="Footer Placeholder 4">
            <a:extLst>
              <a:ext uri="{FF2B5EF4-FFF2-40B4-BE49-F238E27FC236}">
                <a16:creationId xmlns:a16="http://schemas.microsoft.com/office/drawing/2014/main" id="{55617D37-1752-6D49-BB6A-33CA16B56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CSCI2100D Lab 2</a:t>
            </a:r>
            <a:endParaRPr lang="en-US" dirty="0"/>
          </a:p>
        </p:txBody>
      </p:sp>
      <p:sp>
        <p:nvSpPr>
          <p:cNvPr id="6" name="Slide Number Placeholder 5">
            <a:extLst>
              <a:ext uri="{FF2B5EF4-FFF2-40B4-BE49-F238E27FC236}">
                <a16:creationId xmlns:a16="http://schemas.microsoft.com/office/drawing/2014/main" id="{D79BE071-524A-8D4B-98F9-4508FBCBE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D693-7EEE-EB4B-8E4A-5201F802BE3C}" type="slidenum">
              <a:rPr lang="en-US" smtClean="0"/>
              <a:t>‹#›</a:t>
            </a:fld>
            <a:endParaRPr lang="en-US"/>
          </a:p>
        </p:txBody>
      </p:sp>
    </p:spTree>
    <p:extLst>
      <p:ext uri="{BB962C8B-B14F-4D97-AF65-F5344CB8AC3E}">
        <p14:creationId xmlns:p14="http://schemas.microsoft.com/office/powerpoint/2010/main" val="150830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3759-9F63-CA4A-8EEB-BBAFC3847CA2}"/>
              </a:ext>
            </a:extLst>
          </p:cNvPr>
          <p:cNvSpPr>
            <a:spLocks noGrp="1"/>
          </p:cNvSpPr>
          <p:nvPr>
            <p:ph type="ctrTitle"/>
          </p:nvPr>
        </p:nvSpPr>
        <p:spPr/>
        <p:txBody>
          <a:bodyPr>
            <a:normAutofit/>
          </a:bodyPr>
          <a:lstStyle/>
          <a:p>
            <a:r>
              <a:rPr lang="en-US" altLang="zh-TW" sz="4400" dirty="0"/>
              <a:t>CSCI2100C Lab 2</a:t>
            </a:r>
            <a:endParaRPr lang="en-US" sz="3200" dirty="0"/>
          </a:p>
        </p:txBody>
      </p:sp>
      <p:sp>
        <p:nvSpPr>
          <p:cNvPr id="3" name="Subtitle 2">
            <a:extLst>
              <a:ext uri="{FF2B5EF4-FFF2-40B4-BE49-F238E27FC236}">
                <a16:creationId xmlns:a16="http://schemas.microsoft.com/office/drawing/2014/main" id="{034D32F1-D724-6440-B180-046983666F1C}"/>
              </a:ext>
            </a:extLst>
          </p:cNvPr>
          <p:cNvSpPr>
            <a:spLocks noGrp="1"/>
          </p:cNvSpPr>
          <p:nvPr>
            <p:ph type="subTitle" idx="1"/>
          </p:nvPr>
        </p:nvSpPr>
        <p:spPr/>
        <p:txBody>
          <a:bodyPr/>
          <a:lstStyle/>
          <a:p>
            <a:r>
              <a:rPr lang="en-US" dirty="0"/>
              <a:t>Prepared by:</a:t>
            </a:r>
          </a:p>
          <a:p>
            <a:r>
              <a:rPr lang="en-US" dirty="0"/>
              <a:t>Lo Chun </a:t>
            </a:r>
            <a:r>
              <a:rPr lang="en-US" dirty="0" err="1"/>
              <a:t>Hei</a:t>
            </a:r>
            <a:endParaRPr lang="en-US" dirty="0"/>
          </a:p>
        </p:txBody>
      </p:sp>
      <p:sp>
        <p:nvSpPr>
          <p:cNvPr id="4" name="Date Placeholder 3">
            <a:extLst>
              <a:ext uri="{FF2B5EF4-FFF2-40B4-BE49-F238E27FC236}">
                <a16:creationId xmlns:a16="http://schemas.microsoft.com/office/drawing/2014/main" id="{171B32CC-CC51-4C18-B3C5-2C94787796B3}"/>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5F4E04A7-801F-4F55-B5F9-6E90969D46CD}"/>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8A665C53-CFEB-436E-BFF1-7667D9D276D8}"/>
              </a:ext>
            </a:extLst>
          </p:cNvPr>
          <p:cNvSpPr>
            <a:spLocks noGrp="1"/>
          </p:cNvSpPr>
          <p:nvPr>
            <p:ph type="sldNum" sz="quarter" idx="12"/>
          </p:nvPr>
        </p:nvSpPr>
        <p:spPr/>
        <p:txBody>
          <a:bodyPr/>
          <a:lstStyle/>
          <a:p>
            <a:fld id="{F12FD693-7EEE-EB4B-8E4A-5201F802BE3C}" type="slidenum">
              <a:rPr lang="en-US" smtClean="0"/>
              <a:t>1</a:t>
            </a:fld>
            <a:endParaRPr lang="en-US"/>
          </a:p>
        </p:txBody>
      </p:sp>
    </p:spTree>
    <p:extLst>
      <p:ext uri="{BB962C8B-B14F-4D97-AF65-F5344CB8AC3E}">
        <p14:creationId xmlns:p14="http://schemas.microsoft.com/office/powerpoint/2010/main" val="350357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dirty="0"/>
              <a:t>A stack stores a set </a:t>
            </a:r>
            <a:r>
              <a:rPr lang="zh-HK" altLang="en-US" dirty="0"/>
              <a:t>𝑆 </a:t>
            </a:r>
            <a:r>
              <a:rPr lang="en-US" altLang="zh-HK" dirty="0"/>
              <a:t>of elements that only allows two </a:t>
            </a:r>
            <a:r>
              <a:rPr lang="en-US" altLang="zh-HK" b="1" dirty="0"/>
              <a:t>constrained</a:t>
            </a:r>
            <a:r>
              <a:rPr lang="en-US" altLang="zh-HK" dirty="0"/>
              <a:t> updates (a.k.a. Last-In-First-Out (LIFO)):</a:t>
            </a:r>
          </a:p>
          <a:p>
            <a:pPr lvl="1"/>
            <a:r>
              <a:rPr lang="en-US" altLang="zh-HK" dirty="0"/>
              <a:t>Push(e): add a new element to </a:t>
            </a:r>
            <a:r>
              <a:rPr lang="zh-HK" altLang="en-US" dirty="0"/>
              <a:t>𝑆</a:t>
            </a:r>
            <a:endParaRPr lang="en-US" altLang="zh-HK" dirty="0"/>
          </a:p>
          <a:p>
            <a:pPr lvl="1"/>
            <a:r>
              <a:rPr lang="en-US" altLang="zh-HK" dirty="0"/>
              <a:t>Pop(): removes the most recently added element from </a:t>
            </a:r>
            <a:r>
              <a:rPr lang="zh-HK" altLang="en-US" dirty="0"/>
              <a:t>𝑆</a:t>
            </a:r>
            <a:endParaRPr lang="en-US" altLang="zh-HK" dirty="0"/>
          </a:p>
          <a:p>
            <a:r>
              <a:rPr lang="en-US" altLang="zh-HK" dirty="0"/>
              <a:t>Only the </a:t>
            </a:r>
            <a:r>
              <a:rPr lang="en-US" altLang="zh-HK" b="1" dirty="0"/>
              <a:t>top</a:t>
            </a:r>
            <a:r>
              <a:rPr lang="en-US" altLang="zh-HK" dirty="0"/>
              <a:t> element is accessible</a:t>
            </a:r>
          </a:p>
          <a:p>
            <a:pPr lvl="1"/>
            <a:endParaRPr lang="en-US" altLang="zh-HK" dirty="0"/>
          </a:p>
          <a:p>
            <a:pPr marL="0" indent="0">
              <a:buNone/>
            </a:pPr>
            <a:endParaRPr lang="en-US" altLang="zh-HK" dirty="0"/>
          </a:p>
          <a:p>
            <a:endParaRPr lang="en-US" altLang="zh-HK" dirty="0"/>
          </a:p>
          <a:p>
            <a:endParaRPr lang="zh-HK" altLang="en-US"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Stack</a:t>
            </a:r>
            <a:br>
              <a:rPr lang="en-US" altLang="zh-HK" dirty="0"/>
            </a:br>
            <a:r>
              <a:rPr lang="en-US" altLang="zh-HK" sz="2400" dirty="0"/>
              <a:t>Properties</a:t>
            </a:r>
            <a:endParaRPr lang="zh-HK" altLang="en-US" dirty="0"/>
          </a:p>
        </p:txBody>
      </p:sp>
      <p:pic>
        <p:nvPicPr>
          <p:cNvPr id="3" name="Picture 2">
            <a:extLst>
              <a:ext uri="{FF2B5EF4-FFF2-40B4-BE49-F238E27FC236}">
                <a16:creationId xmlns:a16="http://schemas.microsoft.com/office/drawing/2014/main" id="{E0A7C5C2-2422-470C-96EC-57E200761914}"/>
              </a:ext>
            </a:extLst>
          </p:cNvPr>
          <p:cNvPicPr>
            <a:picLocks noChangeAspect="1"/>
          </p:cNvPicPr>
          <p:nvPr/>
        </p:nvPicPr>
        <p:blipFill>
          <a:blip r:embed="rId2"/>
          <a:stretch>
            <a:fillRect/>
          </a:stretch>
        </p:blipFill>
        <p:spPr>
          <a:xfrm>
            <a:off x="2705100" y="3948113"/>
            <a:ext cx="6781800" cy="2228850"/>
          </a:xfrm>
          <a:prstGeom prst="rect">
            <a:avLst/>
          </a:prstGeom>
        </p:spPr>
      </p:pic>
      <p:sp>
        <p:nvSpPr>
          <p:cNvPr id="7" name="Date Placeholder 6">
            <a:extLst>
              <a:ext uri="{FF2B5EF4-FFF2-40B4-BE49-F238E27FC236}">
                <a16:creationId xmlns:a16="http://schemas.microsoft.com/office/drawing/2014/main" id="{55463780-FA78-4616-9EBD-155D7D98A39E}"/>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6B32ABF3-1562-47B9-86C0-3EC50926062C}"/>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67FB44EA-2BA5-435F-B99D-0CA567EDF143}"/>
              </a:ext>
            </a:extLst>
          </p:cNvPr>
          <p:cNvSpPr>
            <a:spLocks noGrp="1"/>
          </p:cNvSpPr>
          <p:nvPr>
            <p:ph type="sldNum" sz="quarter" idx="12"/>
          </p:nvPr>
        </p:nvSpPr>
        <p:spPr/>
        <p:txBody>
          <a:bodyPr/>
          <a:lstStyle/>
          <a:p>
            <a:fld id="{F12FD693-7EEE-EB4B-8E4A-5201F802BE3C}" type="slidenum">
              <a:rPr lang="en-US" smtClean="0"/>
              <a:t>10</a:t>
            </a:fld>
            <a:endParaRPr lang="en-US"/>
          </a:p>
        </p:txBody>
      </p:sp>
    </p:spTree>
    <p:extLst>
      <p:ext uri="{BB962C8B-B14F-4D97-AF65-F5344CB8AC3E}">
        <p14:creationId xmlns:p14="http://schemas.microsoft.com/office/powerpoint/2010/main" val="359904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sz="2400" dirty="0"/>
              <a:t>Implementing with array:</a:t>
            </a:r>
          </a:p>
          <a:p>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endParaRPr lang="en-US" altLang="zh-HK" sz="2400" dirty="0"/>
          </a:p>
          <a:p>
            <a:r>
              <a:rPr lang="en-US" altLang="zh-HK" sz="2400" dirty="0"/>
              <a:t>Removal of element C is optional (why?)</a:t>
            </a:r>
          </a:p>
          <a:p>
            <a:pPr lvl="1"/>
            <a:r>
              <a:rPr lang="en-US" altLang="zh-HK" sz="2000" dirty="0"/>
              <a:t>Or can you actually remove an element from an array?</a:t>
            </a:r>
          </a:p>
          <a:p>
            <a:pPr lvl="1"/>
            <a:r>
              <a:rPr lang="en-US" altLang="zh-HK" sz="2000" dirty="0"/>
              <a:t>Change with some value that you never use; or use pointer to refer to </a:t>
            </a:r>
            <a:r>
              <a:rPr lang="en-US" altLang="zh-HK" sz="2000"/>
              <a:t>another address</a:t>
            </a:r>
            <a:endParaRPr lang="en-US" altLang="zh-HK" sz="2000" dirty="0"/>
          </a:p>
          <a:p>
            <a:endParaRPr lang="en-US" altLang="zh-HK" sz="2400" dirty="0"/>
          </a:p>
          <a:p>
            <a:pPr marL="0" indent="0">
              <a:buNone/>
            </a:pPr>
            <a:endParaRPr lang="en-US" altLang="zh-HK" sz="2400" dirty="0"/>
          </a:p>
          <a:p>
            <a:pPr marL="0" indent="0">
              <a:buNone/>
            </a:pPr>
            <a:endParaRPr lang="en-US" altLang="zh-HK" sz="2400" dirty="0"/>
          </a:p>
          <a:p>
            <a:pPr marL="0" indent="0">
              <a:buNone/>
            </a:pPr>
            <a:endParaRPr lang="en-US" altLang="zh-HK" sz="2400" dirty="0"/>
          </a:p>
          <a:p>
            <a:endParaRPr lang="en-US" altLang="zh-HK" sz="2400" dirty="0"/>
          </a:p>
          <a:p>
            <a:endParaRPr lang="en-US" altLang="zh-HK" sz="2400" dirty="0"/>
          </a:p>
          <a:p>
            <a:pPr lvl="1"/>
            <a:endParaRPr lang="en-US" altLang="zh-HK" sz="2000" dirty="0"/>
          </a:p>
          <a:p>
            <a:pPr marL="0" indent="0">
              <a:buNone/>
            </a:pPr>
            <a:endParaRPr lang="en-US" altLang="zh-HK" sz="2400" dirty="0"/>
          </a:p>
          <a:p>
            <a:endParaRPr lang="en-US" altLang="zh-HK" sz="2400" dirty="0"/>
          </a:p>
          <a:p>
            <a:endParaRPr lang="zh-HK" altLang="en-US" sz="2400" dirty="0"/>
          </a:p>
        </p:txBody>
      </p:sp>
      <p:sp>
        <p:nvSpPr>
          <p:cNvPr id="88" name="TextBox 87">
            <a:extLst>
              <a:ext uri="{FF2B5EF4-FFF2-40B4-BE49-F238E27FC236}">
                <a16:creationId xmlns:a16="http://schemas.microsoft.com/office/drawing/2014/main" id="{338F9184-5F03-4AC0-AA6B-7D9EFF8365E3}"/>
              </a:ext>
            </a:extLst>
          </p:cNvPr>
          <p:cNvSpPr txBox="1"/>
          <p:nvPr/>
        </p:nvSpPr>
        <p:spPr>
          <a:xfrm>
            <a:off x="5739037" y="2956429"/>
            <a:ext cx="498213"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top</a:t>
            </a:r>
            <a:endParaRPr lang="zh-HK" altLang="en-US" b="1" dirty="0">
              <a:solidFill>
                <a:schemeClr val="accent6"/>
              </a:solidFill>
              <a:latin typeface="Calibri Light" panose="020F0302020204030204" pitchFamily="34" charset="0"/>
            </a:endParaRPr>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Stack</a:t>
            </a:r>
            <a:br>
              <a:rPr lang="en-US" altLang="zh-HK" dirty="0"/>
            </a:br>
            <a:r>
              <a:rPr lang="en-US" altLang="zh-HK" sz="2400" dirty="0"/>
              <a:t>Implementation</a:t>
            </a:r>
            <a:endParaRPr lang="zh-HK" altLang="en-US" dirty="0"/>
          </a:p>
        </p:txBody>
      </p:sp>
      <p:graphicFrame>
        <p:nvGraphicFramePr>
          <p:cNvPr id="77" name="Table 7">
            <a:extLst>
              <a:ext uri="{FF2B5EF4-FFF2-40B4-BE49-F238E27FC236}">
                <a16:creationId xmlns:a16="http://schemas.microsoft.com/office/drawing/2014/main" id="{25D81DA3-60FA-4173-92A8-90E22C62E465}"/>
              </a:ext>
            </a:extLst>
          </p:cNvPr>
          <p:cNvGraphicFramePr>
            <a:graphicFrameLocks noGrp="1"/>
          </p:cNvGraphicFramePr>
          <p:nvPr>
            <p:extLst>
              <p:ext uri="{D42A27DB-BD31-4B8C-83A1-F6EECF244321}">
                <p14:modId xmlns:p14="http://schemas.microsoft.com/office/powerpoint/2010/main" val="3899918800"/>
              </p:ext>
            </p:extLst>
          </p:nvPr>
        </p:nvGraphicFramePr>
        <p:xfrm>
          <a:off x="923095" y="2297619"/>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0">
                <a:tc>
                  <a:txBody>
                    <a:bodyPr/>
                    <a:lstStyle/>
                    <a:p>
                      <a:pPr algn="ctr"/>
                      <a:r>
                        <a:rPr lang="en-US" altLang="zh-HK" sz="1600" b="0" dirty="0">
                          <a:ln>
                            <a:noFill/>
                          </a:ln>
                          <a:solidFill>
                            <a:schemeClr val="tx1"/>
                          </a:solidFill>
                          <a:latin typeface="Calibri Light" panose="020F0302020204030204" pitchFamily="34" charset="0"/>
                        </a:rPr>
                        <a:t>A</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B</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C</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pic>
        <p:nvPicPr>
          <p:cNvPr id="78" name="Picture 77">
            <a:extLst>
              <a:ext uri="{FF2B5EF4-FFF2-40B4-BE49-F238E27FC236}">
                <a16:creationId xmlns:a16="http://schemas.microsoft.com/office/drawing/2014/main" id="{FB8349B8-BD17-43DF-B40C-946CA7FB7ABC}"/>
              </a:ext>
            </a:extLst>
          </p:cNvPr>
          <p:cNvPicPr>
            <a:picLocks noChangeAspect="1"/>
          </p:cNvPicPr>
          <p:nvPr/>
        </p:nvPicPr>
        <p:blipFill>
          <a:blip r:embed="rId2"/>
          <a:stretch>
            <a:fillRect/>
          </a:stretch>
        </p:blipFill>
        <p:spPr>
          <a:xfrm>
            <a:off x="7472256" y="308669"/>
            <a:ext cx="4362450" cy="1433727"/>
          </a:xfrm>
          <a:prstGeom prst="rect">
            <a:avLst/>
          </a:prstGeom>
        </p:spPr>
      </p:pic>
      <p:cxnSp>
        <p:nvCxnSpPr>
          <p:cNvPr id="85" name="Straight Arrow Connector 84">
            <a:extLst>
              <a:ext uri="{FF2B5EF4-FFF2-40B4-BE49-F238E27FC236}">
                <a16:creationId xmlns:a16="http://schemas.microsoft.com/office/drawing/2014/main" id="{4EC79F10-FC48-45CD-BCFD-CE4465F4D25E}"/>
              </a:ext>
            </a:extLst>
          </p:cNvPr>
          <p:cNvCxnSpPr>
            <a:cxnSpLocks/>
          </p:cNvCxnSpPr>
          <p:nvPr/>
        </p:nvCxnSpPr>
        <p:spPr>
          <a:xfrm flipV="1">
            <a:off x="5755263" y="2910141"/>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969F77C6-6D6D-4C66-B213-4B74F85707E8}"/>
              </a:ext>
            </a:extLst>
          </p:cNvPr>
          <p:cNvSpPr/>
          <p:nvPr/>
        </p:nvSpPr>
        <p:spPr>
          <a:xfrm>
            <a:off x="6495246" y="2998707"/>
            <a:ext cx="160129" cy="617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90" name="Table 7">
            <a:extLst>
              <a:ext uri="{FF2B5EF4-FFF2-40B4-BE49-F238E27FC236}">
                <a16:creationId xmlns:a16="http://schemas.microsoft.com/office/drawing/2014/main" id="{EC84F21E-0238-4D6F-AF66-CCC5071F1C91}"/>
              </a:ext>
            </a:extLst>
          </p:cNvPr>
          <p:cNvGraphicFramePr>
            <a:graphicFrameLocks noGrp="1"/>
          </p:cNvGraphicFramePr>
          <p:nvPr>
            <p:extLst>
              <p:ext uri="{D42A27DB-BD31-4B8C-83A1-F6EECF244321}">
                <p14:modId xmlns:p14="http://schemas.microsoft.com/office/powerpoint/2010/main" val="2439983713"/>
              </p:ext>
            </p:extLst>
          </p:nvPr>
        </p:nvGraphicFramePr>
        <p:xfrm>
          <a:off x="923095" y="3721720"/>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0">
                <a:tc>
                  <a:txBody>
                    <a:bodyPr/>
                    <a:lstStyle/>
                    <a:p>
                      <a:pPr algn="ctr"/>
                      <a:r>
                        <a:rPr lang="en-US" altLang="zh-HK" sz="1600" b="0" dirty="0">
                          <a:ln>
                            <a:noFill/>
                          </a:ln>
                          <a:solidFill>
                            <a:schemeClr val="tx1"/>
                          </a:solidFill>
                          <a:latin typeface="Calibri Light" panose="020F0302020204030204" pitchFamily="34" charset="0"/>
                        </a:rPr>
                        <a:t>A</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B</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C</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sp>
        <p:nvSpPr>
          <p:cNvPr id="91" name="TextBox 90">
            <a:extLst>
              <a:ext uri="{FF2B5EF4-FFF2-40B4-BE49-F238E27FC236}">
                <a16:creationId xmlns:a16="http://schemas.microsoft.com/office/drawing/2014/main" id="{0ED48110-0907-4CE7-888E-A27A661E3CDD}"/>
              </a:ext>
            </a:extLst>
          </p:cNvPr>
          <p:cNvSpPr txBox="1"/>
          <p:nvPr/>
        </p:nvSpPr>
        <p:spPr>
          <a:xfrm>
            <a:off x="4355089" y="4361248"/>
            <a:ext cx="498213"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top</a:t>
            </a:r>
            <a:endParaRPr lang="zh-HK" altLang="en-US" b="1" dirty="0">
              <a:solidFill>
                <a:schemeClr val="accent6"/>
              </a:solidFill>
              <a:latin typeface="Calibri Light" panose="020F0302020204030204" pitchFamily="34" charset="0"/>
            </a:endParaRPr>
          </a:p>
        </p:txBody>
      </p:sp>
      <p:cxnSp>
        <p:nvCxnSpPr>
          <p:cNvPr id="92" name="Straight Arrow Connector 91">
            <a:extLst>
              <a:ext uri="{FF2B5EF4-FFF2-40B4-BE49-F238E27FC236}">
                <a16:creationId xmlns:a16="http://schemas.microsoft.com/office/drawing/2014/main" id="{84A727F7-0B93-4E83-8F75-8A15ABFB5457}"/>
              </a:ext>
            </a:extLst>
          </p:cNvPr>
          <p:cNvCxnSpPr>
            <a:cxnSpLocks/>
          </p:cNvCxnSpPr>
          <p:nvPr/>
        </p:nvCxnSpPr>
        <p:spPr>
          <a:xfrm flipV="1">
            <a:off x="4371315" y="432319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CA895A2D-BB8D-43B4-8C8D-2A63FBE86B5F}"/>
              </a:ext>
            </a:extLst>
          </p:cNvPr>
          <p:cNvSpPr txBox="1"/>
          <p:nvPr/>
        </p:nvSpPr>
        <p:spPr>
          <a:xfrm>
            <a:off x="6575310" y="3125206"/>
            <a:ext cx="683200" cy="369332"/>
          </a:xfrm>
          <a:prstGeom prst="rect">
            <a:avLst/>
          </a:prstGeom>
          <a:noFill/>
        </p:spPr>
        <p:txBody>
          <a:bodyPr wrap="none" rtlCol="0">
            <a:spAutoFit/>
          </a:bodyPr>
          <a:lstStyle/>
          <a:p>
            <a:r>
              <a:rPr lang="en-US" altLang="zh-HK" dirty="0">
                <a:latin typeface="Calibri Light" panose="020F0302020204030204" pitchFamily="34" charset="0"/>
              </a:rPr>
              <a:t>pop()</a:t>
            </a:r>
            <a:endParaRPr lang="zh-HK" altLang="en-US" dirty="0">
              <a:latin typeface="Calibri Light" panose="020F0302020204030204" pitchFamily="34" charset="0"/>
            </a:endParaRPr>
          </a:p>
        </p:txBody>
      </p:sp>
      <p:sp>
        <p:nvSpPr>
          <p:cNvPr id="7" name="Date Placeholder 6">
            <a:extLst>
              <a:ext uri="{FF2B5EF4-FFF2-40B4-BE49-F238E27FC236}">
                <a16:creationId xmlns:a16="http://schemas.microsoft.com/office/drawing/2014/main" id="{F17BA31E-3BCD-4603-860E-2130B98A2EFC}"/>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C300ECD5-AAD7-4182-899F-0FB9A7544CF8}"/>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D87EDC00-94D2-4B63-B8ED-DA954267396D}"/>
              </a:ext>
            </a:extLst>
          </p:cNvPr>
          <p:cNvSpPr>
            <a:spLocks noGrp="1"/>
          </p:cNvSpPr>
          <p:nvPr>
            <p:ph type="sldNum" sz="quarter" idx="12"/>
          </p:nvPr>
        </p:nvSpPr>
        <p:spPr/>
        <p:txBody>
          <a:bodyPr/>
          <a:lstStyle/>
          <a:p>
            <a:fld id="{F12FD693-7EEE-EB4B-8E4A-5201F802BE3C}" type="slidenum">
              <a:rPr lang="en-US" smtClean="0"/>
              <a:t>11</a:t>
            </a:fld>
            <a:endParaRPr lang="en-US"/>
          </a:p>
        </p:txBody>
      </p:sp>
      <p:sp>
        <p:nvSpPr>
          <p:cNvPr id="16" name="TextBox 15">
            <a:extLst>
              <a:ext uri="{FF2B5EF4-FFF2-40B4-BE49-F238E27FC236}">
                <a16:creationId xmlns:a16="http://schemas.microsoft.com/office/drawing/2014/main" id="{DF98A635-C7B7-4FAD-9F9E-DB1BD2C643DE}"/>
              </a:ext>
            </a:extLst>
          </p:cNvPr>
          <p:cNvSpPr txBox="1"/>
          <p:nvPr/>
        </p:nvSpPr>
        <p:spPr>
          <a:xfrm>
            <a:off x="10742440" y="2297619"/>
            <a:ext cx="1255172" cy="1015663"/>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For the arrow representation, please note that </a:t>
            </a:r>
            <a:r>
              <a:rPr lang="en-US" altLang="zh-HK" sz="1200" b="1" dirty="0">
                <a:latin typeface="Calibri Light" panose="020F0302020204030204" pitchFamily="34" charset="0"/>
              </a:rPr>
              <a:t>top</a:t>
            </a:r>
            <a:r>
              <a:rPr lang="en-US" altLang="zh-HK" sz="1200" dirty="0">
                <a:latin typeface="Calibri Light" panose="020F0302020204030204" pitchFamily="34" charset="0"/>
              </a:rPr>
              <a:t> is an array index.</a:t>
            </a:r>
            <a:endParaRPr lang="zh-HK" altLang="en-US" sz="1200" dirty="0">
              <a:latin typeface="Calibri Light" panose="020F0302020204030204" pitchFamily="34" charset="0"/>
            </a:endParaRPr>
          </a:p>
        </p:txBody>
      </p:sp>
    </p:spTree>
    <p:extLst>
      <p:ext uri="{BB962C8B-B14F-4D97-AF65-F5344CB8AC3E}">
        <p14:creationId xmlns:p14="http://schemas.microsoft.com/office/powerpoint/2010/main" val="7633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1" grpId="0"/>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fontScale="92500" lnSpcReduction="10000"/>
          </a:bodyPr>
          <a:lstStyle/>
          <a:p>
            <a:r>
              <a:rPr lang="en-US" altLang="zh-HK" sz="2400" dirty="0"/>
              <a:t>Implementing with linked list:</a:t>
            </a:r>
          </a:p>
          <a:p>
            <a:endParaRPr lang="en-US" altLang="zh-HK" sz="2400" dirty="0"/>
          </a:p>
          <a:p>
            <a:endParaRPr lang="en-US" altLang="zh-HK" sz="2400" dirty="0"/>
          </a:p>
          <a:p>
            <a:endParaRPr lang="en-US" altLang="zh-HK" sz="2400" dirty="0"/>
          </a:p>
          <a:p>
            <a:endParaRPr lang="en-US" altLang="zh-HK" sz="2400" dirty="0"/>
          </a:p>
          <a:p>
            <a:endParaRPr lang="en-US" altLang="zh-HK" sz="2400" dirty="0"/>
          </a:p>
          <a:p>
            <a:endParaRPr lang="en-US" altLang="zh-HK" sz="2400" dirty="0"/>
          </a:p>
          <a:p>
            <a:endParaRPr lang="en-US" altLang="zh-HK" sz="2400" dirty="0"/>
          </a:p>
          <a:p>
            <a:endParaRPr lang="en-US" altLang="zh-HK" sz="2400" dirty="0"/>
          </a:p>
          <a:p>
            <a:r>
              <a:rPr lang="en-US" altLang="zh-HK" sz="2400" dirty="0"/>
              <a:t>Removal of element C (from …) is a good practice (why?)</a:t>
            </a:r>
          </a:p>
          <a:p>
            <a:pPr lvl="1"/>
            <a:r>
              <a:rPr lang="en-US" altLang="zh-HK" sz="2000" dirty="0"/>
              <a:t>From memory, is no longer accessible to the element for better memory usage</a:t>
            </a:r>
          </a:p>
          <a:p>
            <a:endParaRPr lang="en-US" altLang="zh-HK" sz="2400" dirty="0"/>
          </a:p>
          <a:p>
            <a:pPr lvl="1"/>
            <a:endParaRPr lang="en-US" altLang="zh-HK" sz="2000" dirty="0"/>
          </a:p>
          <a:p>
            <a:pPr marL="0" indent="0">
              <a:buNone/>
            </a:pPr>
            <a:endParaRPr lang="en-US" altLang="zh-HK" sz="2400" dirty="0"/>
          </a:p>
          <a:p>
            <a:endParaRPr lang="en-US" altLang="zh-HK" sz="2400" dirty="0"/>
          </a:p>
          <a:p>
            <a:endParaRPr lang="zh-HK" altLang="en-US" sz="2400" dirty="0"/>
          </a:p>
        </p:txBody>
      </p:sp>
      <p:sp>
        <p:nvSpPr>
          <p:cNvPr id="88" name="TextBox 87">
            <a:extLst>
              <a:ext uri="{FF2B5EF4-FFF2-40B4-BE49-F238E27FC236}">
                <a16:creationId xmlns:a16="http://schemas.microsoft.com/office/drawing/2014/main" id="{338F9184-5F03-4AC0-AA6B-7D9EFF8365E3}"/>
              </a:ext>
            </a:extLst>
          </p:cNvPr>
          <p:cNvSpPr txBox="1"/>
          <p:nvPr/>
        </p:nvSpPr>
        <p:spPr>
          <a:xfrm>
            <a:off x="6752246" y="3497369"/>
            <a:ext cx="498213"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top</a:t>
            </a:r>
            <a:endParaRPr lang="zh-HK" altLang="en-US" b="1" dirty="0">
              <a:solidFill>
                <a:schemeClr val="accent6"/>
              </a:solidFill>
              <a:latin typeface="Calibri Light" panose="020F0302020204030204" pitchFamily="34" charset="0"/>
            </a:endParaRPr>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Stack</a:t>
            </a:r>
            <a:br>
              <a:rPr lang="en-US" altLang="zh-HK" dirty="0"/>
            </a:br>
            <a:r>
              <a:rPr lang="en-US" altLang="zh-HK" sz="2400" dirty="0"/>
              <a:t>Implementation</a:t>
            </a:r>
            <a:endParaRPr lang="zh-HK" altLang="en-US" dirty="0"/>
          </a:p>
        </p:txBody>
      </p:sp>
      <p:pic>
        <p:nvPicPr>
          <p:cNvPr id="78" name="Picture 77">
            <a:extLst>
              <a:ext uri="{FF2B5EF4-FFF2-40B4-BE49-F238E27FC236}">
                <a16:creationId xmlns:a16="http://schemas.microsoft.com/office/drawing/2014/main" id="{FB8349B8-BD17-43DF-B40C-946CA7FB7ABC}"/>
              </a:ext>
            </a:extLst>
          </p:cNvPr>
          <p:cNvPicPr>
            <a:picLocks noChangeAspect="1"/>
          </p:cNvPicPr>
          <p:nvPr/>
        </p:nvPicPr>
        <p:blipFill>
          <a:blip r:embed="rId2"/>
          <a:stretch>
            <a:fillRect/>
          </a:stretch>
        </p:blipFill>
        <p:spPr>
          <a:xfrm>
            <a:off x="7472256" y="308669"/>
            <a:ext cx="4362450" cy="1433727"/>
          </a:xfrm>
          <a:prstGeom prst="rect">
            <a:avLst/>
          </a:prstGeom>
        </p:spPr>
      </p:pic>
      <p:cxnSp>
        <p:nvCxnSpPr>
          <p:cNvPr id="85" name="Straight Arrow Connector 84">
            <a:extLst>
              <a:ext uri="{FF2B5EF4-FFF2-40B4-BE49-F238E27FC236}">
                <a16:creationId xmlns:a16="http://schemas.microsoft.com/office/drawing/2014/main" id="{4EC79F10-FC48-45CD-BCFD-CE4465F4D25E}"/>
              </a:ext>
            </a:extLst>
          </p:cNvPr>
          <p:cNvCxnSpPr>
            <a:cxnSpLocks/>
          </p:cNvCxnSpPr>
          <p:nvPr/>
        </p:nvCxnSpPr>
        <p:spPr>
          <a:xfrm flipV="1">
            <a:off x="6768472" y="3459311"/>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969F77C6-6D6D-4C66-B213-4B74F85707E8}"/>
              </a:ext>
            </a:extLst>
          </p:cNvPr>
          <p:cNvSpPr/>
          <p:nvPr/>
        </p:nvSpPr>
        <p:spPr>
          <a:xfrm>
            <a:off x="5812046" y="3530121"/>
            <a:ext cx="160129" cy="617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3" name="TextBox 92">
            <a:extLst>
              <a:ext uri="{FF2B5EF4-FFF2-40B4-BE49-F238E27FC236}">
                <a16:creationId xmlns:a16="http://schemas.microsoft.com/office/drawing/2014/main" id="{CA895A2D-BB8D-43B4-8C8D-2A63FBE86B5F}"/>
              </a:ext>
            </a:extLst>
          </p:cNvPr>
          <p:cNvSpPr txBox="1"/>
          <p:nvPr/>
        </p:nvSpPr>
        <p:spPr>
          <a:xfrm>
            <a:off x="5892110" y="3656620"/>
            <a:ext cx="683200" cy="369332"/>
          </a:xfrm>
          <a:prstGeom prst="rect">
            <a:avLst/>
          </a:prstGeom>
          <a:noFill/>
        </p:spPr>
        <p:txBody>
          <a:bodyPr wrap="none" rtlCol="0">
            <a:spAutoFit/>
          </a:bodyPr>
          <a:lstStyle/>
          <a:p>
            <a:r>
              <a:rPr lang="en-US" altLang="zh-HK" dirty="0">
                <a:latin typeface="Calibri Light" panose="020F0302020204030204" pitchFamily="34" charset="0"/>
              </a:rPr>
              <a:t>pop()</a:t>
            </a:r>
            <a:endParaRPr lang="zh-HK" altLang="en-US" dirty="0">
              <a:latin typeface="Calibri Light" panose="020F0302020204030204" pitchFamily="34" charset="0"/>
            </a:endParaRPr>
          </a:p>
        </p:txBody>
      </p:sp>
      <p:grpSp>
        <p:nvGrpSpPr>
          <p:cNvPr id="94" name="Group 93">
            <a:extLst>
              <a:ext uri="{FF2B5EF4-FFF2-40B4-BE49-F238E27FC236}">
                <a16:creationId xmlns:a16="http://schemas.microsoft.com/office/drawing/2014/main" id="{CC50B7B6-0C26-4E92-99C5-7BD2915CD4E7}"/>
              </a:ext>
            </a:extLst>
          </p:cNvPr>
          <p:cNvGrpSpPr/>
          <p:nvPr/>
        </p:nvGrpSpPr>
        <p:grpSpPr>
          <a:xfrm>
            <a:off x="1684098" y="2425534"/>
            <a:ext cx="1637319" cy="783935"/>
            <a:chOff x="1585343" y="1825625"/>
            <a:chExt cx="2049145" cy="981114"/>
          </a:xfrm>
        </p:grpSpPr>
        <p:sp>
          <p:nvSpPr>
            <p:cNvPr id="95" name="Rectangle: Rounded Corners 94">
              <a:extLst>
                <a:ext uri="{FF2B5EF4-FFF2-40B4-BE49-F238E27FC236}">
                  <a16:creationId xmlns:a16="http://schemas.microsoft.com/office/drawing/2014/main" id="{79E13EFA-3299-426C-8DBE-21C5FC6D7443}"/>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13" name="Straight Arrow Connector 112">
              <a:extLst>
                <a:ext uri="{FF2B5EF4-FFF2-40B4-BE49-F238E27FC236}">
                  <a16:creationId xmlns:a16="http://schemas.microsoft.com/office/drawing/2014/main" id="{7038CD58-FF73-4D35-8B77-27CA6FEABFDE}"/>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FBF94A0D-EE49-406A-9CF6-5192A7A385A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D5C5D930-2F58-4D02-8506-56B25A548A15}"/>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6" name="Oval 115">
              <a:extLst>
                <a:ext uri="{FF2B5EF4-FFF2-40B4-BE49-F238E27FC236}">
                  <a16:creationId xmlns:a16="http://schemas.microsoft.com/office/drawing/2014/main" id="{A8F61DE4-E08C-4317-8C8E-F67F1D0AA77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7" name="Rectangle 116">
              <a:extLst>
                <a:ext uri="{FF2B5EF4-FFF2-40B4-BE49-F238E27FC236}">
                  <a16:creationId xmlns:a16="http://schemas.microsoft.com/office/drawing/2014/main" id="{F838ACBA-DC03-49B8-9DEC-6E8DF0D3B91E}"/>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8" name="TextBox 117">
              <a:extLst>
                <a:ext uri="{FF2B5EF4-FFF2-40B4-BE49-F238E27FC236}">
                  <a16:creationId xmlns:a16="http://schemas.microsoft.com/office/drawing/2014/main" id="{7615BF6B-E068-4FFE-A59C-D7A186C4042D}"/>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grpSp>
        <p:nvGrpSpPr>
          <p:cNvPr id="119" name="Group 118">
            <a:extLst>
              <a:ext uri="{FF2B5EF4-FFF2-40B4-BE49-F238E27FC236}">
                <a16:creationId xmlns:a16="http://schemas.microsoft.com/office/drawing/2014/main" id="{135A9FDE-EB69-4BA2-9D23-1DD0C8149655}"/>
              </a:ext>
            </a:extLst>
          </p:cNvPr>
          <p:cNvGrpSpPr/>
          <p:nvPr/>
        </p:nvGrpSpPr>
        <p:grpSpPr>
          <a:xfrm>
            <a:off x="3173663" y="2422997"/>
            <a:ext cx="1637319" cy="783935"/>
            <a:chOff x="1585343" y="1825625"/>
            <a:chExt cx="2049145" cy="981114"/>
          </a:xfrm>
        </p:grpSpPr>
        <p:sp>
          <p:nvSpPr>
            <p:cNvPr id="120" name="Rectangle: Rounded Corners 119">
              <a:extLst>
                <a:ext uri="{FF2B5EF4-FFF2-40B4-BE49-F238E27FC236}">
                  <a16:creationId xmlns:a16="http://schemas.microsoft.com/office/drawing/2014/main" id="{9EB637DB-5318-48BF-A0CE-C6073080F339}"/>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21" name="Straight Arrow Connector 120">
              <a:extLst>
                <a:ext uri="{FF2B5EF4-FFF2-40B4-BE49-F238E27FC236}">
                  <a16:creationId xmlns:a16="http://schemas.microsoft.com/office/drawing/2014/main" id="{6BD8D956-24B4-4A5C-A7D1-5BF645242969}"/>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8001F45D-DA71-432E-9803-DA969FA439D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4FEC36AB-9DB1-43B7-B246-4F3611D70EB2}"/>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24" name="Oval 123">
              <a:extLst>
                <a:ext uri="{FF2B5EF4-FFF2-40B4-BE49-F238E27FC236}">
                  <a16:creationId xmlns:a16="http://schemas.microsoft.com/office/drawing/2014/main" id="{E5798CC3-2197-482F-A58E-0538430EB484}"/>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25" name="Rectangle 124">
              <a:extLst>
                <a:ext uri="{FF2B5EF4-FFF2-40B4-BE49-F238E27FC236}">
                  <a16:creationId xmlns:a16="http://schemas.microsoft.com/office/drawing/2014/main" id="{6F59ED7D-55BA-47F2-953F-2C20CBD53207}"/>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6" name="TextBox 125">
              <a:extLst>
                <a:ext uri="{FF2B5EF4-FFF2-40B4-BE49-F238E27FC236}">
                  <a16:creationId xmlns:a16="http://schemas.microsoft.com/office/drawing/2014/main" id="{A2C09672-B235-4232-8F6F-B515C48C271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A</a:t>
              </a:r>
              <a:endParaRPr lang="zh-HK" altLang="en-US" sz="3000" dirty="0">
                <a:latin typeface="Calibri Light" panose="020F0302020204030204" pitchFamily="34" charset="0"/>
              </a:endParaRPr>
            </a:p>
          </p:txBody>
        </p:sp>
      </p:grpSp>
      <p:grpSp>
        <p:nvGrpSpPr>
          <p:cNvPr id="127" name="Group 126">
            <a:extLst>
              <a:ext uri="{FF2B5EF4-FFF2-40B4-BE49-F238E27FC236}">
                <a16:creationId xmlns:a16="http://schemas.microsoft.com/office/drawing/2014/main" id="{AD819199-ED4E-4D19-95F6-EE75D2676859}"/>
              </a:ext>
            </a:extLst>
          </p:cNvPr>
          <p:cNvGrpSpPr/>
          <p:nvPr/>
        </p:nvGrpSpPr>
        <p:grpSpPr>
          <a:xfrm>
            <a:off x="4663227" y="2422997"/>
            <a:ext cx="1637319" cy="783935"/>
            <a:chOff x="1585343" y="1825625"/>
            <a:chExt cx="2049145" cy="981114"/>
          </a:xfrm>
        </p:grpSpPr>
        <p:sp>
          <p:nvSpPr>
            <p:cNvPr id="128" name="Rectangle: Rounded Corners 127">
              <a:extLst>
                <a:ext uri="{FF2B5EF4-FFF2-40B4-BE49-F238E27FC236}">
                  <a16:creationId xmlns:a16="http://schemas.microsoft.com/office/drawing/2014/main" id="{2ACCD24B-31C0-470E-B009-C001DA5EDA2D}"/>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29" name="Straight Arrow Connector 128">
              <a:extLst>
                <a:ext uri="{FF2B5EF4-FFF2-40B4-BE49-F238E27FC236}">
                  <a16:creationId xmlns:a16="http://schemas.microsoft.com/office/drawing/2014/main" id="{3E2EBCEC-B98D-4566-974D-6CAD94290825}"/>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F0EA89D-9D7D-4796-B64B-9AB10CC7815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117B107-156E-482E-A105-CAA56830A02F}"/>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32" name="Oval 131">
              <a:extLst>
                <a:ext uri="{FF2B5EF4-FFF2-40B4-BE49-F238E27FC236}">
                  <a16:creationId xmlns:a16="http://schemas.microsoft.com/office/drawing/2014/main" id="{B1D94681-6E13-41BE-9FF4-F7873D285E7B}"/>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33" name="Rectangle 132">
              <a:extLst>
                <a:ext uri="{FF2B5EF4-FFF2-40B4-BE49-F238E27FC236}">
                  <a16:creationId xmlns:a16="http://schemas.microsoft.com/office/drawing/2014/main" id="{29E054D6-06B5-43E0-AB30-2036FE5B18EC}"/>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4" name="TextBox 133">
              <a:extLst>
                <a:ext uri="{FF2B5EF4-FFF2-40B4-BE49-F238E27FC236}">
                  <a16:creationId xmlns:a16="http://schemas.microsoft.com/office/drawing/2014/main" id="{6EF3FA21-3596-4C3D-9F64-6D02CD4B2F2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B</a:t>
              </a:r>
              <a:endParaRPr lang="zh-HK" altLang="en-US" sz="3000" dirty="0">
                <a:latin typeface="Calibri Light" panose="020F0302020204030204" pitchFamily="34" charset="0"/>
              </a:endParaRPr>
            </a:p>
          </p:txBody>
        </p:sp>
      </p:grpSp>
      <p:grpSp>
        <p:nvGrpSpPr>
          <p:cNvPr id="135" name="Group 134">
            <a:extLst>
              <a:ext uri="{FF2B5EF4-FFF2-40B4-BE49-F238E27FC236}">
                <a16:creationId xmlns:a16="http://schemas.microsoft.com/office/drawing/2014/main" id="{7458E8EF-0108-4C99-A0B4-3B8E7D54E9FD}"/>
              </a:ext>
            </a:extLst>
          </p:cNvPr>
          <p:cNvGrpSpPr/>
          <p:nvPr/>
        </p:nvGrpSpPr>
        <p:grpSpPr>
          <a:xfrm>
            <a:off x="6152792" y="2420460"/>
            <a:ext cx="1637319" cy="783935"/>
            <a:chOff x="1585343" y="1825625"/>
            <a:chExt cx="2049145" cy="981114"/>
          </a:xfrm>
        </p:grpSpPr>
        <p:sp>
          <p:nvSpPr>
            <p:cNvPr id="136" name="Rectangle: Rounded Corners 135">
              <a:extLst>
                <a:ext uri="{FF2B5EF4-FFF2-40B4-BE49-F238E27FC236}">
                  <a16:creationId xmlns:a16="http://schemas.microsoft.com/office/drawing/2014/main" id="{C2C9EB9E-0F71-4D6B-8E0A-F293BA9AAF7E}"/>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37" name="Straight Arrow Connector 136">
              <a:extLst>
                <a:ext uri="{FF2B5EF4-FFF2-40B4-BE49-F238E27FC236}">
                  <a16:creationId xmlns:a16="http://schemas.microsoft.com/office/drawing/2014/main" id="{D182A400-78FE-4949-8D67-7E438ACDDD88}"/>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94D08B0F-03B6-40CD-AAC2-ADC4FF68AFA1}"/>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id="{4892D359-B42F-4F43-B808-E1C0CA760528}"/>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0" name="Oval 139">
              <a:extLst>
                <a:ext uri="{FF2B5EF4-FFF2-40B4-BE49-F238E27FC236}">
                  <a16:creationId xmlns:a16="http://schemas.microsoft.com/office/drawing/2014/main" id="{625631FF-5BEF-49CB-B2CD-B695B17D1F0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1" name="Rectangle 140">
              <a:extLst>
                <a:ext uri="{FF2B5EF4-FFF2-40B4-BE49-F238E27FC236}">
                  <a16:creationId xmlns:a16="http://schemas.microsoft.com/office/drawing/2014/main" id="{9FEF150F-7B5E-46D1-BD9E-539A9FC5F98E}"/>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2" name="TextBox 141">
              <a:extLst>
                <a:ext uri="{FF2B5EF4-FFF2-40B4-BE49-F238E27FC236}">
                  <a16:creationId xmlns:a16="http://schemas.microsoft.com/office/drawing/2014/main" id="{A3D5C777-3A93-4034-A556-F30F08E331C7}"/>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C</a:t>
              </a:r>
              <a:endParaRPr lang="zh-HK" altLang="en-US" sz="3000" dirty="0">
                <a:latin typeface="Calibri Light" panose="020F0302020204030204" pitchFamily="34" charset="0"/>
              </a:endParaRPr>
            </a:p>
          </p:txBody>
        </p:sp>
      </p:grpSp>
      <p:cxnSp>
        <p:nvCxnSpPr>
          <p:cNvPr id="143" name="Straight Arrow Connector 142">
            <a:extLst>
              <a:ext uri="{FF2B5EF4-FFF2-40B4-BE49-F238E27FC236}">
                <a16:creationId xmlns:a16="http://schemas.microsoft.com/office/drawing/2014/main" id="{3F95EAFB-7FDA-4539-95AC-1E2D98617A52}"/>
              </a:ext>
            </a:extLst>
          </p:cNvPr>
          <p:cNvCxnSpPr>
            <a:cxnSpLocks/>
          </p:cNvCxnSpPr>
          <p:nvPr/>
        </p:nvCxnSpPr>
        <p:spPr>
          <a:xfrm>
            <a:off x="1302724" y="2937497"/>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1EAEBE0D-CF60-4320-9435-DD5D43303218}"/>
              </a:ext>
            </a:extLst>
          </p:cNvPr>
          <p:cNvCxnSpPr>
            <a:cxnSpLocks/>
          </p:cNvCxnSpPr>
          <p:nvPr/>
        </p:nvCxnSpPr>
        <p:spPr>
          <a:xfrm flipH="1">
            <a:off x="1302725" y="2741943"/>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Oval 144">
            <a:extLst>
              <a:ext uri="{FF2B5EF4-FFF2-40B4-BE49-F238E27FC236}">
                <a16:creationId xmlns:a16="http://schemas.microsoft.com/office/drawing/2014/main" id="{8E6CC501-2A16-48DB-8599-0ADF4C0420AF}"/>
              </a:ext>
            </a:extLst>
          </p:cNvPr>
          <p:cNvSpPr/>
          <p:nvPr/>
        </p:nvSpPr>
        <p:spPr>
          <a:xfrm>
            <a:off x="1284458" y="2920375"/>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6" name="Oval 145">
            <a:extLst>
              <a:ext uri="{FF2B5EF4-FFF2-40B4-BE49-F238E27FC236}">
                <a16:creationId xmlns:a16="http://schemas.microsoft.com/office/drawing/2014/main" id="{683204F7-9934-46AE-A1D3-29A23C720515}"/>
              </a:ext>
            </a:extLst>
          </p:cNvPr>
          <p:cNvSpPr/>
          <p:nvPr/>
        </p:nvSpPr>
        <p:spPr>
          <a:xfrm>
            <a:off x="1805846" y="272367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7" name="TextBox 146">
            <a:extLst>
              <a:ext uri="{FF2B5EF4-FFF2-40B4-BE49-F238E27FC236}">
                <a16:creationId xmlns:a16="http://schemas.microsoft.com/office/drawing/2014/main" id="{DE9645DE-B5A9-4FD6-A585-2494CD5F98CA}"/>
              </a:ext>
            </a:extLst>
          </p:cNvPr>
          <p:cNvSpPr txBox="1"/>
          <p:nvPr/>
        </p:nvSpPr>
        <p:spPr>
          <a:xfrm>
            <a:off x="696208" y="2570412"/>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148" name="TextBox 147">
            <a:extLst>
              <a:ext uri="{FF2B5EF4-FFF2-40B4-BE49-F238E27FC236}">
                <a16:creationId xmlns:a16="http://schemas.microsoft.com/office/drawing/2014/main" id="{4E175A25-AD0B-498C-A5F2-67F8891E3ECF}"/>
              </a:ext>
            </a:extLst>
          </p:cNvPr>
          <p:cNvSpPr txBox="1"/>
          <p:nvPr/>
        </p:nvSpPr>
        <p:spPr>
          <a:xfrm>
            <a:off x="9187549" y="2570412"/>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149" name="Table 148">
            <a:extLst>
              <a:ext uri="{FF2B5EF4-FFF2-40B4-BE49-F238E27FC236}">
                <a16:creationId xmlns:a16="http://schemas.microsoft.com/office/drawing/2014/main" id="{2122DCCA-D970-43E8-8B6C-0E2EAE3C2D0A}"/>
              </a:ext>
            </a:extLst>
          </p:cNvPr>
          <p:cNvGraphicFramePr>
            <a:graphicFrameLocks noGrp="1"/>
          </p:cNvGraphicFramePr>
          <p:nvPr>
            <p:extLst>
              <p:ext uri="{D42A27DB-BD31-4B8C-83A1-F6EECF244321}">
                <p14:modId xmlns:p14="http://schemas.microsoft.com/office/powerpoint/2010/main" val="524432143"/>
              </p:ext>
            </p:extLst>
          </p:nvPr>
        </p:nvGraphicFramePr>
        <p:xfrm>
          <a:off x="4513759" y="3187050"/>
          <a:ext cx="4479132"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150" name="Group 149">
            <a:extLst>
              <a:ext uri="{FF2B5EF4-FFF2-40B4-BE49-F238E27FC236}">
                <a16:creationId xmlns:a16="http://schemas.microsoft.com/office/drawing/2014/main" id="{AF73717C-614D-440C-B301-F53EC067942D}"/>
              </a:ext>
            </a:extLst>
          </p:cNvPr>
          <p:cNvGrpSpPr/>
          <p:nvPr/>
        </p:nvGrpSpPr>
        <p:grpSpPr>
          <a:xfrm>
            <a:off x="7651881" y="2420460"/>
            <a:ext cx="1637319" cy="783935"/>
            <a:chOff x="1585343" y="1825625"/>
            <a:chExt cx="2049145" cy="981114"/>
          </a:xfrm>
        </p:grpSpPr>
        <p:sp>
          <p:nvSpPr>
            <p:cNvPr id="151" name="Rectangle: Rounded Corners 150">
              <a:extLst>
                <a:ext uri="{FF2B5EF4-FFF2-40B4-BE49-F238E27FC236}">
                  <a16:creationId xmlns:a16="http://schemas.microsoft.com/office/drawing/2014/main" id="{0D9E0B2C-78D3-4028-94AA-15646DA7C9CD}"/>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52" name="Straight Arrow Connector 151">
              <a:extLst>
                <a:ext uri="{FF2B5EF4-FFF2-40B4-BE49-F238E27FC236}">
                  <a16:creationId xmlns:a16="http://schemas.microsoft.com/office/drawing/2014/main" id="{55CDF30C-78EC-4538-9B7D-94712315B85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ED494C0-7437-4C3E-AAD6-6CDA32F27C09}"/>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Oval 153">
              <a:extLst>
                <a:ext uri="{FF2B5EF4-FFF2-40B4-BE49-F238E27FC236}">
                  <a16:creationId xmlns:a16="http://schemas.microsoft.com/office/drawing/2014/main" id="{B038C8C1-AFBF-465F-A631-80BC181CE0EA}"/>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5" name="Oval 154">
              <a:extLst>
                <a:ext uri="{FF2B5EF4-FFF2-40B4-BE49-F238E27FC236}">
                  <a16:creationId xmlns:a16="http://schemas.microsoft.com/office/drawing/2014/main" id="{2CDB058B-DF46-49D3-8331-4EA4CD4ACD1F}"/>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6" name="Rectangle 155">
              <a:extLst>
                <a:ext uri="{FF2B5EF4-FFF2-40B4-BE49-F238E27FC236}">
                  <a16:creationId xmlns:a16="http://schemas.microsoft.com/office/drawing/2014/main" id="{9BCB81A7-E652-47F3-B7C0-BA046A64E885}"/>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7" name="TextBox 156">
              <a:extLst>
                <a:ext uri="{FF2B5EF4-FFF2-40B4-BE49-F238E27FC236}">
                  <a16:creationId xmlns:a16="http://schemas.microsoft.com/office/drawing/2014/main" id="{4AE50042-8FCF-4BEB-B2D1-EED22DCE8C8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158" name="Table 157">
            <a:extLst>
              <a:ext uri="{FF2B5EF4-FFF2-40B4-BE49-F238E27FC236}">
                <a16:creationId xmlns:a16="http://schemas.microsoft.com/office/drawing/2014/main" id="{43628827-E417-4487-A0EE-027924EB1FFA}"/>
              </a:ext>
            </a:extLst>
          </p:cNvPr>
          <p:cNvGraphicFramePr>
            <a:graphicFrameLocks noGrp="1"/>
          </p:cNvGraphicFramePr>
          <p:nvPr>
            <p:extLst>
              <p:ext uri="{D42A27DB-BD31-4B8C-83A1-F6EECF244321}">
                <p14:modId xmlns:p14="http://schemas.microsoft.com/office/powerpoint/2010/main" val="3088150018"/>
              </p:ext>
            </p:extLst>
          </p:nvPr>
        </p:nvGraphicFramePr>
        <p:xfrm>
          <a:off x="1571796" y="3184262"/>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sp>
        <p:nvSpPr>
          <p:cNvPr id="159" name="TextBox 158">
            <a:extLst>
              <a:ext uri="{FF2B5EF4-FFF2-40B4-BE49-F238E27FC236}">
                <a16:creationId xmlns:a16="http://schemas.microsoft.com/office/drawing/2014/main" id="{958C2573-2E17-460E-AA39-BDF2517AD398}"/>
              </a:ext>
            </a:extLst>
          </p:cNvPr>
          <p:cNvSpPr txBox="1"/>
          <p:nvPr/>
        </p:nvSpPr>
        <p:spPr>
          <a:xfrm>
            <a:off x="5247704" y="5348901"/>
            <a:ext cx="498213"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top</a:t>
            </a:r>
            <a:endParaRPr lang="zh-HK" altLang="en-US" b="1" dirty="0">
              <a:solidFill>
                <a:schemeClr val="accent6"/>
              </a:solidFill>
              <a:latin typeface="Calibri Light" panose="020F0302020204030204" pitchFamily="34" charset="0"/>
            </a:endParaRPr>
          </a:p>
        </p:txBody>
      </p:sp>
      <p:cxnSp>
        <p:nvCxnSpPr>
          <p:cNvPr id="160" name="Straight Arrow Connector 159">
            <a:extLst>
              <a:ext uri="{FF2B5EF4-FFF2-40B4-BE49-F238E27FC236}">
                <a16:creationId xmlns:a16="http://schemas.microsoft.com/office/drawing/2014/main" id="{84C60EA7-7FDC-43FE-8754-FFBDA4B821A9}"/>
              </a:ext>
            </a:extLst>
          </p:cNvPr>
          <p:cNvCxnSpPr>
            <a:cxnSpLocks/>
          </p:cNvCxnSpPr>
          <p:nvPr/>
        </p:nvCxnSpPr>
        <p:spPr>
          <a:xfrm flipV="1">
            <a:off x="5263930" y="5310843"/>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1" name="Group 160">
            <a:extLst>
              <a:ext uri="{FF2B5EF4-FFF2-40B4-BE49-F238E27FC236}">
                <a16:creationId xmlns:a16="http://schemas.microsoft.com/office/drawing/2014/main" id="{51FCE952-BF51-4C36-84CF-02774AEA2455}"/>
              </a:ext>
            </a:extLst>
          </p:cNvPr>
          <p:cNvGrpSpPr/>
          <p:nvPr/>
        </p:nvGrpSpPr>
        <p:grpSpPr>
          <a:xfrm>
            <a:off x="1683979" y="4277066"/>
            <a:ext cx="1637319" cy="783935"/>
            <a:chOff x="1585343" y="1825625"/>
            <a:chExt cx="2049145" cy="981114"/>
          </a:xfrm>
        </p:grpSpPr>
        <p:sp>
          <p:nvSpPr>
            <p:cNvPr id="162" name="Rectangle: Rounded Corners 161">
              <a:extLst>
                <a:ext uri="{FF2B5EF4-FFF2-40B4-BE49-F238E27FC236}">
                  <a16:creationId xmlns:a16="http://schemas.microsoft.com/office/drawing/2014/main" id="{6DA17D4D-D2E3-4000-A91F-A1F3D1BCC09C}"/>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63" name="Straight Arrow Connector 162">
              <a:extLst>
                <a:ext uri="{FF2B5EF4-FFF2-40B4-BE49-F238E27FC236}">
                  <a16:creationId xmlns:a16="http://schemas.microsoft.com/office/drawing/2014/main" id="{E1826B13-79E9-4AB9-BDE3-66011465BA2C}"/>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4AB3A8F1-157F-4F94-9E47-9581FAA5DEAC}"/>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Oval 164">
              <a:extLst>
                <a:ext uri="{FF2B5EF4-FFF2-40B4-BE49-F238E27FC236}">
                  <a16:creationId xmlns:a16="http://schemas.microsoft.com/office/drawing/2014/main" id="{66EEF769-75D8-4E33-8082-BBE69B11568F}"/>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6" name="Oval 165">
              <a:extLst>
                <a:ext uri="{FF2B5EF4-FFF2-40B4-BE49-F238E27FC236}">
                  <a16:creationId xmlns:a16="http://schemas.microsoft.com/office/drawing/2014/main" id="{E9BE999C-B1F3-412B-8CD2-2564C93AD09D}"/>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67" name="Rectangle 166">
              <a:extLst>
                <a:ext uri="{FF2B5EF4-FFF2-40B4-BE49-F238E27FC236}">
                  <a16:creationId xmlns:a16="http://schemas.microsoft.com/office/drawing/2014/main" id="{9DF938F7-10F8-43AD-83F3-F34DE64C0187}"/>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8" name="TextBox 167">
              <a:extLst>
                <a:ext uri="{FF2B5EF4-FFF2-40B4-BE49-F238E27FC236}">
                  <a16:creationId xmlns:a16="http://schemas.microsoft.com/office/drawing/2014/main" id="{EF1FE73D-113D-4FC6-AC9D-B651080ADC6E}"/>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grpSp>
        <p:nvGrpSpPr>
          <p:cNvPr id="169" name="Group 168">
            <a:extLst>
              <a:ext uri="{FF2B5EF4-FFF2-40B4-BE49-F238E27FC236}">
                <a16:creationId xmlns:a16="http://schemas.microsoft.com/office/drawing/2014/main" id="{C75D5326-6D5A-4316-8797-B4616CD0EDA4}"/>
              </a:ext>
            </a:extLst>
          </p:cNvPr>
          <p:cNvGrpSpPr/>
          <p:nvPr/>
        </p:nvGrpSpPr>
        <p:grpSpPr>
          <a:xfrm>
            <a:off x="3173544" y="4274529"/>
            <a:ext cx="1637319" cy="783935"/>
            <a:chOff x="1585343" y="1825625"/>
            <a:chExt cx="2049145" cy="981114"/>
          </a:xfrm>
        </p:grpSpPr>
        <p:sp>
          <p:nvSpPr>
            <p:cNvPr id="170" name="Rectangle: Rounded Corners 169">
              <a:extLst>
                <a:ext uri="{FF2B5EF4-FFF2-40B4-BE49-F238E27FC236}">
                  <a16:creationId xmlns:a16="http://schemas.microsoft.com/office/drawing/2014/main" id="{92962A58-B239-461E-8C92-FA92BEC7436A}"/>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1" name="Straight Arrow Connector 170">
              <a:extLst>
                <a:ext uri="{FF2B5EF4-FFF2-40B4-BE49-F238E27FC236}">
                  <a16:creationId xmlns:a16="http://schemas.microsoft.com/office/drawing/2014/main" id="{6D24502B-B140-4454-B7C1-6DA188E81F50}"/>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3A351FD8-A34A-4C29-821B-9216F2D6E3A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Oval 172">
              <a:extLst>
                <a:ext uri="{FF2B5EF4-FFF2-40B4-BE49-F238E27FC236}">
                  <a16:creationId xmlns:a16="http://schemas.microsoft.com/office/drawing/2014/main" id="{F8BA2B06-4904-4190-92EE-0ECAD8F4B410}"/>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4" name="Oval 173">
              <a:extLst>
                <a:ext uri="{FF2B5EF4-FFF2-40B4-BE49-F238E27FC236}">
                  <a16:creationId xmlns:a16="http://schemas.microsoft.com/office/drawing/2014/main" id="{9C6FCEB7-B8BE-4A7C-8CB6-7206E74A93E8}"/>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5" name="Rectangle 174">
              <a:extLst>
                <a:ext uri="{FF2B5EF4-FFF2-40B4-BE49-F238E27FC236}">
                  <a16:creationId xmlns:a16="http://schemas.microsoft.com/office/drawing/2014/main" id="{1CE21741-241E-438F-A629-1795401D6EA9}"/>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6" name="TextBox 175">
              <a:extLst>
                <a:ext uri="{FF2B5EF4-FFF2-40B4-BE49-F238E27FC236}">
                  <a16:creationId xmlns:a16="http://schemas.microsoft.com/office/drawing/2014/main" id="{9ED2B078-9470-40F9-937F-88FBAF35E990}"/>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A</a:t>
              </a:r>
              <a:endParaRPr lang="zh-HK" altLang="en-US" sz="3000" dirty="0">
                <a:latin typeface="Calibri Light" panose="020F0302020204030204" pitchFamily="34" charset="0"/>
              </a:endParaRPr>
            </a:p>
          </p:txBody>
        </p:sp>
      </p:grpSp>
      <p:grpSp>
        <p:nvGrpSpPr>
          <p:cNvPr id="177" name="Group 176">
            <a:extLst>
              <a:ext uri="{FF2B5EF4-FFF2-40B4-BE49-F238E27FC236}">
                <a16:creationId xmlns:a16="http://schemas.microsoft.com/office/drawing/2014/main" id="{52D67C37-9278-4356-A482-B5B335F6248A}"/>
              </a:ext>
            </a:extLst>
          </p:cNvPr>
          <p:cNvGrpSpPr/>
          <p:nvPr/>
        </p:nvGrpSpPr>
        <p:grpSpPr>
          <a:xfrm>
            <a:off x="4663108" y="4274529"/>
            <a:ext cx="1239734" cy="783935"/>
            <a:chOff x="1585343" y="1825625"/>
            <a:chExt cx="1551558" cy="981114"/>
          </a:xfrm>
        </p:grpSpPr>
        <p:sp>
          <p:nvSpPr>
            <p:cNvPr id="178" name="Rectangle: Rounded Corners 177">
              <a:extLst>
                <a:ext uri="{FF2B5EF4-FFF2-40B4-BE49-F238E27FC236}">
                  <a16:creationId xmlns:a16="http://schemas.microsoft.com/office/drawing/2014/main" id="{36353CC6-52D4-47F6-AE3B-BB8B8BF21491}"/>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3" name="Rectangle 182">
              <a:extLst>
                <a:ext uri="{FF2B5EF4-FFF2-40B4-BE49-F238E27FC236}">
                  <a16:creationId xmlns:a16="http://schemas.microsoft.com/office/drawing/2014/main" id="{1B64EAB5-82F6-40E3-81BF-52BBF6A62FCF}"/>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4" name="TextBox 183">
              <a:extLst>
                <a:ext uri="{FF2B5EF4-FFF2-40B4-BE49-F238E27FC236}">
                  <a16:creationId xmlns:a16="http://schemas.microsoft.com/office/drawing/2014/main" id="{8C55D62D-2E2A-4EBE-BF4B-68619D6079A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B</a:t>
              </a:r>
              <a:endParaRPr lang="zh-HK" altLang="en-US" sz="3000" dirty="0">
                <a:latin typeface="Calibri Light" panose="020F0302020204030204" pitchFamily="34" charset="0"/>
              </a:endParaRPr>
            </a:p>
          </p:txBody>
        </p:sp>
      </p:grpSp>
      <p:cxnSp>
        <p:nvCxnSpPr>
          <p:cNvPr id="193" name="Straight Arrow Connector 192">
            <a:extLst>
              <a:ext uri="{FF2B5EF4-FFF2-40B4-BE49-F238E27FC236}">
                <a16:creationId xmlns:a16="http://schemas.microsoft.com/office/drawing/2014/main" id="{3EE021CB-6D96-4CA4-A1FD-BEB725EA1FB1}"/>
              </a:ext>
            </a:extLst>
          </p:cNvPr>
          <p:cNvCxnSpPr>
            <a:cxnSpLocks/>
          </p:cNvCxnSpPr>
          <p:nvPr/>
        </p:nvCxnSpPr>
        <p:spPr>
          <a:xfrm>
            <a:off x="1302605" y="4789029"/>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26835D3E-E8E1-4FF3-9DAF-4493CFE28F44}"/>
              </a:ext>
            </a:extLst>
          </p:cNvPr>
          <p:cNvCxnSpPr>
            <a:cxnSpLocks/>
          </p:cNvCxnSpPr>
          <p:nvPr/>
        </p:nvCxnSpPr>
        <p:spPr>
          <a:xfrm flipH="1">
            <a:off x="1302606" y="4593475"/>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Oval 194">
            <a:extLst>
              <a:ext uri="{FF2B5EF4-FFF2-40B4-BE49-F238E27FC236}">
                <a16:creationId xmlns:a16="http://schemas.microsoft.com/office/drawing/2014/main" id="{B15C933B-F63F-4445-A176-38FDB3A6B39A}"/>
              </a:ext>
            </a:extLst>
          </p:cNvPr>
          <p:cNvSpPr/>
          <p:nvPr/>
        </p:nvSpPr>
        <p:spPr>
          <a:xfrm>
            <a:off x="1284339" y="477190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96" name="Oval 195">
            <a:extLst>
              <a:ext uri="{FF2B5EF4-FFF2-40B4-BE49-F238E27FC236}">
                <a16:creationId xmlns:a16="http://schemas.microsoft.com/office/drawing/2014/main" id="{23850257-4902-4CDD-914C-D7F340DD7E5B}"/>
              </a:ext>
            </a:extLst>
          </p:cNvPr>
          <p:cNvSpPr/>
          <p:nvPr/>
        </p:nvSpPr>
        <p:spPr>
          <a:xfrm>
            <a:off x="1805727" y="4575209"/>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97" name="TextBox 196">
            <a:extLst>
              <a:ext uri="{FF2B5EF4-FFF2-40B4-BE49-F238E27FC236}">
                <a16:creationId xmlns:a16="http://schemas.microsoft.com/office/drawing/2014/main" id="{579E8815-FF17-4AFB-AE44-DE34D02BDC94}"/>
              </a:ext>
            </a:extLst>
          </p:cNvPr>
          <p:cNvSpPr txBox="1"/>
          <p:nvPr/>
        </p:nvSpPr>
        <p:spPr>
          <a:xfrm>
            <a:off x="696089" y="4421944"/>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198" name="TextBox 197">
            <a:extLst>
              <a:ext uri="{FF2B5EF4-FFF2-40B4-BE49-F238E27FC236}">
                <a16:creationId xmlns:a16="http://schemas.microsoft.com/office/drawing/2014/main" id="{1948122B-D09F-43E7-BF78-00DDD6865F81}"/>
              </a:ext>
            </a:extLst>
          </p:cNvPr>
          <p:cNvSpPr txBox="1"/>
          <p:nvPr/>
        </p:nvSpPr>
        <p:spPr>
          <a:xfrm>
            <a:off x="9187430" y="4421944"/>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199" name="Table 198">
            <a:extLst>
              <a:ext uri="{FF2B5EF4-FFF2-40B4-BE49-F238E27FC236}">
                <a16:creationId xmlns:a16="http://schemas.microsoft.com/office/drawing/2014/main" id="{38A594F5-B16F-4CA4-B750-8D0ABD0D34F2}"/>
              </a:ext>
            </a:extLst>
          </p:cNvPr>
          <p:cNvGraphicFramePr>
            <a:graphicFrameLocks noGrp="1"/>
          </p:cNvGraphicFramePr>
          <p:nvPr>
            <p:extLst>
              <p:ext uri="{D42A27DB-BD31-4B8C-83A1-F6EECF244321}">
                <p14:modId xmlns:p14="http://schemas.microsoft.com/office/powerpoint/2010/main" val="1054093992"/>
              </p:ext>
            </p:extLst>
          </p:nvPr>
        </p:nvGraphicFramePr>
        <p:xfrm>
          <a:off x="4513640" y="5038582"/>
          <a:ext cx="4479132"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200" name="Group 199">
            <a:extLst>
              <a:ext uri="{FF2B5EF4-FFF2-40B4-BE49-F238E27FC236}">
                <a16:creationId xmlns:a16="http://schemas.microsoft.com/office/drawing/2014/main" id="{6D19DDFC-89CE-4170-8AD1-645A26124CC4}"/>
              </a:ext>
            </a:extLst>
          </p:cNvPr>
          <p:cNvGrpSpPr/>
          <p:nvPr/>
        </p:nvGrpSpPr>
        <p:grpSpPr>
          <a:xfrm>
            <a:off x="7651762" y="4271992"/>
            <a:ext cx="1637319" cy="783935"/>
            <a:chOff x="1585343" y="1825625"/>
            <a:chExt cx="2049145" cy="981114"/>
          </a:xfrm>
        </p:grpSpPr>
        <p:sp>
          <p:nvSpPr>
            <p:cNvPr id="201" name="Rectangle: Rounded Corners 200">
              <a:extLst>
                <a:ext uri="{FF2B5EF4-FFF2-40B4-BE49-F238E27FC236}">
                  <a16:creationId xmlns:a16="http://schemas.microsoft.com/office/drawing/2014/main" id="{84125F52-244A-4E2D-9BA0-1EAD2C95624C}"/>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2" name="Straight Arrow Connector 201">
              <a:extLst>
                <a:ext uri="{FF2B5EF4-FFF2-40B4-BE49-F238E27FC236}">
                  <a16:creationId xmlns:a16="http://schemas.microsoft.com/office/drawing/2014/main" id="{3263135C-1C64-4FEA-BD5E-9A1D93C20925}"/>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C1E0133A-5913-4C35-8A1E-6496663DCD5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 name="Oval 203">
              <a:extLst>
                <a:ext uri="{FF2B5EF4-FFF2-40B4-BE49-F238E27FC236}">
                  <a16:creationId xmlns:a16="http://schemas.microsoft.com/office/drawing/2014/main" id="{0EDF0A8A-70EF-4ACC-A5F6-B93CDB6DEB56}"/>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05" name="Oval 204">
              <a:extLst>
                <a:ext uri="{FF2B5EF4-FFF2-40B4-BE49-F238E27FC236}">
                  <a16:creationId xmlns:a16="http://schemas.microsoft.com/office/drawing/2014/main" id="{06C5C240-439B-44DD-8B4A-CFDB3A8D41B3}"/>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06" name="Rectangle 205">
              <a:extLst>
                <a:ext uri="{FF2B5EF4-FFF2-40B4-BE49-F238E27FC236}">
                  <a16:creationId xmlns:a16="http://schemas.microsoft.com/office/drawing/2014/main" id="{F5B6C46E-0541-46B0-B056-754B20979EBA}"/>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7" name="TextBox 206">
              <a:extLst>
                <a:ext uri="{FF2B5EF4-FFF2-40B4-BE49-F238E27FC236}">
                  <a16:creationId xmlns:a16="http://schemas.microsoft.com/office/drawing/2014/main" id="{BFC8B5E5-3B11-4EEC-BB94-52FF0E7AD0C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208" name="Table 207">
            <a:extLst>
              <a:ext uri="{FF2B5EF4-FFF2-40B4-BE49-F238E27FC236}">
                <a16:creationId xmlns:a16="http://schemas.microsoft.com/office/drawing/2014/main" id="{8876F74A-7F2F-4A97-9FFF-FFF7F64BF37C}"/>
              </a:ext>
            </a:extLst>
          </p:cNvPr>
          <p:cNvGraphicFramePr>
            <a:graphicFrameLocks noGrp="1"/>
          </p:cNvGraphicFramePr>
          <p:nvPr>
            <p:extLst>
              <p:ext uri="{D42A27DB-BD31-4B8C-83A1-F6EECF244321}">
                <p14:modId xmlns:p14="http://schemas.microsoft.com/office/powerpoint/2010/main" val="3024160555"/>
              </p:ext>
            </p:extLst>
          </p:nvPr>
        </p:nvGraphicFramePr>
        <p:xfrm>
          <a:off x="1571677" y="5035794"/>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cxnSp>
        <p:nvCxnSpPr>
          <p:cNvPr id="211" name="Straight Arrow Connector 210">
            <a:extLst>
              <a:ext uri="{FF2B5EF4-FFF2-40B4-BE49-F238E27FC236}">
                <a16:creationId xmlns:a16="http://schemas.microsoft.com/office/drawing/2014/main" id="{8FFFD731-BFE8-423C-9845-FFF40D4C95C7}"/>
              </a:ext>
            </a:extLst>
          </p:cNvPr>
          <p:cNvCxnSpPr>
            <a:cxnSpLocks/>
          </p:cNvCxnSpPr>
          <p:nvPr/>
        </p:nvCxnSpPr>
        <p:spPr>
          <a:xfrm>
            <a:off x="5768259" y="4789030"/>
            <a:ext cx="20218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A13DB172-2B6A-4ACE-8F8C-2672F08896B2}"/>
              </a:ext>
            </a:extLst>
          </p:cNvPr>
          <p:cNvCxnSpPr>
            <a:cxnSpLocks/>
          </p:cNvCxnSpPr>
          <p:nvPr/>
        </p:nvCxnSpPr>
        <p:spPr>
          <a:xfrm flipH="1">
            <a:off x="5768261" y="4593475"/>
            <a:ext cx="20218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Oval 212">
            <a:extLst>
              <a:ext uri="{FF2B5EF4-FFF2-40B4-BE49-F238E27FC236}">
                <a16:creationId xmlns:a16="http://schemas.microsoft.com/office/drawing/2014/main" id="{9CFC78D4-AE10-4E4E-8EBC-594E901E0342}"/>
              </a:ext>
            </a:extLst>
          </p:cNvPr>
          <p:cNvSpPr/>
          <p:nvPr/>
        </p:nvSpPr>
        <p:spPr>
          <a:xfrm>
            <a:off x="5749993" y="477190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14" name="Oval 213">
            <a:extLst>
              <a:ext uri="{FF2B5EF4-FFF2-40B4-BE49-F238E27FC236}">
                <a16:creationId xmlns:a16="http://schemas.microsoft.com/office/drawing/2014/main" id="{AA29727F-9CC9-4646-B72C-3CC3EB86ED69}"/>
              </a:ext>
            </a:extLst>
          </p:cNvPr>
          <p:cNvSpPr/>
          <p:nvPr/>
        </p:nvSpPr>
        <p:spPr>
          <a:xfrm>
            <a:off x="7771845" y="4575210"/>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 name="Date Placeholder 6">
            <a:extLst>
              <a:ext uri="{FF2B5EF4-FFF2-40B4-BE49-F238E27FC236}">
                <a16:creationId xmlns:a16="http://schemas.microsoft.com/office/drawing/2014/main" id="{2BFB3CF0-796B-44E9-BFE3-A590F4B26A3F}"/>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1EA7C86F-3FC4-4E85-8FD2-46B6F83BA76B}"/>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065687BC-9528-46D1-9A97-7F6D64EE9421}"/>
              </a:ext>
            </a:extLst>
          </p:cNvPr>
          <p:cNvSpPr>
            <a:spLocks noGrp="1"/>
          </p:cNvSpPr>
          <p:nvPr>
            <p:ph type="sldNum" sz="quarter" idx="12"/>
          </p:nvPr>
        </p:nvSpPr>
        <p:spPr/>
        <p:txBody>
          <a:bodyPr/>
          <a:lstStyle/>
          <a:p>
            <a:fld id="{F12FD693-7EEE-EB4B-8E4A-5201F802BE3C}" type="slidenum">
              <a:rPr lang="en-US" smtClean="0"/>
              <a:t>12</a:t>
            </a:fld>
            <a:endParaRPr lang="en-US"/>
          </a:p>
        </p:txBody>
      </p:sp>
      <p:sp>
        <p:nvSpPr>
          <p:cNvPr id="102" name="TextBox 101">
            <a:extLst>
              <a:ext uri="{FF2B5EF4-FFF2-40B4-BE49-F238E27FC236}">
                <a16:creationId xmlns:a16="http://schemas.microsoft.com/office/drawing/2014/main" id="{5C55DE7D-9FB9-4862-9E26-CEED94013518}"/>
              </a:ext>
            </a:extLst>
          </p:cNvPr>
          <p:cNvSpPr txBox="1"/>
          <p:nvPr/>
        </p:nvSpPr>
        <p:spPr>
          <a:xfrm>
            <a:off x="10591035" y="2361944"/>
            <a:ext cx="1255172" cy="1015663"/>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For the arrow representation, please note that </a:t>
            </a:r>
            <a:r>
              <a:rPr lang="en-US" altLang="zh-HK" sz="1200" b="1" dirty="0">
                <a:latin typeface="Calibri Light" panose="020F0302020204030204" pitchFamily="34" charset="0"/>
              </a:rPr>
              <a:t>top</a:t>
            </a:r>
            <a:r>
              <a:rPr lang="en-US" altLang="zh-HK" sz="1200" dirty="0">
                <a:latin typeface="Calibri Light" panose="020F0302020204030204" pitchFamily="34" charset="0"/>
              </a:rPr>
              <a:t> is a pointer variable.</a:t>
            </a:r>
            <a:endParaRPr lang="zh-HK" altLang="en-US" sz="1200" dirty="0">
              <a:latin typeface="Calibri Light" panose="020F0302020204030204" pitchFamily="34" charset="0"/>
            </a:endParaRPr>
          </a:p>
        </p:txBody>
      </p:sp>
    </p:spTree>
    <p:extLst>
      <p:ext uri="{BB962C8B-B14F-4D97-AF65-F5344CB8AC3E}">
        <p14:creationId xmlns:p14="http://schemas.microsoft.com/office/powerpoint/2010/main" val="3555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6">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3" grpId="0"/>
      <p:bldP spid="159" grpId="0"/>
      <p:bldP spid="195" grpId="0" animBg="1"/>
      <p:bldP spid="196" grpId="0" animBg="1"/>
      <p:bldP spid="197" grpId="0"/>
      <p:bldP spid="198" grpId="0"/>
      <p:bldP spid="213" grpId="0" animBg="1"/>
      <p:bldP spid="2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9A89-CFAA-47B9-9A33-C1425D9D022C}"/>
              </a:ext>
            </a:extLst>
          </p:cNvPr>
          <p:cNvSpPr>
            <a:spLocks noGrp="1"/>
          </p:cNvSpPr>
          <p:nvPr>
            <p:ph type="title"/>
          </p:nvPr>
        </p:nvSpPr>
        <p:spPr/>
        <p:txBody>
          <a:bodyPr/>
          <a:lstStyle/>
          <a:p>
            <a:r>
              <a:rPr lang="en-US" altLang="zh-HK" dirty="0">
                <a:solidFill>
                  <a:prstClr val="black"/>
                </a:solidFill>
              </a:rPr>
              <a:t>Stack</a:t>
            </a:r>
            <a:br>
              <a:rPr lang="en-US" altLang="zh-HK" dirty="0">
                <a:solidFill>
                  <a:prstClr val="black"/>
                </a:solidFill>
              </a:rPr>
            </a:br>
            <a:r>
              <a:rPr lang="en-US" altLang="zh-HK" sz="2400" dirty="0">
                <a:solidFill>
                  <a:prstClr val="black"/>
                </a:solidFill>
              </a:rPr>
              <a:t>Implementation</a:t>
            </a:r>
            <a:endParaRPr lang="zh-HK" altLang="en-US" dirty="0"/>
          </a:p>
        </p:txBody>
      </p:sp>
      <p:sp>
        <p:nvSpPr>
          <p:cNvPr id="3" name="Content Placeholder 2">
            <a:extLst>
              <a:ext uri="{FF2B5EF4-FFF2-40B4-BE49-F238E27FC236}">
                <a16:creationId xmlns:a16="http://schemas.microsoft.com/office/drawing/2014/main" id="{AD1E9DFC-5228-4A34-A82D-CA1BFFEECAB0}"/>
              </a:ext>
            </a:extLst>
          </p:cNvPr>
          <p:cNvSpPr>
            <a:spLocks noGrp="1"/>
          </p:cNvSpPr>
          <p:nvPr>
            <p:ph idx="1"/>
          </p:nvPr>
        </p:nvSpPr>
        <p:spPr/>
        <p:txBody>
          <a:bodyPr>
            <a:normAutofit/>
          </a:bodyPr>
          <a:lstStyle/>
          <a:p>
            <a:r>
              <a:rPr lang="en-US" altLang="zh-HK" dirty="0"/>
              <a:t>For both array and linked list implementation:</a:t>
            </a:r>
          </a:p>
          <a:p>
            <a:pPr lvl="1"/>
            <a:r>
              <a:rPr lang="en-US" altLang="zh-HK" dirty="0"/>
              <a:t>Push and pop operation requires only </a:t>
            </a:r>
            <a:r>
              <a:rPr lang="en-US" altLang="zh-HK" i="1" dirty="0"/>
              <a:t>O</a:t>
            </a:r>
            <a:r>
              <a:rPr lang="en-US" altLang="zh-HK" dirty="0"/>
              <a:t>(1) running cost</a:t>
            </a:r>
          </a:p>
          <a:p>
            <a:r>
              <a:rPr lang="en-US" altLang="zh-HK" dirty="0"/>
              <a:t>Array implementation</a:t>
            </a:r>
          </a:p>
          <a:p>
            <a:pPr lvl="1"/>
            <a:r>
              <a:rPr lang="en-US" altLang="zh-HK" dirty="0"/>
              <a:t>More efficient in terms of memory</a:t>
            </a:r>
          </a:p>
          <a:p>
            <a:pPr lvl="2"/>
            <a:r>
              <a:rPr lang="en-US" altLang="zh-HK" dirty="0"/>
              <a:t>linked lists requires additional storage for next and previous referencing elements.</a:t>
            </a:r>
          </a:p>
          <a:p>
            <a:r>
              <a:rPr lang="en-US" altLang="zh-HK" dirty="0"/>
              <a:t>Linked list implementation</a:t>
            </a:r>
          </a:p>
          <a:p>
            <a:pPr lvl="1"/>
            <a:r>
              <a:rPr lang="en-US" altLang="zh-HK" dirty="0"/>
              <a:t>No constraint on the capacity</a:t>
            </a:r>
          </a:p>
          <a:p>
            <a:pPr lvl="1"/>
            <a:r>
              <a:rPr lang="en-US" altLang="zh-HK" dirty="0"/>
              <a:t>Better utilized memory</a:t>
            </a:r>
          </a:p>
          <a:p>
            <a:pPr lvl="2"/>
            <a:r>
              <a:rPr lang="en-US" altLang="zh-HK" dirty="0"/>
              <a:t>Array uses fixed size of memory while linked list consumes memory that is proportional to the number of elements in the stack</a:t>
            </a:r>
          </a:p>
          <a:p>
            <a:pPr lvl="1"/>
            <a:endParaRPr lang="zh-HK" altLang="en-US" dirty="0"/>
          </a:p>
        </p:txBody>
      </p:sp>
      <p:sp>
        <p:nvSpPr>
          <p:cNvPr id="7" name="Date Placeholder 6">
            <a:extLst>
              <a:ext uri="{FF2B5EF4-FFF2-40B4-BE49-F238E27FC236}">
                <a16:creationId xmlns:a16="http://schemas.microsoft.com/office/drawing/2014/main" id="{C431D436-B934-4965-A60B-59CB58BFB691}"/>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1F691217-4DA8-4AEE-B816-B872530789C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D85FF811-5B78-4E27-9EF8-4FE62DA9773B}"/>
              </a:ext>
            </a:extLst>
          </p:cNvPr>
          <p:cNvSpPr>
            <a:spLocks noGrp="1"/>
          </p:cNvSpPr>
          <p:nvPr>
            <p:ph type="sldNum" sz="quarter" idx="12"/>
          </p:nvPr>
        </p:nvSpPr>
        <p:spPr/>
        <p:txBody>
          <a:bodyPr/>
          <a:lstStyle/>
          <a:p>
            <a:fld id="{F12FD693-7EEE-EB4B-8E4A-5201F802BE3C}" type="slidenum">
              <a:rPr lang="en-US" smtClean="0"/>
              <a:t>13</a:t>
            </a:fld>
            <a:endParaRPr lang="en-US"/>
          </a:p>
        </p:txBody>
      </p:sp>
    </p:spTree>
    <p:extLst>
      <p:ext uri="{BB962C8B-B14F-4D97-AF65-F5344CB8AC3E}">
        <p14:creationId xmlns:p14="http://schemas.microsoft.com/office/powerpoint/2010/main" val="207494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dirty="0"/>
              <a:t>Linked List</a:t>
            </a:r>
          </a:p>
          <a:p>
            <a:r>
              <a:rPr lang="en-US" dirty="0"/>
              <a:t>Stack</a:t>
            </a:r>
          </a:p>
          <a:p>
            <a:r>
              <a:rPr lang="en-US" b="1" dirty="0"/>
              <a:t>Queue</a:t>
            </a:r>
          </a:p>
          <a:p>
            <a:r>
              <a:rPr lang="en-US" dirty="0"/>
              <a:t>Example Code Discussion</a:t>
            </a:r>
          </a:p>
          <a:p>
            <a:r>
              <a:rPr lang="en-US" dirty="0"/>
              <a:t>Overview of Lab 2 Problems</a:t>
            </a:r>
          </a:p>
        </p:txBody>
      </p:sp>
      <p:sp>
        <p:nvSpPr>
          <p:cNvPr id="7" name="Date Placeholder 6">
            <a:extLst>
              <a:ext uri="{FF2B5EF4-FFF2-40B4-BE49-F238E27FC236}">
                <a16:creationId xmlns:a16="http://schemas.microsoft.com/office/drawing/2014/main" id="{E25FA65F-F209-4030-8962-34BDC522AEDB}"/>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C9E752E0-BC33-45B8-9924-F17D5D41C8B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BC9E1B67-6461-4224-8D2A-B280DC7E534A}"/>
              </a:ext>
            </a:extLst>
          </p:cNvPr>
          <p:cNvSpPr>
            <a:spLocks noGrp="1"/>
          </p:cNvSpPr>
          <p:nvPr>
            <p:ph type="sldNum" sz="quarter" idx="12"/>
          </p:nvPr>
        </p:nvSpPr>
        <p:spPr/>
        <p:txBody>
          <a:bodyPr/>
          <a:lstStyle/>
          <a:p>
            <a:fld id="{F12FD693-7EEE-EB4B-8E4A-5201F802BE3C}" type="slidenum">
              <a:rPr lang="en-US" smtClean="0"/>
              <a:t>14</a:t>
            </a:fld>
            <a:endParaRPr lang="en-US"/>
          </a:p>
        </p:txBody>
      </p:sp>
    </p:spTree>
    <p:extLst>
      <p:ext uri="{BB962C8B-B14F-4D97-AF65-F5344CB8AC3E}">
        <p14:creationId xmlns:p14="http://schemas.microsoft.com/office/powerpoint/2010/main" val="43206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dirty="0"/>
              <a:t>A queue stores a set </a:t>
            </a:r>
            <a:r>
              <a:rPr lang="zh-HK" altLang="en-US" dirty="0"/>
              <a:t>𝑆 </a:t>
            </a:r>
            <a:r>
              <a:rPr lang="en-US" altLang="zh-HK" dirty="0"/>
              <a:t>of elements that only allows two </a:t>
            </a:r>
            <a:r>
              <a:rPr lang="en-US" altLang="zh-HK" b="1" dirty="0"/>
              <a:t>constrained</a:t>
            </a:r>
            <a:r>
              <a:rPr lang="en-US" altLang="zh-HK" dirty="0"/>
              <a:t> updates (a.k.a. First-In-First-Out (FIFO)):</a:t>
            </a:r>
          </a:p>
          <a:p>
            <a:pPr lvl="1"/>
            <a:r>
              <a:rPr lang="en-US" altLang="zh-HK" dirty="0"/>
              <a:t>Enqueue(e): insert a new element </a:t>
            </a:r>
            <a:r>
              <a:rPr lang="zh-HK" altLang="en-US" dirty="0"/>
              <a:t>𝑒 </a:t>
            </a:r>
            <a:r>
              <a:rPr lang="en-US" altLang="zh-HK" dirty="0"/>
              <a:t>into </a:t>
            </a:r>
            <a:r>
              <a:rPr lang="zh-HK" altLang="en-US" dirty="0"/>
              <a:t>𝑆</a:t>
            </a:r>
            <a:endParaRPr lang="en-US" altLang="zh-HK" dirty="0"/>
          </a:p>
          <a:p>
            <a:pPr lvl="1"/>
            <a:r>
              <a:rPr lang="en-US" altLang="zh-HK" dirty="0"/>
              <a:t>Dequeue: remove the least recently inserted element from </a:t>
            </a:r>
            <a:r>
              <a:rPr lang="zh-HK" altLang="en-US" dirty="0"/>
              <a:t>𝑆</a:t>
            </a:r>
            <a:r>
              <a:rPr lang="en-US" altLang="zh-HK" dirty="0"/>
              <a:t>, and return it.</a:t>
            </a:r>
          </a:p>
          <a:p>
            <a:r>
              <a:rPr lang="en-US" altLang="zh-HK" dirty="0"/>
              <a:t>Only the </a:t>
            </a:r>
            <a:r>
              <a:rPr lang="en-US" altLang="zh-HK" b="1" dirty="0"/>
              <a:t>front</a:t>
            </a:r>
            <a:r>
              <a:rPr lang="en-US" altLang="zh-HK" dirty="0"/>
              <a:t> (also </a:t>
            </a:r>
            <a:r>
              <a:rPr lang="en-US" altLang="zh-HK" b="1" dirty="0"/>
              <a:t>rear</a:t>
            </a:r>
            <a:r>
              <a:rPr lang="en-US" altLang="zh-HK" dirty="0"/>
              <a:t>) element is accessible</a:t>
            </a:r>
          </a:p>
          <a:p>
            <a:pPr lvl="1"/>
            <a:endParaRPr lang="en-US" altLang="zh-HK" dirty="0"/>
          </a:p>
          <a:p>
            <a:pPr marL="0" indent="0">
              <a:buNone/>
            </a:pPr>
            <a:endParaRPr lang="en-US" altLang="zh-HK" dirty="0"/>
          </a:p>
          <a:p>
            <a:endParaRPr lang="en-US" altLang="zh-HK" dirty="0"/>
          </a:p>
          <a:p>
            <a:endParaRPr lang="zh-HK" altLang="en-US"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Queue</a:t>
            </a:r>
            <a:br>
              <a:rPr lang="en-US" altLang="zh-HK" dirty="0"/>
            </a:br>
            <a:r>
              <a:rPr lang="en-US" altLang="zh-HK" sz="2400" dirty="0"/>
              <a:t>Properties</a:t>
            </a:r>
            <a:endParaRPr lang="zh-HK" altLang="en-US" dirty="0"/>
          </a:p>
        </p:txBody>
      </p:sp>
      <p:pic>
        <p:nvPicPr>
          <p:cNvPr id="7170" name="Picture 2" descr="「queue data structure」的圖片搜尋結果">
            <a:extLst>
              <a:ext uri="{FF2B5EF4-FFF2-40B4-BE49-F238E27FC236}">
                <a16:creationId xmlns:a16="http://schemas.microsoft.com/office/drawing/2014/main" id="{BCE6537D-29BB-4B41-B991-0D0926F9F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4233816"/>
            <a:ext cx="7686675" cy="1657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8BCBF10-FB3D-4149-8404-1C1F0C684365}"/>
              </a:ext>
            </a:extLst>
          </p:cNvPr>
          <p:cNvSpPr txBox="1"/>
          <p:nvPr/>
        </p:nvSpPr>
        <p:spPr>
          <a:xfrm>
            <a:off x="6662737" y="5344232"/>
            <a:ext cx="688009" cy="430887"/>
          </a:xfrm>
          <a:prstGeom prst="rect">
            <a:avLst/>
          </a:prstGeom>
          <a:solidFill>
            <a:schemeClr val="bg1"/>
          </a:solidFill>
        </p:spPr>
        <p:txBody>
          <a:bodyPr wrap="none" rtlCol="0">
            <a:spAutoFit/>
          </a:bodyPr>
          <a:lstStyle/>
          <a:p>
            <a:r>
              <a:rPr lang="en-US" altLang="zh-HK" sz="2200" dirty="0">
                <a:latin typeface="Arial" panose="020B0604020202020204" pitchFamily="34" charset="0"/>
                <a:cs typeface="Arial" panose="020B0604020202020204" pitchFamily="34" charset="0"/>
              </a:rPr>
              <a:t>rear</a:t>
            </a:r>
            <a:endParaRPr lang="zh-HK" altLang="en-US" sz="2200"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83084FE1-10A6-4ACF-8B74-BD51BA63D773}"/>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F92B3535-10E0-42E7-8B1A-7318AFB0013B}"/>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08AAA3C6-A7D6-45CC-9E22-85EA625EE95A}"/>
              </a:ext>
            </a:extLst>
          </p:cNvPr>
          <p:cNvSpPr>
            <a:spLocks noGrp="1"/>
          </p:cNvSpPr>
          <p:nvPr>
            <p:ph type="sldNum" sz="quarter" idx="12"/>
          </p:nvPr>
        </p:nvSpPr>
        <p:spPr/>
        <p:txBody>
          <a:bodyPr/>
          <a:lstStyle/>
          <a:p>
            <a:fld id="{F12FD693-7EEE-EB4B-8E4A-5201F802BE3C}" type="slidenum">
              <a:rPr lang="en-US" smtClean="0"/>
              <a:t>15</a:t>
            </a:fld>
            <a:endParaRPr lang="en-US"/>
          </a:p>
        </p:txBody>
      </p:sp>
    </p:spTree>
    <p:extLst>
      <p:ext uri="{BB962C8B-B14F-4D97-AF65-F5344CB8AC3E}">
        <p14:creationId xmlns:p14="http://schemas.microsoft.com/office/powerpoint/2010/main" val="244687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sz="2400" dirty="0"/>
              <a:t>Implementing with array: (keeping the front fixed)</a:t>
            </a:r>
          </a:p>
          <a:p>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pPr marL="0" indent="0">
              <a:buNone/>
            </a:pPr>
            <a:endParaRPr lang="en-US" altLang="zh-HK" sz="2400" dirty="0"/>
          </a:p>
          <a:p>
            <a:pPr marL="0" indent="0">
              <a:buNone/>
            </a:pPr>
            <a:endParaRPr lang="en-US" altLang="zh-HK" sz="2400" dirty="0"/>
          </a:p>
          <a:p>
            <a:endParaRPr lang="en-US" altLang="zh-HK" sz="2400" dirty="0"/>
          </a:p>
          <a:p>
            <a:endParaRPr lang="en-US" altLang="zh-HK" sz="2400" dirty="0"/>
          </a:p>
          <a:p>
            <a:pPr lvl="1"/>
            <a:endParaRPr lang="en-US" altLang="zh-HK" sz="2000" dirty="0"/>
          </a:p>
          <a:p>
            <a:pPr marL="0" indent="0">
              <a:buNone/>
            </a:pPr>
            <a:endParaRPr lang="en-US" altLang="zh-HK" sz="2400" dirty="0"/>
          </a:p>
          <a:p>
            <a:endParaRPr lang="en-US" altLang="zh-HK" sz="2400" dirty="0"/>
          </a:p>
          <a:p>
            <a:endParaRPr lang="zh-HK" altLang="en-US" sz="2400"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Queue</a:t>
            </a:r>
            <a:br>
              <a:rPr lang="en-US" altLang="zh-HK" dirty="0"/>
            </a:br>
            <a:r>
              <a:rPr lang="en-US" altLang="zh-HK" sz="2400" dirty="0"/>
              <a:t>Implementation</a:t>
            </a:r>
            <a:endParaRPr lang="zh-HK" altLang="en-US" dirty="0"/>
          </a:p>
        </p:txBody>
      </p:sp>
      <p:sp>
        <p:nvSpPr>
          <p:cNvPr id="16" name="Rectangle 2">
            <a:extLst>
              <a:ext uri="{FF2B5EF4-FFF2-40B4-BE49-F238E27FC236}">
                <a16:creationId xmlns:a16="http://schemas.microsoft.com/office/drawing/2014/main" id="{CE04A2C3-1879-4AB2-AB28-2A2605C5F2FC}"/>
              </a:ext>
            </a:extLst>
          </p:cNvPr>
          <p:cNvSpPr>
            <a:spLocks noChangeArrowheads="1"/>
          </p:cNvSpPr>
          <p:nvPr/>
        </p:nvSpPr>
        <p:spPr bwMode="auto">
          <a:xfrm>
            <a:off x="5257800" y="171133"/>
            <a:ext cx="6236012" cy="16761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zh-HK"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queueA</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006666"/>
                </a:solidFill>
                <a:effectLst/>
                <a:latin typeface="Consolas" panose="020B0609020204030204" pitchFamily="49" charset="0"/>
                <a:cs typeface="Consolas" panose="020B0609020204030204" pitchFamily="49" charset="0"/>
              </a:rPr>
              <a:t>4</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12</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13</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15,-1</a:t>
            </a:r>
            <a:r>
              <a:rPr lang="en-HK" altLang="zh-HK" sz="1200" dirty="0">
                <a:solidFill>
                  <a:srgbClr val="666600"/>
                </a:solidFill>
                <a:latin typeface="Consolas" panose="020B0609020204030204" pitchFamily="49" charset="0"/>
                <a:cs typeface="Consolas" panose="020B0609020204030204" pitchFamily="49" charset="0"/>
              </a:rPr>
              <a:t>}</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HK"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 </a:t>
            </a:r>
            <a:r>
              <a:rPr kumimoji="0" lang="en-US"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treat </a:t>
            </a:r>
            <a:r>
              <a:rPr lang="en-US" altLang="zh-HK" sz="1200" dirty="0">
                <a:solidFill>
                  <a:srgbClr val="880000"/>
                </a:solidFill>
                <a:latin typeface="Consolas" panose="020B0609020204030204" pitchFamily="49" charset="0"/>
                <a:cs typeface="Consolas" panose="020B0609020204030204" pitchFamily="49" charset="0"/>
              </a:rPr>
              <a:t>-1 as empty element here </a:t>
            </a:r>
            <a:r>
              <a:rPr kumimoji="0" lang="zh-HK"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a:t>
            </a:r>
            <a:endParaRPr lang="en-US" altLang="zh-HK" sz="12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i</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2</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j</a:t>
            </a:r>
            <a:r>
              <a:rPr lang="zh-HK" altLang="zh-HK" sz="1200" dirty="0">
                <a:solidFill>
                  <a:srgbClr val="666600"/>
                </a:solidFill>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front</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0</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rear</a:t>
            </a:r>
            <a:r>
              <a:rPr lang="en-US" altLang="zh-HK" sz="1200" dirty="0">
                <a:solidFill>
                  <a:srgbClr val="666600"/>
                </a:solidFill>
                <a:latin typeface="Consolas" panose="020B0609020204030204" pitchFamily="49" charset="0"/>
                <a:cs typeface="Consolas" panose="020B0609020204030204" pitchFamily="49" charset="0"/>
              </a:rPr>
              <a:t> = 3</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endPar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zh-HK" sz="1200" dirty="0">
                <a:solidFill>
                  <a:srgbClr val="000088"/>
                </a:solidFill>
                <a:latin typeface="Consolas" panose="020B0609020204030204" pitchFamily="49" charset="0"/>
                <a:cs typeface="Consolas" panose="020B0609020204030204" pitchFamily="49" charset="0"/>
              </a:rPr>
              <a:t>while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HK" altLang="zh-HK" sz="1200" dirty="0">
                <a:solidFill>
                  <a:srgbClr val="000000"/>
                </a:solidFill>
                <a:latin typeface="Consolas" panose="020B0609020204030204" pitchFamily="49" charset="0"/>
                <a:cs typeface="Consolas" panose="020B0609020204030204" pitchFamily="49" charset="0"/>
              </a:rPr>
              <a:t>    dequeue</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HK" altLang="zh-HK" sz="1200" dirty="0" err="1">
                <a:solidFill>
                  <a:srgbClr val="000000"/>
                </a:solidFill>
                <a:latin typeface="Consolas" panose="020B0609020204030204" pitchFamily="49" charset="0"/>
                <a:cs typeface="Consolas" panose="020B0609020204030204" pitchFamily="49" charset="0"/>
              </a:rPr>
              <a:t>move_queue</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rear </a:t>
            </a:r>
            <a:r>
              <a:rPr lang="en-US"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HK" altLang="zh-HK" sz="1200" dirty="0">
                <a:solidFill>
                  <a:srgbClr val="000000"/>
                </a:solidFill>
                <a:latin typeface="Consolas" panose="020B0609020204030204" pitchFamily="49" charset="0"/>
                <a:cs typeface="Consolas" panose="020B0609020204030204" pitchFamily="49" charset="0"/>
              </a:rPr>
              <a:t> enqueue</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19</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rear </a:t>
            </a:r>
            <a:r>
              <a:rPr lang="en-US"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a:t>
            </a:r>
            <a:endPar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endParaRPr>
          </a:p>
        </p:txBody>
      </p:sp>
      <p:sp>
        <p:nvSpPr>
          <p:cNvPr id="7" name="Rectangle 1">
            <a:extLst>
              <a:ext uri="{FF2B5EF4-FFF2-40B4-BE49-F238E27FC236}">
                <a16:creationId xmlns:a16="http://schemas.microsoft.com/office/drawing/2014/main" id="{81DC39BD-3E1B-408A-8506-E037EB2BEE0C}"/>
              </a:ext>
            </a:extLst>
          </p:cNvPr>
          <p:cNvSpPr>
            <a:spLocks noChangeArrowheads="1"/>
          </p:cNvSpPr>
          <p:nvPr/>
        </p:nvSpPr>
        <p:spPr bwMode="auto">
          <a:xfrm>
            <a:off x="0" y="83042"/>
            <a:ext cx="505203"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HK" altLang="zh-HK" dirty="0"/>
              <a:t>for </a:t>
            </a:r>
            <a:endParaRPr kumimoji="0" lang="zh-HK" altLang="zh-HK"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 7">
            <a:extLst>
              <a:ext uri="{FF2B5EF4-FFF2-40B4-BE49-F238E27FC236}">
                <a16:creationId xmlns:a16="http://schemas.microsoft.com/office/drawing/2014/main" id="{BACF51E5-D571-4814-823E-B933FC74D4CF}"/>
              </a:ext>
            </a:extLst>
          </p:cNvPr>
          <p:cNvGraphicFramePr>
            <a:graphicFrameLocks noGrp="1"/>
          </p:cNvGraphicFramePr>
          <p:nvPr>
            <p:extLst>
              <p:ext uri="{D42A27DB-BD31-4B8C-83A1-F6EECF244321}">
                <p14:modId xmlns:p14="http://schemas.microsoft.com/office/powerpoint/2010/main" val="2838964790"/>
              </p:ext>
            </p:extLst>
          </p:nvPr>
        </p:nvGraphicFramePr>
        <p:xfrm>
          <a:off x="838200" y="2269470"/>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12</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13</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cxnSp>
        <p:nvCxnSpPr>
          <p:cNvPr id="20" name="Straight Arrow Connector 19">
            <a:extLst>
              <a:ext uri="{FF2B5EF4-FFF2-40B4-BE49-F238E27FC236}">
                <a16:creationId xmlns:a16="http://schemas.microsoft.com/office/drawing/2014/main" id="{57BCFD82-A04D-4360-87E7-922C4B37742C}"/>
              </a:ext>
            </a:extLst>
          </p:cNvPr>
          <p:cNvCxnSpPr>
            <a:cxnSpLocks/>
          </p:cNvCxnSpPr>
          <p:nvPr/>
        </p:nvCxnSpPr>
        <p:spPr>
          <a:xfrm flipV="1">
            <a:off x="1567280" y="2885963"/>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8380F8B-A3DF-4D7E-9FA9-697B9B2125C7}"/>
              </a:ext>
            </a:extLst>
          </p:cNvPr>
          <p:cNvGrpSpPr/>
          <p:nvPr/>
        </p:nvGrpSpPr>
        <p:grpSpPr>
          <a:xfrm>
            <a:off x="2938880" y="2880360"/>
            <a:ext cx="642805" cy="404415"/>
            <a:chOff x="2209800" y="2880360"/>
            <a:chExt cx="642805" cy="404415"/>
          </a:xfrm>
        </p:grpSpPr>
        <p:sp>
          <p:nvSpPr>
            <p:cNvPr id="24" name="TextBox 23">
              <a:extLst>
                <a:ext uri="{FF2B5EF4-FFF2-40B4-BE49-F238E27FC236}">
                  <a16:creationId xmlns:a16="http://schemas.microsoft.com/office/drawing/2014/main" id="{F5E5A9AA-1A7D-40B9-A417-C2824C4FD234}"/>
                </a:ext>
              </a:extLst>
            </p:cNvPr>
            <p:cNvSpPr txBox="1"/>
            <p:nvPr/>
          </p:nvSpPr>
          <p:spPr>
            <a:xfrm>
              <a:off x="2209800" y="2915443"/>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cxnSp>
          <p:nvCxnSpPr>
            <p:cNvPr id="21" name="Straight Arrow Connector 20">
              <a:extLst>
                <a:ext uri="{FF2B5EF4-FFF2-40B4-BE49-F238E27FC236}">
                  <a16:creationId xmlns:a16="http://schemas.microsoft.com/office/drawing/2014/main" id="{57D0E9C4-9925-46A7-8E71-6ACE2F199B75}"/>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EF28E5DF-24C7-4705-82F3-5FA30726DA9B}"/>
              </a:ext>
            </a:extLst>
          </p:cNvPr>
          <p:cNvCxnSpPr>
            <a:cxnSpLocks/>
          </p:cNvCxnSpPr>
          <p:nvPr/>
        </p:nvCxnSpPr>
        <p:spPr>
          <a:xfrm flipV="1">
            <a:off x="7077675" y="2880361"/>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876CE0-F1F0-4922-B938-2E8916BEA6EA}"/>
              </a:ext>
            </a:extLst>
          </p:cNvPr>
          <p:cNvSpPr txBox="1"/>
          <p:nvPr/>
        </p:nvSpPr>
        <p:spPr>
          <a:xfrm>
            <a:off x="1551054" y="2924021"/>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25" name="TextBox 24">
            <a:extLst>
              <a:ext uri="{FF2B5EF4-FFF2-40B4-BE49-F238E27FC236}">
                <a16:creationId xmlns:a16="http://schemas.microsoft.com/office/drawing/2014/main" id="{DA266023-27A9-439F-9186-F28808B56103}"/>
              </a:ext>
            </a:extLst>
          </p:cNvPr>
          <p:cNvSpPr txBox="1"/>
          <p:nvPr/>
        </p:nvSpPr>
        <p:spPr>
          <a:xfrm>
            <a:off x="7077674" y="2924021"/>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graphicFrame>
        <p:nvGraphicFramePr>
          <p:cNvPr id="17" name="Table 7">
            <a:extLst>
              <a:ext uri="{FF2B5EF4-FFF2-40B4-BE49-F238E27FC236}">
                <a16:creationId xmlns:a16="http://schemas.microsoft.com/office/drawing/2014/main" id="{D557390C-50D2-4541-A54A-D312006CD072}"/>
              </a:ext>
            </a:extLst>
          </p:cNvPr>
          <p:cNvGraphicFramePr>
            <a:graphicFrameLocks noGrp="1"/>
          </p:cNvGraphicFramePr>
          <p:nvPr>
            <p:extLst>
              <p:ext uri="{D42A27DB-BD31-4B8C-83A1-F6EECF244321}">
                <p14:modId xmlns:p14="http://schemas.microsoft.com/office/powerpoint/2010/main" val="1641688778"/>
              </p:ext>
            </p:extLst>
          </p:nvPr>
        </p:nvGraphicFramePr>
        <p:xfrm>
          <a:off x="821974" y="3349711"/>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13</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cxnSp>
        <p:nvCxnSpPr>
          <p:cNvPr id="18" name="Straight Arrow Connector 17">
            <a:extLst>
              <a:ext uri="{FF2B5EF4-FFF2-40B4-BE49-F238E27FC236}">
                <a16:creationId xmlns:a16="http://schemas.microsoft.com/office/drawing/2014/main" id="{3DF2FA34-55AC-421D-85E5-D42291347156}"/>
              </a:ext>
            </a:extLst>
          </p:cNvPr>
          <p:cNvCxnSpPr>
            <a:cxnSpLocks/>
          </p:cNvCxnSpPr>
          <p:nvPr/>
        </p:nvCxnSpPr>
        <p:spPr>
          <a:xfrm flipV="1">
            <a:off x="1551054" y="397729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5D99CF-EA97-4D78-9740-BD929F97EF05}"/>
              </a:ext>
            </a:extLst>
          </p:cNvPr>
          <p:cNvCxnSpPr>
            <a:cxnSpLocks/>
          </p:cNvCxnSpPr>
          <p:nvPr/>
        </p:nvCxnSpPr>
        <p:spPr>
          <a:xfrm flipV="1">
            <a:off x="2938595" y="3971694"/>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601218-1D8C-44CB-B156-B3A966475219}"/>
              </a:ext>
            </a:extLst>
          </p:cNvPr>
          <p:cNvSpPr txBox="1"/>
          <p:nvPr/>
        </p:nvSpPr>
        <p:spPr>
          <a:xfrm>
            <a:off x="1534828" y="4015355"/>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29" name="TextBox 28">
            <a:extLst>
              <a:ext uri="{FF2B5EF4-FFF2-40B4-BE49-F238E27FC236}">
                <a16:creationId xmlns:a16="http://schemas.microsoft.com/office/drawing/2014/main" id="{AEBFAB41-5F12-46A9-9163-781E45A5E24B}"/>
              </a:ext>
            </a:extLst>
          </p:cNvPr>
          <p:cNvSpPr txBox="1"/>
          <p:nvPr/>
        </p:nvSpPr>
        <p:spPr>
          <a:xfrm>
            <a:off x="2938595" y="4006777"/>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sp>
        <p:nvSpPr>
          <p:cNvPr id="31" name="Arrow: Down 30">
            <a:extLst>
              <a:ext uri="{FF2B5EF4-FFF2-40B4-BE49-F238E27FC236}">
                <a16:creationId xmlns:a16="http://schemas.microsoft.com/office/drawing/2014/main" id="{A8F6F713-646F-4970-8877-62CF5A8A37DC}"/>
              </a:ext>
            </a:extLst>
          </p:cNvPr>
          <p:cNvSpPr/>
          <p:nvPr/>
        </p:nvSpPr>
        <p:spPr>
          <a:xfrm>
            <a:off x="5568404" y="2952472"/>
            <a:ext cx="160129" cy="351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TextBox 31">
            <a:extLst>
              <a:ext uri="{FF2B5EF4-FFF2-40B4-BE49-F238E27FC236}">
                <a16:creationId xmlns:a16="http://schemas.microsoft.com/office/drawing/2014/main" id="{C18B426B-D9C6-495E-915C-AB4A26EA66CA}"/>
              </a:ext>
            </a:extLst>
          </p:cNvPr>
          <p:cNvSpPr txBox="1"/>
          <p:nvPr/>
        </p:nvSpPr>
        <p:spPr>
          <a:xfrm>
            <a:off x="5648468" y="2907521"/>
            <a:ext cx="1144865" cy="369332"/>
          </a:xfrm>
          <a:prstGeom prst="rect">
            <a:avLst/>
          </a:prstGeom>
          <a:noFill/>
        </p:spPr>
        <p:txBody>
          <a:bodyPr wrap="none" rtlCol="0">
            <a:spAutoFit/>
          </a:bodyPr>
          <a:lstStyle/>
          <a:p>
            <a:r>
              <a:rPr lang="en-US" altLang="zh-HK" dirty="0">
                <a:latin typeface="Calibri Light" panose="020F0302020204030204" pitchFamily="34" charset="0"/>
              </a:rPr>
              <a:t>dequeue()</a:t>
            </a:r>
            <a:endParaRPr lang="zh-HK" altLang="en-US" dirty="0">
              <a:latin typeface="Calibri Light" panose="020F0302020204030204" pitchFamily="34" charset="0"/>
            </a:endParaRPr>
          </a:p>
        </p:txBody>
      </p:sp>
      <p:sp>
        <p:nvSpPr>
          <p:cNvPr id="35" name="Arrow: Down 34">
            <a:extLst>
              <a:ext uri="{FF2B5EF4-FFF2-40B4-BE49-F238E27FC236}">
                <a16:creationId xmlns:a16="http://schemas.microsoft.com/office/drawing/2014/main" id="{EF47E3EA-C30B-4A02-AF55-D95CA15605D2}"/>
              </a:ext>
            </a:extLst>
          </p:cNvPr>
          <p:cNvSpPr/>
          <p:nvPr/>
        </p:nvSpPr>
        <p:spPr>
          <a:xfrm>
            <a:off x="5567613" y="4055954"/>
            <a:ext cx="160129" cy="351555"/>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Straight Arrow Connector 39">
            <a:extLst>
              <a:ext uri="{FF2B5EF4-FFF2-40B4-BE49-F238E27FC236}">
                <a16:creationId xmlns:a16="http://schemas.microsoft.com/office/drawing/2014/main" id="{1B5F7C4E-C9C9-40F4-AC77-EA6EF02EA6C3}"/>
              </a:ext>
            </a:extLst>
          </p:cNvPr>
          <p:cNvCxnSpPr>
            <a:cxnSpLocks/>
          </p:cNvCxnSpPr>
          <p:nvPr/>
        </p:nvCxnSpPr>
        <p:spPr>
          <a:xfrm flipV="1">
            <a:off x="8105942" y="2879403"/>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493B704-F569-4219-BF3E-507A8BC787DA}"/>
              </a:ext>
            </a:extLst>
          </p:cNvPr>
          <p:cNvSpPr txBox="1"/>
          <p:nvPr/>
        </p:nvSpPr>
        <p:spPr>
          <a:xfrm>
            <a:off x="8105941" y="2923063"/>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cxnSp>
        <p:nvCxnSpPr>
          <p:cNvPr id="46" name="Straight Arrow Connector 45">
            <a:extLst>
              <a:ext uri="{FF2B5EF4-FFF2-40B4-BE49-F238E27FC236}">
                <a16:creationId xmlns:a16="http://schemas.microsoft.com/office/drawing/2014/main" id="{CC406B0A-D0AE-4BB6-AA34-8A4BDB9B4228}"/>
              </a:ext>
            </a:extLst>
          </p:cNvPr>
          <p:cNvCxnSpPr>
            <a:cxnSpLocks/>
          </p:cNvCxnSpPr>
          <p:nvPr/>
        </p:nvCxnSpPr>
        <p:spPr>
          <a:xfrm flipV="1">
            <a:off x="7103625" y="3971695"/>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525028-426B-410A-BC3D-E81BDD8E3A99}"/>
              </a:ext>
            </a:extLst>
          </p:cNvPr>
          <p:cNvSpPr txBox="1"/>
          <p:nvPr/>
        </p:nvSpPr>
        <p:spPr>
          <a:xfrm>
            <a:off x="7103624" y="4015355"/>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cxnSp>
        <p:nvCxnSpPr>
          <p:cNvPr id="48" name="Straight Arrow Connector 47">
            <a:extLst>
              <a:ext uri="{FF2B5EF4-FFF2-40B4-BE49-F238E27FC236}">
                <a16:creationId xmlns:a16="http://schemas.microsoft.com/office/drawing/2014/main" id="{59D59DF5-BE9C-4A48-9B16-686EB31E5AF5}"/>
              </a:ext>
            </a:extLst>
          </p:cNvPr>
          <p:cNvCxnSpPr>
            <a:cxnSpLocks/>
          </p:cNvCxnSpPr>
          <p:nvPr/>
        </p:nvCxnSpPr>
        <p:spPr>
          <a:xfrm flipV="1">
            <a:off x="8077304" y="397073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4000C85-2A3A-4755-AC08-CCBF89180D59}"/>
              </a:ext>
            </a:extLst>
          </p:cNvPr>
          <p:cNvSpPr txBox="1"/>
          <p:nvPr/>
        </p:nvSpPr>
        <p:spPr>
          <a:xfrm>
            <a:off x="8077303" y="4014397"/>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graphicFrame>
        <p:nvGraphicFramePr>
          <p:cNvPr id="50" name="Table 7">
            <a:extLst>
              <a:ext uri="{FF2B5EF4-FFF2-40B4-BE49-F238E27FC236}">
                <a16:creationId xmlns:a16="http://schemas.microsoft.com/office/drawing/2014/main" id="{437E051B-0E47-4ED8-ACFD-19725DE172E5}"/>
              </a:ext>
            </a:extLst>
          </p:cNvPr>
          <p:cNvGraphicFramePr>
            <a:graphicFrameLocks noGrp="1"/>
          </p:cNvGraphicFramePr>
          <p:nvPr>
            <p:extLst>
              <p:ext uri="{D42A27DB-BD31-4B8C-83A1-F6EECF244321}">
                <p14:modId xmlns:p14="http://schemas.microsoft.com/office/powerpoint/2010/main" val="699008049"/>
              </p:ext>
            </p:extLst>
          </p:nvPr>
        </p:nvGraphicFramePr>
        <p:xfrm>
          <a:off x="821974" y="4450581"/>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13</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cxnSp>
        <p:nvCxnSpPr>
          <p:cNvPr id="51" name="Straight Arrow Connector 50">
            <a:extLst>
              <a:ext uri="{FF2B5EF4-FFF2-40B4-BE49-F238E27FC236}">
                <a16:creationId xmlns:a16="http://schemas.microsoft.com/office/drawing/2014/main" id="{BD5D3F99-F8C7-4921-A442-C5EEB3BC4DB3}"/>
              </a:ext>
            </a:extLst>
          </p:cNvPr>
          <p:cNvCxnSpPr>
            <a:cxnSpLocks/>
          </p:cNvCxnSpPr>
          <p:nvPr/>
        </p:nvCxnSpPr>
        <p:spPr>
          <a:xfrm flipV="1">
            <a:off x="1551054" y="507816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332E180-1252-4B83-8D1A-9B1299252F00}"/>
              </a:ext>
            </a:extLst>
          </p:cNvPr>
          <p:cNvCxnSpPr>
            <a:cxnSpLocks/>
          </p:cNvCxnSpPr>
          <p:nvPr/>
        </p:nvCxnSpPr>
        <p:spPr>
          <a:xfrm flipV="1">
            <a:off x="2938595" y="5072564"/>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DD92450-7630-426B-B9AE-BE0936C1870C}"/>
              </a:ext>
            </a:extLst>
          </p:cNvPr>
          <p:cNvSpPr txBox="1"/>
          <p:nvPr/>
        </p:nvSpPr>
        <p:spPr>
          <a:xfrm>
            <a:off x="1534828" y="5116225"/>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54" name="TextBox 53">
            <a:extLst>
              <a:ext uri="{FF2B5EF4-FFF2-40B4-BE49-F238E27FC236}">
                <a16:creationId xmlns:a16="http://schemas.microsoft.com/office/drawing/2014/main" id="{3A997BA3-7CE4-4450-8C54-CE86A0BD0AE9}"/>
              </a:ext>
            </a:extLst>
          </p:cNvPr>
          <p:cNvSpPr txBox="1"/>
          <p:nvPr/>
        </p:nvSpPr>
        <p:spPr>
          <a:xfrm>
            <a:off x="2938595" y="5107647"/>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cxnSp>
        <p:nvCxnSpPr>
          <p:cNvPr id="56" name="Straight Arrow Connector 55">
            <a:extLst>
              <a:ext uri="{FF2B5EF4-FFF2-40B4-BE49-F238E27FC236}">
                <a16:creationId xmlns:a16="http://schemas.microsoft.com/office/drawing/2014/main" id="{CDB0055E-09D8-4BE6-8547-C5EFB9055856}"/>
              </a:ext>
            </a:extLst>
          </p:cNvPr>
          <p:cNvCxnSpPr>
            <a:cxnSpLocks/>
          </p:cNvCxnSpPr>
          <p:nvPr/>
        </p:nvCxnSpPr>
        <p:spPr>
          <a:xfrm flipV="1">
            <a:off x="5084084" y="5072565"/>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4AA9CB-E305-4886-BE1F-7952959F005F}"/>
              </a:ext>
            </a:extLst>
          </p:cNvPr>
          <p:cNvSpPr txBox="1"/>
          <p:nvPr/>
        </p:nvSpPr>
        <p:spPr>
          <a:xfrm>
            <a:off x="5084083" y="5116225"/>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cxnSp>
        <p:nvCxnSpPr>
          <p:cNvPr id="58" name="Straight Arrow Connector 57">
            <a:extLst>
              <a:ext uri="{FF2B5EF4-FFF2-40B4-BE49-F238E27FC236}">
                <a16:creationId xmlns:a16="http://schemas.microsoft.com/office/drawing/2014/main" id="{62B09512-46A7-4CB3-B054-E8E10290E170}"/>
              </a:ext>
            </a:extLst>
          </p:cNvPr>
          <p:cNvCxnSpPr>
            <a:cxnSpLocks/>
          </p:cNvCxnSpPr>
          <p:nvPr/>
        </p:nvCxnSpPr>
        <p:spPr>
          <a:xfrm flipV="1">
            <a:off x="8077304" y="507160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2E8D4D6-112D-46CB-8A23-0EAF8D7BC13D}"/>
              </a:ext>
            </a:extLst>
          </p:cNvPr>
          <p:cNvSpPr txBox="1"/>
          <p:nvPr/>
        </p:nvSpPr>
        <p:spPr>
          <a:xfrm>
            <a:off x="8077303" y="5115267"/>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sp>
        <p:nvSpPr>
          <p:cNvPr id="60" name="Arrow: Down 59">
            <a:extLst>
              <a:ext uri="{FF2B5EF4-FFF2-40B4-BE49-F238E27FC236}">
                <a16:creationId xmlns:a16="http://schemas.microsoft.com/office/drawing/2014/main" id="{3B3D7044-B83E-4AF9-B3EA-B378D6CFB925}"/>
              </a:ext>
            </a:extLst>
          </p:cNvPr>
          <p:cNvSpPr/>
          <p:nvPr/>
        </p:nvSpPr>
        <p:spPr>
          <a:xfrm>
            <a:off x="5568404" y="5123118"/>
            <a:ext cx="160129" cy="351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1" name="TextBox 60">
            <a:extLst>
              <a:ext uri="{FF2B5EF4-FFF2-40B4-BE49-F238E27FC236}">
                <a16:creationId xmlns:a16="http://schemas.microsoft.com/office/drawing/2014/main" id="{ECF818FC-CC48-456F-8A25-CFF92049686C}"/>
              </a:ext>
            </a:extLst>
          </p:cNvPr>
          <p:cNvSpPr txBox="1"/>
          <p:nvPr/>
        </p:nvSpPr>
        <p:spPr>
          <a:xfrm>
            <a:off x="5648468" y="5078167"/>
            <a:ext cx="1378904" cy="369332"/>
          </a:xfrm>
          <a:prstGeom prst="rect">
            <a:avLst/>
          </a:prstGeom>
          <a:noFill/>
        </p:spPr>
        <p:txBody>
          <a:bodyPr wrap="none" rtlCol="0">
            <a:spAutoFit/>
          </a:bodyPr>
          <a:lstStyle/>
          <a:p>
            <a:r>
              <a:rPr lang="en-US" altLang="zh-HK" dirty="0">
                <a:latin typeface="Calibri Light" panose="020F0302020204030204" pitchFamily="34" charset="0"/>
              </a:rPr>
              <a:t>enqueue(19)</a:t>
            </a:r>
            <a:endParaRPr lang="zh-HK" altLang="en-US" dirty="0">
              <a:latin typeface="Calibri Light" panose="020F0302020204030204" pitchFamily="34" charset="0"/>
            </a:endParaRPr>
          </a:p>
        </p:txBody>
      </p:sp>
      <p:graphicFrame>
        <p:nvGraphicFramePr>
          <p:cNvPr id="62" name="Table 7">
            <a:extLst>
              <a:ext uri="{FF2B5EF4-FFF2-40B4-BE49-F238E27FC236}">
                <a16:creationId xmlns:a16="http://schemas.microsoft.com/office/drawing/2014/main" id="{96A508AC-888B-4E65-BBFD-1830DA4AB40B}"/>
              </a:ext>
            </a:extLst>
          </p:cNvPr>
          <p:cNvGraphicFramePr>
            <a:graphicFrameLocks noGrp="1"/>
          </p:cNvGraphicFramePr>
          <p:nvPr>
            <p:extLst>
              <p:ext uri="{D42A27DB-BD31-4B8C-83A1-F6EECF244321}">
                <p14:modId xmlns:p14="http://schemas.microsoft.com/office/powerpoint/2010/main" val="3262768334"/>
              </p:ext>
            </p:extLst>
          </p:nvPr>
        </p:nvGraphicFramePr>
        <p:xfrm>
          <a:off x="821974" y="5536313"/>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13</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19</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998760411"/>
                  </a:ext>
                </a:extLst>
              </a:tr>
            </a:tbl>
          </a:graphicData>
        </a:graphic>
      </p:graphicFrame>
      <p:cxnSp>
        <p:nvCxnSpPr>
          <p:cNvPr id="63" name="Straight Arrow Connector 62">
            <a:extLst>
              <a:ext uri="{FF2B5EF4-FFF2-40B4-BE49-F238E27FC236}">
                <a16:creationId xmlns:a16="http://schemas.microsoft.com/office/drawing/2014/main" id="{8F2F7602-95AB-4DBD-9B40-03E765BE4928}"/>
              </a:ext>
            </a:extLst>
          </p:cNvPr>
          <p:cNvCxnSpPr>
            <a:cxnSpLocks/>
          </p:cNvCxnSpPr>
          <p:nvPr/>
        </p:nvCxnSpPr>
        <p:spPr>
          <a:xfrm flipV="1">
            <a:off x="1551054" y="6163899"/>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EB88A3F-E39B-4F85-9503-8D1BA14223B2}"/>
              </a:ext>
            </a:extLst>
          </p:cNvPr>
          <p:cNvCxnSpPr>
            <a:cxnSpLocks/>
          </p:cNvCxnSpPr>
          <p:nvPr/>
        </p:nvCxnSpPr>
        <p:spPr>
          <a:xfrm flipV="1">
            <a:off x="2938595" y="6158296"/>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0823EAD-9A03-4C85-96BA-935F2A5AD1BE}"/>
              </a:ext>
            </a:extLst>
          </p:cNvPr>
          <p:cNvSpPr txBox="1"/>
          <p:nvPr/>
        </p:nvSpPr>
        <p:spPr>
          <a:xfrm>
            <a:off x="1534828" y="6201957"/>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66" name="TextBox 65">
            <a:extLst>
              <a:ext uri="{FF2B5EF4-FFF2-40B4-BE49-F238E27FC236}">
                <a16:creationId xmlns:a16="http://schemas.microsoft.com/office/drawing/2014/main" id="{928700A0-11B7-4DD5-A37F-DC5E8153515D}"/>
              </a:ext>
            </a:extLst>
          </p:cNvPr>
          <p:cNvSpPr txBox="1"/>
          <p:nvPr/>
        </p:nvSpPr>
        <p:spPr>
          <a:xfrm>
            <a:off x="2938595" y="6193379"/>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cxnSp>
        <p:nvCxnSpPr>
          <p:cNvPr id="67" name="Straight Arrow Connector 66">
            <a:extLst>
              <a:ext uri="{FF2B5EF4-FFF2-40B4-BE49-F238E27FC236}">
                <a16:creationId xmlns:a16="http://schemas.microsoft.com/office/drawing/2014/main" id="{D49B244E-3073-48C3-92C5-DD495C65421E}"/>
              </a:ext>
            </a:extLst>
          </p:cNvPr>
          <p:cNvCxnSpPr>
            <a:cxnSpLocks/>
          </p:cNvCxnSpPr>
          <p:nvPr/>
        </p:nvCxnSpPr>
        <p:spPr>
          <a:xfrm flipV="1">
            <a:off x="7077676" y="615829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2A36F55-2979-4331-A626-0C4107908439}"/>
              </a:ext>
            </a:extLst>
          </p:cNvPr>
          <p:cNvSpPr txBox="1"/>
          <p:nvPr/>
        </p:nvSpPr>
        <p:spPr>
          <a:xfrm>
            <a:off x="7077675" y="6201957"/>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cxnSp>
        <p:nvCxnSpPr>
          <p:cNvPr id="69" name="Straight Arrow Connector 68">
            <a:extLst>
              <a:ext uri="{FF2B5EF4-FFF2-40B4-BE49-F238E27FC236}">
                <a16:creationId xmlns:a16="http://schemas.microsoft.com/office/drawing/2014/main" id="{8BDBDC90-5D8E-47A9-BA7A-23CEA39C4268}"/>
              </a:ext>
            </a:extLst>
          </p:cNvPr>
          <p:cNvCxnSpPr>
            <a:cxnSpLocks/>
          </p:cNvCxnSpPr>
          <p:nvPr/>
        </p:nvCxnSpPr>
        <p:spPr>
          <a:xfrm flipV="1">
            <a:off x="8077304" y="6157339"/>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5A880CE-7193-472B-90CC-0DF717461CBA}"/>
              </a:ext>
            </a:extLst>
          </p:cNvPr>
          <p:cNvSpPr txBox="1"/>
          <p:nvPr/>
        </p:nvSpPr>
        <p:spPr>
          <a:xfrm>
            <a:off x="8077303" y="6200999"/>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sp>
        <p:nvSpPr>
          <p:cNvPr id="73" name="TextBox 72">
            <a:extLst>
              <a:ext uri="{FF2B5EF4-FFF2-40B4-BE49-F238E27FC236}">
                <a16:creationId xmlns:a16="http://schemas.microsoft.com/office/drawing/2014/main" id="{549A4E69-8ECA-4595-83ED-D83894BA4F0C}"/>
              </a:ext>
            </a:extLst>
          </p:cNvPr>
          <p:cNvSpPr txBox="1"/>
          <p:nvPr/>
        </p:nvSpPr>
        <p:spPr>
          <a:xfrm>
            <a:off x="5648468" y="4029294"/>
            <a:ext cx="1540615" cy="369332"/>
          </a:xfrm>
          <a:prstGeom prst="rect">
            <a:avLst/>
          </a:prstGeom>
          <a:noFill/>
        </p:spPr>
        <p:txBody>
          <a:bodyPr wrap="none" rtlCol="0">
            <a:spAutoFit/>
          </a:bodyPr>
          <a:lstStyle/>
          <a:p>
            <a:r>
              <a:rPr lang="en-US" altLang="zh-HK" dirty="0" err="1">
                <a:latin typeface="Calibri Light" panose="020F0302020204030204" pitchFamily="34" charset="0"/>
              </a:rPr>
              <a:t>move_queue</a:t>
            </a:r>
            <a:r>
              <a:rPr lang="en-US" altLang="zh-HK" dirty="0">
                <a:latin typeface="Calibri Light" panose="020F0302020204030204" pitchFamily="34" charset="0"/>
              </a:rPr>
              <a:t>()</a:t>
            </a:r>
            <a:endParaRPr lang="zh-HK" altLang="en-US" dirty="0">
              <a:latin typeface="Calibri Light" panose="020F0302020204030204" pitchFamily="34" charset="0"/>
            </a:endParaRPr>
          </a:p>
        </p:txBody>
      </p:sp>
      <p:sp>
        <p:nvSpPr>
          <p:cNvPr id="8" name="TextBox 7">
            <a:extLst>
              <a:ext uri="{FF2B5EF4-FFF2-40B4-BE49-F238E27FC236}">
                <a16:creationId xmlns:a16="http://schemas.microsoft.com/office/drawing/2014/main" id="{F0A62563-D887-44F9-9E4F-B96C187D4D6F}"/>
              </a:ext>
            </a:extLst>
          </p:cNvPr>
          <p:cNvSpPr txBox="1"/>
          <p:nvPr/>
        </p:nvSpPr>
        <p:spPr>
          <a:xfrm>
            <a:off x="10591035" y="2193465"/>
            <a:ext cx="1255172" cy="1384995"/>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For the arrow representation, please note that </a:t>
            </a:r>
            <a:r>
              <a:rPr lang="en-US" altLang="zh-HK" sz="1200" b="1" dirty="0">
                <a:latin typeface="Calibri Light" panose="020F0302020204030204" pitchFamily="34" charset="0"/>
              </a:rPr>
              <a:t>front</a:t>
            </a:r>
            <a:r>
              <a:rPr lang="en-US" altLang="zh-HK" sz="1200" dirty="0">
                <a:latin typeface="Calibri Light" panose="020F0302020204030204" pitchFamily="34" charset="0"/>
              </a:rPr>
              <a:t> and </a:t>
            </a:r>
            <a:r>
              <a:rPr lang="en-US" altLang="zh-HK" sz="1200" b="1" dirty="0">
                <a:latin typeface="Calibri Light" panose="020F0302020204030204" pitchFamily="34" charset="0"/>
              </a:rPr>
              <a:t>rear</a:t>
            </a:r>
            <a:r>
              <a:rPr lang="en-US" altLang="zh-HK" sz="1200" dirty="0">
                <a:latin typeface="Calibri Light" panose="020F0302020204030204" pitchFamily="34" charset="0"/>
              </a:rPr>
              <a:t> are array indices, while </a:t>
            </a:r>
            <a:r>
              <a:rPr lang="en-US" altLang="zh-HK" sz="1200" b="1" dirty="0" err="1">
                <a:latin typeface="Calibri Light" panose="020F0302020204030204" pitchFamily="34" charset="0"/>
              </a:rPr>
              <a:t>i</a:t>
            </a:r>
            <a:r>
              <a:rPr lang="en-US" altLang="zh-HK" sz="1200" dirty="0">
                <a:latin typeface="Calibri Light" panose="020F0302020204030204" pitchFamily="34" charset="0"/>
              </a:rPr>
              <a:t> and </a:t>
            </a:r>
            <a:r>
              <a:rPr lang="en-US" altLang="zh-HK" sz="1200" b="1" dirty="0">
                <a:latin typeface="Calibri Light" panose="020F0302020204030204" pitchFamily="34" charset="0"/>
              </a:rPr>
              <a:t>j</a:t>
            </a:r>
            <a:r>
              <a:rPr lang="en-US" altLang="zh-HK" sz="1200" dirty="0">
                <a:latin typeface="Calibri Light" panose="020F0302020204030204" pitchFamily="34" charset="0"/>
              </a:rPr>
              <a:t> are variables</a:t>
            </a:r>
            <a:endParaRPr lang="zh-HK" altLang="en-US" sz="1200" dirty="0">
              <a:latin typeface="Calibri Light" panose="020F0302020204030204" pitchFamily="34" charset="0"/>
            </a:endParaRPr>
          </a:p>
        </p:txBody>
      </p:sp>
      <p:sp>
        <p:nvSpPr>
          <p:cNvPr id="9" name="Date Placeholder 8">
            <a:extLst>
              <a:ext uri="{FF2B5EF4-FFF2-40B4-BE49-F238E27FC236}">
                <a16:creationId xmlns:a16="http://schemas.microsoft.com/office/drawing/2014/main" id="{7E36A00C-73EB-4BB9-9C77-053237978737}"/>
              </a:ext>
            </a:extLst>
          </p:cNvPr>
          <p:cNvSpPr>
            <a:spLocks noGrp="1"/>
          </p:cNvSpPr>
          <p:nvPr>
            <p:ph type="dt" sz="half" idx="10"/>
          </p:nvPr>
        </p:nvSpPr>
        <p:spPr/>
        <p:txBody>
          <a:bodyPr/>
          <a:lstStyle/>
          <a:p>
            <a:r>
              <a:rPr lang="en-US" altLang="zh-HK" dirty="0"/>
              <a:t>27/2/2020</a:t>
            </a:r>
            <a:endParaRPr lang="en-US" dirty="0"/>
          </a:p>
        </p:txBody>
      </p:sp>
      <p:sp>
        <p:nvSpPr>
          <p:cNvPr id="10" name="Footer Placeholder 9">
            <a:extLst>
              <a:ext uri="{FF2B5EF4-FFF2-40B4-BE49-F238E27FC236}">
                <a16:creationId xmlns:a16="http://schemas.microsoft.com/office/drawing/2014/main" id="{FC8B1871-2461-4B0D-A4D1-98EDBFDFFA61}"/>
              </a:ext>
            </a:extLst>
          </p:cNvPr>
          <p:cNvSpPr>
            <a:spLocks noGrp="1"/>
          </p:cNvSpPr>
          <p:nvPr>
            <p:ph type="ftr" sz="quarter" idx="11"/>
          </p:nvPr>
        </p:nvSpPr>
        <p:spPr/>
        <p:txBody>
          <a:bodyPr/>
          <a:lstStyle/>
          <a:p>
            <a:r>
              <a:rPr lang="en-US" dirty="0"/>
              <a:t>CSCI2100D Lab 2</a:t>
            </a:r>
          </a:p>
        </p:txBody>
      </p:sp>
      <p:sp>
        <p:nvSpPr>
          <p:cNvPr id="11" name="Slide Number Placeholder 10">
            <a:extLst>
              <a:ext uri="{FF2B5EF4-FFF2-40B4-BE49-F238E27FC236}">
                <a16:creationId xmlns:a16="http://schemas.microsoft.com/office/drawing/2014/main" id="{2754B7B9-C4FA-4B65-82A1-6A2BD9E27AFC}"/>
              </a:ext>
            </a:extLst>
          </p:cNvPr>
          <p:cNvSpPr>
            <a:spLocks noGrp="1"/>
          </p:cNvSpPr>
          <p:nvPr>
            <p:ph type="sldNum" sz="quarter" idx="12"/>
          </p:nvPr>
        </p:nvSpPr>
        <p:spPr/>
        <p:txBody>
          <a:bodyPr/>
          <a:lstStyle/>
          <a:p>
            <a:fld id="{F12FD693-7EEE-EB4B-8E4A-5201F802BE3C}" type="slidenum">
              <a:rPr lang="en-US" smtClean="0"/>
              <a:t>16</a:t>
            </a:fld>
            <a:endParaRPr lang="en-US" dirty="0"/>
          </a:p>
        </p:txBody>
      </p:sp>
    </p:spTree>
    <p:extLst>
      <p:ext uri="{BB962C8B-B14F-4D97-AF65-F5344CB8AC3E}">
        <p14:creationId xmlns:p14="http://schemas.microsoft.com/office/powerpoint/2010/main" val="264865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animBg="1"/>
      <p:bldP spid="32" grpId="0"/>
      <p:bldP spid="35" grpId="0" animBg="1"/>
      <p:bldP spid="47" grpId="0"/>
      <p:bldP spid="49" grpId="0"/>
      <p:bldP spid="53" grpId="0"/>
      <p:bldP spid="54" grpId="0"/>
      <p:bldP spid="57" grpId="0"/>
      <p:bldP spid="59" grpId="0"/>
      <p:bldP spid="60" grpId="0" animBg="1"/>
      <p:bldP spid="61" grpId="0"/>
      <p:bldP spid="65" grpId="0"/>
      <p:bldP spid="66" grpId="0"/>
      <p:bldP spid="68" grpId="0"/>
      <p:bldP spid="70"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lnSpcReduction="10000"/>
          </a:bodyPr>
          <a:lstStyle/>
          <a:p>
            <a:r>
              <a:rPr lang="en-US" altLang="zh-HK" sz="2400" dirty="0"/>
              <a:t>Implementing with array: (dynamic front)</a:t>
            </a:r>
          </a:p>
          <a:p>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endParaRPr lang="en-US" altLang="zh-HK" sz="2400" dirty="0"/>
          </a:p>
          <a:p>
            <a:pPr marL="0" indent="0">
              <a:buNone/>
            </a:pPr>
            <a:endParaRPr lang="en-US" altLang="zh-HK" sz="2400" dirty="0"/>
          </a:p>
          <a:p>
            <a:r>
              <a:rPr lang="en-US" altLang="zh-HK" sz="2400" dirty="0"/>
              <a:t>The queue is “crawling” in the memory</a:t>
            </a:r>
          </a:p>
          <a:p>
            <a:pPr lvl="1"/>
            <a:r>
              <a:rPr lang="en-US" altLang="zh-HK" sz="2000" dirty="0"/>
              <a:t>Wasting the memory whose address precedes front</a:t>
            </a:r>
          </a:p>
          <a:p>
            <a:endParaRPr lang="en-US" altLang="zh-HK" sz="2400" dirty="0"/>
          </a:p>
          <a:p>
            <a:pPr marL="0" indent="0">
              <a:buNone/>
            </a:pPr>
            <a:endParaRPr lang="en-US" altLang="zh-HK" sz="2400" dirty="0"/>
          </a:p>
          <a:p>
            <a:pPr marL="0" indent="0">
              <a:buNone/>
            </a:pPr>
            <a:endParaRPr lang="en-US" altLang="zh-HK" sz="2400" dirty="0"/>
          </a:p>
          <a:p>
            <a:pPr marL="0" indent="0">
              <a:buNone/>
            </a:pPr>
            <a:endParaRPr lang="en-US" altLang="zh-HK" sz="2400" dirty="0"/>
          </a:p>
          <a:p>
            <a:endParaRPr lang="en-US" altLang="zh-HK" sz="2400" dirty="0"/>
          </a:p>
          <a:p>
            <a:endParaRPr lang="en-US" altLang="zh-HK" sz="2400" dirty="0"/>
          </a:p>
          <a:p>
            <a:pPr lvl="1"/>
            <a:endParaRPr lang="en-US" altLang="zh-HK" sz="2000" dirty="0"/>
          </a:p>
          <a:p>
            <a:pPr marL="0" indent="0">
              <a:buNone/>
            </a:pPr>
            <a:endParaRPr lang="en-US" altLang="zh-HK" sz="2400" dirty="0"/>
          </a:p>
          <a:p>
            <a:endParaRPr lang="en-US" altLang="zh-HK" sz="2400" dirty="0"/>
          </a:p>
          <a:p>
            <a:endParaRPr lang="zh-HK" altLang="en-US" sz="2400"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Queue</a:t>
            </a:r>
            <a:br>
              <a:rPr lang="en-US" altLang="zh-HK" dirty="0"/>
            </a:br>
            <a:r>
              <a:rPr lang="en-US" altLang="zh-HK" sz="2400" dirty="0"/>
              <a:t>Implementation</a:t>
            </a:r>
            <a:endParaRPr lang="zh-HK" altLang="en-US" dirty="0"/>
          </a:p>
        </p:txBody>
      </p:sp>
      <p:sp>
        <p:nvSpPr>
          <p:cNvPr id="16" name="Rectangle 2">
            <a:extLst>
              <a:ext uri="{FF2B5EF4-FFF2-40B4-BE49-F238E27FC236}">
                <a16:creationId xmlns:a16="http://schemas.microsoft.com/office/drawing/2014/main" id="{CE04A2C3-1879-4AB2-AB28-2A2605C5F2FC}"/>
              </a:ext>
            </a:extLst>
          </p:cNvPr>
          <p:cNvSpPr>
            <a:spLocks noChangeArrowheads="1"/>
          </p:cNvSpPr>
          <p:nvPr/>
        </p:nvSpPr>
        <p:spPr bwMode="auto">
          <a:xfrm>
            <a:off x="5257800" y="309260"/>
            <a:ext cx="6236012" cy="1491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zh-HK"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queueA</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006666"/>
                </a:solidFill>
                <a:effectLst/>
                <a:latin typeface="Consolas" panose="020B0609020204030204" pitchFamily="49" charset="0"/>
                <a:cs typeface="Consolas" panose="020B0609020204030204" pitchFamily="49" charset="0"/>
              </a:rPr>
              <a:t>4</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12</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13</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15,-1</a:t>
            </a:r>
            <a:r>
              <a:rPr lang="en-HK" altLang="zh-HK" sz="1200" dirty="0">
                <a:solidFill>
                  <a:srgbClr val="666600"/>
                </a:solidFill>
                <a:latin typeface="Consolas" panose="020B0609020204030204" pitchFamily="49" charset="0"/>
                <a:cs typeface="Consolas" panose="020B0609020204030204" pitchFamily="49" charset="0"/>
              </a:rPr>
              <a:t>}</a:t>
            </a:r>
            <a:r>
              <a:rPr lang="zh-HK" altLang="zh-HK" sz="1200" dirty="0">
                <a:solidFill>
                  <a:srgbClr val="666600"/>
                </a:solidFill>
                <a:latin typeface="Consolas" panose="020B0609020204030204" pitchFamily="49" charset="0"/>
                <a:cs typeface="Consolas" panose="020B0609020204030204" pitchFamily="49" charset="0"/>
              </a:rPr>
              <a:t>;</a:t>
            </a:r>
            <a:r>
              <a:rPr lang="zh-HK" altLang="zh-HK" sz="1200" dirty="0">
                <a:solidFill>
                  <a:srgbClr val="000000"/>
                </a:solidFill>
                <a:latin typeface="Consolas" panose="020B0609020204030204" pitchFamily="49" charset="0"/>
                <a:cs typeface="Consolas" panose="020B0609020204030204" pitchFamily="49" charset="0"/>
              </a:rPr>
              <a:t> </a:t>
            </a:r>
            <a:r>
              <a:rPr lang="zh-HK" altLang="zh-HK" sz="1200" dirty="0">
                <a:solidFill>
                  <a:srgbClr val="880000"/>
                </a:solidFill>
                <a:latin typeface="Consolas" panose="020B0609020204030204" pitchFamily="49" charset="0"/>
                <a:cs typeface="Consolas" panose="020B0609020204030204" pitchFamily="49" charset="0"/>
              </a:rPr>
              <a:t>/* </a:t>
            </a:r>
            <a:r>
              <a:rPr lang="en-US" altLang="zh-HK" sz="1200" dirty="0">
                <a:solidFill>
                  <a:srgbClr val="880000"/>
                </a:solidFill>
                <a:latin typeface="Consolas" panose="020B0609020204030204" pitchFamily="49" charset="0"/>
                <a:cs typeface="Consolas" panose="020B0609020204030204" pitchFamily="49" charset="0"/>
              </a:rPr>
              <a:t>treat -1 as empty element </a:t>
            </a:r>
            <a:r>
              <a:rPr lang="zh-HK" altLang="zh-HK" sz="1200" dirty="0">
                <a:solidFill>
                  <a:srgbClr val="880000"/>
                </a:solidFill>
                <a:latin typeface="Consolas" panose="020B0609020204030204" pitchFamily="49" charset="0"/>
                <a:cs typeface="Consolas" panose="020B0609020204030204" pitchFamily="49" charset="0"/>
              </a:rPr>
              <a:t>*/</a:t>
            </a:r>
            <a:endParaRPr lang="en-US" altLang="zh-HK" sz="12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i</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2</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j</a:t>
            </a:r>
            <a:r>
              <a:rPr lang="zh-HK" altLang="zh-HK" sz="1200" dirty="0">
                <a:solidFill>
                  <a:srgbClr val="666600"/>
                </a:solidFill>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front</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0</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rear</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3</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endPar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zh-HK" sz="1200" dirty="0">
                <a:solidFill>
                  <a:srgbClr val="000088"/>
                </a:solidFill>
                <a:latin typeface="Consolas" panose="020B0609020204030204" pitchFamily="49" charset="0"/>
                <a:cs typeface="Consolas" panose="020B0609020204030204" pitchFamily="49" charset="0"/>
              </a:rPr>
              <a:t>while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HK" altLang="zh-HK" sz="1200" dirty="0">
                <a:solidFill>
                  <a:srgbClr val="000000"/>
                </a:solidFill>
                <a:latin typeface="Consolas" panose="020B0609020204030204" pitchFamily="49" charset="0"/>
                <a:cs typeface="Consolas" panose="020B0609020204030204" pitchFamily="49" charset="0"/>
              </a:rPr>
              <a:t>    dequeue</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front </a:t>
            </a:r>
            <a:r>
              <a:rPr lang="en-US"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HK" altLang="zh-HK" sz="1200" dirty="0">
                <a:solidFill>
                  <a:srgbClr val="000000"/>
                </a:solidFill>
                <a:latin typeface="Consolas" panose="020B0609020204030204" pitchFamily="49" charset="0"/>
                <a:cs typeface="Consolas" panose="020B0609020204030204" pitchFamily="49" charset="0"/>
              </a:rPr>
              <a:t> enqueue</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19</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rear </a:t>
            </a:r>
            <a:r>
              <a:rPr lang="en-US"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a:t>
            </a:r>
            <a:endPar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endParaRPr>
          </a:p>
        </p:txBody>
      </p:sp>
      <p:sp>
        <p:nvSpPr>
          <p:cNvPr id="7" name="Rectangle 1">
            <a:extLst>
              <a:ext uri="{FF2B5EF4-FFF2-40B4-BE49-F238E27FC236}">
                <a16:creationId xmlns:a16="http://schemas.microsoft.com/office/drawing/2014/main" id="{81DC39BD-3E1B-408A-8506-E037EB2BEE0C}"/>
              </a:ext>
            </a:extLst>
          </p:cNvPr>
          <p:cNvSpPr>
            <a:spLocks noChangeArrowheads="1"/>
          </p:cNvSpPr>
          <p:nvPr/>
        </p:nvSpPr>
        <p:spPr bwMode="auto">
          <a:xfrm>
            <a:off x="0" y="83042"/>
            <a:ext cx="505203"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HK" altLang="zh-HK" dirty="0"/>
              <a:t>for </a:t>
            </a:r>
            <a:endParaRPr kumimoji="0" lang="zh-HK" altLang="zh-HK" b="0" i="0" u="none" strike="noStrike" cap="none" normalizeH="0" baseline="0" dirty="0">
              <a:ln>
                <a:noFill/>
              </a:ln>
              <a:solidFill>
                <a:schemeClr val="tx1"/>
              </a:solidFill>
              <a:effectLst/>
              <a:latin typeface="Arial" panose="020B0604020202020204" pitchFamily="34" charset="0"/>
            </a:endParaRPr>
          </a:p>
        </p:txBody>
      </p:sp>
      <p:graphicFrame>
        <p:nvGraphicFramePr>
          <p:cNvPr id="38" name="Table 7">
            <a:extLst>
              <a:ext uri="{FF2B5EF4-FFF2-40B4-BE49-F238E27FC236}">
                <a16:creationId xmlns:a16="http://schemas.microsoft.com/office/drawing/2014/main" id="{50D8E795-1EA9-4B88-B51B-C0637EA44A8B}"/>
              </a:ext>
            </a:extLst>
          </p:cNvPr>
          <p:cNvGraphicFramePr>
            <a:graphicFrameLocks noGrp="1"/>
          </p:cNvGraphicFramePr>
          <p:nvPr>
            <p:extLst>
              <p:ext uri="{D42A27DB-BD31-4B8C-83A1-F6EECF244321}">
                <p14:modId xmlns:p14="http://schemas.microsoft.com/office/powerpoint/2010/main" val="585976117"/>
              </p:ext>
            </p:extLst>
          </p:nvPr>
        </p:nvGraphicFramePr>
        <p:xfrm>
          <a:off x="838200" y="2269470"/>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12</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13</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cxnSp>
        <p:nvCxnSpPr>
          <p:cNvPr id="39" name="Straight Arrow Connector 38">
            <a:extLst>
              <a:ext uri="{FF2B5EF4-FFF2-40B4-BE49-F238E27FC236}">
                <a16:creationId xmlns:a16="http://schemas.microsoft.com/office/drawing/2014/main" id="{868AFCB9-F676-4E0C-A7C7-4D17AB5B5BA0}"/>
              </a:ext>
            </a:extLst>
          </p:cNvPr>
          <p:cNvCxnSpPr>
            <a:cxnSpLocks/>
          </p:cNvCxnSpPr>
          <p:nvPr/>
        </p:nvCxnSpPr>
        <p:spPr>
          <a:xfrm flipV="1">
            <a:off x="1567280" y="2885963"/>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02D38CFB-9BD4-4EEA-A0C8-6CE9A43C18EC}"/>
              </a:ext>
            </a:extLst>
          </p:cNvPr>
          <p:cNvGrpSpPr/>
          <p:nvPr/>
        </p:nvGrpSpPr>
        <p:grpSpPr>
          <a:xfrm>
            <a:off x="2938880" y="2880360"/>
            <a:ext cx="642805" cy="404415"/>
            <a:chOff x="2209800" y="2880360"/>
            <a:chExt cx="642805" cy="404415"/>
          </a:xfrm>
        </p:grpSpPr>
        <p:sp>
          <p:nvSpPr>
            <p:cNvPr id="41" name="TextBox 40">
              <a:extLst>
                <a:ext uri="{FF2B5EF4-FFF2-40B4-BE49-F238E27FC236}">
                  <a16:creationId xmlns:a16="http://schemas.microsoft.com/office/drawing/2014/main" id="{CE2A34F3-B7B9-4AB9-BE37-2E14ACB55335}"/>
                </a:ext>
              </a:extLst>
            </p:cNvPr>
            <p:cNvSpPr txBox="1"/>
            <p:nvPr/>
          </p:nvSpPr>
          <p:spPr>
            <a:xfrm>
              <a:off x="2209800" y="2915443"/>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cxnSp>
          <p:nvCxnSpPr>
            <p:cNvPr id="42" name="Straight Arrow Connector 41">
              <a:extLst>
                <a:ext uri="{FF2B5EF4-FFF2-40B4-BE49-F238E27FC236}">
                  <a16:creationId xmlns:a16="http://schemas.microsoft.com/office/drawing/2014/main" id="{D8378779-B32A-4A36-85F4-2CA314233EBD}"/>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A26CBDBE-0AE0-4ECD-9CBD-20E961CCBDAF}"/>
              </a:ext>
            </a:extLst>
          </p:cNvPr>
          <p:cNvCxnSpPr>
            <a:cxnSpLocks/>
          </p:cNvCxnSpPr>
          <p:nvPr/>
        </p:nvCxnSpPr>
        <p:spPr>
          <a:xfrm flipV="1">
            <a:off x="7056011" y="2880361"/>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D0FF026-373E-49A5-BFCB-42B61FD5CC27}"/>
              </a:ext>
            </a:extLst>
          </p:cNvPr>
          <p:cNvSpPr txBox="1"/>
          <p:nvPr/>
        </p:nvSpPr>
        <p:spPr>
          <a:xfrm>
            <a:off x="1551054" y="2924021"/>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45" name="TextBox 44">
            <a:extLst>
              <a:ext uri="{FF2B5EF4-FFF2-40B4-BE49-F238E27FC236}">
                <a16:creationId xmlns:a16="http://schemas.microsoft.com/office/drawing/2014/main" id="{DFEFE4A4-73C6-4C63-A0F4-485E82B42001}"/>
              </a:ext>
            </a:extLst>
          </p:cNvPr>
          <p:cNvSpPr txBox="1"/>
          <p:nvPr/>
        </p:nvSpPr>
        <p:spPr>
          <a:xfrm>
            <a:off x="7056010" y="2924021"/>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graphicFrame>
        <p:nvGraphicFramePr>
          <p:cNvPr id="46" name="Table 7">
            <a:extLst>
              <a:ext uri="{FF2B5EF4-FFF2-40B4-BE49-F238E27FC236}">
                <a16:creationId xmlns:a16="http://schemas.microsoft.com/office/drawing/2014/main" id="{F4893C04-12C9-408F-BCF7-2BB9E25B77D1}"/>
              </a:ext>
            </a:extLst>
          </p:cNvPr>
          <p:cNvGraphicFramePr>
            <a:graphicFrameLocks noGrp="1"/>
          </p:cNvGraphicFramePr>
          <p:nvPr>
            <p:extLst>
              <p:ext uri="{D42A27DB-BD31-4B8C-83A1-F6EECF244321}">
                <p14:modId xmlns:p14="http://schemas.microsoft.com/office/powerpoint/2010/main" val="2713332877"/>
              </p:ext>
            </p:extLst>
          </p:nvPr>
        </p:nvGraphicFramePr>
        <p:xfrm>
          <a:off x="821974" y="3349711"/>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13</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cxnSp>
        <p:nvCxnSpPr>
          <p:cNvPr id="47" name="Straight Arrow Connector 46">
            <a:extLst>
              <a:ext uri="{FF2B5EF4-FFF2-40B4-BE49-F238E27FC236}">
                <a16:creationId xmlns:a16="http://schemas.microsoft.com/office/drawing/2014/main" id="{8FAE34AC-0C93-43C9-BE10-32BE65BB31B8}"/>
              </a:ext>
            </a:extLst>
          </p:cNvPr>
          <p:cNvCxnSpPr>
            <a:cxnSpLocks/>
          </p:cNvCxnSpPr>
          <p:nvPr/>
        </p:nvCxnSpPr>
        <p:spPr>
          <a:xfrm flipV="1">
            <a:off x="1551054" y="397729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554E0E0-C6D8-4E85-AB83-76BDCA22611B}"/>
              </a:ext>
            </a:extLst>
          </p:cNvPr>
          <p:cNvSpPr txBox="1"/>
          <p:nvPr/>
        </p:nvSpPr>
        <p:spPr>
          <a:xfrm>
            <a:off x="1534828" y="4015355"/>
            <a:ext cx="239168" cy="369332"/>
          </a:xfrm>
          <a:prstGeom prst="rect">
            <a:avLst/>
          </a:prstGeom>
          <a:noFill/>
        </p:spPr>
        <p:txBody>
          <a:bodyPr wrap="none" rtlCol="0">
            <a:spAutoFit/>
          </a:bodyPr>
          <a:lstStyle/>
          <a:p>
            <a:r>
              <a:rPr lang="en-US" altLang="zh-HK" dirty="0">
                <a:latin typeface="Calibri Light" panose="020F0302020204030204" pitchFamily="34" charset="0"/>
              </a:rPr>
              <a:t>j</a:t>
            </a:r>
            <a:endParaRPr lang="zh-HK" altLang="en-US" dirty="0">
              <a:latin typeface="Calibri Light" panose="020F0302020204030204" pitchFamily="34" charset="0"/>
            </a:endParaRPr>
          </a:p>
        </p:txBody>
      </p:sp>
      <p:sp>
        <p:nvSpPr>
          <p:cNvPr id="51" name="Arrow: Down 50">
            <a:extLst>
              <a:ext uri="{FF2B5EF4-FFF2-40B4-BE49-F238E27FC236}">
                <a16:creationId xmlns:a16="http://schemas.microsoft.com/office/drawing/2014/main" id="{B639320F-A1CB-4FA7-90A6-9E576408C72F}"/>
              </a:ext>
            </a:extLst>
          </p:cNvPr>
          <p:cNvSpPr/>
          <p:nvPr/>
        </p:nvSpPr>
        <p:spPr>
          <a:xfrm>
            <a:off x="5568404" y="2952472"/>
            <a:ext cx="160129" cy="351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2" name="TextBox 51">
            <a:extLst>
              <a:ext uri="{FF2B5EF4-FFF2-40B4-BE49-F238E27FC236}">
                <a16:creationId xmlns:a16="http://schemas.microsoft.com/office/drawing/2014/main" id="{4EA89BB6-52E0-4004-AF1C-3CE5F8860606}"/>
              </a:ext>
            </a:extLst>
          </p:cNvPr>
          <p:cNvSpPr txBox="1"/>
          <p:nvPr/>
        </p:nvSpPr>
        <p:spPr>
          <a:xfrm>
            <a:off x="5648468" y="2907521"/>
            <a:ext cx="1144865" cy="369332"/>
          </a:xfrm>
          <a:prstGeom prst="rect">
            <a:avLst/>
          </a:prstGeom>
          <a:noFill/>
        </p:spPr>
        <p:txBody>
          <a:bodyPr wrap="none" rtlCol="0">
            <a:spAutoFit/>
          </a:bodyPr>
          <a:lstStyle/>
          <a:p>
            <a:r>
              <a:rPr lang="en-US" altLang="zh-HK" dirty="0">
                <a:latin typeface="Calibri Light" panose="020F0302020204030204" pitchFamily="34" charset="0"/>
              </a:rPr>
              <a:t>dequeue()</a:t>
            </a:r>
            <a:endParaRPr lang="zh-HK" altLang="en-US" dirty="0">
              <a:latin typeface="Calibri Light" panose="020F0302020204030204" pitchFamily="34" charset="0"/>
            </a:endParaRPr>
          </a:p>
        </p:txBody>
      </p:sp>
      <p:sp>
        <p:nvSpPr>
          <p:cNvPr id="53" name="Arrow: Down 52">
            <a:extLst>
              <a:ext uri="{FF2B5EF4-FFF2-40B4-BE49-F238E27FC236}">
                <a16:creationId xmlns:a16="http://schemas.microsoft.com/office/drawing/2014/main" id="{11A00B5D-3999-474A-9425-CE569CCA44CE}"/>
              </a:ext>
            </a:extLst>
          </p:cNvPr>
          <p:cNvSpPr/>
          <p:nvPr/>
        </p:nvSpPr>
        <p:spPr>
          <a:xfrm>
            <a:off x="5567613" y="4055954"/>
            <a:ext cx="160129" cy="351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4" name="Straight Arrow Connector 53">
            <a:extLst>
              <a:ext uri="{FF2B5EF4-FFF2-40B4-BE49-F238E27FC236}">
                <a16:creationId xmlns:a16="http://schemas.microsoft.com/office/drawing/2014/main" id="{113F375E-481C-456A-BE25-8F20B0ACDA6D}"/>
              </a:ext>
            </a:extLst>
          </p:cNvPr>
          <p:cNvCxnSpPr>
            <a:cxnSpLocks/>
          </p:cNvCxnSpPr>
          <p:nvPr/>
        </p:nvCxnSpPr>
        <p:spPr>
          <a:xfrm flipV="1">
            <a:off x="8105942" y="2879403"/>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ECFE37E-70A3-4AA5-80A9-1C9DBB03A119}"/>
              </a:ext>
            </a:extLst>
          </p:cNvPr>
          <p:cNvSpPr txBox="1"/>
          <p:nvPr/>
        </p:nvSpPr>
        <p:spPr>
          <a:xfrm>
            <a:off x="8105941" y="2923063"/>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cxnSp>
        <p:nvCxnSpPr>
          <p:cNvPr id="56" name="Straight Arrow Connector 55">
            <a:extLst>
              <a:ext uri="{FF2B5EF4-FFF2-40B4-BE49-F238E27FC236}">
                <a16:creationId xmlns:a16="http://schemas.microsoft.com/office/drawing/2014/main" id="{89386F15-BA56-454E-8249-2D50D826078A}"/>
              </a:ext>
            </a:extLst>
          </p:cNvPr>
          <p:cNvCxnSpPr>
            <a:cxnSpLocks/>
          </p:cNvCxnSpPr>
          <p:nvPr/>
        </p:nvCxnSpPr>
        <p:spPr>
          <a:xfrm flipV="1">
            <a:off x="7027373" y="3971695"/>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AA0804A-17F1-45CC-8345-029A2629DEDB}"/>
              </a:ext>
            </a:extLst>
          </p:cNvPr>
          <p:cNvSpPr txBox="1"/>
          <p:nvPr/>
        </p:nvSpPr>
        <p:spPr>
          <a:xfrm>
            <a:off x="7027372" y="4015355"/>
            <a:ext cx="56438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rear</a:t>
            </a:r>
            <a:endParaRPr lang="zh-HK" altLang="en-US" b="1" dirty="0">
              <a:solidFill>
                <a:schemeClr val="accent6"/>
              </a:solidFill>
              <a:latin typeface="Calibri Light" panose="020F0302020204030204" pitchFamily="34" charset="0"/>
            </a:endParaRPr>
          </a:p>
        </p:txBody>
      </p:sp>
      <p:cxnSp>
        <p:nvCxnSpPr>
          <p:cNvPr id="58" name="Straight Arrow Connector 57">
            <a:extLst>
              <a:ext uri="{FF2B5EF4-FFF2-40B4-BE49-F238E27FC236}">
                <a16:creationId xmlns:a16="http://schemas.microsoft.com/office/drawing/2014/main" id="{252E4C42-5491-46FB-A119-EFBC171AC625}"/>
              </a:ext>
            </a:extLst>
          </p:cNvPr>
          <p:cNvCxnSpPr>
            <a:cxnSpLocks/>
          </p:cNvCxnSpPr>
          <p:nvPr/>
        </p:nvCxnSpPr>
        <p:spPr>
          <a:xfrm flipV="1">
            <a:off x="8077304" y="397073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FD55929-64CE-4137-ABCE-93D0A5C6BFA4}"/>
              </a:ext>
            </a:extLst>
          </p:cNvPr>
          <p:cNvSpPr txBox="1"/>
          <p:nvPr/>
        </p:nvSpPr>
        <p:spPr>
          <a:xfrm>
            <a:off x="8077303" y="4014397"/>
            <a:ext cx="235962" cy="369332"/>
          </a:xfrm>
          <a:prstGeom prst="rect">
            <a:avLst/>
          </a:prstGeom>
          <a:noFill/>
        </p:spPr>
        <p:txBody>
          <a:bodyPr wrap="none" rtlCol="0">
            <a:spAutoFit/>
          </a:bodyPr>
          <a:lstStyle/>
          <a:p>
            <a:r>
              <a:rPr lang="en-US" altLang="zh-HK" dirty="0">
                <a:latin typeface="Calibri Light" panose="020F0302020204030204" pitchFamily="34" charset="0"/>
              </a:rPr>
              <a:t>i</a:t>
            </a:r>
            <a:endParaRPr lang="zh-HK" altLang="en-US" dirty="0">
              <a:latin typeface="Calibri Light" panose="020F0302020204030204" pitchFamily="34" charset="0"/>
            </a:endParaRPr>
          </a:p>
        </p:txBody>
      </p:sp>
      <p:sp>
        <p:nvSpPr>
          <p:cNvPr id="70" name="TextBox 69">
            <a:extLst>
              <a:ext uri="{FF2B5EF4-FFF2-40B4-BE49-F238E27FC236}">
                <a16:creationId xmlns:a16="http://schemas.microsoft.com/office/drawing/2014/main" id="{566CD6C9-9082-4668-8400-19997EE538C6}"/>
              </a:ext>
            </a:extLst>
          </p:cNvPr>
          <p:cNvSpPr txBox="1"/>
          <p:nvPr/>
        </p:nvSpPr>
        <p:spPr>
          <a:xfrm>
            <a:off x="5648468" y="3996316"/>
            <a:ext cx="1378904" cy="369332"/>
          </a:xfrm>
          <a:prstGeom prst="rect">
            <a:avLst/>
          </a:prstGeom>
          <a:noFill/>
        </p:spPr>
        <p:txBody>
          <a:bodyPr wrap="none" rtlCol="0">
            <a:spAutoFit/>
          </a:bodyPr>
          <a:lstStyle/>
          <a:p>
            <a:r>
              <a:rPr lang="en-US" altLang="zh-HK" dirty="0">
                <a:latin typeface="Calibri Light" panose="020F0302020204030204" pitchFamily="34" charset="0"/>
              </a:rPr>
              <a:t>enqueue(19)</a:t>
            </a:r>
            <a:endParaRPr lang="zh-HK" altLang="en-US" dirty="0">
              <a:latin typeface="Calibri Light" panose="020F0302020204030204" pitchFamily="34" charset="0"/>
            </a:endParaRPr>
          </a:p>
        </p:txBody>
      </p:sp>
      <p:grpSp>
        <p:nvGrpSpPr>
          <p:cNvPr id="83" name="Group 82">
            <a:extLst>
              <a:ext uri="{FF2B5EF4-FFF2-40B4-BE49-F238E27FC236}">
                <a16:creationId xmlns:a16="http://schemas.microsoft.com/office/drawing/2014/main" id="{3C71EDF1-CDD2-41BB-AEEF-5D5B0E6DE61B}"/>
              </a:ext>
            </a:extLst>
          </p:cNvPr>
          <p:cNvGrpSpPr/>
          <p:nvPr/>
        </p:nvGrpSpPr>
        <p:grpSpPr>
          <a:xfrm>
            <a:off x="4265622" y="3980272"/>
            <a:ext cx="642805" cy="404415"/>
            <a:chOff x="2209800" y="2880360"/>
            <a:chExt cx="642805" cy="404415"/>
          </a:xfrm>
        </p:grpSpPr>
        <p:sp>
          <p:nvSpPr>
            <p:cNvPr id="84" name="TextBox 83">
              <a:extLst>
                <a:ext uri="{FF2B5EF4-FFF2-40B4-BE49-F238E27FC236}">
                  <a16:creationId xmlns:a16="http://schemas.microsoft.com/office/drawing/2014/main" id="{DDA3A763-C64B-46C4-8A7F-283E54D74CEA}"/>
                </a:ext>
              </a:extLst>
            </p:cNvPr>
            <p:cNvSpPr txBox="1"/>
            <p:nvPr/>
          </p:nvSpPr>
          <p:spPr>
            <a:xfrm>
              <a:off x="2209800" y="2915443"/>
              <a:ext cx="642805"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front</a:t>
              </a:r>
              <a:endParaRPr lang="zh-HK" altLang="en-US" b="1" dirty="0">
                <a:solidFill>
                  <a:schemeClr val="accent6"/>
                </a:solidFill>
                <a:latin typeface="Calibri Light" panose="020F0302020204030204" pitchFamily="34" charset="0"/>
              </a:endParaRPr>
            </a:p>
          </p:txBody>
        </p:sp>
        <p:cxnSp>
          <p:nvCxnSpPr>
            <p:cNvPr id="85" name="Straight Arrow Connector 84">
              <a:extLst>
                <a:ext uri="{FF2B5EF4-FFF2-40B4-BE49-F238E27FC236}">
                  <a16:creationId xmlns:a16="http://schemas.microsoft.com/office/drawing/2014/main" id="{AE92858B-5F37-417B-971C-53DD9A50ADA8}"/>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54220A7E-4657-4B95-A477-244AC3072452}"/>
              </a:ext>
            </a:extLst>
          </p:cNvPr>
          <p:cNvSpPr txBox="1"/>
          <p:nvPr/>
        </p:nvSpPr>
        <p:spPr>
          <a:xfrm>
            <a:off x="3320597" y="4365648"/>
            <a:ext cx="4654159" cy="369332"/>
          </a:xfrm>
          <a:prstGeom prst="rect">
            <a:avLst/>
          </a:prstGeom>
          <a:noFill/>
        </p:spPr>
        <p:txBody>
          <a:bodyPr wrap="none" rtlCol="0">
            <a:spAutoFit/>
          </a:bodyPr>
          <a:lstStyle/>
          <a:p>
            <a:r>
              <a:rPr lang="en-US" altLang="zh-HK" dirty="0">
                <a:latin typeface="Calibri Light" panose="020F0302020204030204" pitchFamily="34" charset="0"/>
              </a:rPr>
              <a:t>Enqueuing fails because rear equals size of array</a:t>
            </a:r>
            <a:endParaRPr lang="zh-HK" altLang="en-US" dirty="0">
              <a:latin typeface="Calibri Light" panose="020F0302020204030204" pitchFamily="34" charset="0"/>
            </a:endParaRPr>
          </a:p>
        </p:txBody>
      </p:sp>
      <p:sp>
        <p:nvSpPr>
          <p:cNvPr id="8" name="Date Placeholder 7">
            <a:extLst>
              <a:ext uri="{FF2B5EF4-FFF2-40B4-BE49-F238E27FC236}">
                <a16:creationId xmlns:a16="http://schemas.microsoft.com/office/drawing/2014/main" id="{FCE718C0-527E-4AC7-8C68-CB4729A43913}"/>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80E1402F-1475-40E0-87F2-ED1B83FBD29D}"/>
              </a:ext>
            </a:extLst>
          </p:cNvPr>
          <p:cNvSpPr>
            <a:spLocks noGrp="1"/>
          </p:cNvSpPr>
          <p:nvPr>
            <p:ph type="ftr" sz="quarter" idx="11"/>
          </p:nvPr>
        </p:nvSpPr>
        <p:spPr/>
        <p:txBody>
          <a:bodyPr/>
          <a:lstStyle/>
          <a:p>
            <a:r>
              <a:rPr lang="en-US"/>
              <a:t>CSCI2100D Lab 2</a:t>
            </a:r>
            <a:endParaRPr lang="en-US" dirty="0"/>
          </a:p>
        </p:txBody>
      </p:sp>
      <p:sp>
        <p:nvSpPr>
          <p:cNvPr id="10" name="Slide Number Placeholder 9">
            <a:extLst>
              <a:ext uri="{FF2B5EF4-FFF2-40B4-BE49-F238E27FC236}">
                <a16:creationId xmlns:a16="http://schemas.microsoft.com/office/drawing/2014/main" id="{89974F27-9C37-4010-94BA-3A4CD052C589}"/>
              </a:ext>
            </a:extLst>
          </p:cNvPr>
          <p:cNvSpPr>
            <a:spLocks noGrp="1"/>
          </p:cNvSpPr>
          <p:nvPr>
            <p:ph type="sldNum" sz="quarter" idx="12"/>
          </p:nvPr>
        </p:nvSpPr>
        <p:spPr/>
        <p:txBody>
          <a:bodyPr/>
          <a:lstStyle/>
          <a:p>
            <a:fld id="{F12FD693-7EEE-EB4B-8E4A-5201F802BE3C}" type="slidenum">
              <a:rPr lang="en-US" smtClean="0"/>
              <a:t>17</a:t>
            </a:fld>
            <a:endParaRPr lang="en-US"/>
          </a:p>
        </p:txBody>
      </p:sp>
    </p:spTree>
    <p:extLst>
      <p:ext uri="{BB962C8B-B14F-4D97-AF65-F5344CB8AC3E}">
        <p14:creationId xmlns:p14="http://schemas.microsoft.com/office/powerpoint/2010/main" val="33090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1" grpId="0" animBg="1"/>
      <p:bldP spid="52" grpId="0"/>
      <p:bldP spid="53" grpId="0" animBg="1"/>
      <p:bldP spid="57" grpId="0"/>
      <p:bldP spid="59" grpId="0"/>
      <p:bldP spid="70" grpId="0"/>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sz="2400" dirty="0"/>
              <a:t>Implementing with array: (circular queue)</a:t>
            </a:r>
          </a:p>
          <a:p>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endParaRPr lang="en-US" altLang="zh-HK" sz="2400" dirty="0"/>
          </a:p>
          <a:p>
            <a:pPr marL="0" indent="0">
              <a:buNone/>
            </a:pPr>
            <a:endParaRPr lang="en-US" altLang="zh-HK" sz="2400" dirty="0"/>
          </a:p>
          <a:p>
            <a:endParaRPr lang="en-US" altLang="zh-HK" sz="2400" dirty="0"/>
          </a:p>
          <a:p>
            <a:pPr marL="0" indent="0">
              <a:buNone/>
            </a:pPr>
            <a:endParaRPr lang="en-US" altLang="zh-HK" sz="2400" dirty="0"/>
          </a:p>
          <a:p>
            <a:pPr marL="0" indent="0">
              <a:buNone/>
            </a:pPr>
            <a:endParaRPr lang="en-US" altLang="zh-HK" sz="2400" dirty="0"/>
          </a:p>
          <a:p>
            <a:pPr marL="0" indent="0">
              <a:buNone/>
            </a:pPr>
            <a:endParaRPr lang="en-US" altLang="zh-HK" sz="2400" dirty="0"/>
          </a:p>
          <a:p>
            <a:endParaRPr lang="en-US" altLang="zh-HK" sz="2400" dirty="0"/>
          </a:p>
          <a:p>
            <a:endParaRPr lang="en-US" altLang="zh-HK" sz="2400" dirty="0"/>
          </a:p>
          <a:p>
            <a:pPr lvl="1"/>
            <a:endParaRPr lang="en-US" altLang="zh-HK" sz="2000" dirty="0"/>
          </a:p>
          <a:p>
            <a:pPr marL="0" indent="0">
              <a:buNone/>
            </a:pPr>
            <a:endParaRPr lang="en-US" altLang="zh-HK" sz="2400" dirty="0"/>
          </a:p>
          <a:p>
            <a:endParaRPr lang="en-US" altLang="zh-HK" sz="2400" dirty="0"/>
          </a:p>
          <a:p>
            <a:endParaRPr lang="zh-HK" altLang="en-US" sz="2400"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Queue</a:t>
            </a:r>
            <a:br>
              <a:rPr lang="en-US" altLang="zh-HK" dirty="0"/>
            </a:br>
            <a:r>
              <a:rPr lang="en-US" altLang="zh-HK" sz="2400" dirty="0"/>
              <a:t>Implementation</a:t>
            </a:r>
            <a:endParaRPr lang="zh-HK" altLang="en-US" dirty="0"/>
          </a:p>
        </p:txBody>
      </p:sp>
      <p:sp>
        <p:nvSpPr>
          <p:cNvPr id="16" name="Rectangle 2">
            <a:extLst>
              <a:ext uri="{FF2B5EF4-FFF2-40B4-BE49-F238E27FC236}">
                <a16:creationId xmlns:a16="http://schemas.microsoft.com/office/drawing/2014/main" id="{CE04A2C3-1879-4AB2-AB28-2A2605C5F2FC}"/>
              </a:ext>
            </a:extLst>
          </p:cNvPr>
          <p:cNvSpPr>
            <a:spLocks noChangeArrowheads="1"/>
          </p:cNvSpPr>
          <p:nvPr/>
        </p:nvSpPr>
        <p:spPr bwMode="auto">
          <a:xfrm>
            <a:off x="5257800" y="309260"/>
            <a:ext cx="6236012" cy="14914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lang="zh-HK" altLang="zh-HK" sz="1200" dirty="0">
                <a:solidFill>
                  <a:srgbClr val="000088"/>
                </a:solidFill>
                <a:latin typeface="Consolas" panose="020B0609020204030204" pitchFamily="49" charset="0"/>
                <a:cs typeface="Consolas" panose="020B0609020204030204" pitchFamily="49" charset="0"/>
              </a:rPr>
              <a:t>int</a:t>
            </a:r>
            <a:r>
              <a:rPr lang="zh-HK" altLang="zh-HK" sz="1200" dirty="0">
                <a:solidFill>
                  <a:srgbClr val="000000"/>
                </a:solidFill>
                <a:latin typeface="Consolas" panose="020B0609020204030204" pitchFamily="49" charset="0"/>
                <a:cs typeface="Consolas" panose="020B0609020204030204" pitchFamily="49" charset="0"/>
              </a:rPr>
              <a:t> </a:t>
            </a:r>
            <a:r>
              <a:rPr lang="en-US" altLang="zh-HK" sz="1200" dirty="0" err="1">
                <a:solidFill>
                  <a:srgbClr val="000000"/>
                </a:solidFill>
                <a:latin typeface="Consolas" panose="020B0609020204030204" pitchFamily="49" charset="0"/>
                <a:cs typeface="Consolas" panose="020B0609020204030204" pitchFamily="49" charset="0"/>
              </a:rPr>
              <a:t>queueA</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4</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666600"/>
                </a:solidFill>
                <a:latin typeface="Consolas" panose="020B0609020204030204" pitchFamily="49" charset="0"/>
                <a:cs typeface="Consolas" panose="020B0609020204030204" pitchFamily="49" charset="0"/>
              </a:rPr>
              <a:t> =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12</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13</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15,-1</a:t>
            </a:r>
            <a:r>
              <a:rPr lang="en-HK" altLang="zh-HK" sz="1200" dirty="0">
                <a:solidFill>
                  <a:srgbClr val="666600"/>
                </a:solidFill>
                <a:latin typeface="Consolas" panose="020B0609020204030204" pitchFamily="49" charset="0"/>
                <a:cs typeface="Consolas" panose="020B0609020204030204" pitchFamily="49" charset="0"/>
              </a:rPr>
              <a:t>}</a:t>
            </a:r>
            <a:r>
              <a:rPr lang="zh-HK" altLang="zh-HK" sz="1200" dirty="0">
                <a:solidFill>
                  <a:srgbClr val="666600"/>
                </a:solidFill>
                <a:latin typeface="Consolas" panose="020B0609020204030204" pitchFamily="49" charset="0"/>
                <a:cs typeface="Consolas" panose="020B0609020204030204" pitchFamily="49" charset="0"/>
              </a:rPr>
              <a:t>;</a:t>
            </a:r>
            <a:r>
              <a:rPr lang="zh-HK" altLang="zh-HK" sz="1200" dirty="0">
                <a:solidFill>
                  <a:srgbClr val="000000"/>
                </a:solidFill>
                <a:latin typeface="Consolas" panose="020B0609020204030204" pitchFamily="49" charset="0"/>
                <a:cs typeface="Consolas" panose="020B0609020204030204" pitchFamily="49" charset="0"/>
              </a:rPr>
              <a:t> </a:t>
            </a:r>
            <a:r>
              <a:rPr lang="zh-HK" altLang="zh-HK" sz="1200" dirty="0">
                <a:solidFill>
                  <a:srgbClr val="880000"/>
                </a:solidFill>
                <a:latin typeface="Consolas" panose="020B0609020204030204" pitchFamily="49" charset="0"/>
                <a:cs typeface="Consolas" panose="020B0609020204030204" pitchFamily="49" charset="0"/>
              </a:rPr>
              <a:t>/* </a:t>
            </a:r>
            <a:r>
              <a:rPr lang="en-US" altLang="zh-HK" sz="1200" dirty="0">
                <a:solidFill>
                  <a:srgbClr val="880000"/>
                </a:solidFill>
                <a:latin typeface="Consolas" panose="020B0609020204030204" pitchFamily="49" charset="0"/>
                <a:cs typeface="Consolas" panose="020B0609020204030204" pitchFamily="49" charset="0"/>
              </a:rPr>
              <a:t>treat -1 as empty element </a:t>
            </a:r>
            <a:r>
              <a:rPr lang="zh-HK" altLang="zh-HK" sz="1200" dirty="0">
                <a:solidFill>
                  <a:srgbClr val="880000"/>
                </a:solidFill>
                <a:latin typeface="Consolas" panose="020B0609020204030204" pitchFamily="49" charset="0"/>
                <a:cs typeface="Consolas" panose="020B0609020204030204" pitchFamily="49" charset="0"/>
              </a:rPr>
              <a:t>*/</a:t>
            </a:r>
            <a:endParaRPr lang="en-US" altLang="zh-HK" sz="12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zh-HK" altLang="zh-HK" sz="1200" dirty="0">
                <a:solidFill>
                  <a:srgbClr val="000088"/>
                </a:solidFill>
                <a:latin typeface="Consolas" panose="020B0609020204030204" pitchFamily="49" charset="0"/>
                <a:cs typeface="Consolas" panose="020B0609020204030204" pitchFamily="49" charset="0"/>
              </a:rPr>
              <a:t>int</a:t>
            </a:r>
            <a:r>
              <a:rPr lang="zh-HK" altLang="zh-HK" sz="1200" dirty="0">
                <a:solidFill>
                  <a:srgbClr val="000000"/>
                </a:solidFill>
                <a:latin typeface="Consolas" panose="020B0609020204030204" pitchFamily="49" charset="0"/>
                <a:cs typeface="Consolas" panose="020B0609020204030204" pitchFamily="49" charset="0"/>
              </a:rPr>
              <a:t> i</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2</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666600"/>
                </a:solidFill>
                <a:latin typeface="Consolas" panose="020B0609020204030204" pitchFamily="49" charset="0"/>
                <a:cs typeface="Consolas" panose="020B0609020204030204" pitchFamily="49" charset="0"/>
              </a:rPr>
              <a:t> </a:t>
            </a:r>
            <a:r>
              <a:rPr lang="zh-HK" altLang="zh-HK" sz="1200" dirty="0">
                <a:solidFill>
                  <a:srgbClr val="000000"/>
                </a:solidFill>
                <a:latin typeface="Consolas" panose="020B0609020204030204" pitchFamily="49" charset="0"/>
                <a:cs typeface="Consolas" panose="020B0609020204030204" pitchFamily="49" charset="0"/>
              </a:rPr>
              <a:t>j</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front</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0</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rear</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3</a:t>
            </a:r>
            <a:r>
              <a:rPr lang="zh-HK" altLang="zh-HK" sz="1200" dirty="0">
                <a:solidFill>
                  <a:srgbClr val="666600"/>
                </a:solidFill>
                <a:latin typeface="Consolas" panose="020B0609020204030204" pitchFamily="49" charset="0"/>
                <a:cs typeface="Consolas" panose="020B0609020204030204" pitchFamily="49" charset="0"/>
              </a:rPr>
              <a:t>;</a:t>
            </a:r>
            <a:endParaRPr lang="en-US" altLang="zh-HK" sz="1200" dirty="0">
              <a:solidFill>
                <a:srgbClr val="6666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zh-HK" sz="1200" dirty="0">
                <a:solidFill>
                  <a:srgbClr val="000088"/>
                </a:solidFill>
                <a:latin typeface="Consolas" panose="020B0609020204030204" pitchFamily="49" charset="0"/>
                <a:cs typeface="Consolas" panose="020B0609020204030204" pitchFamily="49" charset="0"/>
              </a:rPr>
              <a:t>while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 {</a:t>
            </a:r>
          </a:p>
          <a:p>
            <a:pPr eaLnBrk="0" fontAlgn="base" hangingPunct="0">
              <a:spcBef>
                <a:spcPct val="0"/>
              </a:spcBef>
              <a:spcAft>
                <a:spcPct val="0"/>
              </a:spcAft>
            </a:pPr>
            <a:r>
              <a:rPr lang="en-HK" altLang="zh-HK" sz="1200" dirty="0">
                <a:solidFill>
                  <a:srgbClr val="000000"/>
                </a:solidFill>
                <a:latin typeface="Consolas" panose="020B0609020204030204" pitchFamily="49" charset="0"/>
                <a:cs typeface="Consolas" panose="020B0609020204030204" pitchFamily="49" charset="0"/>
              </a:rPr>
              <a:t>    dequeue</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front </a:t>
            </a:r>
            <a:r>
              <a:rPr lang="en-US" altLang="zh-HK" sz="1200" dirty="0">
                <a:solidFill>
                  <a:srgbClr val="666600"/>
                </a:solidFill>
                <a:latin typeface="Consolas" panose="020B0609020204030204" pitchFamily="49" charset="0"/>
                <a:cs typeface="Consolas" panose="020B0609020204030204" pitchFamily="49" charset="0"/>
              </a:rPr>
              <a:t>=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front </a:t>
            </a:r>
            <a:r>
              <a:rPr lang="en-US"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666600"/>
                </a:solidFill>
                <a:latin typeface="Consolas" panose="020B0609020204030204" pitchFamily="49" charset="0"/>
                <a:cs typeface="Consolas" panose="020B0609020204030204" pitchFamily="49" charset="0"/>
              </a:rPr>
              <a:t>%</a:t>
            </a: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4</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HK" altLang="zh-HK" sz="1200" dirty="0">
                <a:solidFill>
                  <a:srgbClr val="000000"/>
                </a:solidFill>
                <a:latin typeface="Consolas" panose="020B0609020204030204" pitchFamily="49" charset="0"/>
                <a:cs typeface="Consolas" panose="020B0609020204030204" pitchFamily="49" charset="0"/>
              </a:rPr>
              <a:t> enqueue</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19</a:t>
            </a:r>
            <a:r>
              <a:rPr lang="en-HK" altLang="zh-HK" sz="1200" dirty="0">
                <a:solidFill>
                  <a:srgbClr val="6666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0000"/>
                </a:solidFill>
                <a:latin typeface="Consolas" panose="020B0609020204030204" pitchFamily="49" charset="0"/>
                <a:cs typeface="Consolas" panose="020B0609020204030204" pitchFamily="49" charset="0"/>
              </a:rPr>
              <a:t>rear </a:t>
            </a:r>
            <a:r>
              <a:rPr lang="en-US" altLang="zh-HK" sz="1200" dirty="0">
                <a:solidFill>
                  <a:srgbClr val="666600"/>
                </a:solidFill>
                <a:latin typeface="Consolas" panose="020B0609020204030204" pitchFamily="49" charset="0"/>
                <a:cs typeface="Consolas" panose="020B0609020204030204" pitchFamily="49" charset="0"/>
              </a:rPr>
              <a:t>=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rear </a:t>
            </a:r>
            <a:r>
              <a:rPr lang="en-US"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00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1</a:t>
            </a: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666600"/>
                </a:solidFill>
                <a:latin typeface="Consolas" panose="020B0609020204030204" pitchFamily="49" charset="0"/>
                <a:cs typeface="Consolas" panose="020B0609020204030204" pitchFamily="49" charset="0"/>
              </a:rPr>
              <a:t>%</a:t>
            </a:r>
            <a:r>
              <a:rPr lang="en-HK" altLang="zh-HK" sz="1200" dirty="0">
                <a:solidFill>
                  <a:srgbClr val="666600"/>
                </a:solidFill>
                <a:latin typeface="Consolas" panose="020B0609020204030204" pitchFamily="49" charset="0"/>
                <a:cs typeface="Consolas" panose="020B0609020204030204" pitchFamily="49" charset="0"/>
              </a:rPr>
              <a:t> </a:t>
            </a:r>
            <a:r>
              <a:rPr lang="en-US" altLang="zh-HK" sz="1200" dirty="0">
                <a:solidFill>
                  <a:srgbClr val="006666"/>
                </a:solidFill>
                <a:latin typeface="Consolas" panose="020B0609020204030204" pitchFamily="49" charset="0"/>
                <a:cs typeface="Consolas" panose="020B0609020204030204" pitchFamily="49" charset="0"/>
              </a:rPr>
              <a:t>4</a:t>
            </a:r>
            <a:r>
              <a:rPr lang="en-HK" altLang="zh-HK" sz="1200" dirty="0">
                <a:solidFill>
                  <a:srgbClr val="6666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HK" altLang="zh-HK" sz="1200" dirty="0">
                <a:solidFill>
                  <a:srgbClr val="666600"/>
                </a:solidFill>
                <a:latin typeface="Consolas" panose="020B0609020204030204" pitchFamily="49" charset="0"/>
                <a:cs typeface="Consolas" panose="020B0609020204030204" pitchFamily="49" charset="0"/>
              </a:rPr>
              <a:t>}</a:t>
            </a:r>
            <a:endParaRPr lang="en-US" altLang="zh-HK" sz="1200" dirty="0">
              <a:solidFill>
                <a:srgbClr val="666600"/>
              </a:solidFill>
              <a:latin typeface="Consolas" panose="020B0609020204030204" pitchFamily="49" charset="0"/>
              <a:cs typeface="Consolas" panose="020B0609020204030204" pitchFamily="49" charset="0"/>
            </a:endParaRPr>
          </a:p>
        </p:txBody>
      </p:sp>
      <p:sp>
        <p:nvSpPr>
          <p:cNvPr id="7" name="Rectangle 1">
            <a:extLst>
              <a:ext uri="{FF2B5EF4-FFF2-40B4-BE49-F238E27FC236}">
                <a16:creationId xmlns:a16="http://schemas.microsoft.com/office/drawing/2014/main" id="{81DC39BD-3E1B-408A-8506-E037EB2BEE0C}"/>
              </a:ext>
            </a:extLst>
          </p:cNvPr>
          <p:cNvSpPr>
            <a:spLocks noChangeArrowheads="1"/>
          </p:cNvSpPr>
          <p:nvPr/>
        </p:nvSpPr>
        <p:spPr bwMode="auto">
          <a:xfrm>
            <a:off x="0" y="83042"/>
            <a:ext cx="505203" cy="2911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HK" altLang="zh-HK" dirty="0"/>
              <a:t>for </a:t>
            </a:r>
            <a:endParaRPr kumimoji="0" lang="zh-HK" altLang="zh-HK" b="0" i="0" u="none" strike="noStrike" cap="none" normalizeH="0" baseline="0" dirty="0">
              <a:ln>
                <a:noFill/>
              </a:ln>
              <a:solidFill>
                <a:schemeClr val="tx1"/>
              </a:solidFill>
              <a:effectLst/>
              <a:latin typeface="Arial" panose="020B0604020202020204" pitchFamily="34" charset="0"/>
            </a:endParaRPr>
          </a:p>
        </p:txBody>
      </p:sp>
      <p:graphicFrame>
        <p:nvGraphicFramePr>
          <p:cNvPr id="77" name="Table 7">
            <a:extLst>
              <a:ext uri="{FF2B5EF4-FFF2-40B4-BE49-F238E27FC236}">
                <a16:creationId xmlns:a16="http://schemas.microsoft.com/office/drawing/2014/main" id="{29EC3621-3F2C-4B1C-B6F9-9F3621DF0F5E}"/>
              </a:ext>
            </a:extLst>
          </p:cNvPr>
          <p:cNvGraphicFramePr>
            <a:graphicFrameLocks noGrp="1"/>
          </p:cNvGraphicFramePr>
          <p:nvPr>
            <p:extLst>
              <p:ext uri="{D42A27DB-BD31-4B8C-83A1-F6EECF244321}">
                <p14:modId xmlns:p14="http://schemas.microsoft.com/office/powerpoint/2010/main" val="2957895477"/>
              </p:ext>
            </p:extLst>
          </p:nvPr>
        </p:nvGraphicFramePr>
        <p:xfrm>
          <a:off x="821974" y="3979682"/>
          <a:ext cx="9695399" cy="531572"/>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65108">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13</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15</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19</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b="0" dirty="0">
                          <a:solidFill>
                            <a:schemeClr val="tx1"/>
                          </a:solidFill>
                          <a:latin typeface="Calibri Light" panose="020F0302020204030204" pitchFamily="34" charset="0"/>
                        </a:rPr>
                        <a:t>2</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35007">
                <a:tc>
                  <a:txBody>
                    <a:bodyPr/>
                    <a:lstStyle/>
                    <a:p>
                      <a:r>
                        <a:rPr lang="en-US" altLang="zh-HK" sz="900" dirty="0">
                          <a:solidFill>
                            <a:schemeClr val="tx1"/>
                          </a:solidFill>
                          <a:latin typeface="Calibri Light" panose="020F0302020204030204" pitchFamily="34" charset="0"/>
                        </a:rPr>
                        <a:t>0x7ffd636b4260</a:t>
                      </a:r>
                      <a:endParaRPr lang="zh-HK" altLang="en-US" sz="90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0x7ffd636b4268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0x7ffd636b426c</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0x7ffd636b4270</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0x7ffd636b4274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graphicFrame>
        <p:nvGraphicFramePr>
          <p:cNvPr id="102" name="Table 7">
            <a:extLst>
              <a:ext uri="{FF2B5EF4-FFF2-40B4-BE49-F238E27FC236}">
                <a16:creationId xmlns:a16="http://schemas.microsoft.com/office/drawing/2014/main" id="{251D2EDC-E2D9-4141-9950-32E211319D91}"/>
              </a:ext>
            </a:extLst>
          </p:cNvPr>
          <p:cNvGraphicFramePr>
            <a:graphicFrameLocks noGrp="1"/>
          </p:cNvGraphicFramePr>
          <p:nvPr>
            <p:extLst>
              <p:ext uri="{D42A27DB-BD31-4B8C-83A1-F6EECF244321}">
                <p14:modId xmlns:p14="http://schemas.microsoft.com/office/powerpoint/2010/main" val="1221815419"/>
              </p:ext>
            </p:extLst>
          </p:nvPr>
        </p:nvGraphicFramePr>
        <p:xfrm>
          <a:off x="838200" y="2269470"/>
          <a:ext cx="9695399" cy="531572"/>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19551">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ln>
                            <a:noFill/>
                          </a:ln>
                          <a:solidFill>
                            <a:schemeClr val="tx1"/>
                          </a:solidFill>
                          <a:latin typeface="Calibri Light" panose="020F0302020204030204" pitchFamily="34" charset="0"/>
                        </a:rPr>
                        <a:t>12</a:t>
                      </a: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13</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15</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b="0" dirty="0">
                          <a:solidFill>
                            <a:schemeClr val="tx1"/>
                          </a:solidFill>
                          <a:latin typeface="Calibri Light" panose="020F0302020204030204" pitchFamily="34" charset="0"/>
                        </a:rPr>
                        <a:t>2</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0">
                <a:tc>
                  <a:txBody>
                    <a:bodyPr/>
                    <a:lstStyle/>
                    <a:p>
                      <a:r>
                        <a:rPr lang="en-US" altLang="zh-HK" sz="900" dirty="0">
                          <a:solidFill>
                            <a:schemeClr val="tx1"/>
                          </a:solidFill>
                          <a:latin typeface="Calibri Light" panose="020F0302020204030204" pitchFamily="34" charset="0"/>
                        </a:rPr>
                        <a:t>0x7ffd636b4260</a:t>
                      </a:r>
                      <a:endParaRPr lang="zh-HK" altLang="en-US" sz="90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0x7ffd636b4268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0x7ffd636b426c</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0x7ffd636b4270</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0x7ffd636b4274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graphicFrame>
        <p:nvGraphicFramePr>
          <p:cNvPr id="110" name="Table 7">
            <a:extLst>
              <a:ext uri="{FF2B5EF4-FFF2-40B4-BE49-F238E27FC236}">
                <a16:creationId xmlns:a16="http://schemas.microsoft.com/office/drawing/2014/main" id="{73FF5211-2A44-4A5D-841C-AD710349DB55}"/>
              </a:ext>
            </a:extLst>
          </p:cNvPr>
          <p:cNvGraphicFramePr>
            <a:graphicFrameLocks noGrp="1"/>
          </p:cNvGraphicFramePr>
          <p:nvPr>
            <p:extLst>
              <p:ext uri="{D42A27DB-BD31-4B8C-83A1-F6EECF244321}">
                <p14:modId xmlns:p14="http://schemas.microsoft.com/office/powerpoint/2010/main" val="1573199742"/>
              </p:ext>
            </p:extLst>
          </p:nvPr>
        </p:nvGraphicFramePr>
        <p:xfrm>
          <a:off x="838199" y="3136074"/>
          <a:ext cx="9695399" cy="531572"/>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65108">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13</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15</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b="0" dirty="0">
                          <a:solidFill>
                            <a:schemeClr val="tx1"/>
                          </a:solidFill>
                          <a:latin typeface="Calibri Light" panose="020F0302020204030204" pitchFamily="34" charset="0"/>
                        </a:rPr>
                        <a:t>2</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35007">
                <a:tc>
                  <a:txBody>
                    <a:bodyPr/>
                    <a:lstStyle/>
                    <a:p>
                      <a:r>
                        <a:rPr lang="en-US" altLang="zh-HK" sz="900" dirty="0">
                          <a:solidFill>
                            <a:schemeClr val="tx1"/>
                          </a:solidFill>
                          <a:latin typeface="Calibri Light" panose="020F0302020204030204" pitchFamily="34" charset="0"/>
                        </a:rPr>
                        <a:t>0x7ffd636b4260</a:t>
                      </a:r>
                      <a:endParaRPr lang="zh-HK" altLang="en-US" sz="90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0x7ffd636b4268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0x7ffd636b426c</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0x7ffd636b4270</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0x7ffd636b4274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graphicFrame>
        <p:nvGraphicFramePr>
          <p:cNvPr id="130" name="Table 7">
            <a:extLst>
              <a:ext uri="{FF2B5EF4-FFF2-40B4-BE49-F238E27FC236}">
                <a16:creationId xmlns:a16="http://schemas.microsoft.com/office/drawing/2014/main" id="{A855FDBE-87A6-41D2-A5B3-D37A022D8C84}"/>
              </a:ext>
            </a:extLst>
          </p:cNvPr>
          <p:cNvGraphicFramePr>
            <a:graphicFrameLocks noGrp="1"/>
          </p:cNvGraphicFramePr>
          <p:nvPr>
            <p:extLst>
              <p:ext uri="{D42A27DB-BD31-4B8C-83A1-F6EECF244321}">
                <p14:modId xmlns:p14="http://schemas.microsoft.com/office/powerpoint/2010/main" val="2168066470"/>
              </p:ext>
            </p:extLst>
          </p:nvPr>
        </p:nvGraphicFramePr>
        <p:xfrm>
          <a:off x="821974" y="4790154"/>
          <a:ext cx="9695399" cy="531572"/>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65108">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15</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19</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b="0" dirty="0">
                          <a:solidFill>
                            <a:schemeClr val="tx1"/>
                          </a:solidFill>
                          <a:latin typeface="Calibri Light" panose="020F0302020204030204" pitchFamily="34" charset="0"/>
                        </a:rPr>
                        <a:t>2</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35007">
                <a:tc>
                  <a:txBody>
                    <a:bodyPr/>
                    <a:lstStyle/>
                    <a:p>
                      <a:r>
                        <a:rPr lang="en-US" altLang="zh-HK" sz="900" dirty="0">
                          <a:solidFill>
                            <a:schemeClr val="tx1"/>
                          </a:solidFill>
                          <a:latin typeface="Calibri Light" panose="020F0302020204030204" pitchFamily="34" charset="0"/>
                        </a:rPr>
                        <a:t>0x7ffd636b4260</a:t>
                      </a:r>
                      <a:endParaRPr lang="zh-HK" altLang="en-US" sz="90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0x7ffd636b4268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0x7ffd636b426c</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0x7ffd636b4270</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0x7ffd636b4274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sp>
        <p:nvSpPr>
          <p:cNvPr id="3" name="Date Placeholder 2">
            <a:extLst>
              <a:ext uri="{FF2B5EF4-FFF2-40B4-BE49-F238E27FC236}">
                <a16:creationId xmlns:a16="http://schemas.microsoft.com/office/drawing/2014/main" id="{48055F65-4006-48C4-A89A-D39C1064EDB5}"/>
              </a:ext>
            </a:extLst>
          </p:cNvPr>
          <p:cNvSpPr>
            <a:spLocks noGrp="1"/>
          </p:cNvSpPr>
          <p:nvPr>
            <p:ph type="dt" sz="half" idx="10"/>
          </p:nvPr>
        </p:nvSpPr>
        <p:spPr/>
        <p:txBody>
          <a:bodyPr/>
          <a:lstStyle/>
          <a:p>
            <a:r>
              <a:rPr lang="en-US" altLang="zh-HK" sz="1100"/>
              <a:t>27/2/2020</a:t>
            </a:r>
            <a:endParaRPr lang="en-US" sz="1100" dirty="0"/>
          </a:p>
        </p:txBody>
      </p:sp>
      <p:sp>
        <p:nvSpPr>
          <p:cNvPr id="4" name="Footer Placeholder 3">
            <a:extLst>
              <a:ext uri="{FF2B5EF4-FFF2-40B4-BE49-F238E27FC236}">
                <a16:creationId xmlns:a16="http://schemas.microsoft.com/office/drawing/2014/main" id="{31BED7DE-1B2F-4BA0-B895-7729840B5F28}"/>
              </a:ext>
            </a:extLst>
          </p:cNvPr>
          <p:cNvSpPr>
            <a:spLocks noGrp="1"/>
          </p:cNvSpPr>
          <p:nvPr>
            <p:ph type="ftr" sz="quarter" idx="11"/>
          </p:nvPr>
        </p:nvSpPr>
        <p:spPr/>
        <p:txBody>
          <a:bodyPr/>
          <a:lstStyle/>
          <a:p>
            <a:r>
              <a:rPr lang="en-US" sz="1100"/>
              <a:t>CSCI2100D Lab 2</a:t>
            </a:r>
            <a:endParaRPr lang="en-US" sz="1100" dirty="0"/>
          </a:p>
        </p:txBody>
      </p:sp>
      <p:sp>
        <p:nvSpPr>
          <p:cNvPr id="5" name="Slide Number Placeholder 4">
            <a:extLst>
              <a:ext uri="{FF2B5EF4-FFF2-40B4-BE49-F238E27FC236}">
                <a16:creationId xmlns:a16="http://schemas.microsoft.com/office/drawing/2014/main" id="{EC93D1A1-10D5-4BB1-99B4-BB5739BCFD8B}"/>
              </a:ext>
            </a:extLst>
          </p:cNvPr>
          <p:cNvSpPr>
            <a:spLocks noGrp="1"/>
          </p:cNvSpPr>
          <p:nvPr>
            <p:ph type="sldNum" sz="quarter" idx="12"/>
          </p:nvPr>
        </p:nvSpPr>
        <p:spPr/>
        <p:txBody>
          <a:bodyPr/>
          <a:lstStyle/>
          <a:p>
            <a:fld id="{F12FD693-7EEE-EB4B-8E4A-5201F802BE3C}" type="slidenum">
              <a:rPr lang="en-US" smtClean="0"/>
              <a:t>18</a:t>
            </a:fld>
            <a:endParaRPr lang="en-US"/>
          </a:p>
        </p:txBody>
      </p:sp>
      <p:graphicFrame>
        <p:nvGraphicFramePr>
          <p:cNvPr id="156" name="Table 7">
            <a:extLst>
              <a:ext uri="{FF2B5EF4-FFF2-40B4-BE49-F238E27FC236}">
                <a16:creationId xmlns:a16="http://schemas.microsoft.com/office/drawing/2014/main" id="{30A5BA94-4BAE-4DE9-83E4-697D54240303}"/>
              </a:ext>
            </a:extLst>
          </p:cNvPr>
          <p:cNvGraphicFramePr>
            <a:graphicFrameLocks noGrp="1"/>
          </p:cNvGraphicFramePr>
          <p:nvPr>
            <p:extLst>
              <p:ext uri="{D42A27DB-BD31-4B8C-83A1-F6EECF244321}">
                <p14:modId xmlns:p14="http://schemas.microsoft.com/office/powerpoint/2010/main" val="345531882"/>
              </p:ext>
            </p:extLst>
          </p:nvPr>
        </p:nvGraphicFramePr>
        <p:xfrm>
          <a:off x="821974" y="5611035"/>
          <a:ext cx="9695399" cy="531572"/>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65108">
                <a:tc>
                  <a:txBody>
                    <a:bodyPr/>
                    <a:lstStyle/>
                    <a:p>
                      <a:pPr algn="ct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ln>
                            <a:noFill/>
                          </a:ln>
                          <a:solidFill>
                            <a:schemeClr val="tx1"/>
                          </a:solidFill>
                          <a:latin typeface="Calibri Light" panose="020F0302020204030204" pitchFamily="34" charset="0"/>
                        </a:rPr>
                        <a:t>19</a:t>
                      </a:r>
                      <a:endParaRPr lang="zh-HK" altLang="en-US" sz="1400" b="0" dirty="0">
                        <a:ln>
                          <a:noFill/>
                        </a:ln>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15</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400" b="0" dirty="0">
                          <a:solidFill>
                            <a:schemeClr val="tx1"/>
                          </a:solidFill>
                          <a:latin typeface="Calibri Light" panose="020F0302020204030204" pitchFamily="34" charset="0"/>
                        </a:rPr>
                        <a:t>19</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400" b="0" dirty="0">
                          <a:solidFill>
                            <a:schemeClr val="tx1"/>
                          </a:solidFill>
                          <a:latin typeface="Calibri Light" panose="020F0302020204030204" pitchFamily="34" charset="0"/>
                        </a:rPr>
                        <a:t>2</a:t>
                      </a: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400" b="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35007">
                <a:tc>
                  <a:txBody>
                    <a:bodyPr/>
                    <a:lstStyle/>
                    <a:p>
                      <a:r>
                        <a:rPr lang="en-US" altLang="zh-HK" sz="900" dirty="0">
                          <a:solidFill>
                            <a:schemeClr val="tx1"/>
                          </a:solidFill>
                          <a:latin typeface="Calibri Light" panose="020F0302020204030204" pitchFamily="34" charset="0"/>
                        </a:rPr>
                        <a:t>0x7ffd636b4260</a:t>
                      </a:r>
                      <a:endParaRPr lang="zh-HK" altLang="en-US" sz="900" dirty="0">
                        <a:solidFill>
                          <a:schemeClr val="tx1"/>
                        </a:solidFill>
                        <a:latin typeface="Calibri Light" panose="020F0302020204030204" pitchFamily="34" charset="0"/>
                      </a:endParaRP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0x7ffd636b4268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0x7ffd636b426c</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0x7ffd636b4270</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900" dirty="0">
                          <a:solidFill>
                            <a:schemeClr val="tx1"/>
                          </a:solidFill>
                          <a:latin typeface="Calibri Light" panose="020F0302020204030204" pitchFamily="34" charset="0"/>
                        </a:rPr>
                        <a:t>0x7ffd636b4274</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900" dirty="0">
                          <a:solidFill>
                            <a:schemeClr val="tx1"/>
                          </a:solidFill>
                          <a:latin typeface="Calibri Light" panose="020F0302020204030204" pitchFamily="34" charset="0"/>
                        </a:rPr>
                        <a:t>0x7ffd636b4278</a:t>
                      </a:r>
                    </a:p>
                  </a:txBody>
                  <a:tcPr marT="45263" marB="452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grpSp>
        <p:nvGrpSpPr>
          <p:cNvPr id="165" name="Group 164">
            <a:extLst>
              <a:ext uri="{FF2B5EF4-FFF2-40B4-BE49-F238E27FC236}">
                <a16:creationId xmlns:a16="http://schemas.microsoft.com/office/drawing/2014/main" id="{25F35F03-2D57-4077-B329-EC9D0FA252A0}"/>
              </a:ext>
            </a:extLst>
          </p:cNvPr>
          <p:cNvGrpSpPr/>
          <p:nvPr/>
        </p:nvGrpSpPr>
        <p:grpSpPr>
          <a:xfrm>
            <a:off x="4965979" y="6135874"/>
            <a:ext cx="584199" cy="287316"/>
            <a:chOff x="2227556" y="2880360"/>
            <a:chExt cx="584199" cy="373637"/>
          </a:xfrm>
        </p:grpSpPr>
        <p:sp>
          <p:nvSpPr>
            <p:cNvPr id="166" name="TextBox 165">
              <a:extLst>
                <a:ext uri="{FF2B5EF4-FFF2-40B4-BE49-F238E27FC236}">
                  <a16:creationId xmlns:a16="http://schemas.microsoft.com/office/drawing/2014/main" id="{A7C24719-E97A-46A9-96EB-3280AD883014}"/>
                </a:ext>
              </a:extLst>
            </p:cNvPr>
            <p:cNvSpPr txBox="1"/>
            <p:nvPr/>
          </p:nvSpPr>
          <p:spPr>
            <a:xfrm>
              <a:off x="2227556"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167" name="Straight Arrow Connector 166">
              <a:extLst>
                <a:ext uri="{FF2B5EF4-FFF2-40B4-BE49-F238E27FC236}">
                  <a16:creationId xmlns:a16="http://schemas.microsoft.com/office/drawing/2014/main" id="{7ECB78FA-4BEB-4B9D-A90F-6AA5254C6A99}"/>
                </a:ext>
              </a:extLst>
            </p:cNvPr>
            <p:cNvCxnSpPr>
              <a:cxnSpLocks/>
            </p:cNvCxnSpPr>
            <p:nvPr/>
          </p:nvCxnSpPr>
          <p:spPr>
            <a:xfrm flipV="1">
              <a:off x="2298577"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639C67D0-1A8E-402C-8191-C0DE0DB7C849}"/>
              </a:ext>
            </a:extLst>
          </p:cNvPr>
          <p:cNvSpPr txBox="1"/>
          <p:nvPr/>
        </p:nvSpPr>
        <p:spPr>
          <a:xfrm>
            <a:off x="3393124" y="3924446"/>
            <a:ext cx="4332015" cy="338554"/>
          </a:xfrm>
          <a:prstGeom prst="rect">
            <a:avLst/>
          </a:prstGeom>
          <a:noFill/>
        </p:spPr>
        <p:txBody>
          <a:bodyPr wrap="square" rtlCol="0">
            <a:spAutoFit/>
          </a:bodyPr>
          <a:lstStyle/>
          <a:p>
            <a:r>
              <a:rPr lang="en-US" altLang="zh-HK" sz="1600" dirty="0">
                <a:latin typeface="Calibri Light" panose="020F0302020204030204" pitchFamily="34" charset="0"/>
              </a:rPr>
              <a:t>Enqueuing fails because rear equals size of array</a:t>
            </a:r>
            <a:endParaRPr lang="zh-HK" altLang="en-US" sz="1600" dirty="0">
              <a:latin typeface="Calibri Light" panose="020F0302020204030204" pitchFamily="34" charset="0"/>
            </a:endParaRPr>
          </a:p>
        </p:txBody>
      </p:sp>
      <p:cxnSp>
        <p:nvCxnSpPr>
          <p:cNvPr id="78" name="Straight Arrow Connector 77">
            <a:extLst>
              <a:ext uri="{FF2B5EF4-FFF2-40B4-BE49-F238E27FC236}">
                <a16:creationId xmlns:a16="http://schemas.microsoft.com/office/drawing/2014/main" id="{94F12068-7305-40A9-9919-D665FE95F62D}"/>
              </a:ext>
            </a:extLst>
          </p:cNvPr>
          <p:cNvCxnSpPr>
            <a:cxnSpLocks/>
          </p:cNvCxnSpPr>
          <p:nvPr/>
        </p:nvCxnSpPr>
        <p:spPr>
          <a:xfrm flipV="1">
            <a:off x="1462509" y="4472352"/>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7E831A8-1738-4AC6-8284-69FD4FEC0163}"/>
              </a:ext>
            </a:extLst>
          </p:cNvPr>
          <p:cNvSpPr txBox="1"/>
          <p:nvPr/>
        </p:nvSpPr>
        <p:spPr>
          <a:xfrm>
            <a:off x="1446283" y="4501618"/>
            <a:ext cx="239168" cy="260338"/>
          </a:xfrm>
          <a:prstGeom prst="rect">
            <a:avLst/>
          </a:prstGeom>
          <a:noFill/>
        </p:spPr>
        <p:txBody>
          <a:bodyPr wrap="square" rtlCol="0">
            <a:spAutoFit/>
          </a:bodyPr>
          <a:lstStyle/>
          <a:p>
            <a:r>
              <a:rPr lang="en-US" altLang="zh-HK" sz="1600" dirty="0">
                <a:latin typeface="Calibri Light" panose="020F0302020204030204" pitchFamily="34" charset="0"/>
              </a:rPr>
              <a:t>j</a:t>
            </a:r>
            <a:endParaRPr lang="zh-HK" altLang="en-US" sz="1600" dirty="0">
              <a:latin typeface="Calibri Light" panose="020F0302020204030204" pitchFamily="34" charset="0"/>
            </a:endParaRPr>
          </a:p>
        </p:txBody>
      </p:sp>
      <p:cxnSp>
        <p:nvCxnSpPr>
          <p:cNvPr id="82" name="Straight Arrow Connector 81">
            <a:extLst>
              <a:ext uri="{FF2B5EF4-FFF2-40B4-BE49-F238E27FC236}">
                <a16:creationId xmlns:a16="http://schemas.microsoft.com/office/drawing/2014/main" id="{41322AFE-CB32-439B-B104-AF82AF6D5F31}"/>
              </a:ext>
            </a:extLst>
          </p:cNvPr>
          <p:cNvCxnSpPr>
            <a:cxnSpLocks/>
          </p:cNvCxnSpPr>
          <p:nvPr/>
        </p:nvCxnSpPr>
        <p:spPr>
          <a:xfrm flipV="1">
            <a:off x="2784853" y="4468044"/>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E57C721-1E56-4842-8165-E8F9E32D215C}"/>
              </a:ext>
            </a:extLst>
          </p:cNvPr>
          <p:cNvSpPr txBox="1"/>
          <p:nvPr/>
        </p:nvSpPr>
        <p:spPr>
          <a:xfrm>
            <a:off x="2784853" y="4501618"/>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cxnSp>
        <p:nvCxnSpPr>
          <p:cNvPr id="89" name="Straight Arrow Connector 88">
            <a:extLst>
              <a:ext uri="{FF2B5EF4-FFF2-40B4-BE49-F238E27FC236}">
                <a16:creationId xmlns:a16="http://schemas.microsoft.com/office/drawing/2014/main" id="{FCCA683B-1760-4CAA-A976-4A3B1167C36A}"/>
              </a:ext>
            </a:extLst>
          </p:cNvPr>
          <p:cNvCxnSpPr>
            <a:cxnSpLocks/>
          </p:cNvCxnSpPr>
          <p:nvPr/>
        </p:nvCxnSpPr>
        <p:spPr>
          <a:xfrm flipV="1">
            <a:off x="7988759" y="4467308"/>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D424FE3B-7F17-4A73-9B9B-1C741D186EF2}"/>
              </a:ext>
            </a:extLst>
          </p:cNvPr>
          <p:cNvSpPr txBox="1"/>
          <p:nvPr/>
        </p:nvSpPr>
        <p:spPr>
          <a:xfrm>
            <a:off x="7988758" y="4500881"/>
            <a:ext cx="235962" cy="260338"/>
          </a:xfrm>
          <a:prstGeom prst="rect">
            <a:avLst/>
          </a:prstGeom>
          <a:noFill/>
        </p:spPr>
        <p:txBody>
          <a:bodyPr wrap="square" rtlCol="0">
            <a:spAutoFit/>
          </a:bodyPr>
          <a:lstStyle/>
          <a:p>
            <a:r>
              <a:rPr lang="en-US" altLang="zh-HK" sz="1600" dirty="0">
                <a:latin typeface="Calibri Light" panose="020F0302020204030204" pitchFamily="34" charset="0"/>
              </a:rPr>
              <a:t>i</a:t>
            </a:r>
            <a:endParaRPr lang="zh-HK" altLang="en-US" sz="1600" dirty="0">
              <a:latin typeface="Calibri Light" panose="020F0302020204030204" pitchFamily="34" charset="0"/>
            </a:endParaRPr>
          </a:p>
        </p:txBody>
      </p:sp>
      <p:sp>
        <p:nvSpPr>
          <p:cNvPr id="91" name="Arrow: Down 90">
            <a:extLst>
              <a:ext uri="{FF2B5EF4-FFF2-40B4-BE49-F238E27FC236}">
                <a16:creationId xmlns:a16="http://schemas.microsoft.com/office/drawing/2014/main" id="{C715E3C8-9CBC-4012-96F5-8FB13791B584}"/>
              </a:ext>
            </a:extLst>
          </p:cNvPr>
          <p:cNvSpPr/>
          <p:nvPr/>
        </p:nvSpPr>
        <p:spPr>
          <a:xfrm>
            <a:off x="5479859" y="4506918"/>
            <a:ext cx="160129" cy="270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p>
        </p:txBody>
      </p:sp>
      <p:sp>
        <p:nvSpPr>
          <p:cNvPr id="92" name="TextBox 91">
            <a:extLst>
              <a:ext uri="{FF2B5EF4-FFF2-40B4-BE49-F238E27FC236}">
                <a16:creationId xmlns:a16="http://schemas.microsoft.com/office/drawing/2014/main" id="{17708DEF-6DA6-43F1-A30D-C12795CA8CBA}"/>
              </a:ext>
            </a:extLst>
          </p:cNvPr>
          <p:cNvSpPr txBox="1"/>
          <p:nvPr/>
        </p:nvSpPr>
        <p:spPr>
          <a:xfrm>
            <a:off x="5559923" y="4472352"/>
            <a:ext cx="1144865" cy="260338"/>
          </a:xfrm>
          <a:prstGeom prst="rect">
            <a:avLst/>
          </a:prstGeom>
          <a:noFill/>
        </p:spPr>
        <p:txBody>
          <a:bodyPr wrap="square" rtlCol="0">
            <a:spAutoFit/>
          </a:bodyPr>
          <a:lstStyle/>
          <a:p>
            <a:r>
              <a:rPr lang="en-US" altLang="zh-HK" sz="1600" dirty="0">
                <a:latin typeface="Calibri Light" panose="020F0302020204030204" pitchFamily="34" charset="0"/>
              </a:rPr>
              <a:t>dequeue()</a:t>
            </a:r>
            <a:endParaRPr lang="zh-HK" altLang="en-US" sz="1600" dirty="0">
              <a:latin typeface="Calibri Light" panose="020F0302020204030204" pitchFamily="34" charset="0"/>
            </a:endParaRPr>
          </a:p>
        </p:txBody>
      </p:sp>
      <p:cxnSp>
        <p:nvCxnSpPr>
          <p:cNvPr id="103" name="Straight Arrow Connector 102">
            <a:extLst>
              <a:ext uri="{FF2B5EF4-FFF2-40B4-BE49-F238E27FC236}">
                <a16:creationId xmlns:a16="http://schemas.microsoft.com/office/drawing/2014/main" id="{CCED1688-E1C8-4F00-AFDC-5770A10F77D3}"/>
              </a:ext>
            </a:extLst>
          </p:cNvPr>
          <p:cNvCxnSpPr>
            <a:cxnSpLocks/>
          </p:cNvCxnSpPr>
          <p:nvPr/>
        </p:nvCxnSpPr>
        <p:spPr>
          <a:xfrm flipV="1">
            <a:off x="1478735" y="2786611"/>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2B23BFAB-8788-4F01-8814-E90A506BB480}"/>
              </a:ext>
            </a:extLst>
          </p:cNvPr>
          <p:cNvGrpSpPr/>
          <p:nvPr/>
        </p:nvGrpSpPr>
        <p:grpSpPr>
          <a:xfrm>
            <a:off x="2850335" y="2782303"/>
            <a:ext cx="584199" cy="287316"/>
            <a:chOff x="2209800" y="2880360"/>
            <a:chExt cx="584199" cy="373637"/>
          </a:xfrm>
        </p:grpSpPr>
        <p:sp>
          <p:nvSpPr>
            <p:cNvPr id="105" name="TextBox 104">
              <a:extLst>
                <a:ext uri="{FF2B5EF4-FFF2-40B4-BE49-F238E27FC236}">
                  <a16:creationId xmlns:a16="http://schemas.microsoft.com/office/drawing/2014/main" id="{23EA513B-830F-4F0D-97D0-2800FFCC9F45}"/>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106" name="Straight Arrow Connector 105">
              <a:extLst>
                <a:ext uri="{FF2B5EF4-FFF2-40B4-BE49-F238E27FC236}">
                  <a16:creationId xmlns:a16="http://schemas.microsoft.com/office/drawing/2014/main" id="{00977E32-ACC5-47CA-9E2A-F6E015C2E40E}"/>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07" name="Straight Arrow Connector 106">
            <a:extLst>
              <a:ext uri="{FF2B5EF4-FFF2-40B4-BE49-F238E27FC236}">
                <a16:creationId xmlns:a16="http://schemas.microsoft.com/office/drawing/2014/main" id="{E17DD701-3FB8-45EF-BC3D-A87797463AAD}"/>
              </a:ext>
            </a:extLst>
          </p:cNvPr>
          <p:cNvCxnSpPr>
            <a:cxnSpLocks/>
          </p:cNvCxnSpPr>
          <p:nvPr/>
        </p:nvCxnSpPr>
        <p:spPr>
          <a:xfrm flipV="1">
            <a:off x="6967466" y="2782304"/>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5EC6048-89A4-47DD-9D1D-98A770AD0400}"/>
              </a:ext>
            </a:extLst>
          </p:cNvPr>
          <p:cNvSpPr txBox="1"/>
          <p:nvPr/>
        </p:nvSpPr>
        <p:spPr>
          <a:xfrm>
            <a:off x="1462509" y="2815877"/>
            <a:ext cx="239168" cy="260338"/>
          </a:xfrm>
          <a:prstGeom prst="rect">
            <a:avLst/>
          </a:prstGeom>
          <a:noFill/>
        </p:spPr>
        <p:txBody>
          <a:bodyPr wrap="square" rtlCol="0">
            <a:spAutoFit/>
          </a:bodyPr>
          <a:lstStyle/>
          <a:p>
            <a:r>
              <a:rPr lang="en-US" altLang="zh-HK" sz="1600" dirty="0">
                <a:latin typeface="Calibri Light" panose="020F0302020204030204" pitchFamily="34" charset="0"/>
              </a:rPr>
              <a:t>j</a:t>
            </a:r>
            <a:endParaRPr lang="zh-HK" altLang="en-US" sz="1600" dirty="0">
              <a:latin typeface="Calibri Light" panose="020F0302020204030204" pitchFamily="34" charset="0"/>
            </a:endParaRPr>
          </a:p>
        </p:txBody>
      </p:sp>
      <p:sp>
        <p:nvSpPr>
          <p:cNvPr id="109" name="TextBox 108">
            <a:extLst>
              <a:ext uri="{FF2B5EF4-FFF2-40B4-BE49-F238E27FC236}">
                <a16:creationId xmlns:a16="http://schemas.microsoft.com/office/drawing/2014/main" id="{AD73411C-08CC-4103-9949-BBA71FE34EB0}"/>
              </a:ext>
            </a:extLst>
          </p:cNvPr>
          <p:cNvSpPr txBox="1"/>
          <p:nvPr/>
        </p:nvSpPr>
        <p:spPr>
          <a:xfrm>
            <a:off x="6967465" y="2815877"/>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cxnSp>
        <p:nvCxnSpPr>
          <p:cNvPr id="111" name="Straight Arrow Connector 110">
            <a:extLst>
              <a:ext uri="{FF2B5EF4-FFF2-40B4-BE49-F238E27FC236}">
                <a16:creationId xmlns:a16="http://schemas.microsoft.com/office/drawing/2014/main" id="{9AE41908-CA8B-4572-93DA-B729CE855685}"/>
              </a:ext>
            </a:extLst>
          </p:cNvPr>
          <p:cNvCxnSpPr>
            <a:cxnSpLocks/>
          </p:cNvCxnSpPr>
          <p:nvPr/>
        </p:nvCxnSpPr>
        <p:spPr>
          <a:xfrm flipV="1">
            <a:off x="1462509" y="3625815"/>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3281906-F290-4738-AAF8-EAA1F6CD01D3}"/>
              </a:ext>
            </a:extLst>
          </p:cNvPr>
          <p:cNvSpPr txBox="1"/>
          <p:nvPr/>
        </p:nvSpPr>
        <p:spPr>
          <a:xfrm>
            <a:off x="1446283" y="3655081"/>
            <a:ext cx="239168" cy="260338"/>
          </a:xfrm>
          <a:prstGeom prst="rect">
            <a:avLst/>
          </a:prstGeom>
          <a:noFill/>
        </p:spPr>
        <p:txBody>
          <a:bodyPr wrap="square" rtlCol="0">
            <a:spAutoFit/>
          </a:bodyPr>
          <a:lstStyle/>
          <a:p>
            <a:r>
              <a:rPr lang="en-US" altLang="zh-HK" sz="1600" dirty="0">
                <a:latin typeface="Calibri Light" panose="020F0302020204030204" pitchFamily="34" charset="0"/>
              </a:rPr>
              <a:t>j</a:t>
            </a:r>
            <a:endParaRPr lang="zh-HK" altLang="en-US" sz="1600" dirty="0">
              <a:latin typeface="Calibri Light" panose="020F0302020204030204" pitchFamily="34" charset="0"/>
            </a:endParaRPr>
          </a:p>
        </p:txBody>
      </p:sp>
      <p:sp>
        <p:nvSpPr>
          <p:cNvPr id="113" name="Arrow: Down 112">
            <a:extLst>
              <a:ext uri="{FF2B5EF4-FFF2-40B4-BE49-F238E27FC236}">
                <a16:creationId xmlns:a16="http://schemas.microsoft.com/office/drawing/2014/main" id="{8A102A5F-B8F5-4C40-918C-4A0B374E309C}"/>
              </a:ext>
            </a:extLst>
          </p:cNvPr>
          <p:cNvSpPr/>
          <p:nvPr/>
        </p:nvSpPr>
        <p:spPr>
          <a:xfrm>
            <a:off x="5479859" y="2837755"/>
            <a:ext cx="160129" cy="270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p>
        </p:txBody>
      </p:sp>
      <p:sp>
        <p:nvSpPr>
          <p:cNvPr id="114" name="TextBox 113">
            <a:extLst>
              <a:ext uri="{FF2B5EF4-FFF2-40B4-BE49-F238E27FC236}">
                <a16:creationId xmlns:a16="http://schemas.microsoft.com/office/drawing/2014/main" id="{9437F048-CEAF-42D2-8148-A3127C387E76}"/>
              </a:ext>
            </a:extLst>
          </p:cNvPr>
          <p:cNvSpPr txBox="1"/>
          <p:nvPr/>
        </p:nvSpPr>
        <p:spPr>
          <a:xfrm>
            <a:off x="5559923" y="2803189"/>
            <a:ext cx="1144865" cy="260338"/>
          </a:xfrm>
          <a:prstGeom prst="rect">
            <a:avLst/>
          </a:prstGeom>
          <a:noFill/>
        </p:spPr>
        <p:txBody>
          <a:bodyPr wrap="square" rtlCol="0">
            <a:spAutoFit/>
          </a:bodyPr>
          <a:lstStyle/>
          <a:p>
            <a:r>
              <a:rPr lang="en-US" altLang="zh-HK" sz="1600" dirty="0">
                <a:latin typeface="Calibri Light" panose="020F0302020204030204" pitchFamily="34" charset="0"/>
              </a:rPr>
              <a:t>dequeue()</a:t>
            </a:r>
            <a:endParaRPr lang="zh-HK" altLang="en-US" sz="1600" dirty="0">
              <a:latin typeface="Calibri Light" panose="020F0302020204030204" pitchFamily="34" charset="0"/>
            </a:endParaRPr>
          </a:p>
        </p:txBody>
      </p:sp>
      <p:sp>
        <p:nvSpPr>
          <p:cNvPr id="115" name="Arrow: Down 114">
            <a:extLst>
              <a:ext uri="{FF2B5EF4-FFF2-40B4-BE49-F238E27FC236}">
                <a16:creationId xmlns:a16="http://schemas.microsoft.com/office/drawing/2014/main" id="{CE53BCDD-6CAF-41C6-8C93-5EEFD38AE2E6}"/>
              </a:ext>
            </a:extLst>
          </p:cNvPr>
          <p:cNvSpPr/>
          <p:nvPr/>
        </p:nvSpPr>
        <p:spPr>
          <a:xfrm>
            <a:off x="5479068" y="3686300"/>
            <a:ext cx="160129" cy="270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p>
        </p:txBody>
      </p:sp>
      <p:cxnSp>
        <p:nvCxnSpPr>
          <p:cNvPr id="116" name="Straight Arrow Connector 115">
            <a:extLst>
              <a:ext uri="{FF2B5EF4-FFF2-40B4-BE49-F238E27FC236}">
                <a16:creationId xmlns:a16="http://schemas.microsoft.com/office/drawing/2014/main" id="{A0BBC923-868A-4C15-8A50-E68218F9EE28}"/>
              </a:ext>
            </a:extLst>
          </p:cNvPr>
          <p:cNvCxnSpPr>
            <a:cxnSpLocks/>
          </p:cNvCxnSpPr>
          <p:nvPr/>
        </p:nvCxnSpPr>
        <p:spPr>
          <a:xfrm flipV="1">
            <a:off x="8017397" y="2781567"/>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214C553-4DD9-4B2E-BA25-FFD7F084FA31}"/>
              </a:ext>
            </a:extLst>
          </p:cNvPr>
          <p:cNvSpPr txBox="1"/>
          <p:nvPr/>
        </p:nvSpPr>
        <p:spPr>
          <a:xfrm>
            <a:off x="8017396" y="2815140"/>
            <a:ext cx="235962" cy="260338"/>
          </a:xfrm>
          <a:prstGeom prst="rect">
            <a:avLst/>
          </a:prstGeom>
          <a:noFill/>
        </p:spPr>
        <p:txBody>
          <a:bodyPr wrap="square" rtlCol="0">
            <a:spAutoFit/>
          </a:bodyPr>
          <a:lstStyle/>
          <a:p>
            <a:r>
              <a:rPr lang="en-US" altLang="zh-HK" sz="1600" dirty="0">
                <a:latin typeface="Calibri Light" panose="020F0302020204030204" pitchFamily="34" charset="0"/>
              </a:rPr>
              <a:t>i</a:t>
            </a:r>
            <a:endParaRPr lang="zh-HK" altLang="en-US" sz="1600" dirty="0">
              <a:latin typeface="Calibri Light" panose="020F0302020204030204" pitchFamily="34" charset="0"/>
            </a:endParaRPr>
          </a:p>
        </p:txBody>
      </p:sp>
      <p:cxnSp>
        <p:nvCxnSpPr>
          <p:cNvPr id="118" name="Straight Arrow Connector 117">
            <a:extLst>
              <a:ext uri="{FF2B5EF4-FFF2-40B4-BE49-F238E27FC236}">
                <a16:creationId xmlns:a16="http://schemas.microsoft.com/office/drawing/2014/main" id="{CC63491D-6DB7-4C70-9546-7FC3E3625400}"/>
              </a:ext>
            </a:extLst>
          </p:cNvPr>
          <p:cNvCxnSpPr>
            <a:cxnSpLocks/>
          </p:cNvCxnSpPr>
          <p:nvPr/>
        </p:nvCxnSpPr>
        <p:spPr>
          <a:xfrm flipV="1">
            <a:off x="6938828" y="3621508"/>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2E59C28-A295-4417-ACCE-CE6D10667AE9}"/>
              </a:ext>
            </a:extLst>
          </p:cNvPr>
          <p:cNvSpPr txBox="1"/>
          <p:nvPr/>
        </p:nvSpPr>
        <p:spPr>
          <a:xfrm>
            <a:off x="6938827" y="3655081"/>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cxnSp>
        <p:nvCxnSpPr>
          <p:cNvPr id="120" name="Straight Arrow Connector 119">
            <a:extLst>
              <a:ext uri="{FF2B5EF4-FFF2-40B4-BE49-F238E27FC236}">
                <a16:creationId xmlns:a16="http://schemas.microsoft.com/office/drawing/2014/main" id="{DA97A38F-AD08-4BC3-B6D0-149335AD80FF}"/>
              </a:ext>
            </a:extLst>
          </p:cNvPr>
          <p:cNvCxnSpPr>
            <a:cxnSpLocks/>
          </p:cNvCxnSpPr>
          <p:nvPr/>
        </p:nvCxnSpPr>
        <p:spPr>
          <a:xfrm flipV="1">
            <a:off x="7988759" y="3620771"/>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53BD88F5-B1BE-475A-8326-A97882849173}"/>
              </a:ext>
            </a:extLst>
          </p:cNvPr>
          <p:cNvSpPr txBox="1"/>
          <p:nvPr/>
        </p:nvSpPr>
        <p:spPr>
          <a:xfrm>
            <a:off x="7988758" y="3654344"/>
            <a:ext cx="235962" cy="260338"/>
          </a:xfrm>
          <a:prstGeom prst="rect">
            <a:avLst/>
          </a:prstGeom>
          <a:noFill/>
        </p:spPr>
        <p:txBody>
          <a:bodyPr wrap="square" rtlCol="0">
            <a:spAutoFit/>
          </a:bodyPr>
          <a:lstStyle/>
          <a:p>
            <a:r>
              <a:rPr lang="en-US" altLang="zh-HK" sz="1600" dirty="0">
                <a:latin typeface="Calibri Light" panose="020F0302020204030204" pitchFamily="34" charset="0"/>
              </a:rPr>
              <a:t>i</a:t>
            </a:r>
            <a:endParaRPr lang="zh-HK" altLang="en-US" sz="1600" dirty="0">
              <a:latin typeface="Calibri Light" panose="020F0302020204030204" pitchFamily="34" charset="0"/>
            </a:endParaRPr>
          </a:p>
        </p:txBody>
      </p:sp>
      <p:sp>
        <p:nvSpPr>
          <p:cNvPr id="122" name="TextBox 121">
            <a:extLst>
              <a:ext uri="{FF2B5EF4-FFF2-40B4-BE49-F238E27FC236}">
                <a16:creationId xmlns:a16="http://schemas.microsoft.com/office/drawing/2014/main" id="{6844FC84-76AE-412A-AFF3-B845E1DA5147}"/>
              </a:ext>
            </a:extLst>
          </p:cNvPr>
          <p:cNvSpPr txBox="1"/>
          <p:nvPr/>
        </p:nvSpPr>
        <p:spPr>
          <a:xfrm>
            <a:off x="5559923" y="3640440"/>
            <a:ext cx="1378904" cy="260338"/>
          </a:xfrm>
          <a:prstGeom prst="rect">
            <a:avLst/>
          </a:prstGeom>
          <a:noFill/>
        </p:spPr>
        <p:txBody>
          <a:bodyPr wrap="square" rtlCol="0">
            <a:spAutoFit/>
          </a:bodyPr>
          <a:lstStyle/>
          <a:p>
            <a:r>
              <a:rPr lang="en-US" altLang="zh-HK" sz="1600" dirty="0">
                <a:latin typeface="Calibri Light" panose="020F0302020204030204" pitchFamily="34" charset="0"/>
              </a:rPr>
              <a:t>enqueue(19)</a:t>
            </a:r>
            <a:endParaRPr lang="zh-HK" altLang="en-US" sz="1600" dirty="0">
              <a:latin typeface="Calibri Light" panose="020F0302020204030204" pitchFamily="34" charset="0"/>
            </a:endParaRPr>
          </a:p>
        </p:txBody>
      </p:sp>
      <p:grpSp>
        <p:nvGrpSpPr>
          <p:cNvPr id="123" name="Group 122">
            <a:extLst>
              <a:ext uri="{FF2B5EF4-FFF2-40B4-BE49-F238E27FC236}">
                <a16:creationId xmlns:a16="http://schemas.microsoft.com/office/drawing/2014/main" id="{2B6C6A54-56E7-45F1-8BF4-1BFD088B054F}"/>
              </a:ext>
            </a:extLst>
          </p:cNvPr>
          <p:cNvGrpSpPr/>
          <p:nvPr/>
        </p:nvGrpSpPr>
        <p:grpSpPr>
          <a:xfrm>
            <a:off x="4177077" y="3628103"/>
            <a:ext cx="584199" cy="287316"/>
            <a:chOff x="2209800" y="2880360"/>
            <a:chExt cx="584199" cy="373637"/>
          </a:xfrm>
        </p:grpSpPr>
        <p:sp>
          <p:nvSpPr>
            <p:cNvPr id="124" name="TextBox 123">
              <a:extLst>
                <a:ext uri="{FF2B5EF4-FFF2-40B4-BE49-F238E27FC236}">
                  <a16:creationId xmlns:a16="http://schemas.microsoft.com/office/drawing/2014/main" id="{43C74388-C121-4BA1-A26C-7EBA2159AD54}"/>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125" name="Straight Arrow Connector 124">
              <a:extLst>
                <a:ext uri="{FF2B5EF4-FFF2-40B4-BE49-F238E27FC236}">
                  <a16:creationId xmlns:a16="http://schemas.microsoft.com/office/drawing/2014/main" id="{30EA38A6-2300-4E37-A512-E46067E5DF13}"/>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A02B17AF-B863-4BA4-9C75-C79804D0458A}"/>
              </a:ext>
            </a:extLst>
          </p:cNvPr>
          <p:cNvGrpSpPr/>
          <p:nvPr/>
        </p:nvGrpSpPr>
        <p:grpSpPr>
          <a:xfrm>
            <a:off x="4195938" y="4472845"/>
            <a:ext cx="584199" cy="287316"/>
            <a:chOff x="2209800" y="2880360"/>
            <a:chExt cx="584199" cy="373637"/>
          </a:xfrm>
        </p:grpSpPr>
        <p:sp>
          <p:nvSpPr>
            <p:cNvPr id="127" name="TextBox 126">
              <a:extLst>
                <a:ext uri="{FF2B5EF4-FFF2-40B4-BE49-F238E27FC236}">
                  <a16:creationId xmlns:a16="http://schemas.microsoft.com/office/drawing/2014/main" id="{0CFB7F3E-1FB1-4FE5-903C-0855EDA03274}"/>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128" name="Straight Arrow Connector 127">
              <a:extLst>
                <a:ext uri="{FF2B5EF4-FFF2-40B4-BE49-F238E27FC236}">
                  <a16:creationId xmlns:a16="http://schemas.microsoft.com/office/drawing/2014/main" id="{47B02581-14FB-4B42-9AEB-F07E09ABDBC5}"/>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1" name="Straight Arrow Connector 130">
            <a:extLst>
              <a:ext uri="{FF2B5EF4-FFF2-40B4-BE49-F238E27FC236}">
                <a16:creationId xmlns:a16="http://schemas.microsoft.com/office/drawing/2014/main" id="{6DE88F43-9DB0-45D1-BD5B-D94B6760CD14}"/>
              </a:ext>
            </a:extLst>
          </p:cNvPr>
          <p:cNvCxnSpPr>
            <a:cxnSpLocks/>
          </p:cNvCxnSpPr>
          <p:nvPr/>
        </p:nvCxnSpPr>
        <p:spPr>
          <a:xfrm flipV="1">
            <a:off x="1462509" y="5292970"/>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6E623D96-5BAF-4374-B1A5-2593DFB2EEE2}"/>
              </a:ext>
            </a:extLst>
          </p:cNvPr>
          <p:cNvSpPr txBox="1"/>
          <p:nvPr/>
        </p:nvSpPr>
        <p:spPr>
          <a:xfrm>
            <a:off x="1446283" y="5322236"/>
            <a:ext cx="239168" cy="260338"/>
          </a:xfrm>
          <a:prstGeom prst="rect">
            <a:avLst/>
          </a:prstGeom>
          <a:noFill/>
        </p:spPr>
        <p:txBody>
          <a:bodyPr wrap="square" rtlCol="0">
            <a:spAutoFit/>
          </a:bodyPr>
          <a:lstStyle/>
          <a:p>
            <a:r>
              <a:rPr lang="en-US" altLang="zh-HK" sz="1600" dirty="0">
                <a:latin typeface="Calibri Light" panose="020F0302020204030204" pitchFamily="34" charset="0"/>
              </a:rPr>
              <a:t>j</a:t>
            </a:r>
            <a:endParaRPr lang="zh-HK" altLang="en-US" sz="1600" dirty="0">
              <a:latin typeface="Calibri Light" panose="020F0302020204030204" pitchFamily="34" charset="0"/>
            </a:endParaRPr>
          </a:p>
        </p:txBody>
      </p:sp>
      <p:cxnSp>
        <p:nvCxnSpPr>
          <p:cNvPr id="133" name="Straight Arrow Connector 132">
            <a:extLst>
              <a:ext uri="{FF2B5EF4-FFF2-40B4-BE49-F238E27FC236}">
                <a16:creationId xmlns:a16="http://schemas.microsoft.com/office/drawing/2014/main" id="{41A9AA45-5D37-468C-A5C3-0572427CF41F}"/>
              </a:ext>
            </a:extLst>
          </p:cNvPr>
          <p:cNvCxnSpPr>
            <a:cxnSpLocks/>
          </p:cNvCxnSpPr>
          <p:nvPr/>
        </p:nvCxnSpPr>
        <p:spPr>
          <a:xfrm flipV="1">
            <a:off x="2784853" y="5288662"/>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9B321618-5B2D-4F44-A163-DA89EA5EFDD6}"/>
              </a:ext>
            </a:extLst>
          </p:cNvPr>
          <p:cNvSpPr txBox="1"/>
          <p:nvPr/>
        </p:nvSpPr>
        <p:spPr>
          <a:xfrm>
            <a:off x="2784853" y="5322236"/>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cxnSp>
        <p:nvCxnSpPr>
          <p:cNvPr id="135" name="Straight Arrow Connector 134">
            <a:extLst>
              <a:ext uri="{FF2B5EF4-FFF2-40B4-BE49-F238E27FC236}">
                <a16:creationId xmlns:a16="http://schemas.microsoft.com/office/drawing/2014/main" id="{FE5B71BB-DD35-4EDE-BE28-8648DA637B87}"/>
              </a:ext>
            </a:extLst>
          </p:cNvPr>
          <p:cNvCxnSpPr>
            <a:cxnSpLocks/>
          </p:cNvCxnSpPr>
          <p:nvPr/>
        </p:nvCxnSpPr>
        <p:spPr>
          <a:xfrm flipV="1">
            <a:off x="7988759" y="5287926"/>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0E262E8-2BEF-46BD-8132-552B10FAE55B}"/>
              </a:ext>
            </a:extLst>
          </p:cNvPr>
          <p:cNvSpPr txBox="1"/>
          <p:nvPr/>
        </p:nvSpPr>
        <p:spPr>
          <a:xfrm>
            <a:off x="7988758" y="5321499"/>
            <a:ext cx="235962" cy="260338"/>
          </a:xfrm>
          <a:prstGeom prst="rect">
            <a:avLst/>
          </a:prstGeom>
          <a:noFill/>
        </p:spPr>
        <p:txBody>
          <a:bodyPr wrap="square" rtlCol="0">
            <a:spAutoFit/>
          </a:bodyPr>
          <a:lstStyle/>
          <a:p>
            <a:r>
              <a:rPr lang="en-US" altLang="zh-HK" sz="1600" dirty="0">
                <a:latin typeface="Calibri Light" panose="020F0302020204030204" pitchFamily="34" charset="0"/>
              </a:rPr>
              <a:t>i</a:t>
            </a:r>
            <a:endParaRPr lang="zh-HK" altLang="en-US" sz="1600" dirty="0">
              <a:latin typeface="Calibri Light" panose="020F0302020204030204" pitchFamily="34" charset="0"/>
            </a:endParaRPr>
          </a:p>
        </p:txBody>
      </p:sp>
      <p:sp>
        <p:nvSpPr>
          <p:cNvPr id="137" name="Arrow: Down 136">
            <a:extLst>
              <a:ext uri="{FF2B5EF4-FFF2-40B4-BE49-F238E27FC236}">
                <a16:creationId xmlns:a16="http://schemas.microsoft.com/office/drawing/2014/main" id="{C7CE753C-2CB4-4733-ACCF-57A0D6135B03}"/>
              </a:ext>
            </a:extLst>
          </p:cNvPr>
          <p:cNvSpPr/>
          <p:nvPr/>
        </p:nvSpPr>
        <p:spPr>
          <a:xfrm>
            <a:off x="5479859" y="5327536"/>
            <a:ext cx="160129" cy="270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600"/>
          </a:p>
        </p:txBody>
      </p:sp>
      <p:sp>
        <p:nvSpPr>
          <p:cNvPr id="138" name="TextBox 137">
            <a:extLst>
              <a:ext uri="{FF2B5EF4-FFF2-40B4-BE49-F238E27FC236}">
                <a16:creationId xmlns:a16="http://schemas.microsoft.com/office/drawing/2014/main" id="{48D331FB-1C35-4369-9C83-9EDC653F524F}"/>
              </a:ext>
            </a:extLst>
          </p:cNvPr>
          <p:cNvSpPr txBox="1"/>
          <p:nvPr/>
        </p:nvSpPr>
        <p:spPr>
          <a:xfrm>
            <a:off x="5559923" y="5292970"/>
            <a:ext cx="1378904" cy="260338"/>
          </a:xfrm>
          <a:prstGeom prst="rect">
            <a:avLst/>
          </a:prstGeom>
          <a:noFill/>
        </p:spPr>
        <p:txBody>
          <a:bodyPr wrap="square" rtlCol="0">
            <a:spAutoFit/>
          </a:bodyPr>
          <a:lstStyle/>
          <a:p>
            <a:r>
              <a:rPr lang="en-US" altLang="zh-HK" sz="1600" dirty="0">
                <a:latin typeface="Calibri Light" panose="020F0302020204030204" pitchFamily="34" charset="0"/>
              </a:rPr>
              <a:t>enqueue(19)</a:t>
            </a:r>
            <a:endParaRPr lang="zh-HK" altLang="en-US" sz="1600" dirty="0">
              <a:latin typeface="Calibri Light" panose="020F0302020204030204" pitchFamily="34" charset="0"/>
            </a:endParaRPr>
          </a:p>
        </p:txBody>
      </p:sp>
      <p:cxnSp>
        <p:nvCxnSpPr>
          <p:cNvPr id="157" name="Straight Arrow Connector 156">
            <a:extLst>
              <a:ext uri="{FF2B5EF4-FFF2-40B4-BE49-F238E27FC236}">
                <a16:creationId xmlns:a16="http://schemas.microsoft.com/office/drawing/2014/main" id="{AFD1E9C6-CFAD-419E-B8C0-74E8B380BE54}"/>
              </a:ext>
            </a:extLst>
          </p:cNvPr>
          <p:cNvCxnSpPr>
            <a:cxnSpLocks/>
          </p:cNvCxnSpPr>
          <p:nvPr/>
        </p:nvCxnSpPr>
        <p:spPr>
          <a:xfrm flipV="1">
            <a:off x="1462509" y="6135381"/>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F4AD52D-FE70-4DC2-BC0A-756884551FE3}"/>
              </a:ext>
            </a:extLst>
          </p:cNvPr>
          <p:cNvSpPr txBox="1"/>
          <p:nvPr/>
        </p:nvSpPr>
        <p:spPr>
          <a:xfrm>
            <a:off x="1446283" y="6164647"/>
            <a:ext cx="239168" cy="260338"/>
          </a:xfrm>
          <a:prstGeom prst="rect">
            <a:avLst/>
          </a:prstGeom>
          <a:noFill/>
        </p:spPr>
        <p:txBody>
          <a:bodyPr wrap="square" rtlCol="0">
            <a:spAutoFit/>
          </a:bodyPr>
          <a:lstStyle/>
          <a:p>
            <a:r>
              <a:rPr lang="en-US" altLang="zh-HK" sz="1600" dirty="0">
                <a:latin typeface="Calibri Light" panose="020F0302020204030204" pitchFamily="34" charset="0"/>
              </a:rPr>
              <a:t>j</a:t>
            </a:r>
            <a:endParaRPr lang="zh-HK" altLang="en-US" sz="1600" dirty="0">
              <a:latin typeface="Calibri Light" panose="020F0302020204030204" pitchFamily="34" charset="0"/>
            </a:endParaRPr>
          </a:p>
        </p:txBody>
      </p:sp>
      <p:cxnSp>
        <p:nvCxnSpPr>
          <p:cNvPr id="159" name="Straight Arrow Connector 158">
            <a:extLst>
              <a:ext uri="{FF2B5EF4-FFF2-40B4-BE49-F238E27FC236}">
                <a16:creationId xmlns:a16="http://schemas.microsoft.com/office/drawing/2014/main" id="{175487AC-950D-44B9-A337-C49D07A0D71E}"/>
              </a:ext>
            </a:extLst>
          </p:cNvPr>
          <p:cNvCxnSpPr>
            <a:cxnSpLocks/>
          </p:cNvCxnSpPr>
          <p:nvPr/>
        </p:nvCxnSpPr>
        <p:spPr>
          <a:xfrm flipV="1">
            <a:off x="4195938" y="6131074"/>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376CB9A4-0B8A-4BCA-8BAD-448021E7E6E0}"/>
              </a:ext>
            </a:extLst>
          </p:cNvPr>
          <p:cNvSpPr txBox="1"/>
          <p:nvPr/>
        </p:nvSpPr>
        <p:spPr>
          <a:xfrm>
            <a:off x="4195938" y="6164647"/>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cxnSp>
        <p:nvCxnSpPr>
          <p:cNvPr id="161" name="Straight Arrow Connector 160">
            <a:extLst>
              <a:ext uri="{FF2B5EF4-FFF2-40B4-BE49-F238E27FC236}">
                <a16:creationId xmlns:a16="http://schemas.microsoft.com/office/drawing/2014/main" id="{667727EC-DA23-4DC1-8659-945EE41CA0B0}"/>
              </a:ext>
            </a:extLst>
          </p:cNvPr>
          <p:cNvCxnSpPr>
            <a:cxnSpLocks/>
          </p:cNvCxnSpPr>
          <p:nvPr/>
        </p:nvCxnSpPr>
        <p:spPr>
          <a:xfrm flipV="1">
            <a:off x="7988759" y="6130337"/>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22CC29FF-D8B2-4C61-8EB9-832764EA25C3}"/>
              </a:ext>
            </a:extLst>
          </p:cNvPr>
          <p:cNvSpPr txBox="1"/>
          <p:nvPr/>
        </p:nvSpPr>
        <p:spPr>
          <a:xfrm>
            <a:off x="7988758" y="6163910"/>
            <a:ext cx="235962" cy="260338"/>
          </a:xfrm>
          <a:prstGeom prst="rect">
            <a:avLst/>
          </a:prstGeom>
          <a:noFill/>
        </p:spPr>
        <p:txBody>
          <a:bodyPr wrap="square" rtlCol="0">
            <a:spAutoFit/>
          </a:bodyPr>
          <a:lstStyle/>
          <a:p>
            <a:r>
              <a:rPr lang="en-US" altLang="zh-HK" sz="1600" dirty="0">
                <a:latin typeface="Calibri Light" panose="020F0302020204030204" pitchFamily="34" charset="0"/>
              </a:rPr>
              <a:t>i</a:t>
            </a:r>
            <a:endParaRPr lang="zh-HK" altLang="en-US" sz="1600" dirty="0">
              <a:latin typeface="Calibri Light" panose="020F0302020204030204" pitchFamily="34" charset="0"/>
            </a:endParaRPr>
          </a:p>
        </p:txBody>
      </p:sp>
      <p:sp>
        <p:nvSpPr>
          <p:cNvPr id="236" name="TextBox 235">
            <a:extLst>
              <a:ext uri="{FF2B5EF4-FFF2-40B4-BE49-F238E27FC236}">
                <a16:creationId xmlns:a16="http://schemas.microsoft.com/office/drawing/2014/main" id="{4E466E86-6F7C-4785-A829-3F8BC04AD994}"/>
              </a:ext>
            </a:extLst>
          </p:cNvPr>
          <p:cNvSpPr txBox="1"/>
          <p:nvPr/>
        </p:nvSpPr>
        <p:spPr>
          <a:xfrm>
            <a:off x="10626185" y="4049589"/>
            <a:ext cx="1255172" cy="461665"/>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Queue is Full (why?)</a:t>
            </a:r>
            <a:endParaRPr lang="zh-HK" altLang="en-US" sz="1200" dirty="0">
              <a:latin typeface="Calibri Light" panose="020F0302020204030204" pitchFamily="34" charset="0"/>
            </a:endParaRPr>
          </a:p>
        </p:txBody>
      </p:sp>
      <p:sp>
        <p:nvSpPr>
          <p:cNvPr id="241" name="TextBox 240">
            <a:extLst>
              <a:ext uri="{FF2B5EF4-FFF2-40B4-BE49-F238E27FC236}">
                <a16:creationId xmlns:a16="http://schemas.microsoft.com/office/drawing/2014/main" id="{C9B1D8C4-EC4D-481A-896D-C39D268954EB}"/>
              </a:ext>
            </a:extLst>
          </p:cNvPr>
          <p:cNvSpPr txBox="1"/>
          <p:nvPr/>
        </p:nvSpPr>
        <p:spPr>
          <a:xfrm>
            <a:off x="4951799" y="5349924"/>
            <a:ext cx="584199" cy="260338"/>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242" name="Straight Arrow Connector 241">
            <a:extLst>
              <a:ext uri="{FF2B5EF4-FFF2-40B4-BE49-F238E27FC236}">
                <a16:creationId xmlns:a16="http://schemas.microsoft.com/office/drawing/2014/main" id="{900FD012-C640-4B8E-8F06-4850C574B691}"/>
              </a:ext>
            </a:extLst>
          </p:cNvPr>
          <p:cNvCxnSpPr>
            <a:cxnSpLocks/>
          </p:cNvCxnSpPr>
          <p:nvPr/>
        </p:nvCxnSpPr>
        <p:spPr>
          <a:xfrm flipV="1">
            <a:off x="5022820" y="5322946"/>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CBD5459-84B9-4F80-9878-5CC2B0978E36}"/>
              </a:ext>
            </a:extLst>
          </p:cNvPr>
          <p:cNvSpPr txBox="1"/>
          <p:nvPr/>
        </p:nvSpPr>
        <p:spPr>
          <a:xfrm>
            <a:off x="10626185" y="5661979"/>
            <a:ext cx="1255172" cy="461665"/>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Queue is Full (why?)</a:t>
            </a:r>
            <a:endParaRPr lang="zh-HK" altLang="en-US" sz="1200" dirty="0">
              <a:latin typeface="Calibri Light" panose="020F0302020204030204" pitchFamily="34" charset="0"/>
            </a:endParaRPr>
          </a:p>
        </p:txBody>
      </p:sp>
    </p:spTree>
    <p:extLst>
      <p:ext uri="{BB962C8B-B14F-4D97-AF65-F5344CB8AC3E}">
        <p14:creationId xmlns:p14="http://schemas.microsoft.com/office/powerpoint/2010/main" val="242611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6"/>
                                        </p:tgtEl>
                                        <p:attrNameLst>
                                          <p:attrName>ppt_x</p:attrName>
                                        </p:attrNameLst>
                                      </p:cBhvr>
                                      <p:tavLst>
                                        <p:tav tm="0">
                                          <p:val>
                                            <p:strVal val="ppt_x"/>
                                          </p:val>
                                        </p:tav>
                                        <p:tav tm="100000">
                                          <p:val>
                                            <p:strVal val="ppt_x"/>
                                          </p:val>
                                        </p:tav>
                                      </p:tavLst>
                                    </p:anim>
                                    <p:anim calcmode="lin" valueType="num">
                                      <p:cBhvr additive="base">
                                        <p:cTn id="7" dur="500"/>
                                        <p:tgtEl>
                                          <p:spTgt spid="76"/>
                                        </p:tgtEl>
                                        <p:attrNameLst>
                                          <p:attrName>ppt_y</p:attrName>
                                        </p:attrNameLst>
                                      </p:cBhvr>
                                      <p:tavLst>
                                        <p:tav tm="0">
                                          <p:val>
                                            <p:strVal val="ppt_y"/>
                                          </p:val>
                                        </p:tav>
                                        <p:tav tm="100000">
                                          <p:val>
                                            <p:strVal val="1+ppt_h/2"/>
                                          </p:val>
                                        </p:tav>
                                      </p:tavLst>
                                    </p:anim>
                                    <p:set>
                                      <p:cBhvr>
                                        <p:cTn id="8" dur="1" fill="hold">
                                          <p:stCondLst>
                                            <p:cond delay="499"/>
                                          </p:stCondLst>
                                        </p:cTn>
                                        <p:tgtEl>
                                          <p:spTgt spid="7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0" grpId="0"/>
      <p:bldP spid="88" grpId="0"/>
      <p:bldP spid="90" grpId="0"/>
      <p:bldP spid="91" grpId="0" animBg="1"/>
      <p:bldP spid="92" grpId="0"/>
      <p:bldP spid="132" grpId="0"/>
      <p:bldP spid="134" grpId="0"/>
      <p:bldP spid="136" grpId="0"/>
      <p:bldP spid="137" grpId="0" animBg="1"/>
      <p:bldP spid="138" grpId="0"/>
      <p:bldP spid="158" grpId="0"/>
      <p:bldP spid="160" grpId="0"/>
      <p:bldP spid="162" grpId="0"/>
      <p:bldP spid="236" grpId="0" animBg="1"/>
      <p:bldP spid="241" grpId="0"/>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r>
              <a:rPr lang="en-US" altLang="zh-HK" sz="2400" dirty="0"/>
              <a:t>Implementing with linked list:</a:t>
            </a:r>
          </a:p>
          <a:p>
            <a:pPr lvl="1"/>
            <a:r>
              <a:rPr lang="en-US" altLang="zh-HK" sz="2000" dirty="0"/>
              <a:t>Similar to implementation of stack</a:t>
            </a:r>
          </a:p>
          <a:p>
            <a:endParaRPr lang="en-US" altLang="zh-HK" sz="2400" dirty="0"/>
          </a:p>
          <a:p>
            <a:endParaRPr lang="en-US" altLang="zh-HK" sz="2400" dirty="0"/>
          </a:p>
          <a:p>
            <a:pPr marL="0" indent="0">
              <a:buNone/>
            </a:pPr>
            <a:endParaRPr lang="en-US" altLang="zh-HK" sz="2400" dirty="0"/>
          </a:p>
          <a:p>
            <a:endParaRPr lang="en-US" altLang="zh-HK" sz="2400" dirty="0"/>
          </a:p>
          <a:p>
            <a:endParaRPr lang="en-US" altLang="zh-HK" sz="2400" dirty="0"/>
          </a:p>
          <a:p>
            <a:endParaRPr lang="en-US" altLang="zh-HK" sz="2400" dirty="0"/>
          </a:p>
          <a:p>
            <a:pPr marL="0" indent="0">
              <a:buNone/>
            </a:pPr>
            <a:endParaRPr lang="en-US" altLang="zh-HK" sz="2400" dirty="0"/>
          </a:p>
          <a:p>
            <a:endParaRPr lang="zh-HK" altLang="en-US" sz="2400"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Queue</a:t>
            </a:r>
            <a:br>
              <a:rPr lang="en-US" altLang="zh-HK" dirty="0"/>
            </a:br>
            <a:r>
              <a:rPr lang="en-US" altLang="zh-HK" sz="2400" dirty="0"/>
              <a:t>Implementation</a:t>
            </a:r>
            <a:endParaRPr lang="zh-HK" altLang="en-US" dirty="0"/>
          </a:p>
        </p:txBody>
      </p:sp>
      <p:grpSp>
        <p:nvGrpSpPr>
          <p:cNvPr id="94" name="Group 93">
            <a:extLst>
              <a:ext uri="{FF2B5EF4-FFF2-40B4-BE49-F238E27FC236}">
                <a16:creationId xmlns:a16="http://schemas.microsoft.com/office/drawing/2014/main" id="{CC50B7B6-0C26-4E92-99C5-7BD2915CD4E7}"/>
              </a:ext>
            </a:extLst>
          </p:cNvPr>
          <p:cNvGrpSpPr/>
          <p:nvPr/>
        </p:nvGrpSpPr>
        <p:grpSpPr>
          <a:xfrm>
            <a:off x="1684098" y="2610256"/>
            <a:ext cx="1637319" cy="783935"/>
            <a:chOff x="1585343" y="1825625"/>
            <a:chExt cx="2049145" cy="981114"/>
          </a:xfrm>
        </p:grpSpPr>
        <p:sp>
          <p:nvSpPr>
            <p:cNvPr id="95" name="Rectangle: Rounded Corners 94">
              <a:extLst>
                <a:ext uri="{FF2B5EF4-FFF2-40B4-BE49-F238E27FC236}">
                  <a16:creationId xmlns:a16="http://schemas.microsoft.com/office/drawing/2014/main" id="{79E13EFA-3299-426C-8DBE-21C5FC6D7443}"/>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13" name="Straight Arrow Connector 112">
              <a:extLst>
                <a:ext uri="{FF2B5EF4-FFF2-40B4-BE49-F238E27FC236}">
                  <a16:creationId xmlns:a16="http://schemas.microsoft.com/office/drawing/2014/main" id="{7038CD58-FF73-4D35-8B77-27CA6FEABFDE}"/>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FBF94A0D-EE49-406A-9CF6-5192A7A385A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D5C5D930-2F58-4D02-8506-56B25A548A15}"/>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6" name="Oval 115">
              <a:extLst>
                <a:ext uri="{FF2B5EF4-FFF2-40B4-BE49-F238E27FC236}">
                  <a16:creationId xmlns:a16="http://schemas.microsoft.com/office/drawing/2014/main" id="{A8F61DE4-E08C-4317-8C8E-F67F1D0AA77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7" name="Rectangle 116">
              <a:extLst>
                <a:ext uri="{FF2B5EF4-FFF2-40B4-BE49-F238E27FC236}">
                  <a16:creationId xmlns:a16="http://schemas.microsoft.com/office/drawing/2014/main" id="{F838ACBA-DC03-49B8-9DEC-6E8DF0D3B91E}"/>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8" name="TextBox 117">
              <a:extLst>
                <a:ext uri="{FF2B5EF4-FFF2-40B4-BE49-F238E27FC236}">
                  <a16:creationId xmlns:a16="http://schemas.microsoft.com/office/drawing/2014/main" id="{7615BF6B-E068-4FFE-A59C-D7A186C4042D}"/>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grpSp>
        <p:nvGrpSpPr>
          <p:cNvPr id="119" name="Group 118">
            <a:extLst>
              <a:ext uri="{FF2B5EF4-FFF2-40B4-BE49-F238E27FC236}">
                <a16:creationId xmlns:a16="http://schemas.microsoft.com/office/drawing/2014/main" id="{135A9FDE-EB69-4BA2-9D23-1DD0C8149655}"/>
              </a:ext>
            </a:extLst>
          </p:cNvPr>
          <p:cNvGrpSpPr/>
          <p:nvPr/>
        </p:nvGrpSpPr>
        <p:grpSpPr>
          <a:xfrm>
            <a:off x="3173663" y="2607719"/>
            <a:ext cx="1637319" cy="783935"/>
            <a:chOff x="1585343" y="1825625"/>
            <a:chExt cx="2049145" cy="981114"/>
          </a:xfrm>
        </p:grpSpPr>
        <p:sp>
          <p:nvSpPr>
            <p:cNvPr id="120" name="Rectangle: Rounded Corners 119">
              <a:extLst>
                <a:ext uri="{FF2B5EF4-FFF2-40B4-BE49-F238E27FC236}">
                  <a16:creationId xmlns:a16="http://schemas.microsoft.com/office/drawing/2014/main" id="{9EB637DB-5318-48BF-A0CE-C6073080F339}"/>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21" name="Straight Arrow Connector 120">
              <a:extLst>
                <a:ext uri="{FF2B5EF4-FFF2-40B4-BE49-F238E27FC236}">
                  <a16:creationId xmlns:a16="http://schemas.microsoft.com/office/drawing/2014/main" id="{6BD8D956-24B4-4A5C-A7D1-5BF645242969}"/>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8001F45D-DA71-432E-9803-DA969FA439D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3" name="Oval 122">
              <a:extLst>
                <a:ext uri="{FF2B5EF4-FFF2-40B4-BE49-F238E27FC236}">
                  <a16:creationId xmlns:a16="http://schemas.microsoft.com/office/drawing/2014/main" id="{4FEC36AB-9DB1-43B7-B246-4F3611D70EB2}"/>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24" name="Oval 123">
              <a:extLst>
                <a:ext uri="{FF2B5EF4-FFF2-40B4-BE49-F238E27FC236}">
                  <a16:creationId xmlns:a16="http://schemas.microsoft.com/office/drawing/2014/main" id="{E5798CC3-2197-482F-A58E-0538430EB484}"/>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25" name="Rectangle 124">
              <a:extLst>
                <a:ext uri="{FF2B5EF4-FFF2-40B4-BE49-F238E27FC236}">
                  <a16:creationId xmlns:a16="http://schemas.microsoft.com/office/drawing/2014/main" id="{6F59ED7D-55BA-47F2-953F-2C20CBD53207}"/>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6" name="TextBox 125">
              <a:extLst>
                <a:ext uri="{FF2B5EF4-FFF2-40B4-BE49-F238E27FC236}">
                  <a16:creationId xmlns:a16="http://schemas.microsoft.com/office/drawing/2014/main" id="{A2C09672-B235-4232-8F6F-B515C48C271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12</a:t>
              </a:r>
              <a:endParaRPr lang="zh-HK" altLang="en-US" sz="3000" dirty="0">
                <a:latin typeface="Calibri Light" panose="020F0302020204030204" pitchFamily="34" charset="0"/>
              </a:endParaRPr>
            </a:p>
          </p:txBody>
        </p:sp>
      </p:grpSp>
      <p:grpSp>
        <p:nvGrpSpPr>
          <p:cNvPr id="127" name="Group 126">
            <a:extLst>
              <a:ext uri="{FF2B5EF4-FFF2-40B4-BE49-F238E27FC236}">
                <a16:creationId xmlns:a16="http://schemas.microsoft.com/office/drawing/2014/main" id="{AD819199-ED4E-4D19-95F6-EE75D2676859}"/>
              </a:ext>
            </a:extLst>
          </p:cNvPr>
          <p:cNvGrpSpPr/>
          <p:nvPr/>
        </p:nvGrpSpPr>
        <p:grpSpPr>
          <a:xfrm>
            <a:off x="4663227" y="2607719"/>
            <a:ext cx="1637319" cy="783935"/>
            <a:chOff x="1585343" y="1825625"/>
            <a:chExt cx="2049145" cy="981114"/>
          </a:xfrm>
        </p:grpSpPr>
        <p:sp>
          <p:nvSpPr>
            <p:cNvPr id="128" name="Rectangle: Rounded Corners 127">
              <a:extLst>
                <a:ext uri="{FF2B5EF4-FFF2-40B4-BE49-F238E27FC236}">
                  <a16:creationId xmlns:a16="http://schemas.microsoft.com/office/drawing/2014/main" id="{2ACCD24B-31C0-470E-B009-C001DA5EDA2D}"/>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29" name="Straight Arrow Connector 128">
              <a:extLst>
                <a:ext uri="{FF2B5EF4-FFF2-40B4-BE49-F238E27FC236}">
                  <a16:creationId xmlns:a16="http://schemas.microsoft.com/office/drawing/2014/main" id="{3E2EBCEC-B98D-4566-974D-6CAD94290825}"/>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9F0EA89D-9D7D-4796-B64B-9AB10CC7815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Oval 130">
              <a:extLst>
                <a:ext uri="{FF2B5EF4-FFF2-40B4-BE49-F238E27FC236}">
                  <a16:creationId xmlns:a16="http://schemas.microsoft.com/office/drawing/2014/main" id="{1117B107-156E-482E-A105-CAA56830A02F}"/>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32" name="Oval 131">
              <a:extLst>
                <a:ext uri="{FF2B5EF4-FFF2-40B4-BE49-F238E27FC236}">
                  <a16:creationId xmlns:a16="http://schemas.microsoft.com/office/drawing/2014/main" id="{B1D94681-6E13-41BE-9FF4-F7873D285E7B}"/>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33" name="Rectangle 132">
              <a:extLst>
                <a:ext uri="{FF2B5EF4-FFF2-40B4-BE49-F238E27FC236}">
                  <a16:creationId xmlns:a16="http://schemas.microsoft.com/office/drawing/2014/main" id="{29E054D6-06B5-43E0-AB30-2036FE5B18EC}"/>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4" name="TextBox 133">
              <a:extLst>
                <a:ext uri="{FF2B5EF4-FFF2-40B4-BE49-F238E27FC236}">
                  <a16:creationId xmlns:a16="http://schemas.microsoft.com/office/drawing/2014/main" id="{6EF3FA21-3596-4C3D-9F64-6D02CD4B2F2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13</a:t>
              </a:r>
              <a:endParaRPr lang="zh-HK" altLang="en-US" sz="3000" dirty="0">
                <a:latin typeface="Calibri Light" panose="020F0302020204030204" pitchFamily="34" charset="0"/>
              </a:endParaRPr>
            </a:p>
          </p:txBody>
        </p:sp>
      </p:grpSp>
      <p:grpSp>
        <p:nvGrpSpPr>
          <p:cNvPr id="135" name="Group 134">
            <a:extLst>
              <a:ext uri="{FF2B5EF4-FFF2-40B4-BE49-F238E27FC236}">
                <a16:creationId xmlns:a16="http://schemas.microsoft.com/office/drawing/2014/main" id="{7458E8EF-0108-4C99-A0B4-3B8E7D54E9FD}"/>
              </a:ext>
            </a:extLst>
          </p:cNvPr>
          <p:cNvGrpSpPr/>
          <p:nvPr/>
        </p:nvGrpSpPr>
        <p:grpSpPr>
          <a:xfrm>
            <a:off x="6152792" y="2605182"/>
            <a:ext cx="1637319" cy="783935"/>
            <a:chOff x="1585343" y="1825625"/>
            <a:chExt cx="2049145" cy="981114"/>
          </a:xfrm>
        </p:grpSpPr>
        <p:sp>
          <p:nvSpPr>
            <p:cNvPr id="136" name="Rectangle: Rounded Corners 135">
              <a:extLst>
                <a:ext uri="{FF2B5EF4-FFF2-40B4-BE49-F238E27FC236}">
                  <a16:creationId xmlns:a16="http://schemas.microsoft.com/office/drawing/2014/main" id="{C2C9EB9E-0F71-4D6B-8E0A-F293BA9AAF7E}"/>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37" name="Straight Arrow Connector 136">
              <a:extLst>
                <a:ext uri="{FF2B5EF4-FFF2-40B4-BE49-F238E27FC236}">
                  <a16:creationId xmlns:a16="http://schemas.microsoft.com/office/drawing/2014/main" id="{D182A400-78FE-4949-8D67-7E438ACDDD88}"/>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94D08B0F-03B6-40CD-AAC2-ADC4FF68AFA1}"/>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Oval 138">
              <a:extLst>
                <a:ext uri="{FF2B5EF4-FFF2-40B4-BE49-F238E27FC236}">
                  <a16:creationId xmlns:a16="http://schemas.microsoft.com/office/drawing/2014/main" id="{4892D359-B42F-4F43-B808-E1C0CA760528}"/>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0" name="Oval 139">
              <a:extLst>
                <a:ext uri="{FF2B5EF4-FFF2-40B4-BE49-F238E27FC236}">
                  <a16:creationId xmlns:a16="http://schemas.microsoft.com/office/drawing/2014/main" id="{625631FF-5BEF-49CB-B2CD-B695B17D1F0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1" name="Rectangle 140">
              <a:extLst>
                <a:ext uri="{FF2B5EF4-FFF2-40B4-BE49-F238E27FC236}">
                  <a16:creationId xmlns:a16="http://schemas.microsoft.com/office/drawing/2014/main" id="{9FEF150F-7B5E-46D1-BD9E-539A9FC5F98E}"/>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2" name="TextBox 141">
              <a:extLst>
                <a:ext uri="{FF2B5EF4-FFF2-40B4-BE49-F238E27FC236}">
                  <a16:creationId xmlns:a16="http://schemas.microsoft.com/office/drawing/2014/main" id="{A3D5C777-3A93-4034-A556-F30F08E331C7}"/>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15</a:t>
              </a:r>
              <a:endParaRPr lang="zh-HK" altLang="en-US" sz="3000" dirty="0">
                <a:latin typeface="Calibri Light" panose="020F0302020204030204" pitchFamily="34" charset="0"/>
              </a:endParaRPr>
            </a:p>
          </p:txBody>
        </p:sp>
      </p:grpSp>
      <p:cxnSp>
        <p:nvCxnSpPr>
          <p:cNvPr id="143" name="Straight Arrow Connector 142">
            <a:extLst>
              <a:ext uri="{FF2B5EF4-FFF2-40B4-BE49-F238E27FC236}">
                <a16:creationId xmlns:a16="http://schemas.microsoft.com/office/drawing/2014/main" id="{3F95EAFB-7FDA-4539-95AC-1E2D98617A52}"/>
              </a:ext>
            </a:extLst>
          </p:cNvPr>
          <p:cNvCxnSpPr>
            <a:cxnSpLocks/>
          </p:cNvCxnSpPr>
          <p:nvPr/>
        </p:nvCxnSpPr>
        <p:spPr>
          <a:xfrm>
            <a:off x="1302724" y="3122219"/>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1EAEBE0D-CF60-4320-9435-DD5D43303218}"/>
              </a:ext>
            </a:extLst>
          </p:cNvPr>
          <p:cNvCxnSpPr>
            <a:cxnSpLocks/>
          </p:cNvCxnSpPr>
          <p:nvPr/>
        </p:nvCxnSpPr>
        <p:spPr>
          <a:xfrm flipH="1">
            <a:off x="1302725" y="2926665"/>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Oval 144">
            <a:extLst>
              <a:ext uri="{FF2B5EF4-FFF2-40B4-BE49-F238E27FC236}">
                <a16:creationId xmlns:a16="http://schemas.microsoft.com/office/drawing/2014/main" id="{8E6CC501-2A16-48DB-8599-0ADF4C0420AF}"/>
              </a:ext>
            </a:extLst>
          </p:cNvPr>
          <p:cNvSpPr/>
          <p:nvPr/>
        </p:nvSpPr>
        <p:spPr>
          <a:xfrm>
            <a:off x="1284458" y="310509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6" name="Oval 145">
            <a:extLst>
              <a:ext uri="{FF2B5EF4-FFF2-40B4-BE49-F238E27FC236}">
                <a16:creationId xmlns:a16="http://schemas.microsoft.com/office/drawing/2014/main" id="{683204F7-9934-46AE-A1D3-29A23C720515}"/>
              </a:ext>
            </a:extLst>
          </p:cNvPr>
          <p:cNvSpPr/>
          <p:nvPr/>
        </p:nvSpPr>
        <p:spPr>
          <a:xfrm>
            <a:off x="1805846" y="2908399"/>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47" name="TextBox 146">
            <a:extLst>
              <a:ext uri="{FF2B5EF4-FFF2-40B4-BE49-F238E27FC236}">
                <a16:creationId xmlns:a16="http://schemas.microsoft.com/office/drawing/2014/main" id="{DE9645DE-B5A9-4FD6-A585-2494CD5F98CA}"/>
              </a:ext>
            </a:extLst>
          </p:cNvPr>
          <p:cNvSpPr txBox="1"/>
          <p:nvPr/>
        </p:nvSpPr>
        <p:spPr>
          <a:xfrm>
            <a:off x="696208" y="2755134"/>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148" name="TextBox 147">
            <a:extLst>
              <a:ext uri="{FF2B5EF4-FFF2-40B4-BE49-F238E27FC236}">
                <a16:creationId xmlns:a16="http://schemas.microsoft.com/office/drawing/2014/main" id="{4E175A25-AD0B-498C-A5F2-67F8891E3ECF}"/>
              </a:ext>
            </a:extLst>
          </p:cNvPr>
          <p:cNvSpPr txBox="1"/>
          <p:nvPr/>
        </p:nvSpPr>
        <p:spPr>
          <a:xfrm>
            <a:off x="9187549" y="2755134"/>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149" name="Table 148">
            <a:extLst>
              <a:ext uri="{FF2B5EF4-FFF2-40B4-BE49-F238E27FC236}">
                <a16:creationId xmlns:a16="http://schemas.microsoft.com/office/drawing/2014/main" id="{2122DCCA-D970-43E8-8B6C-0E2EAE3C2D0A}"/>
              </a:ext>
            </a:extLst>
          </p:cNvPr>
          <p:cNvGraphicFramePr>
            <a:graphicFrameLocks noGrp="1"/>
          </p:cNvGraphicFramePr>
          <p:nvPr>
            <p:extLst>
              <p:ext uri="{D42A27DB-BD31-4B8C-83A1-F6EECF244321}">
                <p14:modId xmlns:p14="http://schemas.microsoft.com/office/powerpoint/2010/main" val="713082121"/>
              </p:ext>
            </p:extLst>
          </p:nvPr>
        </p:nvGraphicFramePr>
        <p:xfrm>
          <a:off x="4513759" y="3371772"/>
          <a:ext cx="4479132"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150" name="Group 149">
            <a:extLst>
              <a:ext uri="{FF2B5EF4-FFF2-40B4-BE49-F238E27FC236}">
                <a16:creationId xmlns:a16="http://schemas.microsoft.com/office/drawing/2014/main" id="{AF73717C-614D-440C-B301-F53EC067942D}"/>
              </a:ext>
            </a:extLst>
          </p:cNvPr>
          <p:cNvGrpSpPr/>
          <p:nvPr/>
        </p:nvGrpSpPr>
        <p:grpSpPr>
          <a:xfrm>
            <a:off x="7651881" y="2605182"/>
            <a:ext cx="1637319" cy="783935"/>
            <a:chOff x="1585343" y="1825625"/>
            <a:chExt cx="2049145" cy="981114"/>
          </a:xfrm>
        </p:grpSpPr>
        <p:sp>
          <p:nvSpPr>
            <p:cNvPr id="151" name="Rectangle: Rounded Corners 150">
              <a:extLst>
                <a:ext uri="{FF2B5EF4-FFF2-40B4-BE49-F238E27FC236}">
                  <a16:creationId xmlns:a16="http://schemas.microsoft.com/office/drawing/2014/main" id="{0D9E0B2C-78D3-4028-94AA-15646DA7C9CD}"/>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52" name="Straight Arrow Connector 151">
              <a:extLst>
                <a:ext uri="{FF2B5EF4-FFF2-40B4-BE49-F238E27FC236}">
                  <a16:creationId xmlns:a16="http://schemas.microsoft.com/office/drawing/2014/main" id="{55CDF30C-78EC-4538-9B7D-94712315B85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AED494C0-7437-4C3E-AAD6-6CDA32F27C09}"/>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4" name="Oval 153">
              <a:extLst>
                <a:ext uri="{FF2B5EF4-FFF2-40B4-BE49-F238E27FC236}">
                  <a16:creationId xmlns:a16="http://schemas.microsoft.com/office/drawing/2014/main" id="{B038C8C1-AFBF-465F-A631-80BC181CE0EA}"/>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5" name="Oval 154">
              <a:extLst>
                <a:ext uri="{FF2B5EF4-FFF2-40B4-BE49-F238E27FC236}">
                  <a16:creationId xmlns:a16="http://schemas.microsoft.com/office/drawing/2014/main" id="{2CDB058B-DF46-49D3-8331-4EA4CD4ACD1F}"/>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56" name="Rectangle 155">
              <a:extLst>
                <a:ext uri="{FF2B5EF4-FFF2-40B4-BE49-F238E27FC236}">
                  <a16:creationId xmlns:a16="http://schemas.microsoft.com/office/drawing/2014/main" id="{9BCB81A7-E652-47F3-B7C0-BA046A64E885}"/>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7" name="TextBox 156">
              <a:extLst>
                <a:ext uri="{FF2B5EF4-FFF2-40B4-BE49-F238E27FC236}">
                  <a16:creationId xmlns:a16="http://schemas.microsoft.com/office/drawing/2014/main" id="{4AE50042-8FCF-4BEB-B2D1-EED22DCE8C8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158" name="Table 157">
            <a:extLst>
              <a:ext uri="{FF2B5EF4-FFF2-40B4-BE49-F238E27FC236}">
                <a16:creationId xmlns:a16="http://schemas.microsoft.com/office/drawing/2014/main" id="{43628827-E417-4487-A0EE-027924EB1FFA}"/>
              </a:ext>
            </a:extLst>
          </p:cNvPr>
          <p:cNvGraphicFramePr>
            <a:graphicFrameLocks noGrp="1"/>
          </p:cNvGraphicFramePr>
          <p:nvPr>
            <p:extLst>
              <p:ext uri="{D42A27DB-BD31-4B8C-83A1-F6EECF244321}">
                <p14:modId xmlns:p14="http://schemas.microsoft.com/office/powerpoint/2010/main" val="2113826612"/>
              </p:ext>
            </p:extLst>
          </p:nvPr>
        </p:nvGraphicFramePr>
        <p:xfrm>
          <a:off x="1571796" y="3368984"/>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sp>
        <p:nvSpPr>
          <p:cNvPr id="162" name="Rectangle: Rounded Corners 161">
            <a:extLst>
              <a:ext uri="{FF2B5EF4-FFF2-40B4-BE49-F238E27FC236}">
                <a16:creationId xmlns:a16="http://schemas.microsoft.com/office/drawing/2014/main" id="{6DA17D4D-D2E3-4000-A91F-A1F3D1BCC09C}"/>
              </a:ext>
            </a:extLst>
          </p:cNvPr>
          <p:cNvSpPr/>
          <p:nvPr/>
        </p:nvSpPr>
        <p:spPr>
          <a:xfrm>
            <a:off x="1683979" y="3979620"/>
            <a:ext cx="1239734" cy="78393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7" name="Rectangle 166">
            <a:extLst>
              <a:ext uri="{FF2B5EF4-FFF2-40B4-BE49-F238E27FC236}">
                <a16:creationId xmlns:a16="http://schemas.microsoft.com/office/drawing/2014/main" id="{9DF938F7-10F8-43AD-83F3-F34DE64C0187}"/>
              </a:ext>
            </a:extLst>
          </p:cNvPr>
          <p:cNvSpPr/>
          <p:nvPr/>
        </p:nvSpPr>
        <p:spPr>
          <a:xfrm>
            <a:off x="1717821" y="4137005"/>
            <a:ext cx="1164641" cy="48403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8" name="TextBox 167">
            <a:extLst>
              <a:ext uri="{FF2B5EF4-FFF2-40B4-BE49-F238E27FC236}">
                <a16:creationId xmlns:a16="http://schemas.microsoft.com/office/drawing/2014/main" id="{EF1FE73D-113D-4FC6-AC9D-B651080ADC6E}"/>
              </a:ext>
            </a:extLst>
          </p:cNvPr>
          <p:cNvSpPr txBox="1"/>
          <p:nvPr/>
        </p:nvSpPr>
        <p:spPr>
          <a:xfrm>
            <a:off x="1922649" y="4137005"/>
            <a:ext cx="754983" cy="484030"/>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nvGrpSpPr>
          <p:cNvPr id="169" name="Group 168">
            <a:extLst>
              <a:ext uri="{FF2B5EF4-FFF2-40B4-BE49-F238E27FC236}">
                <a16:creationId xmlns:a16="http://schemas.microsoft.com/office/drawing/2014/main" id="{C75D5326-6D5A-4316-8797-B4616CD0EDA4}"/>
              </a:ext>
            </a:extLst>
          </p:cNvPr>
          <p:cNvGrpSpPr/>
          <p:nvPr/>
        </p:nvGrpSpPr>
        <p:grpSpPr>
          <a:xfrm>
            <a:off x="4640516" y="3977083"/>
            <a:ext cx="1637319" cy="783935"/>
            <a:chOff x="1585343" y="1825625"/>
            <a:chExt cx="2049145" cy="981114"/>
          </a:xfrm>
        </p:grpSpPr>
        <p:sp>
          <p:nvSpPr>
            <p:cNvPr id="170" name="Rectangle: Rounded Corners 169">
              <a:extLst>
                <a:ext uri="{FF2B5EF4-FFF2-40B4-BE49-F238E27FC236}">
                  <a16:creationId xmlns:a16="http://schemas.microsoft.com/office/drawing/2014/main" id="{92962A58-B239-461E-8C92-FA92BEC7436A}"/>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71" name="Straight Arrow Connector 170">
              <a:extLst>
                <a:ext uri="{FF2B5EF4-FFF2-40B4-BE49-F238E27FC236}">
                  <a16:creationId xmlns:a16="http://schemas.microsoft.com/office/drawing/2014/main" id="{6D24502B-B140-4454-B7C1-6DA188E81F50}"/>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3A351FD8-A34A-4C29-821B-9216F2D6E3A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Oval 172">
              <a:extLst>
                <a:ext uri="{FF2B5EF4-FFF2-40B4-BE49-F238E27FC236}">
                  <a16:creationId xmlns:a16="http://schemas.microsoft.com/office/drawing/2014/main" id="{F8BA2B06-4904-4190-92EE-0ECAD8F4B410}"/>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4" name="Oval 173">
              <a:extLst>
                <a:ext uri="{FF2B5EF4-FFF2-40B4-BE49-F238E27FC236}">
                  <a16:creationId xmlns:a16="http://schemas.microsoft.com/office/drawing/2014/main" id="{9C6FCEB7-B8BE-4A7C-8CB6-7206E74A93E8}"/>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75" name="Rectangle 174">
              <a:extLst>
                <a:ext uri="{FF2B5EF4-FFF2-40B4-BE49-F238E27FC236}">
                  <a16:creationId xmlns:a16="http://schemas.microsoft.com/office/drawing/2014/main" id="{1CE21741-241E-438F-A629-1795401D6EA9}"/>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6" name="TextBox 175">
              <a:extLst>
                <a:ext uri="{FF2B5EF4-FFF2-40B4-BE49-F238E27FC236}">
                  <a16:creationId xmlns:a16="http://schemas.microsoft.com/office/drawing/2014/main" id="{9ED2B078-9470-40F9-937F-88FBAF35E990}"/>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13</a:t>
              </a:r>
              <a:endParaRPr lang="zh-HK" altLang="en-US" sz="3000" dirty="0">
                <a:latin typeface="Calibri Light" panose="020F0302020204030204" pitchFamily="34" charset="0"/>
              </a:endParaRPr>
            </a:p>
          </p:txBody>
        </p:sp>
      </p:grpSp>
      <p:grpSp>
        <p:nvGrpSpPr>
          <p:cNvPr id="177" name="Group 176">
            <a:extLst>
              <a:ext uri="{FF2B5EF4-FFF2-40B4-BE49-F238E27FC236}">
                <a16:creationId xmlns:a16="http://schemas.microsoft.com/office/drawing/2014/main" id="{52D67C37-9278-4356-A482-B5B335F6248A}"/>
              </a:ext>
            </a:extLst>
          </p:cNvPr>
          <p:cNvGrpSpPr/>
          <p:nvPr/>
        </p:nvGrpSpPr>
        <p:grpSpPr>
          <a:xfrm>
            <a:off x="6130080" y="3977083"/>
            <a:ext cx="1239734" cy="783935"/>
            <a:chOff x="1585343" y="1825625"/>
            <a:chExt cx="1551558" cy="981114"/>
          </a:xfrm>
        </p:grpSpPr>
        <p:sp>
          <p:nvSpPr>
            <p:cNvPr id="178" name="Rectangle: Rounded Corners 177">
              <a:extLst>
                <a:ext uri="{FF2B5EF4-FFF2-40B4-BE49-F238E27FC236}">
                  <a16:creationId xmlns:a16="http://schemas.microsoft.com/office/drawing/2014/main" id="{36353CC6-52D4-47F6-AE3B-BB8B8BF21491}"/>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3" name="Rectangle 182">
              <a:extLst>
                <a:ext uri="{FF2B5EF4-FFF2-40B4-BE49-F238E27FC236}">
                  <a16:creationId xmlns:a16="http://schemas.microsoft.com/office/drawing/2014/main" id="{1B64EAB5-82F6-40E3-81BF-52BBF6A62FCF}"/>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4" name="TextBox 183">
              <a:extLst>
                <a:ext uri="{FF2B5EF4-FFF2-40B4-BE49-F238E27FC236}">
                  <a16:creationId xmlns:a16="http://schemas.microsoft.com/office/drawing/2014/main" id="{8C55D62D-2E2A-4EBE-BF4B-68619D6079A5}"/>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15</a:t>
              </a:r>
              <a:endParaRPr lang="zh-HK" altLang="en-US" sz="3000" dirty="0">
                <a:latin typeface="Calibri Light" panose="020F0302020204030204" pitchFamily="34" charset="0"/>
              </a:endParaRPr>
            </a:p>
          </p:txBody>
        </p:sp>
      </p:grpSp>
      <p:cxnSp>
        <p:nvCxnSpPr>
          <p:cNvPr id="193" name="Straight Arrow Connector 192">
            <a:extLst>
              <a:ext uri="{FF2B5EF4-FFF2-40B4-BE49-F238E27FC236}">
                <a16:creationId xmlns:a16="http://schemas.microsoft.com/office/drawing/2014/main" id="{3EE021CB-6D96-4CA4-A1FD-BEB725EA1FB1}"/>
              </a:ext>
            </a:extLst>
          </p:cNvPr>
          <p:cNvCxnSpPr>
            <a:cxnSpLocks/>
          </p:cNvCxnSpPr>
          <p:nvPr/>
        </p:nvCxnSpPr>
        <p:spPr>
          <a:xfrm>
            <a:off x="1302605" y="4491583"/>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26835D3E-E8E1-4FF3-9DAF-4493CFE28F44}"/>
              </a:ext>
            </a:extLst>
          </p:cNvPr>
          <p:cNvCxnSpPr>
            <a:cxnSpLocks/>
          </p:cNvCxnSpPr>
          <p:nvPr/>
        </p:nvCxnSpPr>
        <p:spPr>
          <a:xfrm flipH="1">
            <a:off x="1302606" y="4296029"/>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Oval 194">
            <a:extLst>
              <a:ext uri="{FF2B5EF4-FFF2-40B4-BE49-F238E27FC236}">
                <a16:creationId xmlns:a16="http://schemas.microsoft.com/office/drawing/2014/main" id="{B15C933B-F63F-4445-A176-38FDB3A6B39A}"/>
              </a:ext>
            </a:extLst>
          </p:cNvPr>
          <p:cNvSpPr/>
          <p:nvPr/>
        </p:nvSpPr>
        <p:spPr>
          <a:xfrm>
            <a:off x="1284339" y="4474461"/>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96" name="Oval 195">
            <a:extLst>
              <a:ext uri="{FF2B5EF4-FFF2-40B4-BE49-F238E27FC236}">
                <a16:creationId xmlns:a16="http://schemas.microsoft.com/office/drawing/2014/main" id="{23850257-4902-4CDD-914C-D7F340DD7E5B}"/>
              </a:ext>
            </a:extLst>
          </p:cNvPr>
          <p:cNvSpPr/>
          <p:nvPr/>
        </p:nvSpPr>
        <p:spPr>
          <a:xfrm>
            <a:off x="1805727" y="4277763"/>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97" name="TextBox 196">
            <a:extLst>
              <a:ext uri="{FF2B5EF4-FFF2-40B4-BE49-F238E27FC236}">
                <a16:creationId xmlns:a16="http://schemas.microsoft.com/office/drawing/2014/main" id="{579E8815-FF17-4AFB-AE44-DE34D02BDC94}"/>
              </a:ext>
            </a:extLst>
          </p:cNvPr>
          <p:cNvSpPr txBox="1"/>
          <p:nvPr/>
        </p:nvSpPr>
        <p:spPr>
          <a:xfrm>
            <a:off x="696089" y="4124498"/>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198" name="TextBox 197">
            <a:extLst>
              <a:ext uri="{FF2B5EF4-FFF2-40B4-BE49-F238E27FC236}">
                <a16:creationId xmlns:a16="http://schemas.microsoft.com/office/drawing/2014/main" id="{1948122B-D09F-43E7-BF78-00DDD6865F81}"/>
              </a:ext>
            </a:extLst>
          </p:cNvPr>
          <p:cNvSpPr txBox="1"/>
          <p:nvPr/>
        </p:nvSpPr>
        <p:spPr>
          <a:xfrm>
            <a:off x="9187430" y="4124498"/>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199" name="Table 198">
            <a:extLst>
              <a:ext uri="{FF2B5EF4-FFF2-40B4-BE49-F238E27FC236}">
                <a16:creationId xmlns:a16="http://schemas.microsoft.com/office/drawing/2014/main" id="{38A594F5-B16F-4CA4-B750-8D0ABD0D34F2}"/>
              </a:ext>
            </a:extLst>
          </p:cNvPr>
          <p:cNvGraphicFramePr>
            <a:graphicFrameLocks noGrp="1"/>
          </p:cNvGraphicFramePr>
          <p:nvPr>
            <p:extLst>
              <p:ext uri="{D42A27DB-BD31-4B8C-83A1-F6EECF244321}">
                <p14:modId xmlns:p14="http://schemas.microsoft.com/office/powerpoint/2010/main" val="1517086116"/>
              </p:ext>
            </p:extLst>
          </p:nvPr>
        </p:nvGraphicFramePr>
        <p:xfrm>
          <a:off x="4513640" y="4741136"/>
          <a:ext cx="4479132"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200" name="Group 199">
            <a:extLst>
              <a:ext uri="{FF2B5EF4-FFF2-40B4-BE49-F238E27FC236}">
                <a16:creationId xmlns:a16="http://schemas.microsoft.com/office/drawing/2014/main" id="{6D19DDFC-89CE-4170-8AD1-645A26124CC4}"/>
              </a:ext>
            </a:extLst>
          </p:cNvPr>
          <p:cNvGrpSpPr/>
          <p:nvPr/>
        </p:nvGrpSpPr>
        <p:grpSpPr>
          <a:xfrm>
            <a:off x="7651762" y="3974546"/>
            <a:ext cx="1637319" cy="783935"/>
            <a:chOff x="1585343" y="1825623"/>
            <a:chExt cx="2049145" cy="981113"/>
          </a:xfrm>
        </p:grpSpPr>
        <p:sp>
          <p:nvSpPr>
            <p:cNvPr id="201" name="Rectangle: Rounded Corners 200">
              <a:extLst>
                <a:ext uri="{FF2B5EF4-FFF2-40B4-BE49-F238E27FC236}">
                  <a16:creationId xmlns:a16="http://schemas.microsoft.com/office/drawing/2014/main" id="{84125F52-244A-4E2D-9BA0-1EAD2C95624C}"/>
                </a:ext>
              </a:extLst>
            </p:cNvPr>
            <p:cNvSpPr/>
            <p:nvPr/>
          </p:nvSpPr>
          <p:spPr>
            <a:xfrm>
              <a:off x="1585343" y="1825623"/>
              <a:ext cx="1551558" cy="981113"/>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02" name="Straight Arrow Connector 201">
              <a:extLst>
                <a:ext uri="{FF2B5EF4-FFF2-40B4-BE49-F238E27FC236}">
                  <a16:creationId xmlns:a16="http://schemas.microsoft.com/office/drawing/2014/main" id="{3263135C-1C64-4FEA-BD5E-9A1D93C20925}"/>
                </a:ext>
              </a:extLst>
            </p:cNvPr>
            <p:cNvCxnSpPr>
              <a:cxnSpLocks/>
            </p:cNvCxnSpPr>
            <p:nvPr/>
          </p:nvCxnSpPr>
          <p:spPr>
            <a:xfrm>
              <a:off x="2959099" y="2466358"/>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C1E0133A-5913-4C35-8A1E-6496663DCD53}"/>
                </a:ext>
              </a:extLst>
            </p:cNvPr>
            <p:cNvCxnSpPr>
              <a:cxnSpLocks/>
            </p:cNvCxnSpPr>
            <p:nvPr/>
          </p:nvCxnSpPr>
          <p:spPr>
            <a:xfrm flipH="1">
              <a:off x="2959100" y="2221616"/>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4" name="Oval 203">
              <a:extLst>
                <a:ext uri="{FF2B5EF4-FFF2-40B4-BE49-F238E27FC236}">
                  <a16:creationId xmlns:a16="http://schemas.microsoft.com/office/drawing/2014/main" id="{0EDF0A8A-70EF-4ACC-A5F6-B93CDB6DEB56}"/>
                </a:ext>
              </a:extLst>
            </p:cNvPr>
            <p:cNvSpPr/>
            <p:nvPr/>
          </p:nvSpPr>
          <p:spPr>
            <a:xfrm>
              <a:off x="2936240" y="244492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05" name="Oval 204">
              <a:extLst>
                <a:ext uri="{FF2B5EF4-FFF2-40B4-BE49-F238E27FC236}">
                  <a16:creationId xmlns:a16="http://schemas.microsoft.com/office/drawing/2014/main" id="{06C5C240-439B-44DD-8B4A-CFDB3A8D41B3}"/>
                </a:ext>
              </a:extLst>
            </p:cNvPr>
            <p:cNvSpPr/>
            <p:nvPr/>
          </p:nvSpPr>
          <p:spPr>
            <a:xfrm>
              <a:off x="3588769" y="21987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06" name="Rectangle 205">
              <a:extLst>
                <a:ext uri="{FF2B5EF4-FFF2-40B4-BE49-F238E27FC236}">
                  <a16:creationId xmlns:a16="http://schemas.microsoft.com/office/drawing/2014/main" id="{F5B6C46E-0541-46B0-B056-754B20979EBA}"/>
                </a:ext>
              </a:extLst>
            </p:cNvPr>
            <p:cNvSpPr/>
            <p:nvPr/>
          </p:nvSpPr>
          <p:spPr>
            <a:xfrm>
              <a:off x="1627697" y="2022594"/>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7" name="TextBox 206">
              <a:extLst>
                <a:ext uri="{FF2B5EF4-FFF2-40B4-BE49-F238E27FC236}">
                  <a16:creationId xmlns:a16="http://schemas.microsoft.com/office/drawing/2014/main" id="{BFC8B5E5-3B11-4EEC-BB94-52FF0E7AD0C5}"/>
                </a:ext>
              </a:extLst>
            </p:cNvPr>
            <p:cNvSpPr txBox="1"/>
            <p:nvPr/>
          </p:nvSpPr>
          <p:spPr>
            <a:xfrm>
              <a:off x="1884046" y="2022595"/>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208" name="Table 207">
            <a:extLst>
              <a:ext uri="{FF2B5EF4-FFF2-40B4-BE49-F238E27FC236}">
                <a16:creationId xmlns:a16="http://schemas.microsoft.com/office/drawing/2014/main" id="{8876F74A-7F2F-4A97-9FFF-FFF7F64BF37C}"/>
              </a:ext>
            </a:extLst>
          </p:cNvPr>
          <p:cNvGraphicFramePr>
            <a:graphicFrameLocks noGrp="1"/>
          </p:cNvGraphicFramePr>
          <p:nvPr>
            <p:extLst>
              <p:ext uri="{D42A27DB-BD31-4B8C-83A1-F6EECF244321}">
                <p14:modId xmlns:p14="http://schemas.microsoft.com/office/powerpoint/2010/main" val="221208733"/>
              </p:ext>
            </p:extLst>
          </p:nvPr>
        </p:nvGraphicFramePr>
        <p:xfrm>
          <a:off x="1571677" y="4738348"/>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HK" sz="1200" b="0" dirty="0">
                        <a:solidFill>
                          <a:schemeClr val="tx1"/>
                        </a:solidFill>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cxnSp>
        <p:nvCxnSpPr>
          <p:cNvPr id="211" name="Straight Arrow Connector 210">
            <a:extLst>
              <a:ext uri="{FF2B5EF4-FFF2-40B4-BE49-F238E27FC236}">
                <a16:creationId xmlns:a16="http://schemas.microsoft.com/office/drawing/2014/main" id="{8FFFD731-BFE8-423C-9845-FFF40D4C95C7}"/>
              </a:ext>
            </a:extLst>
          </p:cNvPr>
          <p:cNvCxnSpPr>
            <a:cxnSpLocks/>
          </p:cNvCxnSpPr>
          <p:nvPr/>
        </p:nvCxnSpPr>
        <p:spPr>
          <a:xfrm>
            <a:off x="2772581" y="4482935"/>
            <a:ext cx="20218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A13DB172-2B6A-4ACE-8F8C-2672F08896B2}"/>
              </a:ext>
            </a:extLst>
          </p:cNvPr>
          <p:cNvCxnSpPr>
            <a:cxnSpLocks/>
          </p:cNvCxnSpPr>
          <p:nvPr/>
        </p:nvCxnSpPr>
        <p:spPr>
          <a:xfrm flipH="1">
            <a:off x="2772583" y="4287380"/>
            <a:ext cx="20218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Oval 212">
            <a:extLst>
              <a:ext uri="{FF2B5EF4-FFF2-40B4-BE49-F238E27FC236}">
                <a16:creationId xmlns:a16="http://schemas.microsoft.com/office/drawing/2014/main" id="{9CFC78D4-AE10-4E4E-8EBC-594E901E0342}"/>
              </a:ext>
            </a:extLst>
          </p:cNvPr>
          <p:cNvSpPr/>
          <p:nvPr/>
        </p:nvSpPr>
        <p:spPr>
          <a:xfrm>
            <a:off x="2754315" y="4465812"/>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14" name="Oval 213">
            <a:extLst>
              <a:ext uri="{FF2B5EF4-FFF2-40B4-BE49-F238E27FC236}">
                <a16:creationId xmlns:a16="http://schemas.microsoft.com/office/drawing/2014/main" id="{AA29727F-9CC9-4646-B72C-3CC3EB86ED69}"/>
              </a:ext>
            </a:extLst>
          </p:cNvPr>
          <p:cNvSpPr/>
          <p:nvPr/>
        </p:nvSpPr>
        <p:spPr>
          <a:xfrm>
            <a:off x="4776167" y="4269115"/>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 name="Date Placeholder 6">
            <a:extLst>
              <a:ext uri="{FF2B5EF4-FFF2-40B4-BE49-F238E27FC236}">
                <a16:creationId xmlns:a16="http://schemas.microsoft.com/office/drawing/2014/main" id="{13F67725-C2F4-4441-92ED-A1E29E14112F}"/>
              </a:ext>
            </a:extLst>
          </p:cNvPr>
          <p:cNvSpPr>
            <a:spLocks noGrp="1"/>
          </p:cNvSpPr>
          <p:nvPr>
            <p:ph type="dt" sz="half" idx="10"/>
          </p:nvPr>
        </p:nvSpPr>
        <p:spPr/>
        <p:txBody>
          <a:bodyPr/>
          <a:lstStyle/>
          <a:p>
            <a:r>
              <a:rPr lang="en-US" altLang="zh-HK" dirty="0"/>
              <a:t>27/2/2020</a:t>
            </a:r>
            <a:endParaRPr lang="en-US" dirty="0"/>
          </a:p>
        </p:txBody>
      </p:sp>
      <p:sp>
        <p:nvSpPr>
          <p:cNvPr id="8" name="Footer Placeholder 7">
            <a:extLst>
              <a:ext uri="{FF2B5EF4-FFF2-40B4-BE49-F238E27FC236}">
                <a16:creationId xmlns:a16="http://schemas.microsoft.com/office/drawing/2014/main" id="{15D50F4F-8C47-405A-9459-01E0601A6D1D}"/>
              </a:ext>
            </a:extLst>
          </p:cNvPr>
          <p:cNvSpPr>
            <a:spLocks noGrp="1"/>
          </p:cNvSpPr>
          <p:nvPr>
            <p:ph type="ftr" sz="quarter" idx="11"/>
          </p:nvPr>
        </p:nvSpPr>
        <p:spPr/>
        <p:txBody>
          <a:bodyPr/>
          <a:lstStyle/>
          <a:p>
            <a:r>
              <a:rPr lang="en-US" dirty="0"/>
              <a:t>CSCI2100D Lab 2</a:t>
            </a:r>
          </a:p>
        </p:txBody>
      </p:sp>
      <p:sp>
        <p:nvSpPr>
          <p:cNvPr id="9" name="Slide Number Placeholder 8">
            <a:extLst>
              <a:ext uri="{FF2B5EF4-FFF2-40B4-BE49-F238E27FC236}">
                <a16:creationId xmlns:a16="http://schemas.microsoft.com/office/drawing/2014/main" id="{882D920A-1E34-4F3C-B8A9-137F3C1C2504}"/>
              </a:ext>
            </a:extLst>
          </p:cNvPr>
          <p:cNvSpPr>
            <a:spLocks noGrp="1"/>
          </p:cNvSpPr>
          <p:nvPr>
            <p:ph type="sldNum" sz="quarter" idx="12"/>
          </p:nvPr>
        </p:nvSpPr>
        <p:spPr/>
        <p:txBody>
          <a:bodyPr/>
          <a:lstStyle/>
          <a:p>
            <a:fld id="{F12FD693-7EEE-EB4B-8E4A-5201F802BE3C}" type="slidenum">
              <a:rPr lang="en-US" smtClean="0"/>
              <a:t>19</a:t>
            </a:fld>
            <a:endParaRPr lang="en-US" dirty="0"/>
          </a:p>
        </p:txBody>
      </p:sp>
      <p:cxnSp>
        <p:nvCxnSpPr>
          <p:cNvPr id="179" name="Straight Arrow Connector 178">
            <a:extLst>
              <a:ext uri="{FF2B5EF4-FFF2-40B4-BE49-F238E27FC236}">
                <a16:creationId xmlns:a16="http://schemas.microsoft.com/office/drawing/2014/main" id="{3430E1FA-386F-4804-A2AE-75FFAC127FE3}"/>
              </a:ext>
            </a:extLst>
          </p:cNvPr>
          <p:cNvCxnSpPr>
            <a:cxnSpLocks/>
          </p:cNvCxnSpPr>
          <p:nvPr/>
        </p:nvCxnSpPr>
        <p:spPr>
          <a:xfrm>
            <a:off x="7250459" y="4491584"/>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D2502FCD-48D2-4895-BE21-BA4AD45E2E3D}"/>
              </a:ext>
            </a:extLst>
          </p:cNvPr>
          <p:cNvCxnSpPr>
            <a:cxnSpLocks/>
          </p:cNvCxnSpPr>
          <p:nvPr/>
        </p:nvCxnSpPr>
        <p:spPr>
          <a:xfrm flipH="1">
            <a:off x="7250460" y="4296029"/>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1" name="Oval 180">
            <a:extLst>
              <a:ext uri="{FF2B5EF4-FFF2-40B4-BE49-F238E27FC236}">
                <a16:creationId xmlns:a16="http://schemas.microsoft.com/office/drawing/2014/main" id="{DEA1A426-B11B-42CE-B953-424EE776D811}"/>
              </a:ext>
            </a:extLst>
          </p:cNvPr>
          <p:cNvSpPr/>
          <p:nvPr/>
        </p:nvSpPr>
        <p:spPr>
          <a:xfrm>
            <a:off x="7232193" y="4474461"/>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82" name="Oval 181">
            <a:extLst>
              <a:ext uri="{FF2B5EF4-FFF2-40B4-BE49-F238E27FC236}">
                <a16:creationId xmlns:a16="http://schemas.microsoft.com/office/drawing/2014/main" id="{0A45477F-F7B1-454A-B947-2008219CBDD2}"/>
              </a:ext>
            </a:extLst>
          </p:cNvPr>
          <p:cNvSpPr/>
          <p:nvPr/>
        </p:nvSpPr>
        <p:spPr>
          <a:xfrm>
            <a:off x="7753580" y="4277764"/>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cxnSp>
        <p:nvCxnSpPr>
          <p:cNvPr id="185" name="Straight Arrow Connector 184">
            <a:extLst>
              <a:ext uri="{FF2B5EF4-FFF2-40B4-BE49-F238E27FC236}">
                <a16:creationId xmlns:a16="http://schemas.microsoft.com/office/drawing/2014/main" id="{F0819F88-DD3F-46C7-A59F-C4F77E16695B}"/>
              </a:ext>
            </a:extLst>
          </p:cNvPr>
          <p:cNvCxnSpPr>
            <a:cxnSpLocks/>
          </p:cNvCxnSpPr>
          <p:nvPr/>
        </p:nvCxnSpPr>
        <p:spPr>
          <a:xfrm flipV="1">
            <a:off x="8265834" y="3573755"/>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FDABF716-A20C-4D1F-985F-27E3C8D2BBA9}"/>
              </a:ext>
            </a:extLst>
          </p:cNvPr>
          <p:cNvSpPr txBox="1"/>
          <p:nvPr/>
        </p:nvSpPr>
        <p:spPr>
          <a:xfrm>
            <a:off x="8265833" y="3607328"/>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grpSp>
        <p:nvGrpSpPr>
          <p:cNvPr id="187" name="Group 186">
            <a:extLst>
              <a:ext uri="{FF2B5EF4-FFF2-40B4-BE49-F238E27FC236}">
                <a16:creationId xmlns:a16="http://schemas.microsoft.com/office/drawing/2014/main" id="{76B76B1B-E76F-4A7E-BD8E-F8A1D0ECA961}"/>
              </a:ext>
            </a:extLst>
          </p:cNvPr>
          <p:cNvGrpSpPr/>
          <p:nvPr/>
        </p:nvGrpSpPr>
        <p:grpSpPr>
          <a:xfrm>
            <a:off x="3785880" y="3553076"/>
            <a:ext cx="584199" cy="287316"/>
            <a:chOff x="2209800" y="2880360"/>
            <a:chExt cx="584199" cy="373637"/>
          </a:xfrm>
        </p:grpSpPr>
        <p:sp>
          <p:nvSpPr>
            <p:cNvPr id="188" name="TextBox 187">
              <a:extLst>
                <a:ext uri="{FF2B5EF4-FFF2-40B4-BE49-F238E27FC236}">
                  <a16:creationId xmlns:a16="http://schemas.microsoft.com/office/drawing/2014/main" id="{2C8B4448-D75F-4209-8A11-024A31A80AC6}"/>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189" name="Straight Arrow Connector 188">
              <a:extLst>
                <a:ext uri="{FF2B5EF4-FFF2-40B4-BE49-F238E27FC236}">
                  <a16:creationId xmlns:a16="http://schemas.microsoft.com/office/drawing/2014/main" id="{D26EA5DD-DF6A-453C-9715-3D8F2C71BCF8}"/>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0" name="TextBox 189">
            <a:extLst>
              <a:ext uri="{FF2B5EF4-FFF2-40B4-BE49-F238E27FC236}">
                <a16:creationId xmlns:a16="http://schemas.microsoft.com/office/drawing/2014/main" id="{310A2385-F009-4297-ADCC-D7AD521F505C}"/>
              </a:ext>
            </a:extLst>
          </p:cNvPr>
          <p:cNvSpPr txBox="1"/>
          <p:nvPr/>
        </p:nvSpPr>
        <p:spPr>
          <a:xfrm>
            <a:off x="5902966" y="3580871"/>
            <a:ext cx="926857" cy="307777"/>
          </a:xfrm>
          <a:prstGeom prst="rect">
            <a:avLst/>
          </a:prstGeom>
          <a:noFill/>
        </p:spPr>
        <p:txBody>
          <a:bodyPr wrap="none" rtlCol="0">
            <a:spAutoFit/>
          </a:bodyPr>
          <a:lstStyle/>
          <a:p>
            <a:r>
              <a:rPr lang="en-US" altLang="zh-HK" sz="1400" dirty="0">
                <a:latin typeface="Calibri Light" panose="020F0302020204030204" pitchFamily="34" charset="0"/>
              </a:rPr>
              <a:t>dequeue()</a:t>
            </a:r>
            <a:endParaRPr lang="zh-HK" altLang="en-US" sz="1400" dirty="0">
              <a:latin typeface="Calibri Light" panose="020F0302020204030204" pitchFamily="34" charset="0"/>
            </a:endParaRPr>
          </a:p>
        </p:txBody>
      </p:sp>
      <p:sp>
        <p:nvSpPr>
          <p:cNvPr id="191" name="TextBox 190">
            <a:extLst>
              <a:ext uri="{FF2B5EF4-FFF2-40B4-BE49-F238E27FC236}">
                <a16:creationId xmlns:a16="http://schemas.microsoft.com/office/drawing/2014/main" id="{230B3F5E-19EA-4B0D-83FF-CEE82E30D6DC}"/>
              </a:ext>
            </a:extLst>
          </p:cNvPr>
          <p:cNvSpPr txBox="1"/>
          <p:nvPr/>
        </p:nvSpPr>
        <p:spPr>
          <a:xfrm>
            <a:off x="10082190" y="2607276"/>
            <a:ext cx="1255172" cy="646331"/>
          </a:xfrm>
          <a:prstGeom prst="rect">
            <a:avLst/>
          </a:prstGeom>
          <a:solidFill>
            <a:schemeClr val="accent5">
              <a:lumMod val="20000"/>
              <a:lumOff val="80000"/>
            </a:schemeClr>
          </a:solidFill>
        </p:spPr>
        <p:txBody>
          <a:bodyPr wrap="square" rtlCol="0">
            <a:spAutoFit/>
          </a:bodyPr>
          <a:lstStyle/>
          <a:p>
            <a:r>
              <a:rPr lang="en-US" altLang="zh-HK" sz="1200" dirty="0">
                <a:latin typeface="Calibri Light" panose="020F0302020204030204" pitchFamily="34" charset="0"/>
              </a:rPr>
              <a:t>Note that </a:t>
            </a:r>
            <a:r>
              <a:rPr lang="en-US" altLang="zh-HK" sz="1200" b="1" dirty="0">
                <a:latin typeface="Calibri Light" panose="020F0302020204030204" pitchFamily="34" charset="0"/>
              </a:rPr>
              <a:t>front</a:t>
            </a:r>
            <a:r>
              <a:rPr lang="en-US" altLang="zh-HK" sz="1200" dirty="0">
                <a:latin typeface="Calibri Light" panose="020F0302020204030204" pitchFamily="34" charset="0"/>
              </a:rPr>
              <a:t> and </a:t>
            </a:r>
            <a:r>
              <a:rPr lang="en-US" altLang="zh-HK" sz="1200" b="1" dirty="0">
                <a:latin typeface="Calibri Light" panose="020F0302020204030204" pitchFamily="34" charset="0"/>
              </a:rPr>
              <a:t>rear</a:t>
            </a:r>
            <a:r>
              <a:rPr lang="en-US" altLang="zh-HK" sz="1200" dirty="0">
                <a:latin typeface="Calibri Light" panose="020F0302020204030204" pitchFamily="34" charset="0"/>
              </a:rPr>
              <a:t> are pointer variables</a:t>
            </a:r>
            <a:endParaRPr lang="zh-HK" altLang="en-US" sz="1200" dirty="0">
              <a:latin typeface="Calibri Light" panose="020F0302020204030204" pitchFamily="34" charset="0"/>
            </a:endParaRPr>
          </a:p>
        </p:txBody>
      </p:sp>
      <p:sp>
        <p:nvSpPr>
          <p:cNvPr id="192" name="Arrow: Down 191">
            <a:extLst>
              <a:ext uri="{FF2B5EF4-FFF2-40B4-BE49-F238E27FC236}">
                <a16:creationId xmlns:a16="http://schemas.microsoft.com/office/drawing/2014/main" id="{9E5B78E1-686E-45E1-A376-750F5ECD10EA}"/>
              </a:ext>
            </a:extLst>
          </p:cNvPr>
          <p:cNvSpPr/>
          <p:nvPr/>
        </p:nvSpPr>
        <p:spPr>
          <a:xfrm>
            <a:off x="5814113" y="4933287"/>
            <a:ext cx="160129" cy="340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9" name="Rectangle: Rounded Corners 208">
            <a:extLst>
              <a:ext uri="{FF2B5EF4-FFF2-40B4-BE49-F238E27FC236}">
                <a16:creationId xmlns:a16="http://schemas.microsoft.com/office/drawing/2014/main" id="{70497053-2A9F-41AD-9F5C-546429FD3BEE}"/>
              </a:ext>
            </a:extLst>
          </p:cNvPr>
          <p:cNvSpPr/>
          <p:nvPr/>
        </p:nvSpPr>
        <p:spPr>
          <a:xfrm>
            <a:off x="1686046" y="5330196"/>
            <a:ext cx="1239734" cy="78393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0" name="Rectangle 209">
            <a:extLst>
              <a:ext uri="{FF2B5EF4-FFF2-40B4-BE49-F238E27FC236}">
                <a16:creationId xmlns:a16="http://schemas.microsoft.com/office/drawing/2014/main" id="{F78F066A-EB18-4833-B76B-B903A2D761C8}"/>
              </a:ext>
            </a:extLst>
          </p:cNvPr>
          <p:cNvSpPr/>
          <p:nvPr/>
        </p:nvSpPr>
        <p:spPr>
          <a:xfrm>
            <a:off x="1719888" y="5487581"/>
            <a:ext cx="1164641" cy="48403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5" name="TextBox 214">
            <a:extLst>
              <a:ext uri="{FF2B5EF4-FFF2-40B4-BE49-F238E27FC236}">
                <a16:creationId xmlns:a16="http://schemas.microsoft.com/office/drawing/2014/main" id="{F1F196EB-6D53-42D2-B3A6-461EED1648D9}"/>
              </a:ext>
            </a:extLst>
          </p:cNvPr>
          <p:cNvSpPr txBox="1"/>
          <p:nvPr/>
        </p:nvSpPr>
        <p:spPr>
          <a:xfrm>
            <a:off x="1924716" y="5487581"/>
            <a:ext cx="754983" cy="484030"/>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nvGrpSpPr>
          <p:cNvPr id="216" name="Group 215">
            <a:extLst>
              <a:ext uri="{FF2B5EF4-FFF2-40B4-BE49-F238E27FC236}">
                <a16:creationId xmlns:a16="http://schemas.microsoft.com/office/drawing/2014/main" id="{6A1F486B-032F-42AA-B70C-6E9251633C27}"/>
              </a:ext>
            </a:extLst>
          </p:cNvPr>
          <p:cNvGrpSpPr/>
          <p:nvPr/>
        </p:nvGrpSpPr>
        <p:grpSpPr>
          <a:xfrm>
            <a:off x="4642583" y="5327659"/>
            <a:ext cx="1637319" cy="783935"/>
            <a:chOff x="1585343" y="1825625"/>
            <a:chExt cx="2049145" cy="981114"/>
          </a:xfrm>
        </p:grpSpPr>
        <p:sp>
          <p:nvSpPr>
            <p:cNvPr id="217" name="Rectangle: Rounded Corners 216">
              <a:extLst>
                <a:ext uri="{FF2B5EF4-FFF2-40B4-BE49-F238E27FC236}">
                  <a16:creationId xmlns:a16="http://schemas.microsoft.com/office/drawing/2014/main" id="{597A382B-3CF7-47FC-834E-7ED6B65999E9}"/>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18" name="Straight Arrow Connector 217">
              <a:extLst>
                <a:ext uri="{FF2B5EF4-FFF2-40B4-BE49-F238E27FC236}">
                  <a16:creationId xmlns:a16="http://schemas.microsoft.com/office/drawing/2014/main" id="{42095A19-E43D-4052-BF38-903A88C1F35C}"/>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9" name="Straight Arrow Connector 218">
              <a:extLst>
                <a:ext uri="{FF2B5EF4-FFF2-40B4-BE49-F238E27FC236}">
                  <a16:creationId xmlns:a16="http://schemas.microsoft.com/office/drawing/2014/main" id="{03BA6F84-173E-4E6C-95B5-65F0D03CF05D}"/>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0" name="Oval 219">
              <a:extLst>
                <a:ext uri="{FF2B5EF4-FFF2-40B4-BE49-F238E27FC236}">
                  <a16:creationId xmlns:a16="http://schemas.microsoft.com/office/drawing/2014/main" id="{17B70975-7472-496D-968E-BA645948B5CD}"/>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21" name="Oval 220">
              <a:extLst>
                <a:ext uri="{FF2B5EF4-FFF2-40B4-BE49-F238E27FC236}">
                  <a16:creationId xmlns:a16="http://schemas.microsoft.com/office/drawing/2014/main" id="{5A6BAA08-A101-45E6-87AB-66F1FF93AE42}"/>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22" name="Rectangle 221">
              <a:extLst>
                <a:ext uri="{FF2B5EF4-FFF2-40B4-BE49-F238E27FC236}">
                  <a16:creationId xmlns:a16="http://schemas.microsoft.com/office/drawing/2014/main" id="{744CA7AB-566B-454E-8DEF-D5DF08C75CFF}"/>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3" name="TextBox 222">
              <a:extLst>
                <a:ext uri="{FF2B5EF4-FFF2-40B4-BE49-F238E27FC236}">
                  <a16:creationId xmlns:a16="http://schemas.microsoft.com/office/drawing/2014/main" id="{5D57E391-50FB-4107-93F7-9927F07593A9}"/>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13</a:t>
              </a:r>
              <a:endParaRPr lang="zh-HK" altLang="en-US" sz="3000" dirty="0">
                <a:latin typeface="Calibri Light" panose="020F0302020204030204" pitchFamily="34" charset="0"/>
              </a:endParaRPr>
            </a:p>
          </p:txBody>
        </p:sp>
      </p:grpSp>
      <p:grpSp>
        <p:nvGrpSpPr>
          <p:cNvPr id="224" name="Group 223">
            <a:extLst>
              <a:ext uri="{FF2B5EF4-FFF2-40B4-BE49-F238E27FC236}">
                <a16:creationId xmlns:a16="http://schemas.microsoft.com/office/drawing/2014/main" id="{20B37A52-F592-4630-909B-FCEA18BB8DC4}"/>
              </a:ext>
            </a:extLst>
          </p:cNvPr>
          <p:cNvGrpSpPr/>
          <p:nvPr/>
        </p:nvGrpSpPr>
        <p:grpSpPr>
          <a:xfrm>
            <a:off x="6132147" y="5327659"/>
            <a:ext cx="1239734" cy="783935"/>
            <a:chOff x="1585343" y="1825625"/>
            <a:chExt cx="1551558" cy="981114"/>
          </a:xfrm>
        </p:grpSpPr>
        <p:sp>
          <p:nvSpPr>
            <p:cNvPr id="225" name="Rectangle: Rounded Corners 224">
              <a:extLst>
                <a:ext uri="{FF2B5EF4-FFF2-40B4-BE49-F238E27FC236}">
                  <a16:creationId xmlns:a16="http://schemas.microsoft.com/office/drawing/2014/main" id="{072B4DA2-31C3-4566-B98A-A2047D29B517}"/>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6" name="Rectangle 225">
              <a:extLst>
                <a:ext uri="{FF2B5EF4-FFF2-40B4-BE49-F238E27FC236}">
                  <a16:creationId xmlns:a16="http://schemas.microsoft.com/office/drawing/2014/main" id="{60E9689D-6A19-49AB-9405-B3A0CE2535F7}"/>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7" name="TextBox 226">
              <a:extLst>
                <a:ext uri="{FF2B5EF4-FFF2-40B4-BE49-F238E27FC236}">
                  <a16:creationId xmlns:a16="http://schemas.microsoft.com/office/drawing/2014/main" id="{81B34E85-2281-447A-A427-3CC0840379E6}"/>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15</a:t>
              </a:r>
              <a:endParaRPr lang="zh-HK" altLang="en-US" sz="3000" dirty="0">
                <a:latin typeface="Calibri Light" panose="020F0302020204030204" pitchFamily="34" charset="0"/>
              </a:endParaRPr>
            </a:p>
          </p:txBody>
        </p:sp>
      </p:grpSp>
      <p:cxnSp>
        <p:nvCxnSpPr>
          <p:cNvPr id="228" name="Straight Arrow Connector 227">
            <a:extLst>
              <a:ext uri="{FF2B5EF4-FFF2-40B4-BE49-F238E27FC236}">
                <a16:creationId xmlns:a16="http://schemas.microsoft.com/office/drawing/2014/main" id="{5E564396-CC03-4CA5-A8EA-D38B7F67297E}"/>
              </a:ext>
            </a:extLst>
          </p:cNvPr>
          <p:cNvCxnSpPr>
            <a:cxnSpLocks/>
          </p:cNvCxnSpPr>
          <p:nvPr/>
        </p:nvCxnSpPr>
        <p:spPr>
          <a:xfrm>
            <a:off x="1304672" y="5842159"/>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Straight Arrow Connector 228">
            <a:extLst>
              <a:ext uri="{FF2B5EF4-FFF2-40B4-BE49-F238E27FC236}">
                <a16:creationId xmlns:a16="http://schemas.microsoft.com/office/drawing/2014/main" id="{EAFED5DB-82DA-47EF-ACDB-48FEAC605BCF}"/>
              </a:ext>
            </a:extLst>
          </p:cNvPr>
          <p:cNvCxnSpPr>
            <a:cxnSpLocks/>
          </p:cNvCxnSpPr>
          <p:nvPr/>
        </p:nvCxnSpPr>
        <p:spPr>
          <a:xfrm flipH="1">
            <a:off x="1304673" y="5646605"/>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0" name="Oval 229">
            <a:extLst>
              <a:ext uri="{FF2B5EF4-FFF2-40B4-BE49-F238E27FC236}">
                <a16:creationId xmlns:a16="http://schemas.microsoft.com/office/drawing/2014/main" id="{E2052927-A0FC-4768-A999-B2A2020AD93E}"/>
              </a:ext>
            </a:extLst>
          </p:cNvPr>
          <p:cNvSpPr/>
          <p:nvPr/>
        </p:nvSpPr>
        <p:spPr>
          <a:xfrm>
            <a:off x="1286406" y="582503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31" name="Oval 230">
            <a:extLst>
              <a:ext uri="{FF2B5EF4-FFF2-40B4-BE49-F238E27FC236}">
                <a16:creationId xmlns:a16="http://schemas.microsoft.com/office/drawing/2014/main" id="{BA6A722F-8CEA-4425-B822-28CBDBD0C6E6}"/>
              </a:ext>
            </a:extLst>
          </p:cNvPr>
          <p:cNvSpPr/>
          <p:nvPr/>
        </p:nvSpPr>
        <p:spPr>
          <a:xfrm>
            <a:off x="1807794" y="5628339"/>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32" name="TextBox 231">
            <a:extLst>
              <a:ext uri="{FF2B5EF4-FFF2-40B4-BE49-F238E27FC236}">
                <a16:creationId xmlns:a16="http://schemas.microsoft.com/office/drawing/2014/main" id="{B4D05EA1-84A2-4579-AB48-531F92511EC9}"/>
              </a:ext>
            </a:extLst>
          </p:cNvPr>
          <p:cNvSpPr txBox="1"/>
          <p:nvPr/>
        </p:nvSpPr>
        <p:spPr>
          <a:xfrm>
            <a:off x="698156" y="5475074"/>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graphicFrame>
        <p:nvGraphicFramePr>
          <p:cNvPr id="233" name="Table 232">
            <a:extLst>
              <a:ext uri="{FF2B5EF4-FFF2-40B4-BE49-F238E27FC236}">
                <a16:creationId xmlns:a16="http://schemas.microsoft.com/office/drawing/2014/main" id="{3F5CCB1F-63C6-456F-BED5-9EA987F4EC39}"/>
              </a:ext>
            </a:extLst>
          </p:cNvPr>
          <p:cNvGraphicFramePr>
            <a:graphicFrameLocks noGrp="1"/>
          </p:cNvGraphicFramePr>
          <p:nvPr>
            <p:extLst>
              <p:ext uri="{D42A27DB-BD31-4B8C-83A1-F6EECF244321}">
                <p14:modId xmlns:p14="http://schemas.microsoft.com/office/powerpoint/2010/main" val="3871193313"/>
              </p:ext>
            </p:extLst>
          </p:nvPr>
        </p:nvGraphicFramePr>
        <p:xfrm>
          <a:off x="4515706" y="6091712"/>
          <a:ext cx="5990248" cy="274320"/>
        </p:xfrm>
        <a:graphic>
          <a:graphicData uri="http://schemas.openxmlformats.org/drawingml/2006/table">
            <a:tbl>
              <a:tblPr firstRow="1" bandRow="1">
                <a:tableStyleId>{F5AB1C69-6EDB-4FF4-983F-18BD219EF322}</a:tableStyleId>
              </a:tblPr>
              <a:tblGrid>
                <a:gridCol w="1497562">
                  <a:extLst>
                    <a:ext uri="{9D8B030D-6E8A-4147-A177-3AD203B41FA5}">
                      <a16:colId xmlns:a16="http://schemas.microsoft.com/office/drawing/2014/main" val="2126292989"/>
                    </a:ext>
                  </a:extLst>
                </a:gridCol>
                <a:gridCol w="1497562">
                  <a:extLst>
                    <a:ext uri="{9D8B030D-6E8A-4147-A177-3AD203B41FA5}">
                      <a16:colId xmlns:a16="http://schemas.microsoft.com/office/drawing/2014/main" val="2888625811"/>
                    </a:ext>
                  </a:extLst>
                </a:gridCol>
                <a:gridCol w="1497562">
                  <a:extLst>
                    <a:ext uri="{9D8B030D-6E8A-4147-A177-3AD203B41FA5}">
                      <a16:colId xmlns:a16="http://schemas.microsoft.com/office/drawing/2014/main" val="2225431532"/>
                    </a:ext>
                  </a:extLst>
                </a:gridCol>
                <a:gridCol w="1497562">
                  <a:extLst>
                    <a:ext uri="{9D8B030D-6E8A-4147-A177-3AD203B41FA5}">
                      <a16:colId xmlns:a16="http://schemas.microsoft.com/office/drawing/2014/main" val="746864584"/>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0x7ffd636b4268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234" name="Group 233">
            <a:extLst>
              <a:ext uri="{FF2B5EF4-FFF2-40B4-BE49-F238E27FC236}">
                <a16:creationId xmlns:a16="http://schemas.microsoft.com/office/drawing/2014/main" id="{A4A97D06-12D8-4AB9-99EF-EB3CEC6843AC}"/>
              </a:ext>
            </a:extLst>
          </p:cNvPr>
          <p:cNvGrpSpPr/>
          <p:nvPr/>
        </p:nvGrpSpPr>
        <p:grpSpPr>
          <a:xfrm>
            <a:off x="7653829" y="5325122"/>
            <a:ext cx="1637319" cy="783935"/>
            <a:chOff x="1585343" y="1825623"/>
            <a:chExt cx="2049145" cy="981113"/>
          </a:xfrm>
        </p:grpSpPr>
        <p:sp>
          <p:nvSpPr>
            <p:cNvPr id="235" name="Rectangle: Rounded Corners 234">
              <a:extLst>
                <a:ext uri="{FF2B5EF4-FFF2-40B4-BE49-F238E27FC236}">
                  <a16:creationId xmlns:a16="http://schemas.microsoft.com/office/drawing/2014/main" id="{842DE6AE-00EE-4EE2-AEE9-4247D560070C}"/>
                </a:ext>
              </a:extLst>
            </p:cNvPr>
            <p:cNvSpPr/>
            <p:nvPr/>
          </p:nvSpPr>
          <p:spPr>
            <a:xfrm>
              <a:off x="1585343" y="1825623"/>
              <a:ext cx="1551558" cy="981113"/>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36" name="Straight Arrow Connector 235">
              <a:extLst>
                <a:ext uri="{FF2B5EF4-FFF2-40B4-BE49-F238E27FC236}">
                  <a16:creationId xmlns:a16="http://schemas.microsoft.com/office/drawing/2014/main" id="{B81249E5-10D7-432A-ADBE-3F4963206E3B}"/>
                </a:ext>
              </a:extLst>
            </p:cNvPr>
            <p:cNvCxnSpPr>
              <a:cxnSpLocks/>
            </p:cNvCxnSpPr>
            <p:nvPr/>
          </p:nvCxnSpPr>
          <p:spPr>
            <a:xfrm>
              <a:off x="2959099" y="2466358"/>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a:extLst>
                <a:ext uri="{FF2B5EF4-FFF2-40B4-BE49-F238E27FC236}">
                  <a16:creationId xmlns:a16="http://schemas.microsoft.com/office/drawing/2014/main" id="{D113A476-E785-4884-959B-5BB0546B0748}"/>
                </a:ext>
              </a:extLst>
            </p:cNvPr>
            <p:cNvCxnSpPr>
              <a:cxnSpLocks/>
            </p:cNvCxnSpPr>
            <p:nvPr/>
          </p:nvCxnSpPr>
          <p:spPr>
            <a:xfrm flipH="1">
              <a:off x="2959100" y="2221616"/>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8" name="Oval 237">
              <a:extLst>
                <a:ext uri="{FF2B5EF4-FFF2-40B4-BE49-F238E27FC236}">
                  <a16:creationId xmlns:a16="http://schemas.microsoft.com/office/drawing/2014/main" id="{05D5C2FC-E3BC-4B41-B163-4337C019F20E}"/>
                </a:ext>
              </a:extLst>
            </p:cNvPr>
            <p:cNvSpPr/>
            <p:nvPr/>
          </p:nvSpPr>
          <p:spPr>
            <a:xfrm>
              <a:off x="2936240" y="244492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39" name="Oval 238">
              <a:extLst>
                <a:ext uri="{FF2B5EF4-FFF2-40B4-BE49-F238E27FC236}">
                  <a16:creationId xmlns:a16="http://schemas.microsoft.com/office/drawing/2014/main" id="{C99778C2-4F51-4CDF-8981-9EB5A370EBD9}"/>
                </a:ext>
              </a:extLst>
            </p:cNvPr>
            <p:cNvSpPr/>
            <p:nvPr/>
          </p:nvSpPr>
          <p:spPr>
            <a:xfrm>
              <a:off x="3588769" y="21987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40" name="Rectangle 239">
              <a:extLst>
                <a:ext uri="{FF2B5EF4-FFF2-40B4-BE49-F238E27FC236}">
                  <a16:creationId xmlns:a16="http://schemas.microsoft.com/office/drawing/2014/main" id="{09261DC0-4DA0-4555-8155-79F1BC53A371}"/>
                </a:ext>
              </a:extLst>
            </p:cNvPr>
            <p:cNvSpPr/>
            <p:nvPr/>
          </p:nvSpPr>
          <p:spPr>
            <a:xfrm>
              <a:off x="1627697" y="2022594"/>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1" name="TextBox 240">
              <a:extLst>
                <a:ext uri="{FF2B5EF4-FFF2-40B4-BE49-F238E27FC236}">
                  <a16:creationId xmlns:a16="http://schemas.microsoft.com/office/drawing/2014/main" id="{C9F2F2DE-372B-45AC-93CA-4938EF4B92ED}"/>
                </a:ext>
              </a:extLst>
            </p:cNvPr>
            <p:cNvSpPr txBox="1"/>
            <p:nvPr/>
          </p:nvSpPr>
          <p:spPr>
            <a:xfrm>
              <a:off x="1884046" y="2022595"/>
              <a:ext cx="944880" cy="605775"/>
            </a:xfrm>
            <a:prstGeom prst="rect">
              <a:avLst/>
            </a:prstGeom>
            <a:noFill/>
            <a:ln w="12700">
              <a:solidFill>
                <a:schemeClr val="tx1"/>
              </a:solidFill>
            </a:ln>
          </p:spPr>
          <p:txBody>
            <a:bodyPr wrap="square" rtlCol="0" anchor="ctr" anchorCtr="0">
              <a:noAutofit/>
            </a:bodyPr>
            <a:lstStyle/>
            <a:p>
              <a:pPr lvl="0" algn="ctr"/>
              <a:r>
                <a:rPr lang="en-US" altLang="zh-HK" sz="3000" dirty="0">
                  <a:solidFill>
                    <a:prstClr val="black"/>
                  </a:solidFill>
                  <a:latin typeface="Calibri Light" panose="020F0302020204030204" pitchFamily="34" charset="0"/>
                </a:rPr>
                <a:t>19</a:t>
              </a:r>
              <a:endParaRPr lang="zh-HK" altLang="en-US" sz="3000" dirty="0">
                <a:solidFill>
                  <a:prstClr val="black"/>
                </a:solidFill>
                <a:latin typeface="Calibri Light" panose="020F0302020204030204" pitchFamily="34" charset="0"/>
              </a:endParaRPr>
            </a:p>
          </p:txBody>
        </p:sp>
      </p:grpSp>
      <p:graphicFrame>
        <p:nvGraphicFramePr>
          <p:cNvPr id="242" name="Table 241">
            <a:extLst>
              <a:ext uri="{FF2B5EF4-FFF2-40B4-BE49-F238E27FC236}">
                <a16:creationId xmlns:a16="http://schemas.microsoft.com/office/drawing/2014/main" id="{CF5422D4-DC1C-4496-8D47-BD381AC7C90F}"/>
              </a:ext>
            </a:extLst>
          </p:cNvPr>
          <p:cNvGraphicFramePr>
            <a:graphicFrameLocks noGrp="1"/>
          </p:cNvGraphicFramePr>
          <p:nvPr>
            <p:extLst>
              <p:ext uri="{D42A27DB-BD31-4B8C-83A1-F6EECF244321}">
                <p14:modId xmlns:p14="http://schemas.microsoft.com/office/powerpoint/2010/main" val="3607280561"/>
              </p:ext>
            </p:extLst>
          </p:nvPr>
        </p:nvGraphicFramePr>
        <p:xfrm>
          <a:off x="1573744" y="6088924"/>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HK" sz="1200" b="0" dirty="0">
                        <a:solidFill>
                          <a:schemeClr val="tx1"/>
                        </a:solidFill>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cxnSp>
        <p:nvCxnSpPr>
          <p:cNvPr id="243" name="Straight Arrow Connector 242">
            <a:extLst>
              <a:ext uri="{FF2B5EF4-FFF2-40B4-BE49-F238E27FC236}">
                <a16:creationId xmlns:a16="http://schemas.microsoft.com/office/drawing/2014/main" id="{A667FCA0-F89D-499F-B033-9B4FEE22FE5E}"/>
              </a:ext>
            </a:extLst>
          </p:cNvPr>
          <p:cNvCxnSpPr>
            <a:cxnSpLocks/>
          </p:cNvCxnSpPr>
          <p:nvPr/>
        </p:nvCxnSpPr>
        <p:spPr>
          <a:xfrm>
            <a:off x="2774648" y="5833511"/>
            <a:ext cx="20218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4" name="Straight Arrow Connector 243">
            <a:extLst>
              <a:ext uri="{FF2B5EF4-FFF2-40B4-BE49-F238E27FC236}">
                <a16:creationId xmlns:a16="http://schemas.microsoft.com/office/drawing/2014/main" id="{213F686F-3477-435E-9490-CC6A2AECAB57}"/>
              </a:ext>
            </a:extLst>
          </p:cNvPr>
          <p:cNvCxnSpPr>
            <a:cxnSpLocks/>
          </p:cNvCxnSpPr>
          <p:nvPr/>
        </p:nvCxnSpPr>
        <p:spPr>
          <a:xfrm flipH="1">
            <a:off x="2774650" y="5637956"/>
            <a:ext cx="20218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5" name="Oval 244">
            <a:extLst>
              <a:ext uri="{FF2B5EF4-FFF2-40B4-BE49-F238E27FC236}">
                <a16:creationId xmlns:a16="http://schemas.microsoft.com/office/drawing/2014/main" id="{38D9931D-6336-4C57-A93E-6DB8DD578362}"/>
              </a:ext>
            </a:extLst>
          </p:cNvPr>
          <p:cNvSpPr/>
          <p:nvPr/>
        </p:nvSpPr>
        <p:spPr>
          <a:xfrm>
            <a:off x="2756382" y="5816388"/>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46" name="Oval 245">
            <a:extLst>
              <a:ext uri="{FF2B5EF4-FFF2-40B4-BE49-F238E27FC236}">
                <a16:creationId xmlns:a16="http://schemas.microsoft.com/office/drawing/2014/main" id="{D5CF83BB-B923-4CE4-BDA8-6A9191E2136B}"/>
              </a:ext>
            </a:extLst>
          </p:cNvPr>
          <p:cNvSpPr/>
          <p:nvPr/>
        </p:nvSpPr>
        <p:spPr>
          <a:xfrm>
            <a:off x="4778234" y="5619691"/>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cxnSp>
        <p:nvCxnSpPr>
          <p:cNvPr id="247" name="Straight Arrow Connector 246">
            <a:extLst>
              <a:ext uri="{FF2B5EF4-FFF2-40B4-BE49-F238E27FC236}">
                <a16:creationId xmlns:a16="http://schemas.microsoft.com/office/drawing/2014/main" id="{2BF8D92C-B1B0-4D22-9358-A73E586FFD8E}"/>
              </a:ext>
            </a:extLst>
          </p:cNvPr>
          <p:cNvCxnSpPr>
            <a:cxnSpLocks/>
          </p:cNvCxnSpPr>
          <p:nvPr/>
        </p:nvCxnSpPr>
        <p:spPr>
          <a:xfrm>
            <a:off x="7252526" y="5842160"/>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a:extLst>
              <a:ext uri="{FF2B5EF4-FFF2-40B4-BE49-F238E27FC236}">
                <a16:creationId xmlns:a16="http://schemas.microsoft.com/office/drawing/2014/main" id="{970BE6FC-46D7-4D56-9340-88B8B8648DCC}"/>
              </a:ext>
            </a:extLst>
          </p:cNvPr>
          <p:cNvCxnSpPr>
            <a:cxnSpLocks/>
          </p:cNvCxnSpPr>
          <p:nvPr/>
        </p:nvCxnSpPr>
        <p:spPr>
          <a:xfrm flipH="1">
            <a:off x="7252527" y="5646605"/>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9" name="Oval 248">
            <a:extLst>
              <a:ext uri="{FF2B5EF4-FFF2-40B4-BE49-F238E27FC236}">
                <a16:creationId xmlns:a16="http://schemas.microsoft.com/office/drawing/2014/main" id="{E8FE1FD9-CE31-447F-B5C3-A011026EED6A}"/>
              </a:ext>
            </a:extLst>
          </p:cNvPr>
          <p:cNvSpPr/>
          <p:nvPr/>
        </p:nvSpPr>
        <p:spPr>
          <a:xfrm>
            <a:off x="7234260" y="5825037"/>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50" name="Oval 249">
            <a:extLst>
              <a:ext uri="{FF2B5EF4-FFF2-40B4-BE49-F238E27FC236}">
                <a16:creationId xmlns:a16="http://schemas.microsoft.com/office/drawing/2014/main" id="{E5738C6D-89E0-4376-91E2-9786684AD0CF}"/>
              </a:ext>
            </a:extLst>
          </p:cNvPr>
          <p:cNvSpPr/>
          <p:nvPr/>
        </p:nvSpPr>
        <p:spPr>
          <a:xfrm>
            <a:off x="7755647" y="5628340"/>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cxnSp>
        <p:nvCxnSpPr>
          <p:cNvPr id="251" name="Straight Arrow Connector 250">
            <a:extLst>
              <a:ext uri="{FF2B5EF4-FFF2-40B4-BE49-F238E27FC236}">
                <a16:creationId xmlns:a16="http://schemas.microsoft.com/office/drawing/2014/main" id="{105EBD4E-FA6A-4025-8D48-3B0F57CE3CA8}"/>
              </a:ext>
            </a:extLst>
          </p:cNvPr>
          <p:cNvCxnSpPr>
            <a:cxnSpLocks/>
          </p:cNvCxnSpPr>
          <p:nvPr/>
        </p:nvCxnSpPr>
        <p:spPr>
          <a:xfrm flipV="1">
            <a:off x="8267901" y="4942087"/>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TextBox 251">
            <a:extLst>
              <a:ext uri="{FF2B5EF4-FFF2-40B4-BE49-F238E27FC236}">
                <a16:creationId xmlns:a16="http://schemas.microsoft.com/office/drawing/2014/main" id="{964B71AB-EB73-4C8A-932D-3D1D24B0C841}"/>
              </a:ext>
            </a:extLst>
          </p:cNvPr>
          <p:cNvSpPr txBox="1"/>
          <p:nvPr/>
        </p:nvSpPr>
        <p:spPr>
          <a:xfrm>
            <a:off x="8267900" y="4975660"/>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grpSp>
        <p:nvGrpSpPr>
          <p:cNvPr id="253" name="Group 252">
            <a:extLst>
              <a:ext uri="{FF2B5EF4-FFF2-40B4-BE49-F238E27FC236}">
                <a16:creationId xmlns:a16="http://schemas.microsoft.com/office/drawing/2014/main" id="{07EA8E2F-72BD-4815-941D-A0266AC60B0E}"/>
              </a:ext>
            </a:extLst>
          </p:cNvPr>
          <p:cNvGrpSpPr/>
          <p:nvPr/>
        </p:nvGrpSpPr>
        <p:grpSpPr>
          <a:xfrm>
            <a:off x="4957630" y="4930286"/>
            <a:ext cx="584199" cy="287316"/>
            <a:chOff x="2209800" y="2880360"/>
            <a:chExt cx="584199" cy="373637"/>
          </a:xfrm>
        </p:grpSpPr>
        <p:sp>
          <p:nvSpPr>
            <p:cNvPr id="254" name="TextBox 253">
              <a:extLst>
                <a:ext uri="{FF2B5EF4-FFF2-40B4-BE49-F238E27FC236}">
                  <a16:creationId xmlns:a16="http://schemas.microsoft.com/office/drawing/2014/main" id="{F0638788-720A-4A4E-A314-060246BBD047}"/>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255" name="Straight Arrow Connector 254">
              <a:extLst>
                <a:ext uri="{FF2B5EF4-FFF2-40B4-BE49-F238E27FC236}">
                  <a16:creationId xmlns:a16="http://schemas.microsoft.com/office/drawing/2014/main" id="{2A808EC8-4904-4178-88D5-ACE397F3413B}"/>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56" name="TextBox 255">
            <a:extLst>
              <a:ext uri="{FF2B5EF4-FFF2-40B4-BE49-F238E27FC236}">
                <a16:creationId xmlns:a16="http://schemas.microsoft.com/office/drawing/2014/main" id="{3A7F1B98-2E11-4595-820E-E30F4DC8E5FD}"/>
              </a:ext>
            </a:extLst>
          </p:cNvPr>
          <p:cNvSpPr txBox="1"/>
          <p:nvPr/>
        </p:nvSpPr>
        <p:spPr>
          <a:xfrm>
            <a:off x="5905033" y="4949203"/>
            <a:ext cx="1109599" cy="307777"/>
          </a:xfrm>
          <a:prstGeom prst="rect">
            <a:avLst/>
          </a:prstGeom>
          <a:noFill/>
        </p:spPr>
        <p:txBody>
          <a:bodyPr wrap="none" rtlCol="0">
            <a:spAutoFit/>
          </a:bodyPr>
          <a:lstStyle/>
          <a:p>
            <a:r>
              <a:rPr lang="en-US" altLang="zh-HK" sz="1400" dirty="0">
                <a:latin typeface="Calibri Light" panose="020F0302020204030204" pitchFamily="34" charset="0"/>
              </a:rPr>
              <a:t>enqueue(19)</a:t>
            </a:r>
            <a:endParaRPr lang="zh-HK" altLang="en-US" sz="1400" dirty="0">
              <a:latin typeface="Calibri Light" panose="020F0302020204030204" pitchFamily="34" charset="0"/>
            </a:endParaRPr>
          </a:p>
        </p:txBody>
      </p:sp>
      <p:sp>
        <p:nvSpPr>
          <p:cNvPr id="257" name="TextBox 256">
            <a:extLst>
              <a:ext uri="{FF2B5EF4-FFF2-40B4-BE49-F238E27FC236}">
                <a16:creationId xmlns:a16="http://schemas.microsoft.com/office/drawing/2014/main" id="{C3E07937-0E72-4B72-A7F7-BA9DE14EE88A}"/>
              </a:ext>
            </a:extLst>
          </p:cNvPr>
          <p:cNvSpPr txBox="1"/>
          <p:nvPr/>
        </p:nvSpPr>
        <p:spPr>
          <a:xfrm>
            <a:off x="10959871" y="5492960"/>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pSp>
        <p:nvGrpSpPr>
          <p:cNvPr id="258" name="Group 257">
            <a:extLst>
              <a:ext uri="{FF2B5EF4-FFF2-40B4-BE49-F238E27FC236}">
                <a16:creationId xmlns:a16="http://schemas.microsoft.com/office/drawing/2014/main" id="{38D597D2-78CB-4C89-B54F-91DE804BBA9D}"/>
              </a:ext>
            </a:extLst>
          </p:cNvPr>
          <p:cNvGrpSpPr/>
          <p:nvPr/>
        </p:nvGrpSpPr>
        <p:grpSpPr>
          <a:xfrm>
            <a:off x="9152919" y="5322662"/>
            <a:ext cx="1637319" cy="783935"/>
            <a:chOff x="1585343" y="1825623"/>
            <a:chExt cx="2049145" cy="981113"/>
          </a:xfrm>
        </p:grpSpPr>
        <p:sp>
          <p:nvSpPr>
            <p:cNvPr id="259" name="Rectangle: Rounded Corners 258">
              <a:extLst>
                <a:ext uri="{FF2B5EF4-FFF2-40B4-BE49-F238E27FC236}">
                  <a16:creationId xmlns:a16="http://schemas.microsoft.com/office/drawing/2014/main" id="{787A1DBD-1465-438B-B937-47A3ED08DB69}"/>
                </a:ext>
              </a:extLst>
            </p:cNvPr>
            <p:cNvSpPr/>
            <p:nvPr/>
          </p:nvSpPr>
          <p:spPr>
            <a:xfrm>
              <a:off x="1585343" y="1825623"/>
              <a:ext cx="1551558" cy="981113"/>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60" name="Straight Arrow Connector 259">
              <a:extLst>
                <a:ext uri="{FF2B5EF4-FFF2-40B4-BE49-F238E27FC236}">
                  <a16:creationId xmlns:a16="http://schemas.microsoft.com/office/drawing/2014/main" id="{13AEE6AB-F913-4BD9-BCFF-66C6CEA06E0D}"/>
                </a:ext>
              </a:extLst>
            </p:cNvPr>
            <p:cNvCxnSpPr>
              <a:cxnSpLocks/>
            </p:cNvCxnSpPr>
            <p:nvPr/>
          </p:nvCxnSpPr>
          <p:spPr>
            <a:xfrm>
              <a:off x="2959099" y="2466358"/>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1" name="Straight Arrow Connector 260">
              <a:extLst>
                <a:ext uri="{FF2B5EF4-FFF2-40B4-BE49-F238E27FC236}">
                  <a16:creationId xmlns:a16="http://schemas.microsoft.com/office/drawing/2014/main" id="{3417EF08-8B3B-4D7C-8E6F-EF713D7D36E2}"/>
                </a:ext>
              </a:extLst>
            </p:cNvPr>
            <p:cNvCxnSpPr>
              <a:cxnSpLocks/>
            </p:cNvCxnSpPr>
            <p:nvPr/>
          </p:nvCxnSpPr>
          <p:spPr>
            <a:xfrm flipH="1">
              <a:off x="2959100" y="2221616"/>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2" name="Oval 261">
              <a:extLst>
                <a:ext uri="{FF2B5EF4-FFF2-40B4-BE49-F238E27FC236}">
                  <a16:creationId xmlns:a16="http://schemas.microsoft.com/office/drawing/2014/main" id="{C25C9DE4-986B-49F4-9152-598F0DD8B855}"/>
                </a:ext>
              </a:extLst>
            </p:cNvPr>
            <p:cNvSpPr/>
            <p:nvPr/>
          </p:nvSpPr>
          <p:spPr>
            <a:xfrm>
              <a:off x="2936240" y="244492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63" name="Oval 262">
              <a:extLst>
                <a:ext uri="{FF2B5EF4-FFF2-40B4-BE49-F238E27FC236}">
                  <a16:creationId xmlns:a16="http://schemas.microsoft.com/office/drawing/2014/main" id="{44F98F7A-6F89-4198-A16F-0780927AB2F4}"/>
                </a:ext>
              </a:extLst>
            </p:cNvPr>
            <p:cNvSpPr/>
            <p:nvPr/>
          </p:nvSpPr>
          <p:spPr>
            <a:xfrm>
              <a:off x="3588769" y="21987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264" name="Rectangle 263">
              <a:extLst>
                <a:ext uri="{FF2B5EF4-FFF2-40B4-BE49-F238E27FC236}">
                  <a16:creationId xmlns:a16="http://schemas.microsoft.com/office/drawing/2014/main" id="{73A0995A-9A42-467C-A849-97281829221C}"/>
                </a:ext>
              </a:extLst>
            </p:cNvPr>
            <p:cNvSpPr/>
            <p:nvPr/>
          </p:nvSpPr>
          <p:spPr>
            <a:xfrm>
              <a:off x="1627697" y="2022594"/>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5" name="TextBox 264">
              <a:extLst>
                <a:ext uri="{FF2B5EF4-FFF2-40B4-BE49-F238E27FC236}">
                  <a16:creationId xmlns:a16="http://schemas.microsoft.com/office/drawing/2014/main" id="{403BE61C-856D-42B5-83E2-1C61FEB14D24}"/>
                </a:ext>
              </a:extLst>
            </p:cNvPr>
            <p:cNvSpPr txBox="1"/>
            <p:nvPr/>
          </p:nvSpPr>
          <p:spPr>
            <a:xfrm>
              <a:off x="1884046" y="2022595"/>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cxnSp>
        <p:nvCxnSpPr>
          <p:cNvPr id="275" name="Straight Arrow Connector 274">
            <a:extLst>
              <a:ext uri="{FF2B5EF4-FFF2-40B4-BE49-F238E27FC236}">
                <a16:creationId xmlns:a16="http://schemas.microsoft.com/office/drawing/2014/main" id="{67CF1BE4-4AB2-44A7-B395-80F146368877}"/>
              </a:ext>
            </a:extLst>
          </p:cNvPr>
          <p:cNvCxnSpPr>
            <a:cxnSpLocks/>
          </p:cNvCxnSpPr>
          <p:nvPr/>
        </p:nvCxnSpPr>
        <p:spPr>
          <a:xfrm flipV="1">
            <a:off x="9461134" y="6320981"/>
            <a:ext cx="0" cy="205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6" name="TextBox 275">
            <a:extLst>
              <a:ext uri="{FF2B5EF4-FFF2-40B4-BE49-F238E27FC236}">
                <a16:creationId xmlns:a16="http://schemas.microsoft.com/office/drawing/2014/main" id="{051ED48C-07D5-4012-BD71-E9E7E2D36AAA}"/>
              </a:ext>
            </a:extLst>
          </p:cNvPr>
          <p:cNvSpPr txBox="1"/>
          <p:nvPr/>
        </p:nvSpPr>
        <p:spPr>
          <a:xfrm>
            <a:off x="9461133" y="6354554"/>
            <a:ext cx="564385" cy="260338"/>
          </a:xfrm>
          <a:prstGeom prst="rect">
            <a:avLst/>
          </a:prstGeom>
          <a:noFill/>
        </p:spPr>
        <p:txBody>
          <a:bodyPr wrap="square" rtlCol="0">
            <a:spAutoFit/>
          </a:bodyPr>
          <a:lstStyle/>
          <a:p>
            <a:r>
              <a:rPr lang="en-US" altLang="zh-HK" sz="1600" b="1" dirty="0">
                <a:solidFill>
                  <a:schemeClr val="accent6"/>
                </a:solidFill>
                <a:latin typeface="Calibri Light" panose="020F0302020204030204" pitchFamily="34" charset="0"/>
              </a:rPr>
              <a:t>rear</a:t>
            </a:r>
            <a:endParaRPr lang="zh-HK" altLang="en-US" sz="1600" b="1" dirty="0">
              <a:solidFill>
                <a:schemeClr val="accent6"/>
              </a:solidFill>
              <a:latin typeface="Calibri Light" panose="020F0302020204030204" pitchFamily="34" charset="0"/>
            </a:endParaRPr>
          </a:p>
        </p:txBody>
      </p:sp>
      <p:grpSp>
        <p:nvGrpSpPr>
          <p:cNvPr id="277" name="Group 276">
            <a:extLst>
              <a:ext uri="{FF2B5EF4-FFF2-40B4-BE49-F238E27FC236}">
                <a16:creationId xmlns:a16="http://schemas.microsoft.com/office/drawing/2014/main" id="{52202720-7200-4731-A1C5-28C411892EC1}"/>
              </a:ext>
            </a:extLst>
          </p:cNvPr>
          <p:cNvGrpSpPr/>
          <p:nvPr/>
        </p:nvGrpSpPr>
        <p:grpSpPr>
          <a:xfrm>
            <a:off x="4981180" y="6300302"/>
            <a:ext cx="584199" cy="287316"/>
            <a:chOff x="2209800" y="2880360"/>
            <a:chExt cx="584199" cy="373637"/>
          </a:xfrm>
        </p:grpSpPr>
        <p:sp>
          <p:nvSpPr>
            <p:cNvPr id="278" name="TextBox 277">
              <a:extLst>
                <a:ext uri="{FF2B5EF4-FFF2-40B4-BE49-F238E27FC236}">
                  <a16:creationId xmlns:a16="http://schemas.microsoft.com/office/drawing/2014/main" id="{89D09558-4788-4A8B-8FD5-22AFF6EA3748}"/>
                </a:ext>
              </a:extLst>
            </p:cNvPr>
            <p:cNvSpPr txBox="1"/>
            <p:nvPr/>
          </p:nvSpPr>
          <p:spPr>
            <a:xfrm>
              <a:off x="2209800" y="2915443"/>
              <a:ext cx="584199" cy="338554"/>
            </a:xfrm>
            <a:prstGeom prst="rect">
              <a:avLst/>
            </a:prstGeom>
            <a:noFill/>
          </p:spPr>
          <p:txBody>
            <a:bodyPr wrap="none" rtlCol="0">
              <a:spAutoFit/>
            </a:bodyPr>
            <a:lstStyle/>
            <a:p>
              <a:r>
                <a:rPr lang="en-US" altLang="zh-HK" sz="1600" b="1" dirty="0">
                  <a:solidFill>
                    <a:schemeClr val="accent6"/>
                  </a:solidFill>
                  <a:latin typeface="Calibri Light" panose="020F0302020204030204" pitchFamily="34" charset="0"/>
                </a:rPr>
                <a:t>front</a:t>
              </a:r>
              <a:endParaRPr lang="zh-HK" altLang="en-US" sz="1600" b="1" dirty="0">
                <a:solidFill>
                  <a:schemeClr val="accent6"/>
                </a:solidFill>
                <a:latin typeface="Calibri Light" panose="020F0302020204030204" pitchFamily="34" charset="0"/>
              </a:endParaRPr>
            </a:p>
          </p:txBody>
        </p:sp>
        <p:cxnSp>
          <p:nvCxnSpPr>
            <p:cNvPr id="279" name="Straight Arrow Connector 278">
              <a:extLst>
                <a:ext uri="{FF2B5EF4-FFF2-40B4-BE49-F238E27FC236}">
                  <a16:creationId xmlns:a16="http://schemas.microsoft.com/office/drawing/2014/main" id="{FB476E8B-0403-450A-ADD4-27E6DC03D0D5}"/>
                </a:ext>
              </a:extLst>
            </p:cNvPr>
            <p:cNvCxnSpPr>
              <a:cxnSpLocks/>
            </p:cNvCxnSpPr>
            <p:nvPr/>
          </p:nvCxnSpPr>
          <p:spPr>
            <a:xfrm flipV="1">
              <a:off x="2209800" y="2880360"/>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0" name="Arrow: Down 279">
            <a:extLst>
              <a:ext uri="{FF2B5EF4-FFF2-40B4-BE49-F238E27FC236}">
                <a16:creationId xmlns:a16="http://schemas.microsoft.com/office/drawing/2014/main" id="{3DE68DCE-1BFC-4F05-BD00-26A3787606B8}"/>
              </a:ext>
            </a:extLst>
          </p:cNvPr>
          <p:cNvSpPr/>
          <p:nvPr/>
        </p:nvSpPr>
        <p:spPr>
          <a:xfrm>
            <a:off x="5807676" y="3568222"/>
            <a:ext cx="160129" cy="340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26758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4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4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4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4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5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5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7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7" grpId="0" animBg="1"/>
      <p:bldP spid="168" grpId="0" animBg="1"/>
      <p:bldP spid="195" grpId="0" animBg="1"/>
      <p:bldP spid="196" grpId="0" animBg="1"/>
      <p:bldP spid="197" grpId="0"/>
      <p:bldP spid="198" grpId="0"/>
      <p:bldP spid="213" grpId="0" animBg="1"/>
      <p:bldP spid="214" grpId="0" animBg="1"/>
      <p:bldP spid="181" grpId="0" animBg="1"/>
      <p:bldP spid="182" grpId="0" animBg="1"/>
      <p:bldP spid="190" grpId="0"/>
      <p:bldP spid="192" grpId="0" animBg="1"/>
      <p:bldP spid="209" grpId="0" animBg="1"/>
      <p:bldP spid="210" grpId="0" animBg="1"/>
      <p:bldP spid="215" grpId="0" animBg="1"/>
      <p:bldP spid="230" grpId="0" animBg="1"/>
      <p:bldP spid="231" grpId="0" animBg="1"/>
      <p:bldP spid="232" grpId="0"/>
      <p:bldP spid="245" grpId="0" animBg="1"/>
      <p:bldP spid="246" grpId="0" animBg="1"/>
      <p:bldP spid="249" grpId="0" animBg="1"/>
      <p:bldP spid="250" grpId="0" animBg="1"/>
      <p:bldP spid="252" grpId="0"/>
      <p:bldP spid="256" grpId="0"/>
      <p:bldP spid="257" grpId="0"/>
      <p:bldP spid="276" grpId="0"/>
      <p:bldP spid="2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62-7D90-4673-95F8-0367C3AA813B}"/>
              </a:ext>
            </a:extLst>
          </p:cNvPr>
          <p:cNvSpPr>
            <a:spLocks noGrp="1"/>
          </p:cNvSpPr>
          <p:nvPr>
            <p:ph type="title"/>
          </p:nvPr>
        </p:nvSpPr>
        <p:spPr/>
        <p:txBody>
          <a:bodyPr/>
          <a:lstStyle/>
          <a:p>
            <a:r>
              <a:rPr lang="en-US" altLang="zh-HK" dirty="0"/>
              <a:t>Reminders</a:t>
            </a:r>
            <a:endParaRPr lang="zh-HK" altLang="en-US" dirty="0"/>
          </a:p>
        </p:txBody>
      </p:sp>
      <p:sp>
        <p:nvSpPr>
          <p:cNvPr id="3" name="Content Placeholder 2">
            <a:extLst>
              <a:ext uri="{FF2B5EF4-FFF2-40B4-BE49-F238E27FC236}">
                <a16:creationId xmlns:a16="http://schemas.microsoft.com/office/drawing/2014/main" id="{6313ED73-CD81-4E72-969F-5E06832B789E}"/>
              </a:ext>
            </a:extLst>
          </p:cNvPr>
          <p:cNvSpPr>
            <a:spLocks noGrp="1"/>
          </p:cNvSpPr>
          <p:nvPr>
            <p:ph idx="1"/>
          </p:nvPr>
        </p:nvSpPr>
        <p:spPr/>
        <p:txBody>
          <a:bodyPr>
            <a:normAutofit fontScale="92500" lnSpcReduction="10000"/>
          </a:bodyPr>
          <a:lstStyle/>
          <a:p>
            <a:r>
              <a:rPr lang="en-US" altLang="zh-HK" sz="2400" dirty="0"/>
              <a:t>Please remember your password for the online judge</a:t>
            </a:r>
          </a:p>
          <a:p>
            <a:r>
              <a:rPr lang="en-US" altLang="zh-HK" sz="2400" dirty="0"/>
              <a:t>Please start your assignment early</a:t>
            </a:r>
          </a:p>
          <a:p>
            <a:pPr lvl="1"/>
            <a:r>
              <a:rPr lang="en-US" altLang="zh-HK" sz="2000" dirty="0"/>
              <a:t>And report any issues as early as possible. Some issues regarding the registration of the OJ were reported not until some hours before the deadline. For such cases of failure of code submission, we may not grade your lab.</a:t>
            </a:r>
          </a:p>
          <a:p>
            <a:pPr lvl="1"/>
            <a:r>
              <a:rPr lang="en-US" altLang="zh-HK" sz="2000" dirty="0"/>
              <a:t>Penalty:</a:t>
            </a:r>
          </a:p>
          <a:p>
            <a:pPr lvl="2"/>
            <a:r>
              <a:rPr lang="en-US" altLang="zh-HK" sz="1800" dirty="0"/>
              <a:t>-10 marks/day pro rata for first two days after deadline</a:t>
            </a:r>
          </a:p>
          <a:p>
            <a:pPr lvl="2"/>
            <a:r>
              <a:rPr lang="en-US" altLang="zh-HK" sz="1800" dirty="0"/>
              <a:t>-10 marks/hour pro rata afterwards (so you get 0 marks if you submit 2 day 8 hours after the deadline)</a:t>
            </a:r>
          </a:p>
          <a:p>
            <a:r>
              <a:rPr lang="en-US" altLang="zh-HK" sz="2400" dirty="0"/>
              <a:t>Grading is based on the </a:t>
            </a:r>
            <a:r>
              <a:rPr lang="en-US" altLang="zh-HK" sz="2400" b="1" dirty="0"/>
              <a:t>last</a:t>
            </a:r>
            <a:r>
              <a:rPr lang="en-US" altLang="zh-HK" sz="2400" dirty="0"/>
              <a:t> submission</a:t>
            </a:r>
          </a:p>
          <a:p>
            <a:r>
              <a:rPr lang="en-US" altLang="zh-HK" sz="2400" dirty="0"/>
              <a:t>Write your own code</a:t>
            </a:r>
          </a:p>
          <a:p>
            <a:pPr lvl="1"/>
            <a:r>
              <a:rPr lang="en-US" altLang="zh-HK" sz="2000" dirty="0"/>
              <a:t>We will check your code</a:t>
            </a:r>
          </a:p>
          <a:p>
            <a:pPr lvl="1"/>
            <a:r>
              <a:rPr lang="en-US" altLang="zh-HK" sz="2000" dirty="0"/>
              <a:t>Suspected cases of plagiarism will be reported</a:t>
            </a:r>
          </a:p>
          <a:p>
            <a:r>
              <a:rPr lang="en-US" altLang="zh-HK" sz="2400" dirty="0"/>
              <a:t>Questions?</a:t>
            </a:r>
          </a:p>
        </p:txBody>
      </p:sp>
      <p:sp>
        <p:nvSpPr>
          <p:cNvPr id="4" name="Date Placeholder 3">
            <a:extLst>
              <a:ext uri="{FF2B5EF4-FFF2-40B4-BE49-F238E27FC236}">
                <a16:creationId xmlns:a16="http://schemas.microsoft.com/office/drawing/2014/main" id="{99D32DF2-FBC7-4441-A477-D33693A72544}"/>
              </a:ext>
            </a:extLst>
          </p:cNvPr>
          <p:cNvSpPr>
            <a:spLocks noGrp="1"/>
          </p:cNvSpPr>
          <p:nvPr>
            <p:ph type="dt" sz="half" idx="10"/>
          </p:nvPr>
        </p:nvSpPr>
        <p:spPr/>
        <p:txBody>
          <a:bodyPr/>
          <a:lstStyle/>
          <a:p>
            <a:r>
              <a:rPr lang="en-US" altLang="zh-HK" dirty="0"/>
              <a:t>27/2/2020</a:t>
            </a:r>
            <a:endParaRPr lang="en-US" dirty="0"/>
          </a:p>
        </p:txBody>
      </p:sp>
      <p:sp>
        <p:nvSpPr>
          <p:cNvPr id="5" name="Footer Placeholder 4">
            <a:extLst>
              <a:ext uri="{FF2B5EF4-FFF2-40B4-BE49-F238E27FC236}">
                <a16:creationId xmlns:a16="http://schemas.microsoft.com/office/drawing/2014/main" id="{6A45C9F8-0A96-43AB-83D7-C22FC5A1644A}"/>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5115C89F-DF1E-4216-B26F-9ACC664CFD9B}"/>
              </a:ext>
            </a:extLst>
          </p:cNvPr>
          <p:cNvSpPr>
            <a:spLocks noGrp="1"/>
          </p:cNvSpPr>
          <p:nvPr>
            <p:ph type="sldNum" sz="quarter" idx="12"/>
          </p:nvPr>
        </p:nvSpPr>
        <p:spPr/>
        <p:txBody>
          <a:bodyPr/>
          <a:lstStyle/>
          <a:p>
            <a:fld id="{F12FD693-7EEE-EB4B-8E4A-5201F802BE3C}" type="slidenum">
              <a:rPr lang="en-US" smtClean="0"/>
              <a:t>2</a:t>
            </a:fld>
            <a:endParaRPr lang="en-US"/>
          </a:p>
        </p:txBody>
      </p:sp>
    </p:spTree>
    <p:extLst>
      <p:ext uri="{BB962C8B-B14F-4D97-AF65-F5344CB8AC3E}">
        <p14:creationId xmlns:p14="http://schemas.microsoft.com/office/powerpoint/2010/main" val="342164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9A89-CFAA-47B9-9A33-C1425D9D022C}"/>
              </a:ext>
            </a:extLst>
          </p:cNvPr>
          <p:cNvSpPr>
            <a:spLocks noGrp="1"/>
          </p:cNvSpPr>
          <p:nvPr>
            <p:ph type="title"/>
          </p:nvPr>
        </p:nvSpPr>
        <p:spPr/>
        <p:txBody>
          <a:bodyPr/>
          <a:lstStyle/>
          <a:p>
            <a:r>
              <a:rPr lang="en-US" altLang="zh-HK" dirty="0">
                <a:solidFill>
                  <a:prstClr val="black"/>
                </a:solidFill>
              </a:rPr>
              <a:t>Queue</a:t>
            </a:r>
            <a:br>
              <a:rPr lang="en-US" altLang="zh-HK" dirty="0">
                <a:solidFill>
                  <a:prstClr val="black"/>
                </a:solidFill>
              </a:rPr>
            </a:br>
            <a:r>
              <a:rPr lang="en-US" altLang="zh-HK" sz="2400" dirty="0">
                <a:solidFill>
                  <a:prstClr val="black"/>
                </a:solidFill>
              </a:rPr>
              <a:t>Implementation</a:t>
            </a:r>
            <a:endParaRPr lang="zh-HK" altLang="en-US" dirty="0"/>
          </a:p>
        </p:txBody>
      </p:sp>
      <p:sp>
        <p:nvSpPr>
          <p:cNvPr id="3" name="Content Placeholder 2">
            <a:extLst>
              <a:ext uri="{FF2B5EF4-FFF2-40B4-BE49-F238E27FC236}">
                <a16:creationId xmlns:a16="http://schemas.microsoft.com/office/drawing/2014/main" id="{AD1E9DFC-5228-4A34-A82D-CA1BFFEECAB0}"/>
              </a:ext>
            </a:extLst>
          </p:cNvPr>
          <p:cNvSpPr>
            <a:spLocks noGrp="1"/>
          </p:cNvSpPr>
          <p:nvPr>
            <p:ph idx="1"/>
          </p:nvPr>
        </p:nvSpPr>
        <p:spPr/>
        <p:txBody>
          <a:bodyPr>
            <a:normAutofit lnSpcReduction="10000"/>
          </a:bodyPr>
          <a:lstStyle/>
          <a:p>
            <a:r>
              <a:rPr lang="en-US" altLang="zh-HK" dirty="0"/>
              <a:t>For both array and linked list implementation:</a:t>
            </a:r>
          </a:p>
          <a:p>
            <a:pPr lvl="1"/>
            <a:r>
              <a:rPr lang="en-US" altLang="zh-HK" dirty="0"/>
              <a:t>Enqueue and Dequeue operation requires only </a:t>
            </a:r>
            <a:r>
              <a:rPr lang="en-US" altLang="zh-HK" i="1" dirty="0"/>
              <a:t>O</a:t>
            </a:r>
            <a:r>
              <a:rPr lang="en-US" altLang="zh-HK" dirty="0"/>
              <a:t>(1) running cost</a:t>
            </a:r>
          </a:p>
          <a:p>
            <a:r>
              <a:rPr lang="en-US" altLang="zh-HK" dirty="0"/>
              <a:t>Array implementation</a:t>
            </a:r>
          </a:p>
          <a:p>
            <a:pPr lvl="1"/>
            <a:r>
              <a:rPr lang="en-US" altLang="zh-HK" dirty="0"/>
              <a:t>More efficient in terms of memory</a:t>
            </a:r>
          </a:p>
          <a:p>
            <a:pPr lvl="2"/>
            <a:r>
              <a:rPr lang="en-US" altLang="zh-HK" dirty="0"/>
              <a:t>linked lists requires additional storage for next and previous referencing elements.</a:t>
            </a:r>
          </a:p>
          <a:p>
            <a:r>
              <a:rPr lang="en-US" altLang="zh-HK" dirty="0"/>
              <a:t>Linked list implementation</a:t>
            </a:r>
          </a:p>
          <a:p>
            <a:pPr lvl="1"/>
            <a:r>
              <a:rPr lang="en-US" altLang="zh-HK" dirty="0"/>
              <a:t>No constraint on the capacity</a:t>
            </a:r>
          </a:p>
          <a:p>
            <a:pPr lvl="1"/>
            <a:r>
              <a:rPr lang="en-US" altLang="zh-HK" dirty="0"/>
              <a:t>Better utilized memory</a:t>
            </a:r>
          </a:p>
          <a:p>
            <a:pPr lvl="2"/>
            <a:r>
              <a:rPr lang="en-US" altLang="zh-HK" dirty="0"/>
              <a:t>Array uses fixed size of memory while linked list consumes memory that is proportional to the number of elements in the queue</a:t>
            </a:r>
          </a:p>
          <a:p>
            <a:pPr lvl="1"/>
            <a:r>
              <a:rPr lang="en-US" altLang="zh-HK" dirty="0"/>
              <a:t>Easy to design</a:t>
            </a:r>
          </a:p>
          <a:p>
            <a:pPr lvl="1"/>
            <a:endParaRPr lang="zh-HK" altLang="en-US" dirty="0"/>
          </a:p>
        </p:txBody>
      </p:sp>
      <p:sp>
        <p:nvSpPr>
          <p:cNvPr id="7" name="Date Placeholder 6">
            <a:extLst>
              <a:ext uri="{FF2B5EF4-FFF2-40B4-BE49-F238E27FC236}">
                <a16:creationId xmlns:a16="http://schemas.microsoft.com/office/drawing/2014/main" id="{C431D436-B934-4965-A60B-59CB58BFB691}"/>
              </a:ext>
            </a:extLst>
          </p:cNvPr>
          <p:cNvSpPr>
            <a:spLocks noGrp="1"/>
          </p:cNvSpPr>
          <p:nvPr>
            <p:ph type="dt" sz="half" idx="10"/>
          </p:nvPr>
        </p:nvSpPr>
        <p:spPr/>
        <p:txBody>
          <a:bodyPr/>
          <a:lstStyle/>
          <a:p>
            <a:r>
              <a:rPr lang="en-US" altLang="zh-HK" dirty="0"/>
              <a:t>27/2/2020</a:t>
            </a:r>
            <a:endParaRPr lang="en-US" dirty="0"/>
          </a:p>
        </p:txBody>
      </p:sp>
      <p:sp>
        <p:nvSpPr>
          <p:cNvPr id="8" name="Footer Placeholder 7">
            <a:extLst>
              <a:ext uri="{FF2B5EF4-FFF2-40B4-BE49-F238E27FC236}">
                <a16:creationId xmlns:a16="http://schemas.microsoft.com/office/drawing/2014/main" id="{1F691217-4DA8-4AEE-B816-B872530789C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D85FF811-5B78-4E27-9EF8-4FE62DA9773B}"/>
              </a:ext>
            </a:extLst>
          </p:cNvPr>
          <p:cNvSpPr>
            <a:spLocks noGrp="1"/>
          </p:cNvSpPr>
          <p:nvPr>
            <p:ph type="sldNum" sz="quarter" idx="12"/>
          </p:nvPr>
        </p:nvSpPr>
        <p:spPr/>
        <p:txBody>
          <a:bodyPr/>
          <a:lstStyle/>
          <a:p>
            <a:fld id="{F12FD693-7EEE-EB4B-8E4A-5201F802BE3C}" type="slidenum">
              <a:rPr lang="en-US" smtClean="0"/>
              <a:t>20</a:t>
            </a:fld>
            <a:endParaRPr lang="en-US"/>
          </a:p>
        </p:txBody>
      </p:sp>
    </p:spTree>
    <p:extLst>
      <p:ext uri="{BB962C8B-B14F-4D97-AF65-F5344CB8AC3E}">
        <p14:creationId xmlns:p14="http://schemas.microsoft.com/office/powerpoint/2010/main" val="1391603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dirty="0"/>
              <a:t>Linked List</a:t>
            </a:r>
          </a:p>
          <a:p>
            <a:r>
              <a:rPr lang="en-US" dirty="0"/>
              <a:t>Stack</a:t>
            </a:r>
          </a:p>
          <a:p>
            <a:r>
              <a:rPr lang="en-US" dirty="0"/>
              <a:t>Queue</a:t>
            </a:r>
          </a:p>
          <a:p>
            <a:r>
              <a:rPr lang="en-US" b="1" dirty="0"/>
              <a:t>Example Code Discussion</a:t>
            </a:r>
          </a:p>
          <a:p>
            <a:pPr lvl="0"/>
            <a:r>
              <a:rPr lang="en-US" dirty="0"/>
              <a:t>Overview of Lab 2 Problems</a:t>
            </a:r>
          </a:p>
        </p:txBody>
      </p:sp>
      <p:sp>
        <p:nvSpPr>
          <p:cNvPr id="7" name="Date Placeholder 6">
            <a:extLst>
              <a:ext uri="{FF2B5EF4-FFF2-40B4-BE49-F238E27FC236}">
                <a16:creationId xmlns:a16="http://schemas.microsoft.com/office/drawing/2014/main" id="{0A5B52D2-3D21-4AFB-A7EA-D52F55C5D119}"/>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DF5822C6-81D6-4110-A3B4-3B3D4FD1DD1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912C79E6-C91E-4A0D-AFAF-2620F57082CC}"/>
              </a:ext>
            </a:extLst>
          </p:cNvPr>
          <p:cNvSpPr>
            <a:spLocks noGrp="1"/>
          </p:cNvSpPr>
          <p:nvPr>
            <p:ph type="sldNum" sz="quarter" idx="12"/>
          </p:nvPr>
        </p:nvSpPr>
        <p:spPr/>
        <p:txBody>
          <a:bodyPr/>
          <a:lstStyle/>
          <a:p>
            <a:fld id="{F12FD693-7EEE-EB4B-8E4A-5201F802BE3C}" type="slidenum">
              <a:rPr lang="en-US" smtClean="0"/>
              <a:t>21</a:t>
            </a:fld>
            <a:endParaRPr lang="en-US"/>
          </a:p>
        </p:txBody>
      </p:sp>
    </p:spTree>
    <p:extLst>
      <p:ext uri="{BB962C8B-B14F-4D97-AF65-F5344CB8AC3E}">
        <p14:creationId xmlns:p14="http://schemas.microsoft.com/office/powerpoint/2010/main" val="402508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608-2378-D54D-B0C6-35F113E23908}"/>
              </a:ext>
            </a:extLst>
          </p:cNvPr>
          <p:cNvSpPr>
            <a:spLocks noGrp="1"/>
          </p:cNvSpPr>
          <p:nvPr>
            <p:ph type="title"/>
          </p:nvPr>
        </p:nvSpPr>
        <p:spPr/>
        <p:txBody>
          <a:bodyPr/>
          <a:lstStyle/>
          <a:p>
            <a:r>
              <a:rPr lang="en-US" dirty="0"/>
              <a:t>Example Code Discussion</a:t>
            </a:r>
            <a:br>
              <a:rPr lang="en-US" b="1" dirty="0">
                <a:solidFill>
                  <a:prstClr val="black"/>
                </a:solidFill>
              </a:rPr>
            </a:br>
            <a:r>
              <a:rPr lang="en-US" altLang="zh-TW" sz="2400" dirty="0">
                <a:solidFill>
                  <a:prstClr val="black"/>
                </a:solidFill>
              </a:rPr>
              <a:t>Reminder on Lecture Material</a:t>
            </a:r>
            <a:endParaRPr lang="en-US" dirty="0"/>
          </a:p>
        </p:txBody>
      </p:sp>
      <p:sp>
        <p:nvSpPr>
          <p:cNvPr id="3" name="Content Placeholder 2">
            <a:extLst>
              <a:ext uri="{FF2B5EF4-FFF2-40B4-BE49-F238E27FC236}">
                <a16:creationId xmlns:a16="http://schemas.microsoft.com/office/drawing/2014/main" id="{61FC4FFF-011D-0442-ABEC-53610E009657}"/>
              </a:ext>
            </a:extLst>
          </p:cNvPr>
          <p:cNvSpPr>
            <a:spLocks noGrp="1"/>
          </p:cNvSpPr>
          <p:nvPr>
            <p:ph idx="1"/>
          </p:nvPr>
        </p:nvSpPr>
        <p:spPr>
          <a:xfrm>
            <a:off x="838200" y="1825625"/>
            <a:ext cx="4114800" cy="4351338"/>
          </a:xfrm>
        </p:spPr>
        <p:txBody>
          <a:bodyPr/>
          <a:lstStyle/>
          <a:p>
            <a:r>
              <a:rPr lang="en-US" dirty="0"/>
              <a:t>Pseudo code vs. C code</a:t>
            </a:r>
          </a:p>
          <a:p>
            <a:r>
              <a:rPr lang="en-US" dirty="0"/>
              <a:t>Normally we access a node in linked list by pointer</a:t>
            </a:r>
          </a:p>
          <a:p>
            <a:pPr lvl="1"/>
            <a:r>
              <a:rPr lang="en-US" dirty="0"/>
              <a:t>Nodes of linked list are created dynamically (at runtime) and they can only be accessed through pointer</a:t>
            </a:r>
          </a:p>
          <a:p>
            <a:pPr lvl="1"/>
            <a:r>
              <a:rPr lang="en-US" dirty="0"/>
              <a:t>L-&gt;head-&gt;next</a:t>
            </a:r>
          </a:p>
          <a:p>
            <a:endParaRPr lang="en-US" dirty="0"/>
          </a:p>
        </p:txBody>
      </p:sp>
      <p:sp>
        <p:nvSpPr>
          <p:cNvPr id="4" name="Date Placeholder 3">
            <a:extLst>
              <a:ext uri="{FF2B5EF4-FFF2-40B4-BE49-F238E27FC236}">
                <a16:creationId xmlns:a16="http://schemas.microsoft.com/office/drawing/2014/main" id="{025BF746-021E-9447-AD99-CACF3D3D1C62}"/>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04FCA634-0D63-E941-8038-9F412CA4C37C}"/>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D8690629-C9C3-7B4F-BABD-FDD96F10B4F4}"/>
              </a:ext>
            </a:extLst>
          </p:cNvPr>
          <p:cNvSpPr>
            <a:spLocks noGrp="1"/>
          </p:cNvSpPr>
          <p:nvPr>
            <p:ph type="sldNum" sz="quarter" idx="12"/>
          </p:nvPr>
        </p:nvSpPr>
        <p:spPr/>
        <p:txBody>
          <a:bodyPr/>
          <a:lstStyle/>
          <a:p>
            <a:fld id="{F12FD693-7EEE-EB4B-8E4A-5201F802BE3C}" type="slidenum">
              <a:rPr lang="en-US" smtClean="0"/>
              <a:t>22</a:t>
            </a:fld>
            <a:endParaRPr lang="en-US"/>
          </a:p>
        </p:txBody>
      </p:sp>
      <p:pic>
        <p:nvPicPr>
          <p:cNvPr id="7" name="Picture 6">
            <a:extLst>
              <a:ext uri="{FF2B5EF4-FFF2-40B4-BE49-F238E27FC236}">
                <a16:creationId xmlns:a16="http://schemas.microsoft.com/office/drawing/2014/main" id="{5EDCE097-BDFF-9B48-905C-867889697F3B}"/>
              </a:ext>
            </a:extLst>
          </p:cNvPr>
          <p:cNvPicPr>
            <a:picLocks noChangeAspect="1"/>
          </p:cNvPicPr>
          <p:nvPr/>
        </p:nvPicPr>
        <p:blipFill>
          <a:blip r:embed="rId2"/>
          <a:stretch>
            <a:fillRect/>
          </a:stretch>
        </p:blipFill>
        <p:spPr>
          <a:xfrm>
            <a:off x="5135968" y="1323975"/>
            <a:ext cx="6675032" cy="5032375"/>
          </a:xfrm>
          <a:prstGeom prst="rect">
            <a:avLst/>
          </a:prstGeom>
        </p:spPr>
      </p:pic>
      <p:sp>
        <p:nvSpPr>
          <p:cNvPr id="9" name="Rectangle 8">
            <a:extLst>
              <a:ext uri="{FF2B5EF4-FFF2-40B4-BE49-F238E27FC236}">
                <a16:creationId xmlns:a16="http://schemas.microsoft.com/office/drawing/2014/main" id="{ED66963D-3C5F-C04F-BEB3-1521392D1C4F}"/>
              </a:ext>
            </a:extLst>
          </p:cNvPr>
          <p:cNvSpPr/>
          <p:nvPr/>
        </p:nvSpPr>
        <p:spPr>
          <a:xfrm>
            <a:off x="1145628" y="1847850"/>
            <a:ext cx="1839310" cy="411874"/>
          </a:xfrm>
          <a:prstGeom prst="rect">
            <a:avLst/>
          </a:prstGeom>
          <a:solidFill>
            <a:srgbClr val="9DC3E6">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DDB245A-7DC8-1840-AA53-AB5B7686FD71}"/>
              </a:ext>
            </a:extLst>
          </p:cNvPr>
          <p:cNvSpPr/>
          <p:nvPr/>
        </p:nvSpPr>
        <p:spPr>
          <a:xfrm>
            <a:off x="6345621" y="3713668"/>
            <a:ext cx="1263870" cy="252987"/>
          </a:xfrm>
          <a:prstGeom prst="rect">
            <a:avLst/>
          </a:prstGeom>
          <a:solidFill>
            <a:srgbClr val="9DC3E6">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06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608-2378-D54D-B0C6-35F113E23908}"/>
              </a:ext>
            </a:extLst>
          </p:cNvPr>
          <p:cNvSpPr>
            <a:spLocks noGrp="1"/>
          </p:cNvSpPr>
          <p:nvPr>
            <p:ph type="title"/>
          </p:nvPr>
        </p:nvSpPr>
        <p:spPr/>
        <p:txBody>
          <a:bodyPr/>
          <a:lstStyle/>
          <a:p>
            <a:r>
              <a:rPr lang="en-US" dirty="0"/>
              <a:t>Example Code Discussion</a:t>
            </a:r>
            <a:br>
              <a:rPr lang="en-US" b="1" dirty="0">
                <a:solidFill>
                  <a:prstClr val="black"/>
                </a:solidFill>
              </a:rPr>
            </a:br>
            <a:r>
              <a:rPr lang="en-US" altLang="zh-TW" sz="2400" dirty="0">
                <a:solidFill>
                  <a:prstClr val="black"/>
                </a:solidFill>
              </a:rPr>
              <a:t>Comparison of </a:t>
            </a:r>
            <a:r>
              <a:rPr lang="en-US" altLang="zh-TW" sz="2400" dirty="0" err="1">
                <a:solidFill>
                  <a:prstClr val="black"/>
                </a:solidFill>
              </a:rPr>
              <a:t>ListSum</a:t>
            </a:r>
            <a:r>
              <a:rPr lang="en-US" altLang="zh-TW" sz="2400" dirty="0">
                <a:solidFill>
                  <a:prstClr val="black"/>
                </a:solidFill>
              </a:rPr>
              <a:t> in Pseudo Code and C</a:t>
            </a:r>
            <a:endParaRPr lang="en-US" dirty="0"/>
          </a:p>
        </p:txBody>
      </p:sp>
      <p:sp>
        <p:nvSpPr>
          <p:cNvPr id="3" name="Content Placeholder 2">
            <a:extLst>
              <a:ext uri="{FF2B5EF4-FFF2-40B4-BE49-F238E27FC236}">
                <a16:creationId xmlns:a16="http://schemas.microsoft.com/office/drawing/2014/main" id="{61FC4FFF-011D-0442-ABEC-53610E009657}"/>
              </a:ext>
            </a:extLst>
          </p:cNvPr>
          <p:cNvSpPr>
            <a:spLocks noGrp="1"/>
          </p:cNvSpPr>
          <p:nvPr>
            <p:ph idx="1"/>
          </p:nvPr>
        </p:nvSpPr>
        <p:spPr/>
        <p:txBody>
          <a:bodyPr/>
          <a:lstStyle/>
          <a:p>
            <a:r>
              <a:rPr lang="en-US" dirty="0"/>
              <a:t>In C, we write </a:t>
            </a:r>
            <a:r>
              <a:rPr lang="en-US" dirty="0" err="1"/>
              <a:t>ListSum</a:t>
            </a:r>
            <a:r>
              <a:rPr lang="en-US" dirty="0"/>
              <a:t> as: </a:t>
            </a:r>
          </a:p>
          <a:p>
            <a:endParaRPr lang="en-US" dirty="0"/>
          </a:p>
        </p:txBody>
      </p:sp>
      <p:sp>
        <p:nvSpPr>
          <p:cNvPr id="4" name="Date Placeholder 3">
            <a:extLst>
              <a:ext uri="{FF2B5EF4-FFF2-40B4-BE49-F238E27FC236}">
                <a16:creationId xmlns:a16="http://schemas.microsoft.com/office/drawing/2014/main" id="{025BF746-021E-9447-AD99-CACF3D3D1C62}"/>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04FCA634-0D63-E941-8038-9F412CA4C37C}"/>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D8690629-C9C3-7B4F-BABD-FDD96F10B4F4}"/>
              </a:ext>
            </a:extLst>
          </p:cNvPr>
          <p:cNvSpPr>
            <a:spLocks noGrp="1"/>
          </p:cNvSpPr>
          <p:nvPr>
            <p:ph type="sldNum" sz="quarter" idx="12"/>
          </p:nvPr>
        </p:nvSpPr>
        <p:spPr/>
        <p:txBody>
          <a:bodyPr/>
          <a:lstStyle/>
          <a:p>
            <a:fld id="{F12FD693-7EEE-EB4B-8E4A-5201F802BE3C}" type="slidenum">
              <a:rPr lang="en-US" smtClean="0"/>
              <a:t>23</a:t>
            </a:fld>
            <a:endParaRPr lang="en-US"/>
          </a:p>
        </p:txBody>
      </p:sp>
      <p:sp>
        <p:nvSpPr>
          <p:cNvPr id="11" name="Rectangle 10">
            <a:extLst>
              <a:ext uri="{FF2B5EF4-FFF2-40B4-BE49-F238E27FC236}">
                <a16:creationId xmlns:a16="http://schemas.microsoft.com/office/drawing/2014/main" id="{8531C98E-9F64-9C41-A1E0-A025ED88BC1C}"/>
              </a:ext>
            </a:extLst>
          </p:cNvPr>
          <p:cNvSpPr/>
          <p:nvPr/>
        </p:nvSpPr>
        <p:spPr>
          <a:xfrm>
            <a:off x="838199" y="2341582"/>
            <a:ext cx="4748409" cy="2800767"/>
          </a:xfrm>
          <a:prstGeom prst="rect">
            <a:avLst/>
          </a:prstGeom>
          <a:solidFill>
            <a:schemeClr val="bg1">
              <a:lumMod val="95000"/>
            </a:schemeClr>
          </a:solidFill>
        </p:spPr>
        <p:txBody>
          <a:bodyPr wrap="square">
            <a:spAutoFit/>
          </a:bodyPr>
          <a:lstStyle/>
          <a:p>
            <a:r>
              <a:rPr lang="en-HK" altLang="zh-HK" sz="1600" dirty="0">
                <a:solidFill>
                  <a:srgbClr val="000088"/>
                </a:solidFill>
                <a:latin typeface="Consolas" panose="020B0609020204030204" pitchFamily="49" charset="0"/>
                <a:cs typeface="Consolas" panose="020B0609020204030204" pitchFamily="49" charset="0"/>
              </a:rPr>
              <a:t>typedef struct </a:t>
            </a:r>
            <a:r>
              <a:rPr lang="en-HK" altLang="zh-HK" sz="1600" dirty="0">
                <a:solidFill>
                  <a:srgbClr val="660066"/>
                </a:solidFill>
                <a:latin typeface="Consolas" panose="020B0609020204030204" pitchFamily="49" charset="0"/>
                <a:cs typeface="Consolas" panose="020B0609020204030204" pitchFamily="49" charset="0"/>
              </a:rPr>
              <a:t>Node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altLang="zh-HK" sz="1600" dirty="0">
                <a:solidFill>
                  <a:srgbClr val="666600"/>
                </a:solidFill>
                <a:latin typeface="Consolas" panose="020B0609020204030204" pitchFamily="49" charset="0"/>
                <a:cs typeface="Consolas" panose="020B0609020204030204" pitchFamily="49" charset="0"/>
              </a:rPr>
              <a:t>;</a:t>
            </a:r>
            <a:endParaRPr lang="en-HK" sz="1600" dirty="0">
              <a:solidFill>
                <a:srgbClr val="000088"/>
              </a:solidFill>
              <a:latin typeface="Consolas" panose="020B0609020204030204" pitchFamily="49" charset="0"/>
              <a:cs typeface="Consolas" panose="020B0609020204030204" pitchFamily="49" charset="0"/>
            </a:endParaRPr>
          </a:p>
          <a:p>
            <a:r>
              <a:rPr lang="en-HK" sz="1600" dirty="0">
                <a:solidFill>
                  <a:srgbClr val="000088"/>
                </a:solidFill>
                <a:latin typeface="Consolas" panose="020B0609020204030204" pitchFamily="49" charset="0"/>
                <a:cs typeface="Consolas" panose="020B0609020204030204" pitchFamily="49" charset="0"/>
              </a:rPr>
              <a:t>struct</a:t>
            </a:r>
            <a:r>
              <a:rPr lang="en-HK" sz="1600" dirty="0">
                <a:solidFill>
                  <a:srgbClr val="000000"/>
                </a:solidFill>
                <a:latin typeface="Consolas" panose="020B0609020204030204" pitchFamily="49" charset="0"/>
                <a:cs typeface="Consolas" panose="020B0609020204030204" pitchFamily="49" charset="0"/>
              </a:rPr>
              <a:t> </a:t>
            </a:r>
            <a:r>
              <a:rPr lang="en-HK" sz="1600" dirty="0">
                <a:solidFill>
                  <a:srgbClr val="660066"/>
                </a:solidFill>
                <a:latin typeface="Consolas" panose="020B0609020204030204" pitchFamily="49" charset="0"/>
                <a:cs typeface="Consolas" panose="020B0609020204030204" pitchFamily="49" charset="0"/>
              </a:rPr>
              <a:t>Node</a:t>
            </a:r>
            <a:r>
              <a:rPr lang="en-HK" sz="1600" dirty="0">
                <a:solidFill>
                  <a:srgbClr val="000000"/>
                </a:solidFill>
                <a:latin typeface="Consolas" panose="020B0609020204030204" pitchFamily="49" charset="0"/>
                <a:cs typeface="Consolas" panose="020B0609020204030204" pitchFamily="49" charset="0"/>
              </a:rPr>
              <a:t> </a:t>
            </a:r>
            <a:r>
              <a:rPr lang="en-HK" sz="1600" dirty="0">
                <a:solidFill>
                  <a:srgbClr val="666600"/>
                </a:solidFill>
                <a:latin typeface="Consolas" panose="020B0609020204030204" pitchFamily="49" charset="0"/>
                <a:cs typeface="Consolas" panose="020B0609020204030204" pitchFamily="49" charset="0"/>
              </a:rPr>
              <a:t>{</a:t>
            </a:r>
            <a:endParaRPr lang="en-HK" altLang="zh-HK" sz="1600" dirty="0">
              <a:solidFill>
                <a:srgbClr val="000000"/>
              </a:solidFill>
              <a:latin typeface="Consolas" panose="020B0609020204030204" pitchFamily="49" charset="0"/>
              <a:cs typeface="Consolas" panose="020B0609020204030204" pitchFamily="49" charset="0"/>
            </a:endParaRPr>
          </a:p>
          <a:p>
            <a:r>
              <a:rPr lang="en-HK" altLang="zh-HK" sz="1600" dirty="0">
                <a:solidFill>
                  <a:srgbClr val="000000"/>
                </a:solidFill>
                <a:latin typeface="Consolas" panose="020B0609020204030204" pitchFamily="49" charset="0"/>
                <a:cs typeface="Consolas" panose="020B0609020204030204" pitchFamily="49" charset="0"/>
              </a:rPr>
              <a:t>    </a:t>
            </a:r>
            <a:r>
              <a:rPr lang="en-HK" altLang="zh-HK" sz="1600" dirty="0">
                <a:solidFill>
                  <a:srgbClr val="000088"/>
                </a:solidFill>
                <a:latin typeface="Consolas" panose="020B0609020204030204" pitchFamily="49" charset="0"/>
                <a:cs typeface="Consolas" panose="020B0609020204030204" pitchFamily="49" charset="0"/>
              </a:rPr>
              <a:t>int</a:t>
            </a:r>
            <a:r>
              <a:rPr lang="en-HK" altLang="zh-HK" sz="1600" dirty="0">
                <a:solidFill>
                  <a:srgbClr val="000000"/>
                </a:solidFill>
                <a:latin typeface="Consolas" panose="020B0609020204030204" pitchFamily="49" charset="0"/>
                <a:cs typeface="Consolas" panose="020B0609020204030204" pitchFamily="49" charset="0"/>
              </a:rPr>
              <a:t> element</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000088"/>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altLang="zh-HK" sz="1600" dirty="0">
                <a:solidFill>
                  <a:srgbClr val="000088"/>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next</a:t>
            </a:r>
            <a:r>
              <a:rPr lang="en-HK" altLang="zh-HK" sz="1600" dirty="0">
                <a:solidFill>
                  <a:srgbClr val="666600"/>
                </a:solidFill>
                <a:latin typeface="Consolas" panose="020B0609020204030204" pitchFamily="49" charset="0"/>
                <a:cs typeface="Consolas" panose="020B0609020204030204" pitchFamily="49" charset="0"/>
              </a:rPr>
              <a:t>;</a:t>
            </a:r>
            <a:endParaRPr lang="en-HK" sz="1600" dirty="0">
              <a:solidFill>
                <a:srgbClr val="000000"/>
              </a:solidFill>
              <a:latin typeface="Consolas" panose="020B0609020204030204" pitchFamily="49" charset="0"/>
              <a:cs typeface="Consolas" panose="020B0609020204030204" pitchFamily="49" charset="0"/>
            </a:endParaRPr>
          </a:p>
          <a:p>
            <a:r>
              <a:rPr lang="en-HK" sz="1600" dirty="0">
                <a:solidFill>
                  <a:srgbClr val="000000"/>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sz="1600" dirty="0">
                <a:solidFill>
                  <a:srgbClr val="000000"/>
                </a:solidFill>
                <a:latin typeface="Consolas" panose="020B0609020204030204" pitchFamily="49" charset="0"/>
                <a:cs typeface="Consolas" panose="020B0609020204030204" pitchFamily="49" charset="0"/>
              </a:rPr>
              <a:t> </a:t>
            </a:r>
            <a:r>
              <a:rPr lang="en-HK" sz="1600" dirty="0" err="1">
                <a:solidFill>
                  <a:srgbClr val="000000"/>
                </a:solidFill>
                <a:latin typeface="Consolas" panose="020B0609020204030204" pitchFamily="49" charset="0"/>
                <a:cs typeface="Consolas" panose="020B0609020204030204" pitchFamily="49" charset="0"/>
              </a:rPr>
              <a:t>prev</a:t>
            </a:r>
            <a:r>
              <a:rPr lang="en-HK" sz="1600" dirty="0">
                <a:solidFill>
                  <a:srgbClr val="666600"/>
                </a:solidFill>
                <a:latin typeface="Consolas" panose="020B0609020204030204" pitchFamily="49" charset="0"/>
                <a:cs typeface="Consolas" panose="020B0609020204030204" pitchFamily="49" charset="0"/>
              </a:rPr>
              <a:t>;</a:t>
            </a:r>
            <a:r>
              <a:rPr lang="en-HK" altLang="zh-HK" sz="1600" dirty="0">
                <a:solidFill>
                  <a:srgbClr val="000088"/>
                </a:solidFill>
                <a:latin typeface="Consolas" panose="020B0609020204030204" pitchFamily="49" charset="0"/>
                <a:cs typeface="Consolas" panose="020B0609020204030204" pitchFamily="49" charset="0"/>
              </a:rPr>
              <a:t> </a:t>
            </a:r>
            <a:endParaRPr lang="en-HK" sz="1600" dirty="0">
              <a:solidFill>
                <a:srgbClr val="666600"/>
              </a:solidFill>
              <a:latin typeface="Consolas" panose="020B0609020204030204" pitchFamily="49" charset="0"/>
              <a:cs typeface="Consolas" panose="020B0609020204030204" pitchFamily="49" charset="0"/>
            </a:endParaRPr>
          </a:p>
          <a:p>
            <a:r>
              <a:rPr lang="en-HK" sz="1600" dirty="0">
                <a:solidFill>
                  <a:srgbClr val="666600"/>
                </a:solidFill>
                <a:latin typeface="Consolas" panose="020B0609020204030204" pitchFamily="49" charset="0"/>
                <a:cs typeface="Consolas" panose="020B0609020204030204" pitchFamily="49" charset="0"/>
              </a:rPr>
              <a:t>}</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000088"/>
                </a:solidFill>
                <a:latin typeface="Consolas" panose="020B0609020204030204" pitchFamily="49" charset="0"/>
                <a:cs typeface="Consolas" panose="020B0609020204030204" pitchFamily="49" charset="0"/>
              </a:rPr>
              <a:t>typedef struct </a:t>
            </a:r>
            <a:r>
              <a:rPr lang="en-HK" altLang="zh-HK" sz="1600" dirty="0" err="1">
                <a:solidFill>
                  <a:srgbClr val="660066"/>
                </a:solidFill>
                <a:latin typeface="Consolas" panose="020B0609020204030204" pitchFamily="49" charset="0"/>
                <a:cs typeface="Consolas" panose="020B0609020204030204" pitchFamily="49" charset="0"/>
              </a:rPr>
              <a:t>ListRecord</a:t>
            </a:r>
            <a:r>
              <a:rPr lang="en-HK" altLang="zh-HK" sz="1600" dirty="0">
                <a:solidFill>
                  <a:srgbClr val="660066"/>
                </a:solidFill>
                <a:latin typeface="Consolas" panose="020B0609020204030204" pitchFamily="49" charset="0"/>
                <a:cs typeface="Consolas" panose="020B0609020204030204" pitchFamily="49" charset="0"/>
              </a:rPr>
              <a:t>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660066"/>
                </a:solidFill>
                <a:latin typeface="Consolas" panose="020B0609020204030204" pitchFamily="49" charset="0"/>
                <a:cs typeface="Consolas" panose="020B0609020204030204" pitchFamily="49" charset="0"/>
              </a:rPr>
              <a:t>List</a:t>
            </a:r>
            <a:r>
              <a:rPr lang="en-HK" altLang="zh-HK" sz="1600" dirty="0">
                <a:solidFill>
                  <a:srgbClr val="666600"/>
                </a:solidFill>
                <a:latin typeface="Consolas" panose="020B0609020204030204" pitchFamily="49" charset="0"/>
                <a:cs typeface="Consolas" panose="020B0609020204030204" pitchFamily="49" charset="0"/>
              </a:rPr>
              <a:t>;</a:t>
            </a:r>
            <a:endParaRPr lang="en-HK" sz="1600" dirty="0">
              <a:solidFill>
                <a:srgbClr val="666600"/>
              </a:solidFill>
              <a:latin typeface="Consolas" panose="020B0609020204030204" pitchFamily="49" charset="0"/>
              <a:cs typeface="Consolas" panose="020B0609020204030204" pitchFamily="49" charset="0"/>
            </a:endParaRPr>
          </a:p>
          <a:p>
            <a:r>
              <a:rPr lang="en-HK" altLang="zh-HK" sz="1600" dirty="0">
                <a:solidFill>
                  <a:srgbClr val="000088"/>
                </a:solidFill>
                <a:latin typeface="Consolas" panose="020B0609020204030204" pitchFamily="49" charset="0"/>
                <a:cs typeface="Consolas" panose="020B0609020204030204" pitchFamily="49" charset="0"/>
              </a:rPr>
              <a:t>struct</a:t>
            </a:r>
            <a:r>
              <a:rPr lang="en-HK" altLang="zh-HK" sz="1600" dirty="0">
                <a:solidFill>
                  <a:srgbClr val="000000"/>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ListRecord</a:t>
            </a:r>
            <a:r>
              <a:rPr lang="en-HK" altLang="zh-HK" sz="1600" dirty="0">
                <a:solidFill>
                  <a:srgbClr val="000000"/>
                </a:solidFill>
                <a:latin typeface="Consolas" panose="020B0609020204030204" pitchFamily="49" charset="0"/>
                <a:cs typeface="Consolas" panose="020B0609020204030204" pitchFamily="49" charset="0"/>
              </a:rPr>
              <a:t> </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altLang="zh-HK" sz="1600" dirty="0">
                <a:solidFill>
                  <a:srgbClr val="000088"/>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head</a:t>
            </a:r>
            <a:r>
              <a:rPr lang="en-HK" altLang="zh-HK" sz="1600" dirty="0">
                <a:solidFill>
                  <a:srgbClr val="666600"/>
                </a:solidFill>
                <a:latin typeface="Consolas" panose="020B0609020204030204" pitchFamily="49" charset="0"/>
                <a:cs typeface="Consolas" panose="020B0609020204030204" pitchFamily="49" charset="0"/>
              </a:rPr>
              <a:t>;</a:t>
            </a:r>
            <a:endParaRPr lang="en-HK" altLang="zh-HK" sz="1600" dirty="0">
              <a:solidFill>
                <a:srgbClr val="000000"/>
              </a:solidFill>
              <a:latin typeface="Consolas" panose="020B0609020204030204" pitchFamily="49" charset="0"/>
              <a:cs typeface="Consolas" panose="020B0609020204030204" pitchFamily="49" charset="0"/>
            </a:endParaRPr>
          </a:p>
          <a:p>
            <a:r>
              <a:rPr lang="en-HK" altLang="zh-HK" sz="1600" dirty="0">
                <a:solidFill>
                  <a:srgbClr val="000000"/>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altLang="zh-HK" sz="1600" dirty="0">
                <a:solidFill>
                  <a:srgbClr val="000000"/>
                </a:solidFill>
                <a:latin typeface="Consolas" panose="020B0609020204030204" pitchFamily="49" charset="0"/>
                <a:cs typeface="Consolas" panose="020B0609020204030204" pitchFamily="49" charset="0"/>
              </a:rPr>
              <a:t> tail</a:t>
            </a:r>
            <a:r>
              <a:rPr lang="en-HK" altLang="zh-HK" sz="1600" dirty="0">
                <a:solidFill>
                  <a:srgbClr val="666600"/>
                </a:solidFill>
                <a:latin typeface="Consolas" panose="020B0609020204030204" pitchFamily="49" charset="0"/>
                <a:cs typeface="Consolas" panose="020B0609020204030204" pitchFamily="49" charset="0"/>
              </a:rPr>
              <a:t>;</a:t>
            </a:r>
            <a:r>
              <a:rPr lang="en-HK" altLang="zh-HK" sz="1600" dirty="0">
                <a:solidFill>
                  <a:srgbClr val="000088"/>
                </a:solidFill>
                <a:latin typeface="Consolas" panose="020B0609020204030204" pitchFamily="49" charset="0"/>
                <a:cs typeface="Consolas" panose="020B0609020204030204" pitchFamily="49" charset="0"/>
              </a:rPr>
              <a:t> </a:t>
            </a:r>
            <a:endParaRPr lang="en-HK" altLang="zh-HK" sz="1600" dirty="0">
              <a:solidFill>
                <a:srgbClr val="666600"/>
              </a:solidFill>
              <a:latin typeface="Consolas" panose="020B0609020204030204" pitchFamily="49" charset="0"/>
              <a:cs typeface="Consolas" panose="020B0609020204030204" pitchFamily="49" charset="0"/>
            </a:endParaRPr>
          </a:p>
          <a:p>
            <a:r>
              <a:rPr lang="en-HK" altLang="zh-HK" sz="1600" dirty="0">
                <a:solidFill>
                  <a:srgbClr val="666600"/>
                </a:solidFill>
                <a:latin typeface="Consolas" panose="020B0609020204030204" pitchFamily="49" charset="0"/>
                <a:cs typeface="Consolas" panose="020B0609020204030204" pitchFamily="49" charset="0"/>
              </a:rPr>
              <a:t>};</a:t>
            </a:r>
            <a:endParaRPr lang="en-US" sz="1600" dirty="0">
              <a:solidFill>
                <a:srgbClr val="666600"/>
              </a:solidFill>
              <a:latin typeface="Consolas" panose="020B0609020204030204" pitchFamily="49" charset="0"/>
              <a:cs typeface="Consolas" panose="020B0609020204030204" pitchFamily="49" charset="0"/>
            </a:endParaRPr>
          </a:p>
        </p:txBody>
      </p:sp>
      <p:pic>
        <p:nvPicPr>
          <p:cNvPr id="7" name="Picture 6">
            <a:extLst>
              <a:ext uri="{FF2B5EF4-FFF2-40B4-BE49-F238E27FC236}">
                <a16:creationId xmlns:a16="http://schemas.microsoft.com/office/drawing/2014/main" id="{5EDCE097-BDFF-9B48-905C-867889697F3B}"/>
              </a:ext>
            </a:extLst>
          </p:cNvPr>
          <p:cNvPicPr>
            <a:picLocks noChangeAspect="1"/>
          </p:cNvPicPr>
          <p:nvPr/>
        </p:nvPicPr>
        <p:blipFill rotWithShape="1">
          <a:blip r:embed="rId2"/>
          <a:srcRect l="2165" t="40603" r="54022" b="22584"/>
          <a:stretch/>
        </p:blipFill>
        <p:spPr>
          <a:xfrm>
            <a:off x="6307456" y="4330428"/>
            <a:ext cx="3198151" cy="2025922"/>
          </a:xfrm>
          <a:prstGeom prst="rect">
            <a:avLst/>
          </a:prstGeom>
        </p:spPr>
      </p:pic>
      <p:sp>
        <p:nvSpPr>
          <p:cNvPr id="12" name="Rectangle 11">
            <a:extLst>
              <a:ext uri="{FF2B5EF4-FFF2-40B4-BE49-F238E27FC236}">
                <a16:creationId xmlns:a16="http://schemas.microsoft.com/office/drawing/2014/main" id="{8F261C4A-E587-E54C-919B-E77F5A7B45FF}"/>
              </a:ext>
            </a:extLst>
          </p:cNvPr>
          <p:cNvSpPr/>
          <p:nvPr/>
        </p:nvSpPr>
        <p:spPr>
          <a:xfrm>
            <a:off x="6096000" y="1905749"/>
            <a:ext cx="4748407" cy="2308324"/>
          </a:xfrm>
          <a:prstGeom prst="rect">
            <a:avLst/>
          </a:prstGeom>
          <a:solidFill>
            <a:schemeClr val="bg1">
              <a:lumMod val="95000"/>
            </a:schemeClr>
          </a:solidFill>
        </p:spPr>
        <p:txBody>
          <a:bodyPr wrap="square">
            <a:spAutoFit/>
          </a:bodyPr>
          <a:lstStyle/>
          <a:p>
            <a:r>
              <a:rPr lang="en-HK" altLang="zh-HK" sz="1600" dirty="0">
                <a:solidFill>
                  <a:srgbClr val="000088"/>
                </a:solidFill>
                <a:latin typeface="Consolas" panose="020B0609020204030204" pitchFamily="49" charset="0"/>
                <a:cs typeface="Consolas" panose="020B0609020204030204" pitchFamily="49" charset="0"/>
              </a:rPr>
              <a:t>int </a:t>
            </a:r>
            <a:r>
              <a:rPr lang="en-HK" altLang="zh-HK" sz="1600" dirty="0" err="1">
                <a:solidFill>
                  <a:srgbClr val="000000"/>
                </a:solidFill>
                <a:latin typeface="Consolas" panose="020B0609020204030204" pitchFamily="49" charset="0"/>
                <a:cs typeface="Consolas" panose="020B0609020204030204" pitchFamily="49" charset="0"/>
              </a:rPr>
              <a:t>ListSum</a:t>
            </a:r>
            <a:r>
              <a:rPr lang="en-HK" altLang="zh-HK" sz="1600" dirty="0">
                <a:solidFill>
                  <a:srgbClr val="666600"/>
                </a:solidFill>
                <a:latin typeface="Consolas" panose="020B0609020204030204" pitchFamily="49" charset="0"/>
                <a:cs typeface="Consolas" panose="020B0609020204030204" pitchFamily="49" charset="0"/>
              </a:rPr>
              <a:t>(</a:t>
            </a:r>
            <a:r>
              <a:rPr lang="en-HK" altLang="zh-HK" sz="1600" dirty="0">
                <a:solidFill>
                  <a:srgbClr val="660066"/>
                </a:solidFill>
                <a:latin typeface="Consolas" panose="020B0609020204030204" pitchFamily="49" charset="0"/>
                <a:cs typeface="Consolas" panose="020B0609020204030204" pitchFamily="49" charset="0"/>
              </a:rPr>
              <a:t>List </a:t>
            </a:r>
            <a:r>
              <a:rPr lang="en-HK" altLang="zh-HK" sz="1600" dirty="0">
                <a:solidFill>
                  <a:srgbClr val="000000"/>
                </a:solidFill>
                <a:latin typeface="Consolas" panose="020B0609020204030204" pitchFamily="49" charset="0"/>
                <a:cs typeface="Consolas" panose="020B0609020204030204" pitchFamily="49" charset="0"/>
              </a:rPr>
              <a:t>L</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0066"/>
                </a:solidFill>
                <a:latin typeface="Consolas" panose="020B0609020204030204" pitchFamily="49" charset="0"/>
                <a:cs typeface="Consolas" panose="020B0609020204030204" pitchFamily="49" charset="0"/>
              </a:rPr>
              <a:t>    </a:t>
            </a:r>
            <a:r>
              <a:rPr lang="en-HK" altLang="zh-HK" sz="1600" dirty="0" err="1">
                <a:solidFill>
                  <a:srgbClr val="660066"/>
                </a:solidFill>
                <a:latin typeface="Consolas" panose="020B0609020204030204" pitchFamily="49" charset="0"/>
                <a:cs typeface="Consolas" panose="020B0609020204030204" pitchFamily="49" charset="0"/>
              </a:rPr>
              <a:t>PtrToNode</a:t>
            </a:r>
            <a:r>
              <a:rPr lang="en-HK" altLang="zh-HK" sz="1600" dirty="0">
                <a:solidFill>
                  <a:srgbClr val="660066"/>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node</a:t>
            </a:r>
            <a:r>
              <a:rPr lang="en-HK" altLang="zh-HK" sz="1600" dirty="0">
                <a:solidFill>
                  <a:srgbClr val="660066"/>
                </a:solidFill>
                <a:latin typeface="Consolas" panose="020B0609020204030204" pitchFamily="49" charset="0"/>
                <a:cs typeface="Consolas" panose="020B0609020204030204" pitchFamily="49" charset="0"/>
              </a:rPr>
              <a:t>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L</a:t>
            </a:r>
            <a:r>
              <a:rPr lang="en-HK" altLang="zh-HK" sz="1600" dirty="0">
                <a:solidFill>
                  <a:srgbClr val="666600"/>
                </a:solidFill>
                <a:latin typeface="Consolas" panose="020B0609020204030204" pitchFamily="49" charset="0"/>
                <a:cs typeface="Consolas" panose="020B0609020204030204" pitchFamily="49" charset="0"/>
              </a:rPr>
              <a:t>-&gt;</a:t>
            </a:r>
            <a:r>
              <a:rPr lang="en-HK" altLang="zh-HK" sz="1600" dirty="0">
                <a:solidFill>
                  <a:srgbClr val="000000"/>
                </a:solidFill>
                <a:latin typeface="Consolas" panose="020B0609020204030204" pitchFamily="49" charset="0"/>
                <a:cs typeface="Consolas" panose="020B0609020204030204" pitchFamily="49" charset="0"/>
              </a:rPr>
              <a:t>head</a:t>
            </a:r>
            <a:r>
              <a:rPr lang="en-HK" altLang="zh-HK" sz="1600" dirty="0">
                <a:solidFill>
                  <a:srgbClr val="666600"/>
                </a:solidFill>
                <a:latin typeface="Consolas" panose="020B0609020204030204" pitchFamily="49" charset="0"/>
                <a:cs typeface="Consolas" panose="020B0609020204030204" pitchFamily="49" charset="0"/>
              </a:rPr>
              <a:t>-&gt;</a:t>
            </a:r>
            <a:r>
              <a:rPr lang="en-HK" altLang="zh-HK" sz="1600" dirty="0">
                <a:solidFill>
                  <a:srgbClr val="000000"/>
                </a:solidFill>
                <a:latin typeface="Consolas" panose="020B0609020204030204" pitchFamily="49" charset="0"/>
                <a:cs typeface="Consolas" panose="020B0609020204030204" pitchFamily="49" charset="0"/>
              </a:rPr>
              <a:t>next</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88"/>
                </a:solidFill>
                <a:latin typeface="Consolas" panose="020B0609020204030204" pitchFamily="49" charset="0"/>
                <a:cs typeface="Consolas" panose="020B0609020204030204" pitchFamily="49" charset="0"/>
              </a:rPr>
              <a:t>int </a:t>
            </a:r>
            <a:r>
              <a:rPr lang="en-HK" altLang="zh-HK" sz="1600" dirty="0">
                <a:solidFill>
                  <a:srgbClr val="000000"/>
                </a:solidFill>
                <a:latin typeface="Consolas" panose="020B0609020204030204" pitchFamily="49" charset="0"/>
                <a:cs typeface="Consolas" panose="020B0609020204030204" pitchFamily="49" charset="0"/>
              </a:rPr>
              <a:t>sum </a:t>
            </a:r>
            <a:r>
              <a:rPr lang="en-HK" altLang="zh-HK" sz="1600" dirty="0">
                <a:solidFill>
                  <a:srgbClr val="666600"/>
                </a:solidFill>
                <a:latin typeface="Consolas" panose="020B0609020204030204" pitchFamily="49" charset="0"/>
                <a:cs typeface="Consolas" panose="020B0609020204030204" pitchFamily="49" charset="0"/>
              </a:rPr>
              <a:t>= </a:t>
            </a:r>
            <a:r>
              <a:rPr lang="en-US" altLang="zh-HK" sz="1600" dirty="0">
                <a:solidFill>
                  <a:srgbClr val="006666"/>
                </a:solidFill>
                <a:latin typeface="Consolas" panose="020B0609020204030204" pitchFamily="49" charset="0"/>
                <a:cs typeface="Consolas" panose="020B0609020204030204" pitchFamily="49" charset="0"/>
              </a:rPr>
              <a:t>1</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88"/>
                </a:solidFill>
                <a:latin typeface="Consolas" panose="020B0609020204030204" pitchFamily="49" charset="0"/>
                <a:cs typeface="Consolas" panose="020B0609020204030204" pitchFamily="49" charset="0"/>
              </a:rPr>
              <a:t>   while </a:t>
            </a:r>
            <a:r>
              <a:rPr lang="en-HK" altLang="zh-HK" sz="1600" dirty="0">
                <a:solidFill>
                  <a:srgbClr val="666600"/>
                </a:solidFill>
                <a:latin typeface="Consolas" panose="020B0609020204030204" pitchFamily="49" charset="0"/>
                <a:cs typeface="Consolas" panose="020B0609020204030204" pitchFamily="49" charset="0"/>
              </a:rPr>
              <a:t>(</a:t>
            </a:r>
            <a:r>
              <a:rPr lang="en-HK" altLang="zh-HK" sz="1600" dirty="0">
                <a:solidFill>
                  <a:srgbClr val="000000"/>
                </a:solidFill>
                <a:latin typeface="Consolas" panose="020B0609020204030204" pitchFamily="49" charset="0"/>
                <a:cs typeface="Consolas" panose="020B0609020204030204" pitchFamily="49" charset="0"/>
              </a:rPr>
              <a:t>node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L</a:t>
            </a:r>
            <a:r>
              <a:rPr lang="en-HK" altLang="zh-HK" sz="1600" dirty="0">
                <a:solidFill>
                  <a:srgbClr val="666600"/>
                </a:solidFill>
                <a:latin typeface="Consolas" panose="020B0609020204030204" pitchFamily="49" charset="0"/>
                <a:cs typeface="Consolas" panose="020B0609020204030204" pitchFamily="49" charset="0"/>
              </a:rPr>
              <a:t>-&gt;</a:t>
            </a:r>
            <a:r>
              <a:rPr lang="en-HK" altLang="zh-HK" sz="1600" dirty="0">
                <a:solidFill>
                  <a:srgbClr val="000000"/>
                </a:solidFill>
                <a:latin typeface="Consolas" panose="020B0609020204030204" pitchFamily="49" charset="0"/>
                <a:cs typeface="Consolas" panose="020B0609020204030204" pitchFamily="49" charset="0"/>
              </a:rPr>
              <a:t>tail</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sum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node</a:t>
            </a:r>
            <a:r>
              <a:rPr lang="en-HK" altLang="zh-HK" sz="1600" dirty="0">
                <a:solidFill>
                  <a:srgbClr val="666600"/>
                </a:solidFill>
                <a:latin typeface="Consolas" panose="020B0609020204030204" pitchFamily="49" charset="0"/>
                <a:cs typeface="Consolas" panose="020B0609020204030204" pitchFamily="49" charset="0"/>
              </a:rPr>
              <a:t>-&gt;</a:t>
            </a:r>
            <a:r>
              <a:rPr lang="en-HK" altLang="zh-HK" sz="1600" dirty="0">
                <a:solidFill>
                  <a:srgbClr val="000000"/>
                </a:solidFill>
                <a:latin typeface="Consolas" panose="020B0609020204030204" pitchFamily="49" charset="0"/>
                <a:cs typeface="Consolas" panose="020B0609020204030204" pitchFamily="49" charset="0"/>
              </a:rPr>
              <a:t>element</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node </a:t>
            </a:r>
            <a:r>
              <a:rPr lang="en-HK" altLang="zh-HK" sz="1600" dirty="0">
                <a:solidFill>
                  <a:srgbClr val="666600"/>
                </a:solidFill>
                <a:latin typeface="Consolas" panose="020B0609020204030204" pitchFamily="49" charset="0"/>
                <a:cs typeface="Consolas" panose="020B0609020204030204" pitchFamily="49" charset="0"/>
              </a:rPr>
              <a:t>= </a:t>
            </a:r>
            <a:r>
              <a:rPr lang="en-HK" altLang="zh-HK" sz="1600" dirty="0">
                <a:solidFill>
                  <a:srgbClr val="000000"/>
                </a:solidFill>
                <a:latin typeface="Consolas" panose="020B0609020204030204" pitchFamily="49" charset="0"/>
                <a:cs typeface="Consolas" panose="020B0609020204030204" pitchFamily="49" charset="0"/>
              </a:rPr>
              <a:t>node</a:t>
            </a:r>
            <a:r>
              <a:rPr lang="en-HK" altLang="zh-HK" sz="1600" dirty="0">
                <a:solidFill>
                  <a:srgbClr val="666600"/>
                </a:solidFill>
                <a:latin typeface="Consolas" panose="020B0609020204030204" pitchFamily="49" charset="0"/>
                <a:cs typeface="Consolas" panose="020B0609020204030204" pitchFamily="49" charset="0"/>
              </a:rPr>
              <a:t>-&gt;</a:t>
            </a:r>
            <a:r>
              <a:rPr lang="en-HK" altLang="zh-HK" sz="1600" dirty="0">
                <a:solidFill>
                  <a:srgbClr val="000000"/>
                </a:solidFill>
                <a:latin typeface="Consolas" panose="020B0609020204030204" pitchFamily="49" charset="0"/>
                <a:cs typeface="Consolas" panose="020B0609020204030204" pitchFamily="49" charset="0"/>
              </a:rPr>
              <a:t>next</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    }</a:t>
            </a:r>
          </a:p>
          <a:p>
            <a:r>
              <a:rPr lang="en-HK" altLang="zh-HK" sz="1600" dirty="0">
                <a:solidFill>
                  <a:srgbClr val="666600"/>
                </a:solidFill>
                <a:latin typeface="Consolas" panose="020B0609020204030204" pitchFamily="49" charset="0"/>
                <a:cs typeface="Consolas" panose="020B0609020204030204" pitchFamily="49" charset="0"/>
              </a:rPr>
              <a:t>    </a:t>
            </a:r>
            <a:r>
              <a:rPr lang="en-HK" sz="1600" dirty="0">
                <a:solidFill>
                  <a:srgbClr val="000088"/>
                </a:solidFill>
                <a:latin typeface="Consolas" panose="020B0609020204030204" pitchFamily="49" charset="0"/>
                <a:cs typeface="Consolas" panose="020B0609020204030204" pitchFamily="49" charset="0"/>
              </a:rPr>
              <a:t>return </a:t>
            </a:r>
            <a:r>
              <a:rPr lang="en-HK" altLang="zh-HK" sz="1600" dirty="0">
                <a:solidFill>
                  <a:srgbClr val="000000"/>
                </a:solidFill>
                <a:latin typeface="Consolas" panose="020B0609020204030204" pitchFamily="49" charset="0"/>
                <a:cs typeface="Consolas" panose="020B0609020204030204" pitchFamily="49" charset="0"/>
              </a:rPr>
              <a:t>sum</a:t>
            </a:r>
            <a:r>
              <a:rPr lang="en-HK" altLang="zh-HK" sz="1600" dirty="0">
                <a:solidFill>
                  <a:srgbClr val="666600"/>
                </a:solidFill>
                <a:latin typeface="Consolas" panose="020B0609020204030204" pitchFamily="49" charset="0"/>
                <a:cs typeface="Consolas" panose="020B0609020204030204" pitchFamily="49" charset="0"/>
              </a:rPr>
              <a:t>;</a:t>
            </a:r>
          </a:p>
          <a:p>
            <a:r>
              <a:rPr lang="en-HK" altLang="zh-HK" sz="1600" dirty="0">
                <a:solidFill>
                  <a:srgbClr val="6666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3916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dirty="0"/>
              <a:t>Linked List</a:t>
            </a:r>
          </a:p>
          <a:p>
            <a:r>
              <a:rPr lang="en-US" dirty="0"/>
              <a:t>Stack</a:t>
            </a:r>
          </a:p>
          <a:p>
            <a:r>
              <a:rPr lang="en-US" dirty="0"/>
              <a:t>Queue</a:t>
            </a:r>
          </a:p>
          <a:p>
            <a:r>
              <a:rPr lang="en-US" dirty="0"/>
              <a:t>Example Code Discussion</a:t>
            </a:r>
          </a:p>
          <a:p>
            <a:r>
              <a:rPr lang="en-US" b="1" dirty="0"/>
              <a:t>Overview of Lab 2 Problems</a:t>
            </a:r>
          </a:p>
        </p:txBody>
      </p:sp>
      <p:sp>
        <p:nvSpPr>
          <p:cNvPr id="7" name="Date Placeholder 6">
            <a:extLst>
              <a:ext uri="{FF2B5EF4-FFF2-40B4-BE49-F238E27FC236}">
                <a16:creationId xmlns:a16="http://schemas.microsoft.com/office/drawing/2014/main" id="{0A5B52D2-3D21-4AFB-A7EA-D52F55C5D119}"/>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DF5822C6-81D6-4110-A3B4-3B3D4FD1DD1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912C79E6-C91E-4A0D-AFAF-2620F57082CC}"/>
              </a:ext>
            </a:extLst>
          </p:cNvPr>
          <p:cNvSpPr>
            <a:spLocks noGrp="1"/>
          </p:cNvSpPr>
          <p:nvPr>
            <p:ph type="sldNum" sz="quarter" idx="12"/>
          </p:nvPr>
        </p:nvSpPr>
        <p:spPr/>
        <p:txBody>
          <a:bodyPr/>
          <a:lstStyle/>
          <a:p>
            <a:fld id="{F12FD693-7EEE-EB4B-8E4A-5201F802BE3C}" type="slidenum">
              <a:rPr lang="en-US" smtClean="0"/>
              <a:t>24</a:t>
            </a:fld>
            <a:endParaRPr lang="en-US"/>
          </a:p>
        </p:txBody>
      </p:sp>
    </p:spTree>
    <p:extLst>
      <p:ext uri="{BB962C8B-B14F-4D97-AF65-F5344CB8AC3E}">
        <p14:creationId xmlns:p14="http://schemas.microsoft.com/office/powerpoint/2010/main" val="167572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825625"/>
            <a:ext cx="5152697" cy="4351338"/>
          </a:xfrm>
        </p:spPr>
        <p:txBody>
          <a:bodyPr>
            <a:normAutofit/>
          </a:bodyPr>
          <a:lstStyle/>
          <a:p>
            <a:r>
              <a:rPr lang="en-US" sz="2400" dirty="0"/>
              <a:t>Straight forward implementation of stack with array</a:t>
            </a:r>
          </a:p>
          <a:p>
            <a:r>
              <a:rPr lang="en-US" sz="2400" dirty="0"/>
              <a:t>Key points to note:</a:t>
            </a:r>
          </a:p>
          <a:p>
            <a:pPr lvl="1"/>
            <a:r>
              <a:rPr lang="en-US" sz="2000" dirty="0"/>
              <a:t>Conditions for fullness/emptiness of stack</a:t>
            </a:r>
          </a:p>
          <a:p>
            <a:pPr lvl="1"/>
            <a:endParaRPr lang="en-US" sz="2000" dirty="0"/>
          </a:p>
        </p:txBody>
      </p:sp>
      <p:sp>
        <p:nvSpPr>
          <p:cNvPr id="2" name="Title 1"/>
          <p:cNvSpPr>
            <a:spLocks noGrp="1"/>
          </p:cNvSpPr>
          <p:nvPr>
            <p:ph type="title"/>
          </p:nvPr>
        </p:nvSpPr>
        <p:spPr/>
        <p:txBody>
          <a:bodyPr/>
          <a:lstStyle/>
          <a:p>
            <a:r>
              <a:rPr lang="en-US" dirty="0"/>
              <a:t>Lab 2</a:t>
            </a:r>
            <a:br>
              <a:rPr lang="en-US" b="1" dirty="0"/>
            </a:br>
            <a:r>
              <a:rPr lang="en-US" altLang="zh-TW" sz="2400" dirty="0">
                <a:solidFill>
                  <a:prstClr val="black"/>
                </a:solidFill>
              </a:rPr>
              <a:t>Problem 1</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201102" y="196692"/>
            <a:ext cx="5152697" cy="6201698"/>
          </a:xfrm>
          <a:prstGeom prst="rect">
            <a:avLst/>
          </a:prstGeom>
          <a:ln>
            <a:solidFill>
              <a:schemeClr val="tx1"/>
            </a:solidFill>
          </a:ln>
        </p:spPr>
        <p:txBody>
          <a:bodyPr wrap="square">
            <a:spAutoFit/>
          </a:bodyPr>
          <a:lstStyle/>
          <a:p>
            <a:pPr>
              <a:spcAft>
                <a:spcPts val="600"/>
              </a:spcAft>
            </a:pPr>
            <a:r>
              <a:rPr lang="en-HK" sz="1400" b="1" dirty="0">
                <a:latin typeface="Calibri Light" panose="020F0302020204030204" pitchFamily="34" charset="0"/>
                <a:ea typeface="DengXian" panose="02010600030101010101" pitchFamily="2" charset="-122"/>
                <a:cs typeface="Calibri Light" panose="020F0302020204030204" pitchFamily="34" charset="0"/>
              </a:rPr>
              <a:t>Implementing Stack with Array</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Description:</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Given a series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operations,</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p</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lease complete the stack ADT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for</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respective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operations.</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Input: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The first line is a positive integer N</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denotes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capacity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en-US" sz="1400" dirty="0">
                <a:latin typeface="Calibri Light" panose="020F0302020204030204" pitchFamily="34" charset="0"/>
                <a:ea typeface="DengXian" panose="02010600030101010101" pitchFamily="2" charset="-122"/>
                <a:cs typeface="Calibri Light" panose="020F0302020204030204" pitchFamily="34" charset="0"/>
              </a:rPr>
              <a:t>, followed by M lines of stack operations, each chosen from one of the followings: Push x, Pop, </a:t>
            </a:r>
            <a:r>
              <a:rPr lang="en-US" sz="1400" dirty="0" err="1">
                <a:latin typeface="Calibri Light" panose="020F0302020204030204" pitchFamily="34" charset="0"/>
                <a:ea typeface="DengXian" panose="02010600030101010101" pitchFamily="2" charset="-122"/>
                <a:cs typeface="Calibri Light" panose="020F0302020204030204" pitchFamily="34" charset="0"/>
              </a:rPr>
              <a:t>Isfull</a:t>
            </a:r>
            <a:r>
              <a:rPr lang="en-US" sz="1400" dirty="0">
                <a:latin typeface="Calibri Light" panose="020F0302020204030204" pitchFamily="34" charset="0"/>
                <a:ea typeface="DengXian" panose="02010600030101010101" pitchFamily="2" charset="-122"/>
                <a:cs typeface="Calibri Light" panose="020F0302020204030204" pitchFamily="34" charset="0"/>
              </a:rPr>
              <a:t> and </a:t>
            </a:r>
            <a:r>
              <a:rPr lang="en-US" sz="1400" dirty="0" err="1">
                <a:latin typeface="Calibri Light" panose="020F0302020204030204" pitchFamily="34" charset="0"/>
                <a:ea typeface="DengXian" panose="02010600030101010101" pitchFamily="2" charset="-122"/>
                <a:cs typeface="Calibri Light" panose="020F0302020204030204" pitchFamily="34" charset="0"/>
              </a:rPr>
              <a:t>Isempty</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except</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t>
            </a:r>
            <a:r>
              <a:rPr lang="en-US" sz="1400" dirty="0">
                <a:latin typeface="Calibri Light" panose="020F0302020204030204" pitchFamily="34" charset="0"/>
                <a:ea typeface="DengXian" panose="02010600030101010101" pitchFamily="2" charset="-122"/>
                <a:cs typeface="Calibri Light" panose="020F0302020204030204" pitchFamily="34" charset="0"/>
              </a:rPr>
              <a:t>he last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en-US" sz="1400" dirty="0">
                <a:latin typeface="Calibri Light" panose="020F0302020204030204" pitchFamily="34" charset="0"/>
                <a:ea typeface="DengXian" panose="02010600030101010101" pitchFamily="2" charset="-122"/>
                <a:cs typeface="Calibri Light" panose="020F0302020204030204" pitchFamily="34" charset="0"/>
              </a:rPr>
              <a:t> is 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A line per Pop</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Isfull</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or </a:t>
            </a: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Isempty</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operation, each denoting the output of the specified operation</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following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line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remaining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elements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from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bottom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top</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upon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End</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Input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4</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Pop</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Push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Push 2</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Output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Stack is empty</a:t>
            </a: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1</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2</a:t>
            </a:r>
          </a:p>
        </p:txBody>
      </p:sp>
      <p:sp>
        <p:nvSpPr>
          <p:cNvPr id="8" name="Rectangle 7"/>
          <p:cNvSpPr/>
          <p:nvPr/>
        </p:nvSpPr>
        <p:spPr>
          <a:xfrm>
            <a:off x="8777450" y="3699803"/>
            <a:ext cx="2837795" cy="2793072"/>
          </a:xfrm>
          <a:prstGeom prst="rect">
            <a:avLst/>
          </a:prstGeom>
        </p:spPr>
        <p:txBody>
          <a:bodyPr wrap="square">
            <a:spAutoFit/>
          </a:bodyPr>
          <a:lstStyle/>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Input 2:</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2</a:t>
            </a:r>
          </a:p>
          <a:p>
            <a:pPr>
              <a:spcAft>
                <a:spcPts val="600"/>
              </a:spcAft>
            </a:pP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Isempty</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Push 1</a:t>
            </a:r>
          </a:p>
          <a:p>
            <a:pPr>
              <a:spcAft>
                <a:spcPts val="600"/>
              </a:spcAft>
            </a:pP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Isfull</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Pop</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End</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Output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Stack is empty</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Stack is not full</a:t>
            </a: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dirty="0"/>
              <a:t>CSCI2100D Lab 2</a:t>
            </a:r>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25</a:t>
            </a:fld>
            <a:endParaRPr lang="en-US" dirty="0"/>
          </a:p>
        </p:txBody>
      </p:sp>
      <p:sp>
        <p:nvSpPr>
          <p:cNvPr id="11" name="Rectangle 10">
            <a:extLst>
              <a:ext uri="{FF2B5EF4-FFF2-40B4-BE49-F238E27FC236}">
                <a16:creationId xmlns:a16="http://schemas.microsoft.com/office/drawing/2014/main" id="{4CE5C6C3-D697-4491-A26E-93A54C7C65FB}"/>
              </a:ext>
            </a:extLst>
          </p:cNvPr>
          <p:cNvSpPr/>
          <p:nvPr/>
        </p:nvSpPr>
        <p:spPr>
          <a:xfrm>
            <a:off x="838200" y="3895852"/>
            <a:ext cx="5152698" cy="2446824"/>
          </a:xfrm>
          <a:prstGeom prst="rect">
            <a:avLst/>
          </a:prstGeom>
          <a:solidFill>
            <a:schemeClr val="bg1">
              <a:lumMod val="95000"/>
            </a:schemeClr>
          </a:solidFill>
        </p:spPr>
        <p:txBody>
          <a:bodyPr wrap="square">
            <a:spAutoFit/>
          </a:bodyPr>
          <a:lstStyle/>
          <a:p>
            <a:r>
              <a:rPr lang="en-HK" sz="900" dirty="0">
                <a:solidFill>
                  <a:srgbClr val="000088"/>
                </a:solidFill>
                <a:latin typeface="Consolas" panose="020B0609020204030204" pitchFamily="49" charset="0"/>
                <a:cs typeface="Consolas" panose="020B0609020204030204" pitchFamily="49" charset="0"/>
              </a:rPr>
              <a:t>struct</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0066"/>
                </a:solidFill>
                <a:latin typeface="Consolas" panose="020B0609020204030204" pitchFamily="49" charset="0"/>
                <a:cs typeface="Consolas" panose="020B0609020204030204" pitchFamily="49" charset="0"/>
              </a:rPr>
              <a:t>Stack</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000000"/>
                </a:solidFill>
                <a:latin typeface="Consolas" panose="020B0609020204030204" pitchFamily="49" charset="0"/>
                <a:cs typeface="Consolas" panose="020B0609020204030204" pitchFamily="49" charset="0"/>
              </a:rPr>
              <a:t>arr</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    int </a:t>
            </a:r>
            <a:r>
              <a:rPr lang="en-HK" altLang="zh-HK" sz="900" dirty="0">
                <a:solidFill>
                  <a:srgbClr val="000000"/>
                </a:solidFill>
                <a:latin typeface="Consolas" panose="020B0609020204030204" pitchFamily="49" charset="0"/>
                <a:cs typeface="Consolas" panose="020B0609020204030204" pitchFamily="49" charset="0"/>
              </a:rPr>
              <a:t>capacity</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00"/>
              </a:solidFill>
              <a:latin typeface="Consolas" panose="020B0609020204030204" pitchFamily="49" charset="0"/>
              <a:cs typeface="Consolas" panose="020B0609020204030204" pitchFamily="49" charset="0"/>
            </a:endParaRPr>
          </a:p>
          <a:p>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000088"/>
                </a:solidFill>
                <a:latin typeface="Consolas" panose="020B0609020204030204" pitchFamily="49" charset="0"/>
                <a:cs typeface="Consolas" panose="020B0609020204030204" pitchFamily="49" charset="0"/>
              </a:rPr>
              <a:t>int</a:t>
            </a:r>
            <a:r>
              <a:rPr lang="en-HK" sz="900" dirty="0">
                <a:solidFill>
                  <a:srgbClr val="000000"/>
                </a:solidFill>
                <a:latin typeface="Consolas" panose="020B0609020204030204" pitchFamily="49" charset="0"/>
                <a:cs typeface="Consolas" panose="020B0609020204030204" pitchFamily="49" charset="0"/>
              </a:rPr>
              <a:t> top</a:t>
            </a:r>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sz="900" dirty="0">
              <a:solidFill>
                <a:srgbClr val="666600"/>
              </a:solidFill>
              <a:latin typeface="Consolas" panose="020B0609020204030204" pitchFamily="49" charset="0"/>
              <a:cs typeface="Consolas" panose="020B0609020204030204" pitchFamily="49" charset="0"/>
            </a:endParaRPr>
          </a:p>
          <a:p>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err="1">
                <a:solidFill>
                  <a:srgbClr val="000000"/>
                </a:solidFill>
                <a:latin typeface="Consolas" panose="020B0609020204030204" pitchFamily="49" charset="0"/>
                <a:cs typeface="Consolas" panose="020B0609020204030204" pitchFamily="49" charset="0"/>
              </a:rPr>
              <a:t>IsFull</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err="1">
                <a:solidFill>
                  <a:srgbClr val="000000"/>
                </a:solidFill>
                <a:latin typeface="Consolas" panose="020B0609020204030204" pitchFamily="49" charset="0"/>
                <a:cs typeface="Consolas" panose="020B0609020204030204" pitchFamily="49" charset="0"/>
              </a:rPr>
              <a:t>IsEmpty</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Push</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0066"/>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x</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Pop</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stack</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BC3025DF-ADA7-499F-84FB-F6B6B147AEDB}"/>
              </a:ext>
            </a:extLst>
          </p:cNvPr>
          <p:cNvSpPr txBox="1"/>
          <p:nvPr/>
        </p:nvSpPr>
        <p:spPr>
          <a:xfrm>
            <a:off x="838200" y="3588075"/>
            <a:ext cx="2172582"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Code segment to complete:</a:t>
            </a:r>
          </a:p>
        </p:txBody>
      </p:sp>
    </p:spTree>
    <p:extLst>
      <p:ext uri="{BB962C8B-B14F-4D97-AF65-F5344CB8AC3E}">
        <p14:creationId xmlns:p14="http://schemas.microsoft.com/office/powerpoint/2010/main" val="63688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825625"/>
            <a:ext cx="5152697" cy="4351338"/>
          </a:xfrm>
        </p:spPr>
        <p:txBody>
          <a:bodyPr>
            <a:normAutofit/>
          </a:bodyPr>
          <a:lstStyle/>
          <a:p>
            <a:r>
              <a:rPr lang="en-US" sz="2400" dirty="0"/>
              <a:t>Key points to note:</a:t>
            </a:r>
          </a:p>
          <a:p>
            <a:pPr lvl="1"/>
            <a:r>
              <a:rPr lang="en-US" sz="2000" dirty="0"/>
              <a:t>How to make sure the queue is sustainable (no “crawling”)?</a:t>
            </a:r>
          </a:p>
          <a:p>
            <a:pPr lvl="1"/>
            <a:r>
              <a:rPr lang="en-US" sz="2000" dirty="0"/>
              <a:t>Condition of fullness/emptiness of </a:t>
            </a:r>
            <a:r>
              <a:rPr lang="en-US" altLang="zh-HK" sz="2000" dirty="0"/>
              <a:t>queue</a:t>
            </a:r>
            <a:r>
              <a:rPr lang="en-US" sz="2000" dirty="0"/>
              <a:t>?</a:t>
            </a:r>
          </a:p>
          <a:p>
            <a:pPr lvl="1"/>
            <a:endParaRPr lang="en-US" sz="2000" dirty="0"/>
          </a:p>
        </p:txBody>
      </p:sp>
      <p:sp>
        <p:nvSpPr>
          <p:cNvPr id="2" name="Title 1"/>
          <p:cNvSpPr>
            <a:spLocks noGrp="1"/>
          </p:cNvSpPr>
          <p:nvPr>
            <p:ph type="title"/>
          </p:nvPr>
        </p:nvSpPr>
        <p:spPr/>
        <p:txBody>
          <a:bodyPr/>
          <a:lstStyle/>
          <a:p>
            <a:r>
              <a:rPr lang="en-US" dirty="0"/>
              <a:t>Lab 2</a:t>
            </a:r>
            <a:br>
              <a:rPr lang="en-US" b="1" dirty="0"/>
            </a:br>
            <a:r>
              <a:rPr lang="en-US" altLang="zh-TW" sz="2400" dirty="0">
                <a:solidFill>
                  <a:prstClr val="black"/>
                </a:solidFill>
              </a:rPr>
              <a:t>Problem 2</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201102" y="165319"/>
            <a:ext cx="5152697" cy="6278642"/>
          </a:xfrm>
          <a:prstGeom prst="rect">
            <a:avLst/>
          </a:prstGeom>
          <a:ln>
            <a:solidFill>
              <a:schemeClr val="tx1"/>
            </a:solidFill>
          </a:ln>
        </p:spPr>
        <p:txBody>
          <a:bodyPr wrap="square">
            <a:spAutoFit/>
          </a:bodyPr>
          <a:lstStyle/>
          <a:p>
            <a:pPr>
              <a:spcAft>
                <a:spcPts val="600"/>
              </a:spcAft>
            </a:pPr>
            <a:r>
              <a:rPr lang="en-HK" sz="1400" b="1" dirty="0">
                <a:latin typeface="Calibri Light" panose="020F0302020204030204" pitchFamily="34" charset="0"/>
                <a:ea typeface="DengXian" panose="02010600030101010101" pitchFamily="2" charset="-122"/>
                <a:cs typeface="Calibri Light" panose="020F0302020204030204" pitchFamily="34" charset="0"/>
              </a:rPr>
              <a:t>Implementing Queue with Array</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Description:</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Given a series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operations,</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p</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lease complete the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ADT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for</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respective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operations.</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Input: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The first line is a positive integer N</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denotes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capacity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en-US" sz="1400" dirty="0">
                <a:latin typeface="Calibri Light" panose="020F0302020204030204" pitchFamily="34" charset="0"/>
                <a:ea typeface="DengXian" panose="02010600030101010101" pitchFamily="2" charset="-122"/>
                <a:cs typeface="Calibri Light" panose="020F0302020204030204" pitchFamily="34" charset="0"/>
              </a:rPr>
              <a:t>, followed by M lines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en-US" sz="1400" dirty="0">
                <a:latin typeface="Calibri Light" panose="020F0302020204030204" pitchFamily="34" charset="0"/>
                <a:ea typeface="DengXian" panose="02010600030101010101" pitchFamily="2" charset="-122"/>
                <a:cs typeface="Calibri Light" panose="020F0302020204030204" pitchFamily="34" charset="0"/>
              </a:rPr>
              <a:t> operations, each chosen from one of the followings: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x,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Dequeue</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err="1">
                <a:latin typeface="Calibri Light" panose="020F0302020204030204" pitchFamily="34" charset="0"/>
                <a:ea typeface="DengXian" panose="02010600030101010101" pitchFamily="2" charset="-122"/>
                <a:cs typeface="Calibri Light" panose="020F0302020204030204" pitchFamily="34" charset="0"/>
              </a:rPr>
              <a:t>Isfull</a:t>
            </a:r>
            <a:r>
              <a:rPr lang="en-US" sz="1400" dirty="0">
                <a:latin typeface="Calibri Light" panose="020F0302020204030204" pitchFamily="34" charset="0"/>
                <a:ea typeface="DengXian" panose="02010600030101010101" pitchFamily="2" charset="-122"/>
                <a:cs typeface="Calibri Light" panose="020F0302020204030204" pitchFamily="34" charset="0"/>
              </a:rPr>
              <a:t> and </a:t>
            </a:r>
            <a:r>
              <a:rPr lang="en-US" sz="1400" dirty="0" err="1">
                <a:latin typeface="Calibri Light" panose="020F0302020204030204" pitchFamily="34" charset="0"/>
                <a:ea typeface="DengXian" panose="02010600030101010101" pitchFamily="2" charset="-122"/>
                <a:cs typeface="Calibri Light" panose="020F0302020204030204" pitchFamily="34" charset="0"/>
              </a:rPr>
              <a:t>Isempty</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except</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t>
            </a:r>
            <a:r>
              <a:rPr lang="en-US" sz="1400" dirty="0">
                <a:latin typeface="Calibri Light" panose="020F0302020204030204" pitchFamily="34" charset="0"/>
                <a:ea typeface="DengXian" panose="02010600030101010101" pitchFamily="2" charset="-122"/>
                <a:cs typeface="Calibri Light" panose="020F0302020204030204" pitchFamily="34" charset="0"/>
              </a:rPr>
              <a:t>he last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en-US" sz="1400" dirty="0">
                <a:latin typeface="Calibri Light" panose="020F0302020204030204" pitchFamily="34" charset="0"/>
                <a:ea typeface="DengXian" panose="02010600030101010101" pitchFamily="2" charset="-122"/>
                <a:cs typeface="Calibri Light" panose="020F0302020204030204" pitchFamily="34" charset="0"/>
              </a:rPr>
              <a:t> is 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A line per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Isfull</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or </a:t>
            </a: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Isempty</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operation, each denoting the output of the specified operation</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following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line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remaining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elements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from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head</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tail</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upon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End.</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Input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4</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1</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Output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Queue is empty</a:t>
            </a: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2</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p:txBody>
      </p:sp>
      <p:sp>
        <p:nvSpPr>
          <p:cNvPr id="8" name="Rectangle 7"/>
          <p:cNvSpPr/>
          <p:nvPr/>
        </p:nvSpPr>
        <p:spPr>
          <a:xfrm>
            <a:off x="8777450" y="3518556"/>
            <a:ext cx="2837795" cy="2793072"/>
          </a:xfrm>
          <a:prstGeom prst="rect">
            <a:avLst/>
          </a:prstGeom>
        </p:spPr>
        <p:txBody>
          <a:bodyPr wrap="square">
            <a:spAutoFit/>
          </a:bodyPr>
          <a:lstStyle/>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Input 2:</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2</a:t>
            </a:r>
          </a:p>
          <a:p>
            <a:pPr>
              <a:spcAft>
                <a:spcPts val="600"/>
              </a:spcAft>
            </a:pP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Isempty</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 1</a:t>
            </a:r>
          </a:p>
          <a:p>
            <a:pPr>
              <a:spcAft>
                <a:spcPts val="600"/>
              </a:spcAft>
            </a:pPr>
            <a:r>
              <a:rPr lang="en-US" altLang="zh-HK" sz="1400" dirty="0" err="1">
                <a:latin typeface="Calibri Light" panose="020F0302020204030204" pitchFamily="34" charset="0"/>
                <a:ea typeface="DengXian" panose="02010600030101010101" pitchFamily="2" charset="-122"/>
                <a:cs typeface="Calibri Light" panose="020F0302020204030204" pitchFamily="34" charset="0"/>
              </a:rPr>
              <a:t>Isfull</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End</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Output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Queue is empty</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Queue is full</a:t>
            </a: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1</a:t>
            </a: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dirty="0"/>
              <a:t>CSCI2100D Lab 2</a:t>
            </a:r>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26</a:t>
            </a:fld>
            <a:endParaRPr lang="en-US"/>
          </a:p>
        </p:txBody>
      </p:sp>
      <p:sp>
        <p:nvSpPr>
          <p:cNvPr id="11" name="Rectangle 10">
            <a:extLst>
              <a:ext uri="{FF2B5EF4-FFF2-40B4-BE49-F238E27FC236}">
                <a16:creationId xmlns:a16="http://schemas.microsoft.com/office/drawing/2014/main" id="{567FE826-C5D9-46D6-AB3E-5A4FCB1B5683}"/>
              </a:ext>
            </a:extLst>
          </p:cNvPr>
          <p:cNvSpPr/>
          <p:nvPr/>
        </p:nvSpPr>
        <p:spPr>
          <a:xfrm>
            <a:off x="838200" y="3771027"/>
            <a:ext cx="5152698" cy="2585323"/>
          </a:xfrm>
          <a:prstGeom prst="rect">
            <a:avLst/>
          </a:prstGeom>
          <a:solidFill>
            <a:schemeClr val="bg1">
              <a:lumMod val="95000"/>
            </a:schemeClr>
          </a:solidFill>
        </p:spPr>
        <p:txBody>
          <a:bodyPr wrap="square">
            <a:spAutoFit/>
          </a:bodyPr>
          <a:lstStyle/>
          <a:p>
            <a:r>
              <a:rPr lang="en-HK" sz="900" dirty="0">
                <a:solidFill>
                  <a:srgbClr val="000088"/>
                </a:solidFill>
                <a:latin typeface="Consolas" panose="020B0609020204030204" pitchFamily="49" charset="0"/>
                <a:cs typeface="Consolas" panose="020B0609020204030204" pitchFamily="49" charset="0"/>
              </a:rPr>
              <a:t>struct</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0066"/>
                </a:solidFill>
                <a:latin typeface="Consolas" panose="020B0609020204030204" pitchFamily="49" charset="0"/>
                <a:cs typeface="Consolas" panose="020B0609020204030204" pitchFamily="49" charset="0"/>
              </a:rPr>
              <a:t>Queue</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000000"/>
                </a:solidFill>
                <a:latin typeface="Consolas" panose="020B0609020204030204" pitchFamily="49" charset="0"/>
                <a:cs typeface="Consolas" panose="020B0609020204030204" pitchFamily="49" charset="0"/>
              </a:rPr>
              <a:t>arr</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    int </a:t>
            </a:r>
            <a:r>
              <a:rPr lang="en-HK" altLang="zh-HK" sz="900" dirty="0">
                <a:solidFill>
                  <a:srgbClr val="000000"/>
                </a:solidFill>
                <a:latin typeface="Consolas" panose="020B0609020204030204" pitchFamily="49" charset="0"/>
                <a:cs typeface="Consolas" panose="020B0609020204030204" pitchFamily="49" charset="0"/>
              </a:rPr>
              <a:t>capacity</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00"/>
              </a:solidFill>
              <a:latin typeface="Consolas" panose="020B0609020204030204" pitchFamily="49" charset="0"/>
              <a:cs typeface="Consolas" panose="020B0609020204030204" pitchFamily="49" charset="0"/>
            </a:endParaRPr>
          </a:p>
          <a:p>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000088"/>
                </a:solidFill>
                <a:latin typeface="Consolas" panose="020B0609020204030204" pitchFamily="49" charset="0"/>
                <a:cs typeface="Consolas" panose="020B0609020204030204" pitchFamily="49" charset="0"/>
              </a:rPr>
              <a:t>int</a:t>
            </a:r>
            <a:r>
              <a:rPr lang="en-HK" sz="900" dirty="0">
                <a:solidFill>
                  <a:srgbClr val="000000"/>
                </a:solidFill>
                <a:latin typeface="Consolas" panose="020B0609020204030204" pitchFamily="49" charset="0"/>
                <a:cs typeface="Consolas" panose="020B0609020204030204" pitchFamily="49" charset="0"/>
              </a:rPr>
              <a:t> front</a:t>
            </a:r>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a:t>
            </a:r>
            <a:r>
              <a:rPr lang="en-HK" altLang="zh-HK" sz="900" dirty="0">
                <a:solidFill>
                  <a:srgbClr val="000000"/>
                </a:solidFill>
                <a:latin typeface="Consolas" panose="020B0609020204030204" pitchFamily="49" charset="0"/>
                <a:cs typeface="Consolas" panose="020B0609020204030204" pitchFamily="49" charset="0"/>
              </a:rPr>
              <a:t> rear</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sz="900" dirty="0">
              <a:solidFill>
                <a:srgbClr val="666600"/>
              </a:solidFill>
              <a:latin typeface="Consolas" panose="020B0609020204030204" pitchFamily="49" charset="0"/>
              <a:cs typeface="Consolas" panose="020B0609020204030204" pitchFamily="49" charset="0"/>
            </a:endParaRPr>
          </a:p>
          <a:p>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err="1">
                <a:solidFill>
                  <a:srgbClr val="000000"/>
                </a:solidFill>
                <a:latin typeface="Consolas" panose="020B0609020204030204" pitchFamily="49" charset="0"/>
                <a:cs typeface="Consolas" panose="020B0609020204030204" pitchFamily="49" charset="0"/>
              </a:rPr>
              <a:t>IsFull</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err="1">
                <a:solidFill>
                  <a:srgbClr val="000000"/>
                </a:solidFill>
                <a:latin typeface="Consolas" panose="020B0609020204030204" pitchFamily="49" charset="0"/>
                <a:cs typeface="Consolas" panose="020B0609020204030204" pitchFamily="49" charset="0"/>
              </a:rPr>
              <a:t>IsEmpty</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Enqueue</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0066"/>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x</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Dequeue</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struct </a:t>
            </a:r>
            <a:r>
              <a:rPr lang="en-HK" altLang="zh-HK" sz="900" dirty="0">
                <a:solidFill>
                  <a:srgbClr val="660066"/>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queue</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8A111104-48E2-479C-9664-919AD4BDC191}"/>
              </a:ext>
            </a:extLst>
          </p:cNvPr>
          <p:cNvSpPr txBox="1"/>
          <p:nvPr/>
        </p:nvSpPr>
        <p:spPr>
          <a:xfrm>
            <a:off x="838200" y="3460400"/>
            <a:ext cx="2172582"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Code segment to complete:</a:t>
            </a:r>
          </a:p>
        </p:txBody>
      </p:sp>
    </p:spTree>
    <p:extLst>
      <p:ext uri="{BB962C8B-B14F-4D97-AF65-F5344CB8AC3E}">
        <p14:creationId xmlns:p14="http://schemas.microsoft.com/office/powerpoint/2010/main" val="294415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br>
              <a:rPr lang="en-US" b="1" dirty="0"/>
            </a:br>
            <a:r>
              <a:rPr lang="en-US" altLang="zh-TW" sz="2400" dirty="0">
                <a:solidFill>
                  <a:prstClr val="black"/>
                </a:solidFill>
              </a:rPr>
              <a:t>Problem 3</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201102" y="513874"/>
            <a:ext cx="5152697" cy="5262979"/>
          </a:xfrm>
          <a:prstGeom prst="rect">
            <a:avLst/>
          </a:prstGeom>
          <a:ln>
            <a:solidFill>
              <a:schemeClr val="tx1"/>
            </a:solidFill>
          </a:ln>
        </p:spPr>
        <p:txBody>
          <a:bodyPr wrap="square">
            <a:spAutoFit/>
          </a:bodyPr>
          <a:lstStyle/>
          <a:p>
            <a:pPr>
              <a:spcAft>
                <a:spcPts val="600"/>
              </a:spcAft>
            </a:pPr>
            <a:r>
              <a:rPr lang="en-HK" altLang="zh-HK" sz="1400" b="1" dirty="0">
                <a:latin typeface="Calibri Light" panose="020F0302020204030204" pitchFamily="34" charset="0"/>
                <a:ea typeface="DengXian" panose="02010600030101010101" pitchFamily="2" charset="-122"/>
                <a:cs typeface="Calibri Light" panose="020F0302020204030204" pitchFamily="34" charset="0"/>
              </a:rPr>
              <a:t>Implementing Stack with Linked List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Description:</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Given a series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operations,</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p</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lease complete the stack ADT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for</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respective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operations.</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Input: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M lines of stack operations, each chosen from one of the followings: Push x</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and</a:t>
            </a:r>
            <a:r>
              <a:rPr lang="en-US" sz="1400" dirty="0">
                <a:latin typeface="Calibri Light" panose="020F0302020204030204" pitchFamily="34" charset="0"/>
                <a:ea typeface="DengXian" panose="02010600030101010101" pitchFamily="2" charset="-122"/>
                <a:cs typeface="Calibri Light" panose="020F0302020204030204" pitchFamily="34" charset="0"/>
              </a:rPr>
              <a:t> Pop</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except</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t>
            </a:r>
            <a:r>
              <a:rPr lang="en-US" sz="1400" dirty="0">
                <a:latin typeface="Calibri Light" panose="020F0302020204030204" pitchFamily="34" charset="0"/>
                <a:ea typeface="DengXian" panose="02010600030101010101" pitchFamily="2" charset="-122"/>
                <a:cs typeface="Calibri Light" panose="020F0302020204030204" pitchFamily="34" charset="0"/>
              </a:rPr>
              <a:t>he last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en-US" sz="1400" dirty="0">
                <a:latin typeface="Calibri Light" panose="020F0302020204030204" pitchFamily="34" charset="0"/>
                <a:ea typeface="DengXian" panose="02010600030101010101" pitchFamily="2" charset="-122"/>
                <a:cs typeface="Calibri Light" panose="020F0302020204030204" pitchFamily="34" charset="0"/>
              </a:rPr>
              <a:t> is 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A line per Pop</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denoting the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following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line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remaining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elements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stack</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from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bottom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top</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upon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End</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Input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Pop</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Push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Push 2</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Output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Stack is empty</a:t>
            </a: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1</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2</a:t>
            </a:r>
          </a:p>
        </p:txBody>
      </p:sp>
      <p:sp>
        <p:nvSpPr>
          <p:cNvPr id="8" name="Date Placeholder 7">
            <a:extLst>
              <a:ext uri="{FF2B5EF4-FFF2-40B4-BE49-F238E27FC236}">
                <a16:creationId xmlns:a16="http://schemas.microsoft.com/office/drawing/2014/main" id="{8CB9A279-650D-4387-B134-2C63E90C08A9}"/>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C41D5C54-65CD-44AE-870B-C812C4BF405A}"/>
              </a:ext>
            </a:extLst>
          </p:cNvPr>
          <p:cNvSpPr>
            <a:spLocks noGrp="1"/>
          </p:cNvSpPr>
          <p:nvPr>
            <p:ph type="ftr" sz="quarter" idx="11"/>
          </p:nvPr>
        </p:nvSpPr>
        <p:spPr/>
        <p:txBody>
          <a:bodyPr/>
          <a:lstStyle/>
          <a:p>
            <a:r>
              <a:rPr lang="en-US"/>
              <a:t>CSCI2100D Lab 2</a:t>
            </a:r>
            <a:endParaRPr lang="en-US" dirty="0"/>
          </a:p>
        </p:txBody>
      </p:sp>
      <p:sp>
        <p:nvSpPr>
          <p:cNvPr id="10" name="Slide Number Placeholder 9">
            <a:extLst>
              <a:ext uri="{FF2B5EF4-FFF2-40B4-BE49-F238E27FC236}">
                <a16:creationId xmlns:a16="http://schemas.microsoft.com/office/drawing/2014/main" id="{DF065F09-0BB9-4716-902B-93255A149E86}"/>
              </a:ext>
            </a:extLst>
          </p:cNvPr>
          <p:cNvSpPr>
            <a:spLocks noGrp="1"/>
          </p:cNvSpPr>
          <p:nvPr>
            <p:ph type="sldNum" sz="quarter" idx="12"/>
          </p:nvPr>
        </p:nvSpPr>
        <p:spPr/>
        <p:txBody>
          <a:bodyPr/>
          <a:lstStyle/>
          <a:p>
            <a:fld id="{F12FD693-7EEE-EB4B-8E4A-5201F802BE3C}" type="slidenum">
              <a:rPr lang="en-US" smtClean="0"/>
              <a:t>27</a:t>
            </a:fld>
            <a:endParaRPr lang="en-US"/>
          </a:p>
        </p:txBody>
      </p:sp>
      <p:sp>
        <p:nvSpPr>
          <p:cNvPr id="13" name="Rectangle 12">
            <a:extLst>
              <a:ext uri="{FF2B5EF4-FFF2-40B4-BE49-F238E27FC236}">
                <a16:creationId xmlns:a16="http://schemas.microsoft.com/office/drawing/2014/main" id="{3B6FB459-721E-400B-B6AE-3358463DFB0F}"/>
              </a:ext>
            </a:extLst>
          </p:cNvPr>
          <p:cNvSpPr/>
          <p:nvPr/>
        </p:nvSpPr>
        <p:spPr>
          <a:xfrm>
            <a:off x="8610600" y="3429000"/>
            <a:ext cx="2837795" cy="1921616"/>
          </a:xfrm>
          <a:prstGeom prst="rect">
            <a:avLst/>
          </a:prstGeom>
        </p:spPr>
        <p:txBody>
          <a:bodyPr wrap="square">
            <a:spAutoFit/>
          </a:bodyPr>
          <a:lstStyle/>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Input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Pop</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Push 1</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End</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Output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Stack is empty</a:t>
            </a:r>
          </a:p>
          <a:p>
            <a:pPr>
              <a:lnSpc>
                <a:spcPts val="1300"/>
              </a:lnSpc>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1</a:t>
            </a:r>
          </a:p>
        </p:txBody>
      </p:sp>
      <p:sp>
        <p:nvSpPr>
          <p:cNvPr id="16" name="Content Placeholder 2">
            <a:extLst>
              <a:ext uri="{FF2B5EF4-FFF2-40B4-BE49-F238E27FC236}">
                <a16:creationId xmlns:a16="http://schemas.microsoft.com/office/drawing/2014/main" id="{81B8AD51-DC5F-45C3-9ED7-E7C50D7CCE3A}"/>
              </a:ext>
            </a:extLst>
          </p:cNvPr>
          <p:cNvSpPr txBox="1">
            <a:spLocks/>
          </p:cNvSpPr>
          <p:nvPr/>
        </p:nvSpPr>
        <p:spPr>
          <a:xfrm>
            <a:off x="838200" y="1825625"/>
            <a:ext cx="5152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Key points to note:</a:t>
            </a:r>
          </a:p>
          <a:p>
            <a:pPr lvl="1"/>
            <a:r>
              <a:rPr lang="en-US" sz="2000" dirty="0"/>
              <a:t>Condition for emptiness of stack?</a:t>
            </a:r>
          </a:p>
          <a:p>
            <a:pPr lvl="1"/>
            <a:r>
              <a:rPr lang="en-US" sz="2000" dirty="0"/>
              <a:t>Best practice to remove the element during pop?</a:t>
            </a:r>
          </a:p>
        </p:txBody>
      </p:sp>
      <p:sp>
        <p:nvSpPr>
          <p:cNvPr id="18" name="Rectangle 17">
            <a:extLst>
              <a:ext uri="{FF2B5EF4-FFF2-40B4-BE49-F238E27FC236}">
                <a16:creationId xmlns:a16="http://schemas.microsoft.com/office/drawing/2014/main" id="{CD9E0AF4-7204-4980-8F49-38354C287EC2}"/>
              </a:ext>
            </a:extLst>
          </p:cNvPr>
          <p:cNvSpPr/>
          <p:nvPr/>
        </p:nvSpPr>
        <p:spPr>
          <a:xfrm>
            <a:off x="838200" y="3895852"/>
            <a:ext cx="5152698" cy="2446824"/>
          </a:xfrm>
          <a:prstGeom prst="rect">
            <a:avLst/>
          </a:prstGeom>
          <a:solidFill>
            <a:schemeClr val="bg1">
              <a:lumMod val="95000"/>
            </a:schemeClr>
          </a:solidFill>
        </p:spPr>
        <p:txBody>
          <a:bodyPr wrap="square">
            <a:spAutoFit/>
          </a:bodyPr>
          <a:lstStyle/>
          <a:p>
            <a:r>
              <a:rPr lang="en-HK" altLang="zh-HK" sz="900" dirty="0">
                <a:solidFill>
                  <a:srgbClr val="000088"/>
                </a:solidFill>
                <a:latin typeface="Consolas" panose="020B0609020204030204" pitchFamily="49" charset="0"/>
                <a:cs typeface="Consolas" panose="020B0609020204030204" pitchFamily="49" charset="0"/>
              </a:rPr>
              <a:t>typedef struct </a:t>
            </a:r>
            <a:r>
              <a:rPr lang="en-HK" altLang="zh-HK" sz="900" dirty="0">
                <a:solidFill>
                  <a:srgbClr val="660066"/>
                </a:solidFill>
                <a:latin typeface="Consolas" panose="020B0609020204030204" pitchFamily="49" charset="0"/>
                <a:cs typeface="Consolas" panose="020B0609020204030204" pitchFamily="49" charset="0"/>
              </a:rPr>
              <a:t>Node </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88"/>
              </a:solidFill>
              <a:latin typeface="Consolas" panose="020B0609020204030204" pitchFamily="49" charset="0"/>
              <a:cs typeface="Consolas" panose="020B0609020204030204" pitchFamily="49" charset="0"/>
            </a:endParaRPr>
          </a:p>
          <a:p>
            <a:r>
              <a:rPr lang="en-HK" sz="900" dirty="0">
                <a:solidFill>
                  <a:srgbClr val="000088"/>
                </a:solidFill>
                <a:latin typeface="Consolas" panose="020B0609020204030204" pitchFamily="49" charset="0"/>
                <a:cs typeface="Consolas" panose="020B0609020204030204" pitchFamily="49" charset="0"/>
              </a:rPr>
              <a:t>struct</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0066"/>
                </a:solidFill>
                <a:latin typeface="Consolas" panose="020B0609020204030204" pitchFamily="49" charset="0"/>
                <a:cs typeface="Consolas" panose="020B0609020204030204" pitchFamily="49" charset="0"/>
              </a:rPr>
              <a:t>Node</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a:t>
            </a:r>
            <a:r>
              <a:rPr lang="en-HK" altLang="zh-HK" sz="900" dirty="0">
                <a:solidFill>
                  <a:srgbClr val="000000"/>
                </a:solidFill>
                <a:latin typeface="Consolas" panose="020B0609020204030204" pitchFamily="49" charset="0"/>
                <a:cs typeface="Consolas" panose="020B0609020204030204" pitchFamily="49" charset="0"/>
              </a:rPr>
              <a:t> element</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next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00"/>
              </a:solidFill>
              <a:latin typeface="Consolas" panose="020B0609020204030204" pitchFamily="49" charset="0"/>
              <a:cs typeface="Consolas" panose="020B0609020204030204" pitchFamily="49" charset="0"/>
            </a:endParaRPr>
          </a:p>
          <a:p>
            <a:r>
              <a:rPr lang="en-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sz="900" dirty="0">
                <a:solidFill>
                  <a:srgbClr val="000000"/>
                </a:solidFill>
                <a:latin typeface="Consolas" panose="020B0609020204030204" pitchFamily="49" charset="0"/>
                <a:cs typeface="Consolas" panose="020B0609020204030204" pitchFamily="49" charset="0"/>
              </a:rPr>
              <a:t> </a:t>
            </a:r>
            <a:r>
              <a:rPr lang="en-HK" sz="900" dirty="0" err="1">
                <a:solidFill>
                  <a:srgbClr val="000000"/>
                </a:solidFill>
                <a:latin typeface="Consolas" panose="020B0609020204030204" pitchFamily="49" charset="0"/>
                <a:cs typeface="Consolas" panose="020B0609020204030204" pitchFamily="49" charset="0"/>
              </a:rPr>
              <a:t>prev</a:t>
            </a:r>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sz="900" dirty="0">
              <a:solidFill>
                <a:srgbClr val="666600"/>
              </a:solidFill>
              <a:latin typeface="Consolas" panose="020B0609020204030204" pitchFamily="49" charset="0"/>
              <a:cs typeface="Consolas" panose="020B0609020204030204" pitchFamily="49" charset="0"/>
            </a:endParaRPr>
          </a:p>
          <a:p>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typedef struct </a:t>
            </a:r>
            <a:r>
              <a:rPr lang="en-HK" altLang="zh-HK" sz="900" dirty="0" err="1">
                <a:solidFill>
                  <a:srgbClr val="660066"/>
                </a:solidFill>
                <a:latin typeface="Consolas" panose="020B0609020204030204" pitchFamily="49" charset="0"/>
                <a:cs typeface="Consolas" panose="020B0609020204030204" pitchFamily="49" charset="0"/>
              </a:rPr>
              <a:t>ListRecord</a:t>
            </a:r>
            <a:r>
              <a:rPr lang="en-HK" altLang="zh-HK" sz="900" dirty="0">
                <a:solidFill>
                  <a:srgbClr val="660066"/>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660066"/>
                </a:solidFill>
                <a:latin typeface="Consolas" panose="020B0609020204030204" pitchFamily="49" charset="0"/>
                <a:cs typeface="Consolas" panose="020B0609020204030204" pitchFamily="49" charset="0"/>
              </a:rPr>
              <a:t>List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struct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ListRecord</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head</a:t>
            </a:r>
            <a:r>
              <a:rPr lang="en-HK" altLang="zh-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00"/>
                </a:solidFill>
                <a:latin typeface="Consolas" panose="020B0609020204030204" pitchFamily="49" charset="0"/>
                <a:cs typeface="Consolas" panose="020B0609020204030204" pitchFamily="49" charset="0"/>
              </a:rPr>
              <a:t> tail</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void </a:t>
            </a:r>
            <a:r>
              <a:rPr lang="en-HK" altLang="zh-HK" sz="900" dirty="0">
                <a:solidFill>
                  <a:srgbClr val="000000"/>
                </a:solidFill>
                <a:latin typeface="Consolas" panose="020B0609020204030204" pitchFamily="49" charset="0"/>
                <a:cs typeface="Consolas" panose="020B0609020204030204" pitchFamily="49" charset="0"/>
              </a:rPr>
              <a:t>Insertion</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x</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0066"/>
                </a:solidFill>
                <a:latin typeface="Consolas" panose="020B0609020204030204" pitchFamily="49" charset="0"/>
                <a:cs typeface="Consolas" panose="020B0609020204030204" pitchFamily="49" charset="0"/>
              </a:rPr>
              <a:t>List </a:t>
            </a:r>
            <a:r>
              <a:rPr lang="en-HK" altLang="zh-HK" sz="900" dirty="0">
                <a:solidFill>
                  <a:srgbClr val="000000"/>
                </a:solidFill>
                <a:latin typeface="Consolas" panose="020B0609020204030204" pitchFamily="49" charset="0"/>
                <a:cs typeface="Consolas" panose="020B0609020204030204" pitchFamily="49" charset="0"/>
              </a:rPr>
              <a:t>L</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Deletion</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0066"/>
                </a:solidFill>
                <a:latin typeface="Consolas" panose="020B0609020204030204" pitchFamily="49" charset="0"/>
                <a:cs typeface="Consolas" panose="020B0609020204030204" pitchFamily="49" charset="0"/>
              </a:rPr>
              <a:t>List </a:t>
            </a:r>
            <a:r>
              <a:rPr lang="en-HK" altLang="zh-HK" sz="900" dirty="0">
                <a:solidFill>
                  <a:srgbClr val="000000"/>
                </a:solidFill>
                <a:latin typeface="Consolas" panose="020B0609020204030204" pitchFamily="49" charset="0"/>
                <a:cs typeface="Consolas" panose="020B0609020204030204" pitchFamily="49" charset="0"/>
              </a:rPr>
              <a:t>L</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8531FBE2-A1AC-4A57-AD27-5BD3BF5614EF}"/>
              </a:ext>
            </a:extLst>
          </p:cNvPr>
          <p:cNvSpPr txBox="1"/>
          <p:nvPr/>
        </p:nvSpPr>
        <p:spPr>
          <a:xfrm>
            <a:off x="838200" y="3588075"/>
            <a:ext cx="2172582"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Code segment to complete:</a:t>
            </a:r>
          </a:p>
        </p:txBody>
      </p:sp>
    </p:spTree>
    <p:extLst>
      <p:ext uri="{BB962C8B-B14F-4D97-AF65-F5344CB8AC3E}">
        <p14:creationId xmlns:p14="http://schemas.microsoft.com/office/powerpoint/2010/main" val="197962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a:t>
            </a:r>
            <a:br>
              <a:rPr lang="en-US" b="1" dirty="0"/>
            </a:br>
            <a:r>
              <a:rPr lang="en-US" altLang="zh-TW" sz="2400" dirty="0">
                <a:solidFill>
                  <a:prstClr val="black"/>
                </a:solidFill>
              </a:rPr>
              <a:t>Problem 4</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201102" y="489734"/>
            <a:ext cx="5152697" cy="5555367"/>
          </a:xfrm>
          <a:prstGeom prst="rect">
            <a:avLst/>
          </a:prstGeom>
          <a:ln>
            <a:solidFill>
              <a:schemeClr val="tx1"/>
            </a:solidFill>
          </a:ln>
        </p:spPr>
        <p:txBody>
          <a:bodyPr wrap="square">
            <a:spAutoFit/>
          </a:bodyPr>
          <a:lstStyle/>
          <a:p>
            <a:pPr>
              <a:spcAft>
                <a:spcPts val="600"/>
              </a:spcAft>
            </a:pPr>
            <a:r>
              <a:rPr lang="en-HK" sz="1400" b="1" dirty="0">
                <a:latin typeface="Calibri Light" panose="020F0302020204030204" pitchFamily="34" charset="0"/>
                <a:ea typeface="DengXian" panose="02010600030101010101" pitchFamily="2" charset="-122"/>
                <a:cs typeface="Calibri Light" panose="020F0302020204030204" pitchFamily="34" charset="0"/>
              </a:rPr>
              <a:t>Implementing Queue with Linked List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Description:</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Given a series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operations,</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p</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lease complete the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ADT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for</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respective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operations.</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Input:</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M lines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en-US" sz="1400" dirty="0">
                <a:latin typeface="Calibri Light" panose="020F0302020204030204" pitchFamily="34" charset="0"/>
                <a:ea typeface="DengXian" panose="02010600030101010101" pitchFamily="2" charset="-122"/>
                <a:cs typeface="Calibri Light" panose="020F0302020204030204" pitchFamily="34" charset="0"/>
              </a:rPr>
              <a:t> operations, each chosen from one of the followings: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x</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and</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except</a:t>
            </a:r>
            <a:r>
              <a:rPr 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t>
            </a:r>
            <a:r>
              <a:rPr lang="en-US" sz="1400" dirty="0">
                <a:latin typeface="Calibri Light" panose="020F0302020204030204" pitchFamily="34" charset="0"/>
                <a:ea typeface="DengXian" panose="02010600030101010101" pitchFamily="2" charset="-122"/>
                <a:cs typeface="Calibri Light" panose="020F0302020204030204" pitchFamily="34" charset="0"/>
              </a:rPr>
              <a:t>he last of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which</a:t>
            </a:r>
            <a:r>
              <a:rPr lang="en-US" sz="1400" dirty="0">
                <a:latin typeface="Calibri Light" panose="020F0302020204030204" pitchFamily="34" charset="0"/>
                <a:ea typeface="DengXian" panose="02010600030101010101" pitchFamily="2" charset="-122"/>
                <a:cs typeface="Calibri Light" panose="020F0302020204030204" pitchFamily="34" charset="0"/>
              </a:rPr>
              <a:t> is 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Output:</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A line per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Dequeue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operation</a:t>
            </a:r>
            <a:r>
              <a:rPr lang="en-US" altLang="zh-HK" sz="1400" dirty="0">
                <a:latin typeface="Calibri Light" panose="020F0302020204030204" pitchFamily="34" charset="0"/>
                <a:ea typeface="DengXian" panose="02010600030101010101" pitchFamily="2" charset="-122"/>
                <a:cs typeface="Calibri Light" panose="020F0302020204030204" pitchFamily="34" charset="0"/>
              </a:rPr>
              <a:t>, denoting the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empty,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following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by</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a</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line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of</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remaining</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elements</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in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the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queue</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from</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head</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to</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tail</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upon</a:t>
            </a:r>
            <a:r>
              <a:rPr lang="zh-TW" altLang="en-US" sz="1400" dirty="0">
                <a:latin typeface="Calibri Light" panose="020F0302020204030204" pitchFamily="34" charset="0"/>
                <a:ea typeface="DengXian" panose="02010600030101010101" pitchFamily="2" charset="-122"/>
                <a:cs typeface="Calibri Light" panose="020F0302020204030204" pitchFamily="34" charset="0"/>
              </a:rPr>
              <a:t> </a:t>
            </a:r>
            <a:r>
              <a:rPr lang="en-US" altLang="zh-TW" sz="1400" dirty="0">
                <a:latin typeface="Calibri Light" panose="020F0302020204030204" pitchFamily="34" charset="0"/>
                <a:ea typeface="DengXian" panose="02010600030101010101" pitchFamily="2" charset="-122"/>
                <a:cs typeface="Calibri Light" panose="020F0302020204030204" pitchFamily="34" charset="0"/>
              </a:rPr>
              <a:t>End</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Input 1:</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1</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a:t>
            </a:r>
            <a:r>
              <a:rPr lang="en-US" sz="1400" dirty="0">
                <a:latin typeface="Calibri Light" panose="020F0302020204030204" pitchFamily="34" charset="0"/>
                <a:ea typeface="DengXian" panose="02010600030101010101" pitchFamily="2" charset="-122"/>
                <a:cs typeface="Calibri Light" panose="020F0302020204030204" pitchFamily="34" charset="0"/>
              </a:rPr>
              <a: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End</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Sample Output 1:</a:t>
            </a:r>
          </a:p>
          <a:p>
            <a:pPr>
              <a:spcAft>
                <a:spcPts val="600"/>
              </a:spcAft>
            </a:pPr>
            <a:r>
              <a:rPr lang="en-US" sz="1400" dirty="0">
                <a:latin typeface="Calibri Light" panose="020F0302020204030204" pitchFamily="34" charset="0"/>
                <a:ea typeface="DengXian" panose="02010600030101010101" pitchFamily="2" charset="-122"/>
                <a:cs typeface="Calibri Light" panose="020F0302020204030204" pitchFamily="34" charset="0"/>
              </a:rPr>
              <a:t>Queue is empty</a:t>
            </a:r>
          </a:p>
          <a:p>
            <a:pPr>
              <a:spcAft>
                <a:spcPts val="600"/>
              </a:spcAft>
            </a:pPr>
            <a:r>
              <a:rPr lang="en-US" altLang="zh-TW" sz="1400" dirty="0">
                <a:latin typeface="Calibri Light" panose="020F0302020204030204" pitchFamily="34" charset="0"/>
                <a:ea typeface="DengXian" panose="02010600030101010101" pitchFamily="2" charset="-122"/>
                <a:cs typeface="Calibri Light" panose="020F0302020204030204" pitchFamily="34" charset="0"/>
              </a:rPr>
              <a:t>2</a:t>
            </a:r>
            <a:endParaRPr lang="en-US" sz="1400" dirty="0">
              <a:latin typeface="Calibri Light" panose="020F0302020204030204" pitchFamily="34" charset="0"/>
              <a:ea typeface="DengXian" panose="02010600030101010101" pitchFamily="2" charset="-122"/>
              <a:cs typeface="Calibri Light" panose="020F0302020204030204" pitchFamily="34" charset="0"/>
            </a:endParaRPr>
          </a:p>
        </p:txBody>
      </p:sp>
      <p:sp>
        <p:nvSpPr>
          <p:cNvPr id="8" name="Rectangle 7"/>
          <p:cNvSpPr/>
          <p:nvPr/>
        </p:nvSpPr>
        <p:spPr>
          <a:xfrm>
            <a:off x="8777450" y="3406679"/>
            <a:ext cx="2837795" cy="2165273"/>
          </a:xfrm>
          <a:prstGeom prst="rect">
            <a:avLst/>
          </a:prstGeom>
        </p:spPr>
        <p:txBody>
          <a:bodyPr wrap="square">
            <a:spAutoFit/>
          </a:bodyPr>
          <a:lstStyle/>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Input 2:</a:t>
            </a:r>
          </a:p>
          <a:p>
            <a:pPr lvl="0">
              <a:lnSpc>
                <a:spcPts val="1300"/>
              </a:lnSpc>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endPar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endParaRP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Enqueue 1</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Dequeue</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End</a:t>
            </a:r>
          </a:p>
          <a:p>
            <a:pPr lvl="0">
              <a:lnSpc>
                <a:spcPts val="1300"/>
              </a:lnSpc>
              <a:spcAft>
                <a:spcPts val="600"/>
              </a:spcAft>
            </a:pPr>
            <a:r>
              <a:rPr lang="en-US" sz="1400" dirty="0">
                <a:solidFill>
                  <a:prstClr val="black"/>
                </a:solidFill>
                <a:latin typeface="Calibri Light" panose="020F0302020204030204" pitchFamily="34" charset="0"/>
                <a:ea typeface="DengXian" panose="02010600030101010101" pitchFamily="2" charset="-122"/>
                <a:cs typeface="Calibri Light" panose="020F0302020204030204" pitchFamily="34" charset="0"/>
              </a:rPr>
              <a:t>Sample Output 2:</a:t>
            </a:r>
          </a:p>
          <a:p>
            <a:pPr>
              <a:spcAft>
                <a:spcPts val="600"/>
              </a:spcAft>
            </a:pPr>
            <a:r>
              <a:rPr lang="en-US" altLang="zh-HK" sz="1400" dirty="0">
                <a:latin typeface="Calibri Light" panose="020F0302020204030204" pitchFamily="34" charset="0"/>
                <a:ea typeface="DengXian" panose="02010600030101010101" pitchFamily="2" charset="-122"/>
                <a:cs typeface="Calibri Light" panose="020F0302020204030204" pitchFamily="34" charset="0"/>
              </a:rPr>
              <a:t>Queue is empty</a:t>
            </a:r>
          </a:p>
          <a:p>
            <a:pPr>
              <a:lnSpc>
                <a:spcPts val="1300"/>
              </a:lnSpc>
              <a:spcAft>
                <a:spcPts val="600"/>
              </a:spcAft>
            </a:pPr>
            <a:endParaRPr lang="en-US" altLang="zh-HK" sz="1400" dirty="0">
              <a:latin typeface="Calibri Light" panose="020F0302020204030204" pitchFamily="34" charset="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dirty="0"/>
              <a:t>CSCI2100D Lab 2</a:t>
            </a:r>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28</a:t>
            </a:fld>
            <a:endParaRPr lang="en-US"/>
          </a:p>
        </p:txBody>
      </p:sp>
      <p:sp>
        <p:nvSpPr>
          <p:cNvPr id="11" name="Content Placeholder 2">
            <a:extLst>
              <a:ext uri="{FF2B5EF4-FFF2-40B4-BE49-F238E27FC236}">
                <a16:creationId xmlns:a16="http://schemas.microsoft.com/office/drawing/2014/main" id="{785EA95F-8D2C-40CF-8580-83A9B1ACDB5B}"/>
              </a:ext>
            </a:extLst>
          </p:cNvPr>
          <p:cNvSpPr txBox="1">
            <a:spLocks/>
          </p:cNvSpPr>
          <p:nvPr/>
        </p:nvSpPr>
        <p:spPr>
          <a:xfrm>
            <a:off x="838200" y="1825625"/>
            <a:ext cx="51526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sz="2400" dirty="0"/>
              <a:t>Key points to note:</a:t>
            </a:r>
          </a:p>
          <a:p>
            <a:pPr lvl="1"/>
            <a:r>
              <a:rPr lang="en-US" altLang="zh-HK" sz="2000" dirty="0"/>
              <a:t>Condition for emptiness of queue?</a:t>
            </a:r>
          </a:p>
          <a:p>
            <a:pPr lvl="1"/>
            <a:r>
              <a:rPr lang="en-US" altLang="zh-HK" sz="2000" dirty="0"/>
              <a:t>Best practice to remove the element during dequeue?</a:t>
            </a:r>
          </a:p>
          <a:p>
            <a:pPr marL="457200" lvl="1" indent="0">
              <a:buNone/>
            </a:pPr>
            <a:endParaRPr lang="en-US" sz="2000" dirty="0"/>
          </a:p>
        </p:txBody>
      </p:sp>
      <p:sp>
        <p:nvSpPr>
          <p:cNvPr id="12" name="Rectangle 11">
            <a:extLst>
              <a:ext uri="{FF2B5EF4-FFF2-40B4-BE49-F238E27FC236}">
                <a16:creationId xmlns:a16="http://schemas.microsoft.com/office/drawing/2014/main" id="{F69BAF1F-F6C1-4E87-8B94-A3B28ACBD0F7}"/>
              </a:ext>
            </a:extLst>
          </p:cNvPr>
          <p:cNvSpPr/>
          <p:nvPr/>
        </p:nvSpPr>
        <p:spPr>
          <a:xfrm>
            <a:off x="838200" y="3895852"/>
            <a:ext cx="5152698" cy="2446824"/>
          </a:xfrm>
          <a:prstGeom prst="rect">
            <a:avLst/>
          </a:prstGeom>
          <a:solidFill>
            <a:schemeClr val="bg1">
              <a:lumMod val="95000"/>
            </a:schemeClr>
          </a:solidFill>
        </p:spPr>
        <p:txBody>
          <a:bodyPr wrap="square">
            <a:spAutoFit/>
          </a:bodyPr>
          <a:lstStyle/>
          <a:p>
            <a:r>
              <a:rPr lang="en-HK" altLang="zh-HK" sz="900" dirty="0">
                <a:solidFill>
                  <a:srgbClr val="000088"/>
                </a:solidFill>
                <a:latin typeface="Consolas" panose="020B0609020204030204" pitchFamily="49" charset="0"/>
                <a:cs typeface="Consolas" panose="020B0609020204030204" pitchFamily="49" charset="0"/>
              </a:rPr>
              <a:t>typedef struct </a:t>
            </a:r>
            <a:r>
              <a:rPr lang="en-HK" altLang="zh-HK" sz="900" dirty="0">
                <a:solidFill>
                  <a:srgbClr val="660066"/>
                </a:solidFill>
                <a:latin typeface="Consolas" panose="020B0609020204030204" pitchFamily="49" charset="0"/>
                <a:cs typeface="Consolas" panose="020B0609020204030204" pitchFamily="49" charset="0"/>
              </a:rPr>
              <a:t>Node </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88"/>
              </a:solidFill>
              <a:latin typeface="Consolas" panose="020B0609020204030204" pitchFamily="49" charset="0"/>
              <a:cs typeface="Consolas" panose="020B0609020204030204" pitchFamily="49" charset="0"/>
            </a:endParaRPr>
          </a:p>
          <a:p>
            <a:r>
              <a:rPr lang="en-HK" sz="900" dirty="0">
                <a:solidFill>
                  <a:srgbClr val="000088"/>
                </a:solidFill>
                <a:latin typeface="Consolas" panose="020B0609020204030204" pitchFamily="49" charset="0"/>
                <a:cs typeface="Consolas" panose="020B0609020204030204" pitchFamily="49" charset="0"/>
              </a:rPr>
              <a:t>struct</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0066"/>
                </a:solidFill>
                <a:latin typeface="Consolas" panose="020B0609020204030204" pitchFamily="49" charset="0"/>
                <a:cs typeface="Consolas" panose="020B0609020204030204" pitchFamily="49" charset="0"/>
              </a:rPr>
              <a:t>Node</a:t>
            </a:r>
            <a:r>
              <a:rPr lang="en-HK" sz="900" dirty="0">
                <a:solidFill>
                  <a:srgbClr val="000000"/>
                </a:solidFill>
                <a:latin typeface="Consolas" panose="020B0609020204030204" pitchFamily="49" charset="0"/>
                <a:cs typeface="Consolas" panose="020B0609020204030204" pitchFamily="49" charset="0"/>
              </a:rPr>
              <a:t> </a:t>
            </a:r>
            <a:r>
              <a:rPr lang="en-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000088"/>
                </a:solidFill>
                <a:latin typeface="Consolas" panose="020B0609020204030204" pitchFamily="49" charset="0"/>
                <a:cs typeface="Consolas" panose="020B0609020204030204" pitchFamily="49" charset="0"/>
              </a:rPr>
              <a:t>int</a:t>
            </a:r>
            <a:r>
              <a:rPr lang="en-HK" altLang="zh-HK" sz="900" dirty="0">
                <a:solidFill>
                  <a:srgbClr val="000000"/>
                </a:solidFill>
                <a:latin typeface="Consolas" panose="020B0609020204030204" pitchFamily="49" charset="0"/>
                <a:cs typeface="Consolas" panose="020B0609020204030204" pitchFamily="49" charset="0"/>
              </a:rPr>
              <a:t> element</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next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000000"/>
              </a:solidFill>
              <a:latin typeface="Consolas" panose="020B0609020204030204" pitchFamily="49" charset="0"/>
              <a:cs typeface="Consolas" panose="020B0609020204030204" pitchFamily="49" charset="0"/>
            </a:endParaRPr>
          </a:p>
          <a:p>
            <a:r>
              <a:rPr lang="en-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sz="900" dirty="0">
                <a:solidFill>
                  <a:srgbClr val="000000"/>
                </a:solidFill>
                <a:latin typeface="Consolas" panose="020B0609020204030204" pitchFamily="49" charset="0"/>
                <a:cs typeface="Consolas" panose="020B0609020204030204" pitchFamily="49" charset="0"/>
              </a:rPr>
              <a:t> </a:t>
            </a:r>
            <a:r>
              <a:rPr lang="en-HK" sz="900" dirty="0" err="1">
                <a:solidFill>
                  <a:srgbClr val="000000"/>
                </a:solidFill>
                <a:latin typeface="Consolas" panose="020B0609020204030204" pitchFamily="49" charset="0"/>
                <a:cs typeface="Consolas" panose="020B0609020204030204" pitchFamily="49" charset="0"/>
              </a:rPr>
              <a:t>prev</a:t>
            </a:r>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sz="900" dirty="0">
              <a:solidFill>
                <a:srgbClr val="666600"/>
              </a:solidFill>
              <a:latin typeface="Consolas" panose="020B0609020204030204" pitchFamily="49" charset="0"/>
              <a:cs typeface="Consolas" panose="020B0609020204030204" pitchFamily="49" charset="0"/>
            </a:endParaRPr>
          </a:p>
          <a:p>
            <a:r>
              <a:rPr lang="en-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typedef struct </a:t>
            </a:r>
            <a:r>
              <a:rPr lang="en-HK" altLang="zh-HK" sz="900" dirty="0" err="1">
                <a:solidFill>
                  <a:srgbClr val="660066"/>
                </a:solidFill>
                <a:latin typeface="Consolas" panose="020B0609020204030204" pitchFamily="49" charset="0"/>
                <a:cs typeface="Consolas" panose="020B0609020204030204" pitchFamily="49" charset="0"/>
              </a:rPr>
              <a:t>ListRecord</a:t>
            </a:r>
            <a:r>
              <a:rPr lang="en-HK" altLang="zh-HK" sz="900" dirty="0">
                <a:solidFill>
                  <a:srgbClr val="660066"/>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a:solidFill>
                  <a:srgbClr val="660066"/>
                </a:solidFill>
                <a:latin typeface="Consolas" panose="020B0609020204030204" pitchFamily="49" charset="0"/>
                <a:cs typeface="Consolas" panose="020B0609020204030204" pitchFamily="49" charset="0"/>
              </a:rPr>
              <a:t>List</a:t>
            </a:r>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struct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ListRecord</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6666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88"/>
                </a:solidFill>
                <a:latin typeface="Consolas" panose="020B0609020204030204" pitchFamily="49" charset="0"/>
                <a:cs typeface="Consolas" panose="020B0609020204030204" pitchFamily="49" charset="0"/>
              </a:rPr>
              <a:t> </a:t>
            </a:r>
            <a:r>
              <a:rPr lang="en-HK" altLang="zh-HK" sz="900" dirty="0">
                <a:solidFill>
                  <a:srgbClr val="000000"/>
                </a:solidFill>
                <a:latin typeface="Consolas" panose="020B0609020204030204" pitchFamily="49" charset="0"/>
                <a:cs typeface="Consolas" panose="020B0609020204030204" pitchFamily="49" charset="0"/>
              </a:rPr>
              <a:t>head</a:t>
            </a:r>
            <a:r>
              <a:rPr lang="en-HK" altLang="zh-HK" sz="900" dirty="0">
                <a:solidFill>
                  <a:srgbClr val="666600"/>
                </a:solidFill>
                <a:latin typeface="Consolas" panose="020B0609020204030204" pitchFamily="49" charset="0"/>
                <a:cs typeface="Consolas" panose="020B0609020204030204" pitchFamily="49" charset="0"/>
              </a:rPr>
              <a:t>;</a:t>
            </a:r>
            <a:endParaRPr lang="en-HK" altLang="zh-HK" sz="900" dirty="0">
              <a:solidFill>
                <a:srgbClr val="000000"/>
              </a:solidFill>
              <a:latin typeface="Consolas" panose="020B0609020204030204" pitchFamily="49" charset="0"/>
              <a:cs typeface="Consolas" panose="020B0609020204030204" pitchFamily="49" charset="0"/>
            </a:endParaRPr>
          </a:p>
          <a:p>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err="1">
                <a:solidFill>
                  <a:srgbClr val="660066"/>
                </a:solidFill>
                <a:latin typeface="Consolas" panose="020B0609020204030204" pitchFamily="49" charset="0"/>
                <a:cs typeface="Consolas" panose="020B0609020204030204" pitchFamily="49" charset="0"/>
              </a:rPr>
              <a:t>PtrToNode</a:t>
            </a:r>
            <a:r>
              <a:rPr lang="en-HK" altLang="zh-HK" sz="900" dirty="0">
                <a:solidFill>
                  <a:srgbClr val="000000"/>
                </a:solidFill>
                <a:latin typeface="Consolas" panose="020B0609020204030204" pitchFamily="49" charset="0"/>
                <a:cs typeface="Consolas" panose="020B0609020204030204" pitchFamily="49" charset="0"/>
              </a:rPr>
              <a:t> tail</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 </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endParaRPr lang="en-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000088"/>
                </a:solidFill>
                <a:latin typeface="Consolas" panose="020B0609020204030204" pitchFamily="49" charset="0"/>
                <a:cs typeface="Consolas" panose="020B0609020204030204" pitchFamily="49" charset="0"/>
              </a:rPr>
              <a:t>void </a:t>
            </a:r>
            <a:r>
              <a:rPr lang="en-HK" altLang="zh-HK" sz="900" dirty="0">
                <a:solidFill>
                  <a:srgbClr val="000000"/>
                </a:solidFill>
                <a:latin typeface="Consolas" panose="020B0609020204030204" pitchFamily="49" charset="0"/>
                <a:cs typeface="Consolas" panose="020B0609020204030204" pitchFamily="49" charset="0"/>
              </a:rPr>
              <a:t>Insertion</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x</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000000"/>
                </a:solidFill>
                <a:latin typeface="Consolas" panose="020B0609020204030204" pitchFamily="49" charset="0"/>
                <a:cs typeface="Consolas" panose="020B0609020204030204" pitchFamily="49" charset="0"/>
              </a:rPr>
              <a:t> </a:t>
            </a:r>
            <a:r>
              <a:rPr lang="en-HK" altLang="zh-HK" sz="900" dirty="0">
                <a:solidFill>
                  <a:srgbClr val="660066"/>
                </a:solidFill>
                <a:latin typeface="Consolas" panose="020B0609020204030204" pitchFamily="49" charset="0"/>
                <a:cs typeface="Consolas" panose="020B0609020204030204" pitchFamily="49" charset="0"/>
              </a:rPr>
              <a:t>List </a:t>
            </a:r>
            <a:r>
              <a:rPr lang="en-HK" altLang="zh-HK" sz="900" dirty="0">
                <a:solidFill>
                  <a:srgbClr val="000000"/>
                </a:solidFill>
                <a:latin typeface="Consolas" panose="020B0609020204030204" pitchFamily="49" charset="0"/>
                <a:cs typeface="Consolas" panose="020B0609020204030204" pitchFamily="49" charset="0"/>
              </a:rPr>
              <a:t>L</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a:p>
            <a:r>
              <a:rPr lang="en-HK" altLang="zh-HK" sz="900" dirty="0">
                <a:solidFill>
                  <a:srgbClr val="000088"/>
                </a:solidFill>
                <a:latin typeface="Consolas" panose="020B0609020204030204" pitchFamily="49" charset="0"/>
                <a:cs typeface="Consolas" panose="020B0609020204030204" pitchFamily="49" charset="0"/>
              </a:rPr>
              <a:t>int </a:t>
            </a:r>
            <a:r>
              <a:rPr lang="en-HK" altLang="zh-HK" sz="900" dirty="0">
                <a:solidFill>
                  <a:srgbClr val="000000"/>
                </a:solidFill>
                <a:latin typeface="Consolas" panose="020B0609020204030204" pitchFamily="49" charset="0"/>
                <a:cs typeface="Consolas" panose="020B0609020204030204" pitchFamily="49" charset="0"/>
              </a:rPr>
              <a:t>Deletion</a:t>
            </a:r>
            <a:r>
              <a:rPr lang="en-HK" altLang="zh-HK" sz="900" dirty="0">
                <a:solidFill>
                  <a:srgbClr val="666600"/>
                </a:solidFill>
                <a:latin typeface="Consolas" panose="020B0609020204030204" pitchFamily="49" charset="0"/>
                <a:cs typeface="Consolas" panose="020B0609020204030204" pitchFamily="49" charset="0"/>
              </a:rPr>
              <a:t>(</a:t>
            </a:r>
            <a:r>
              <a:rPr lang="en-HK" altLang="zh-HK" sz="900" dirty="0">
                <a:solidFill>
                  <a:srgbClr val="660066"/>
                </a:solidFill>
                <a:latin typeface="Consolas" panose="020B0609020204030204" pitchFamily="49" charset="0"/>
                <a:cs typeface="Consolas" panose="020B0609020204030204" pitchFamily="49" charset="0"/>
              </a:rPr>
              <a:t>List </a:t>
            </a:r>
            <a:r>
              <a:rPr lang="en-HK" altLang="zh-HK" sz="900" dirty="0">
                <a:solidFill>
                  <a:srgbClr val="000000"/>
                </a:solidFill>
                <a:latin typeface="Consolas" panose="020B0609020204030204" pitchFamily="49" charset="0"/>
                <a:cs typeface="Consolas" panose="020B0609020204030204" pitchFamily="49" charset="0"/>
              </a:rPr>
              <a:t>L</a:t>
            </a:r>
            <a:r>
              <a:rPr lang="en-HK" altLang="zh-HK" sz="900" dirty="0">
                <a:solidFill>
                  <a:srgbClr val="666600"/>
                </a:solidFill>
                <a:latin typeface="Consolas" panose="020B0609020204030204" pitchFamily="49" charset="0"/>
                <a:cs typeface="Consolas" panose="020B0609020204030204" pitchFamily="49" charset="0"/>
              </a:rPr>
              <a:t>){</a:t>
            </a:r>
          </a:p>
          <a:p>
            <a:r>
              <a:rPr lang="en-US" altLang="zh-HK" sz="900" dirty="0">
                <a:solidFill>
                  <a:srgbClr val="880000"/>
                </a:solidFill>
                <a:latin typeface="Consolas" panose="020B0609020204030204" pitchFamily="49" charset="0"/>
                <a:cs typeface="Consolas" panose="020B0609020204030204" pitchFamily="49" charset="0"/>
              </a:rPr>
              <a:t>    </a:t>
            </a:r>
            <a:r>
              <a:rPr lang="zh-HK" altLang="zh-HK" sz="900" dirty="0">
                <a:solidFill>
                  <a:srgbClr val="880000"/>
                </a:solidFill>
                <a:latin typeface="Consolas" panose="020B0609020204030204" pitchFamily="49" charset="0"/>
                <a:cs typeface="Consolas" panose="020B0609020204030204" pitchFamily="49" charset="0"/>
              </a:rPr>
              <a:t>/</a:t>
            </a:r>
            <a:r>
              <a:rPr lang="en-US" altLang="zh-HK" sz="900" dirty="0">
                <a:solidFill>
                  <a:srgbClr val="880000"/>
                </a:solidFill>
                <a:latin typeface="Consolas" panose="020B0609020204030204" pitchFamily="49" charset="0"/>
                <a:cs typeface="Consolas" panose="020B0609020204030204" pitchFamily="49" charset="0"/>
              </a:rPr>
              <a:t>/ write your code here</a:t>
            </a:r>
            <a:endParaRPr lang="en-HK" altLang="zh-HK" sz="900" dirty="0">
              <a:solidFill>
                <a:srgbClr val="666600"/>
              </a:solidFill>
              <a:latin typeface="Consolas" panose="020B0609020204030204" pitchFamily="49" charset="0"/>
              <a:cs typeface="Consolas" panose="020B0609020204030204" pitchFamily="49" charset="0"/>
            </a:endParaRPr>
          </a:p>
          <a:p>
            <a:r>
              <a:rPr lang="en-HK" altLang="zh-HK" sz="900" dirty="0">
                <a:solidFill>
                  <a:srgbClr val="666600"/>
                </a:solidFill>
                <a:latin typeface="Consolas" panose="020B0609020204030204" pitchFamily="49" charset="0"/>
                <a:cs typeface="Consolas" panose="020B0609020204030204" pitchFamily="49" charset="0"/>
              </a:rPr>
              <a:t>}</a:t>
            </a:r>
          </a:p>
        </p:txBody>
      </p:sp>
      <p:sp>
        <p:nvSpPr>
          <p:cNvPr id="13" name="TextBox 12">
            <a:extLst>
              <a:ext uri="{FF2B5EF4-FFF2-40B4-BE49-F238E27FC236}">
                <a16:creationId xmlns:a16="http://schemas.microsoft.com/office/drawing/2014/main" id="{648DFE7F-C146-4DFC-8256-0CBF7C89F4AC}"/>
              </a:ext>
            </a:extLst>
          </p:cNvPr>
          <p:cNvSpPr txBox="1"/>
          <p:nvPr/>
        </p:nvSpPr>
        <p:spPr>
          <a:xfrm>
            <a:off x="838200" y="3588075"/>
            <a:ext cx="2172582"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Code segment to complete:</a:t>
            </a:r>
          </a:p>
        </p:txBody>
      </p:sp>
    </p:spTree>
    <p:extLst>
      <p:ext uri="{BB962C8B-B14F-4D97-AF65-F5344CB8AC3E}">
        <p14:creationId xmlns:p14="http://schemas.microsoft.com/office/powerpoint/2010/main" val="348880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but not Least</a:t>
            </a:r>
          </a:p>
        </p:txBody>
      </p:sp>
      <p:sp>
        <p:nvSpPr>
          <p:cNvPr id="3" name="Content Placeholder 2"/>
          <p:cNvSpPr>
            <a:spLocks noGrp="1"/>
          </p:cNvSpPr>
          <p:nvPr>
            <p:ph idx="1"/>
          </p:nvPr>
        </p:nvSpPr>
        <p:spPr>
          <a:xfrm>
            <a:off x="838200" y="1825625"/>
            <a:ext cx="5070231" cy="4351338"/>
          </a:xfrm>
        </p:spPr>
        <p:txBody>
          <a:bodyPr>
            <a:normAutofit/>
          </a:bodyPr>
          <a:lstStyle/>
          <a:p>
            <a:r>
              <a:rPr lang="en-US" dirty="0"/>
              <a:t>Please add this declaration on top of (commented as shown) all your codes submitted to the OJ.</a:t>
            </a:r>
          </a:p>
        </p:txBody>
      </p:sp>
      <p:sp>
        <p:nvSpPr>
          <p:cNvPr id="8" name="Rectangle 7">
            <a:extLst>
              <a:ext uri="{FF2B5EF4-FFF2-40B4-BE49-F238E27FC236}">
                <a16:creationId xmlns:a16="http://schemas.microsoft.com/office/drawing/2014/main" id="{7D011405-270F-6944-BA03-B06C1F3551E4}"/>
              </a:ext>
            </a:extLst>
          </p:cNvPr>
          <p:cNvSpPr/>
          <p:nvPr/>
        </p:nvSpPr>
        <p:spPr>
          <a:xfrm>
            <a:off x="6058228" y="1825625"/>
            <a:ext cx="5295572" cy="3477875"/>
          </a:xfrm>
          <a:prstGeom prst="rect">
            <a:avLst/>
          </a:prstGeom>
          <a:solidFill>
            <a:schemeClr val="bg1">
              <a:lumMod val="95000"/>
            </a:schemeClr>
          </a:solidFill>
        </p:spPr>
        <p:txBody>
          <a:bodyPr wrap="square">
            <a:spAutoFit/>
          </a:bodyPr>
          <a:lstStyle/>
          <a:p>
            <a:r>
              <a:rPr lang="en-US" sz="1100" dirty="0">
                <a:solidFill>
                  <a:srgbClr val="666600"/>
                </a:solidFill>
                <a:latin typeface="Consolas" panose="020B0609020204030204" pitchFamily="49" charset="0"/>
                <a:cs typeface="Consolas" panose="020B0609020204030204" pitchFamily="49" charset="0"/>
              </a:rPr>
              <a:t>/*</a:t>
            </a:r>
          </a:p>
          <a:p>
            <a:r>
              <a:rPr lang="en-US" sz="1100" dirty="0">
                <a:solidFill>
                  <a:srgbClr val="666600"/>
                </a:solidFill>
                <a:latin typeface="Consolas" panose="020B0609020204030204" pitchFamily="49" charset="0"/>
                <a:cs typeface="Consolas" panose="020B0609020204030204" pitchFamily="49" charset="0"/>
              </a:rPr>
              <a:t>I, &lt;Your Full Name&gt;, am submitting the assignment for</a:t>
            </a:r>
          </a:p>
          <a:p>
            <a:r>
              <a:rPr lang="en-US" sz="1100" dirty="0">
                <a:solidFill>
                  <a:srgbClr val="666600"/>
                </a:solidFill>
                <a:latin typeface="Consolas" panose="020B0609020204030204" pitchFamily="49" charset="0"/>
                <a:cs typeface="Consolas" panose="020B0609020204030204" pitchFamily="49" charset="0"/>
              </a:rPr>
              <a:t>an individual project.</a:t>
            </a:r>
          </a:p>
          <a:p>
            <a:r>
              <a:rPr lang="en-US" sz="1100" dirty="0">
                <a:solidFill>
                  <a:srgbClr val="666600"/>
                </a:solidFill>
                <a:latin typeface="Consolas" panose="020B0609020204030204" pitchFamily="49" charset="0"/>
                <a:cs typeface="Consolas" panose="020B0609020204030204" pitchFamily="49" charset="0"/>
              </a:rPr>
              <a:t>I declare that the assignment here submitted is original except for</a:t>
            </a:r>
          </a:p>
          <a:p>
            <a:r>
              <a:rPr lang="en-US" sz="1100" dirty="0">
                <a:solidFill>
                  <a:srgbClr val="666600"/>
                </a:solidFill>
                <a:latin typeface="Consolas" panose="020B0609020204030204" pitchFamily="49" charset="0"/>
                <a:cs typeface="Consolas" panose="020B0609020204030204" pitchFamily="49" charset="0"/>
              </a:rPr>
              <a:t>source material explicitly acknowledged, the piece of work, or a part</a:t>
            </a:r>
          </a:p>
          <a:p>
            <a:r>
              <a:rPr lang="en-US" sz="1100" dirty="0">
                <a:solidFill>
                  <a:srgbClr val="666600"/>
                </a:solidFill>
                <a:latin typeface="Consolas" panose="020B0609020204030204" pitchFamily="49" charset="0"/>
                <a:cs typeface="Consolas" panose="020B0609020204030204" pitchFamily="49" charset="0"/>
              </a:rPr>
              <a:t>of the piece of work has not been submitted for more than one purpose</a:t>
            </a:r>
          </a:p>
          <a:p>
            <a:r>
              <a:rPr lang="en-US" sz="1100" dirty="0">
                <a:solidFill>
                  <a:srgbClr val="666600"/>
                </a:solidFill>
                <a:latin typeface="Consolas" panose="020B0609020204030204" pitchFamily="49" charset="0"/>
                <a:cs typeface="Consolas" panose="020B0609020204030204" pitchFamily="49" charset="0"/>
              </a:rPr>
              <a:t>(i.e. to satisfy the requirements in two different courses) without</a:t>
            </a:r>
          </a:p>
          <a:p>
            <a:r>
              <a:rPr lang="en-US" sz="1100" dirty="0">
                <a:solidFill>
                  <a:srgbClr val="666600"/>
                </a:solidFill>
                <a:latin typeface="Consolas" panose="020B0609020204030204" pitchFamily="49" charset="0"/>
                <a:cs typeface="Consolas" panose="020B0609020204030204" pitchFamily="49" charset="0"/>
              </a:rPr>
              <a:t>declaration. I also acknowledge that I am aware of University policy</a:t>
            </a:r>
          </a:p>
          <a:p>
            <a:r>
              <a:rPr lang="en-US" sz="1100" dirty="0">
                <a:solidFill>
                  <a:srgbClr val="666600"/>
                </a:solidFill>
                <a:latin typeface="Consolas" panose="020B0609020204030204" pitchFamily="49" charset="0"/>
                <a:cs typeface="Consolas" panose="020B0609020204030204" pitchFamily="49" charset="0"/>
              </a:rPr>
              <a:t>and regulations on honesty in academic work, and of the disciplinary</a:t>
            </a:r>
          </a:p>
          <a:p>
            <a:r>
              <a:rPr lang="en-US" sz="1100" dirty="0">
                <a:solidFill>
                  <a:srgbClr val="666600"/>
                </a:solidFill>
                <a:latin typeface="Consolas" panose="020B0609020204030204" pitchFamily="49" charset="0"/>
                <a:cs typeface="Consolas" panose="020B0609020204030204" pitchFamily="49" charset="0"/>
              </a:rPr>
              <a:t>guidelines and procedures applicable to breaches of such policy and</a:t>
            </a:r>
          </a:p>
          <a:p>
            <a:r>
              <a:rPr lang="en-US" sz="1100" dirty="0">
                <a:solidFill>
                  <a:srgbClr val="666600"/>
                </a:solidFill>
                <a:latin typeface="Consolas" panose="020B0609020204030204" pitchFamily="49" charset="0"/>
                <a:cs typeface="Consolas" panose="020B0609020204030204" pitchFamily="49" charset="0"/>
              </a:rPr>
              <a:t>regulations, as contained in the University website</a:t>
            </a:r>
          </a:p>
          <a:p>
            <a:r>
              <a:rPr lang="en-US" sz="1100" dirty="0">
                <a:solidFill>
                  <a:srgbClr val="666600"/>
                </a:solidFill>
                <a:latin typeface="Consolas" panose="020B0609020204030204" pitchFamily="49" charset="0"/>
                <a:cs typeface="Consolas" panose="020B0609020204030204" pitchFamily="49" charset="0"/>
              </a:rPr>
              <a:t>http://www.cuhk.edu.hk/policy/academichonesty/.</a:t>
            </a:r>
          </a:p>
          <a:p>
            <a:r>
              <a:rPr lang="en-US" sz="1100" dirty="0">
                <a:solidFill>
                  <a:srgbClr val="666600"/>
                </a:solidFill>
                <a:latin typeface="Consolas" panose="020B0609020204030204" pitchFamily="49" charset="0"/>
                <a:cs typeface="Consolas" panose="020B0609020204030204" pitchFamily="49" charset="0"/>
              </a:rPr>
              <a:t>It is also understood that assignments without a properly signed</a:t>
            </a:r>
          </a:p>
          <a:p>
            <a:r>
              <a:rPr lang="en-US" sz="1100" dirty="0">
                <a:solidFill>
                  <a:srgbClr val="666600"/>
                </a:solidFill>
                <a:latin typeface="Consolas" panose="020B0609020204030204" pitchFamily="49" charset="0"/>
                <a:cs typeface="Consolas" panose="020B0609020204030204" pitchFamily="49" charset="0"/>
              </a:rPr>
              <a:t>declaration by the student concerned will not be graded by the</a:t>
            </a:r>
          </a:p>
          <a:p>
            <a:r>
              <a:rPr lang="en-US" sz="1100" dirty="0">
                <a:solidFill>
                  <a:srgbClr val="666600"/>
                </a:solidFill>
                <a:latin typeface="Consolas" panose="020B0609020204030204" pitchFamily="49" charset="0"/>
                <a:cs typeface="Consolas" panose="020B0609020204030204" pitchFamily="49" charset="0"/>
              </a:rPr>
              <a:t>teacher(s).</a:t>
            </a:r>
          </a:p>
          <a:p>
            <a:r>
              <a:rPr lang="en-US" sz="1100" dirty="0">
                <a:solidFill>
                  <a:srgbClr val="666600"/>
                </a:solidFill>
                <a:latin typeface="Consolas" panose="020B0609020204030204" pitchFamily="49" charset="0"/>
                <a:cs typeface="Consolas" panose="020B0609020204030204" pitchFamily="49" charset="0"/>
              </a:rPr>
              <a:t>*/</a:t>
            </a:r>
            <a:endParaRPr lang="en-HK" sz="1100" dirty="0">
              <a:solidFill>
                <a:srgbClr val="000000"/>
              </a:solidFill>
              <a:latin typeface="Consolas" panose="020B0609020204030204" pitchFamily="49" charset="0"/>
              <a:cs typeface="Consolas" panose="020B0609020204030204" pitchFamily="49" charset="0"/>
            </a:endParaRPr>
          </a:p>
        </p:txBody>
      </p:sp>
      <p:sp>
        <p:nvSpPr>
          <p:cNvPr id="7" name="Date Placeholder 6">
            <a:extLst>
              <a:ext uri="{FF2B5EF4-FFF2-40B4-BE49-F238E27FC236}">
                <a16:creationId xmlns:a16="http://schemas.microsoft.com/office/drawing/2014/main" id="{DDB048EF-BDBD-4854-B3AB-82137378CB07}"/>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B8178F14-03C4-43E6-99FF-8C6E1A60F299}"/>
              </a:ext>
            </a:extLst>
          </p:cNvPr>
          <p:cNvSpPr>
            <a:spLocks noGrp="1"/>
          </p:cNvSpPr>
          <p:nvPr>
            <p:ph type="ftr" sz="quarter" idx="11"/>
          </p:nvPr>
        </p:nvSpPr>
        <p:spPr/>
        <p:txBody>
          <a:bodyPr/>
          <a:lstStyle/>
          <a:p>
            <a:r>
              <a:rPr lang="en-US"/>
              <a:t>CSCI2100D Lab 2</a:t>
            </a:r>
            <a:endParaRPr lang="en-US" dirty="0"/>
          </a:p>
        </p:txBody>
      </p:sp>
      <p:sp>
        <p:nvSpPr>
          <p:cNvPr id="10" name="Slide Number Placeholder 9">
            <a:extLst>
              <a:ext uri="{FF2B5EF4-FFF2-40B4-BE49-F238E27FC236}">
                <a16:creationId xmlns:a16="http://schemas.microsoft.com/office/drawing/2014/main" id="{06A58E70-3CAE-423A-99BE-C1DC520AA54A}"/>
              </a:ext>
            </a:extLst>
          </p:cNvPr>
          <p:cNvSpPr>
            <a:spLocks noGrp="1"/>
          </p:cNvSpPr>
          <p:nvPr>
            <p:ph type="sldNum" sz="quarter" idx="12"/>
          </p:nvPr>
        </p:nvSpPr>
        <p:spPr/>
        <p:txBody>
          <a:bodyPr/>
          <a:lstStyle/>
          <a:p>
            <a:fld id="{F12FD693-7EEE-EB4B-8E4A-5201F802BE3C}" type="slidenum">
              <a:rPr lang="en-US" smtClean="0"/>
              <a:t>29</a:t>
            </a:fld>
            <a:endParaRPr lang="en-US"/>
          </a:p>
        </p:txBody>
      </p:sp>
    </p:spTree>
    <p:extLst>
      <p:ext uri="{BB962C8B-B14F-4D97-AF65-F5344CB8AC3E}">
        <p14:creationId xmlns:p14="http://schemas.microsoft.com/office/powerpoint/2010/main" val="2718478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dirty="0"/>
              <a:t>Linked List</a:t>
            </a:r>
          </a:p>
          <a:p>
            <a:r>
              <a:rPr lang="en-US" dirty="0"/>
              <a:t>Stack</a:t>
            </a:r>
          </a:p>
          <a:p>
            <a:r>
              <a:rPr lang="en-US" dirty="0"/>
              <a:t>Queue</a:t>
            </a:r>
          </a:p>
          <a:p>
            <a:r>
              <a:rPr lang="en-US" dirty="0"/>
              <a:t>Example Code Discussion</a:t>
            </a:r>
          </a:p>
          <a:p>
            <a:r>
              <a:rPr lang="en-US" dirty="0"/>
              <a:t>Overview of Lab 2 Problems</a:t>
            </a:r>
          </a:p>
        </p:txBody>
      </p:sp>
      <p:sp>
        <p:nvSpPr>
          <p:cNvPr id="12" name="Date Placeholder 11">
            <a:extLst>
              <a:ext uri="{FF2B5EF4-FFF2-40B4-BE49-F238E27FC236}">
                <a16:creationId xmlns:a16="http://schemas.microsoft.com/office/drawing/2014/main" id="{99028D45-8450-46A9-B92E-8A8359522368}"/>
              </a:ext>
            </a:extLst>
          </p:cNvPr>
          <p:cNvSpPr>
            <a:spLocks noGrp="1"/>
          </p:cNvSpPr>
          <p:nvPr>
            <p:ph type="dt" sz="half" idx="10"/>
          </p:nvPr>
        </p:nvSpPr>
        <p:spPr/>
        <p:txBody>
          <a:bodyPr/>
          <a:lstStyle/>
          <a:p>
            <a:r>
              <a:rPr lang="en-US" altLang="zh-HK"/>
              <a:t>27/2/2020</a:t>
            </a:r>
            <a:endParaRPr lang="en-US" dirty="0"/>
          </a:p>
        </p:txBody>
      </p:sp>
      <p:sp>
        <p:nvSpPr>
          <p:cNvPr id="13" name="Footer Placeholder 12">
            <a:extLst>
              <a:ext uri="{FF2B5EF4-FFF2-40B4-BE49-F238E27FC236}">
                <a16:creationId xmlns:a16="http://schemas.microsoft.com/office/drawing/2014/main" id="{38B9A443-2E5E-4225-BF95-8BAB8213F482}"/>
              </a:ext>
            </a:extLst>
          </p:cNvPr>
          <p:cNvSpPr>
            <a:spLocks noGrp="1"/>
          </p:cNvSpPr>
          <p:nvPr>
            <p:ph type="ftr" sz="quarter" idx="11"/>
          </p:nvPr>
        </p:nvSpPr>
        <p:spPr/>
        <p:txBody>
          <a:bodyPr/>
          <a:lstStyle/>
          <a:p>
            <a:r>
              <a:rPr lang="en-US"/>
              <a:t>CSCI2100D Lab 2</a:t>
            </a:r>
            <a:endParaRPr lang="en-US" dirty="0"/>
          </a:p>
        </p:txBody>
      </p:sp>
      <p:sp>
        <p:nvSpPr>
          <p:cNvPr id="14" name="Slide Number Placeholder 13">
            <a:extLst>
              <a:ext uri="{FF2B5EF4-FFF2-40B4-BE49-F238E27FC236}">
                <a16:creationId xmlns:a16="http://schemas.microsoft.com/office/drawing/2014/main" id="{8E1B68AB-BE9A-42CD-AED5-309DA5D60AF2}"/>
              </a:ext>
            </a:extLst>
          </p:cNvPr>
          <p:cNvSpPr>
            <a:spLocks noGrp="1"/>
          </p:cNvSpPr>
          <p:nvPr>
            <p:ph type="sldNum" sz="quarter" idx="12"/>
          </p:nvPr>
        </p:nvSpPr>
        <p:spPr/>
        <p:txBody>
          <a:bodyPr/>
          <a:lstStyle/>
          <a:p>
            <a:fld id="{F12FD693-7EEE-EB4B-8E4A-5201F802BE3C}" type="slidenum">
              <a:rPr lang="en-US" smtClean="0"/>
              <a:t>3</a:t>
            </a:fld>
            <a:endParaRPr lang="en-US"/>
          </a:p>
        </p:txBody>
      </p:sp>
    </p:spTree>
    <p:extLst>
      <p:ext uri="{BB962C8B-B14F-4D97-AF65-F5344CB8AC3E}">
        <p14:creationId xmlns:p14="http://schemas.microsoft.com/office/powerpoint/2010/main" val="786733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62-7D90-4673-95F8-0367C3AA813B}"/>
              </a:ext>
            </a:extLst>
          </p:cNvPr>
          <p:cNvSpPr>
            <a:spLocks noGrp="1"/>
          </p:cNvSpPr>
          <p:nvPr>
            <p:ph type="title"/>
          </p:nvPr>
        </p:nvSpPr>
        <p:spPr/>
        <p:txBody>
          <a:bodyPr/>
          <a:lstStyle/>
          <a:p>
            <a:r>
              <a:rPr lang="en-US" altLang="zh-HK" dirty="0"/>
              <a:t>Reminders</a:t>
            </a:r>
            <a:endParaRPr lang="zh-HK" altLang="en-US" dirty="0"/>
          </a:p>
        </p:txBody>
      </p:sp>
      <p:sp>
        <p:nvSpPr>
          <p:cNvPr id="3" name="Content Placeholder 2">
            <a:extLst>
              <a:ext uri="{FF2B5EF4-FFF2-40B4-BE49-F238E27FC236}">
                <a16:creationId xmlns:a16="http://schemas.microsoft.com/office/drawing/2014/main" id="{6313ED73-CD81-4E72-969F-5E06832B789E}"/>
              </a:ext>
            </a:extLst>
          </p:cNvPr>
          <p:cNvSpPr>
            <a:spLocks noGrp="1"/>
          </p:cNvSpPr>
          <p:nvPr>
            <p:ph idx="1"/>
          </p:nvPr>
        </p:nvSpPr>
        <p:spPr/>
        <p:txBody>
          <a:bodyPr>
            <a:normAutofit fontScale="92500" lnSpcReduction="10000"/>
          </a:bodyPr>
          <a:lstStyle/>
          <a:p>
            <a:r>
              <a:rPr lang="en-US" altLang="zh-HK" sz="2400" dirty="0"/>
              <a:t>Please remember your password for the online judge</a:t>
            </a:r>
          </a:p>
          <a:p>
            <a:r>
              <a:rPr lang="en-US" altLang="zh-HK" sz="2400" dirty="0"/>
              <a:t>Please start your assignment early</a:t>
            </a:r>
          </a:p>
          <a:p>
            <a:pPr lvl="1"/>
            <a:r>
              <a:rPr lang="en-US" altLang="zh-HK" sz="2000" dirty="0"/>
              <a:t>And report any issues as early as possible. Some issues regarding the registration of the OJ were reported not until some hours before the deadline. For such cases of failure of code submission, we may not grade your lab.</a:t>
            </a:r>
          </a:p>
          <a:p>
            <a:pPr lvl="1"/>
            <a:r>
              <a:rPr lang="en-US" altLang="zh-HK" sz="2000" dirty="0"/>
              <a:t>Penalty:</a:t>
            </a:r>
          </a:p>
          <a:p>
            <a:pPr lvl="2"/>
            <a:r>
              <a:rPr lang="en-US" altLang="zh-HK" sz="1800" dirty="0"/>
              <a:t>-10 marks/day pro rata for first two days after deadline</a:t>
            </a:r>
          </a:p>
          <a:p>
            <a:pPr lvl="2"/>
            <a:r>
              <a:rPr lang="en-US" altLang="zh-HK" sz="1800" dirty="0"/>
              <a:t>-10 marks/hour pro rata afterwards (so you get 0 marks if you submit 2 day 8 hours after the deadline)</a:t>
            </a:r>
          </a:p>
          <a:p>
            <a:r>
              <a:rPr lang="en-US" altLang="zh-HK" sz="2400" dirty="0"/>
              <a:t>Grading is based on the </a:t>
            </a:r>
            <a:r>
              <a:rPr lang="en-US" altLang="zh-HK" sz="2400" b="1" dirty="0"/>
              <a:t>last</a:t>
            </a:r>
            <a:r>
              <a:rPr lang="en-US" altLang="zh-HK" sz="2400" dirty="0"/>
              <a:t> submission</a:t>
            </a:r>
          </a:p>
          <a:p>
            <a:r>
              <a:rPr lang="en-US" altLang="zh-HK" sz="2400" dirty="0"/>
              <a:t>Write your own code</a:t>
            </a:r>
          </a:p>
          <a:p>
            <a:pPr lvl="1"/>
            <a:r>
              <a:rPr lang="en-US" altLang="zh-HK" sz="2000" dirty="0"/>
              <a:t>We will check your code</a:t>
            </a:r>
          </a:p>
          <a:p>
            <a:pPr lvl="1"/>
            <a:r>
              <a:rPr lang="en-US" altLang="zh-HK" sz="2000" dirty="0"/>
              <a:t>Suspected cases of plagiarism will be reported</a:t>
            </a:r>
          </a:p>
          <a:p>
            <a:r>
              <a:rPr lang="en-US" altLang="zh-HK" sz="2400"/>
              <a:t>Questions?</a:t>
            </a:r>
            <a:endParaRPr lang="en-US" altLang="zh-HK" sz="2400" dirty="0"/>
          </a:p>
        </p:txBody>
      </p:sp>
      <p:sp>
        <p:nvSpPr>
          <p:cNvPr id="4" name="Date Placeholder 3">
            <a:extLst>
              <a:ext uri="{FF2B5EF4-FFF2-40B4-BE49-F238E27FC236}">
                <a16:creationId xmlns:a16="http://schemas.microsoft.com/office/drawing/2014/main" id="{99D32DF2-FBC7-4441-A477-D33693A72544}"/>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6A45C9F8-0A96-43AB-83D7-C22FC5A1644A}"/>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5115C89F-DF1E-4216-B26F-9ACC664CFD9B}"/>
              </a:ext>
            </a:extLst>
          </p:cNvPr>
          <p:cNvSpPr>
            <a:spLocks noGrp="1"/>
          </p:cNvSpPr>
          <p:nvPr>
            <p:ph type="sldNum" sz="quarter" idx="12"/>
          </p:nvPr>
        </p:nvSpPr>
        <p:spPr/>
        <p:txBody>
          <a:bodyPr/>
          <a:lstStyle/>
          <a:p>
            <a:fld id="{F12FD693-7EEE-EB4B-8E4A-5201F802BE3C}" type="slidenum">
              <a:rPr lang="en-US" smtClean="0"/>
              <a:t>30</a:t>
            </a:fld>
            <a:endParaRPr lang="en-US"/>
          </a:p>
        </p:txBody>
      </p:sp>
    </p:spTree>
    <p:extLst>
      <p:ext uri="{BB962C8B-B14F-4D97-AF65-F5344CB8AC3E}">
        <p14:creationId xmlns:p14="http://schemas.microsoft.com/office/powerpoint/2010/main" val="4177488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256D-75B2-2245-9A90-90C5A622A980}"/>
              </a:ext>
            </a:extLst>
          </p:cNvPr>
          <p:cNvSpPr>
            <a:spLocks noGrp="1"/>
          </p:cNvSpPr>
          <p:nvPr>
            <p:ph type="title"/>
          </p:nvPr>
        </p:nvSpPr>
        <p:spPr/>
        <p:txBody>
          <a:bodyPr/>
          <a:lstStyle/>
          <a:p>
            <a:r>
              <a:rPr lang="en-US" altLang="zh-TW" dirty="0"/>
              <a:t>Questions?</a:t>
            </a:r>
            <a:endParaRPr lang="en-US" dirty="0"/>
          </a:p>
        </p:txBody>
      </p:sp>
      <p:sp>
        <p:nvSpPr>
          <p:cNvPr id="3" name="Text Placeholder 2">
            <a:extLst>
              <a:ext uri="{FF2B5EF4-FFF2-40B4-BE49-F238E27FC236}">
                <a16:creationId xmlns:a16="http://schemas.microsoft.com/office/drawing/2014/main" id="{B8170FAB-0918-9F41-920F-60728E625B6C}"/>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44A1F3A0-2D9D-4DE8-BBFC-1237356177BC}"/>
              </a:ext>
            </a:extLst>
          </p:cNvPr>
          <p:cNvSpPr>
            <a:spLocks noGrp="1"/>
          </p:cNvSpPr>
          <p:nvPr>
            <p:ph type="dt" sz="half" idx="10"/>
          </p:nvPr>
        </p:nvSpPr>
        <p:spPr/>
        <p:txBody>
          <a:bodyPr/>
          <a:lstStyle/>
          <a:p>
            <a:r>
              <a:rPr lang="en-US" altLang="zh-HK"/>
              <a:t>27/2/2020</a:t>
            </a:r>
            <a:endParaRPr lang="en-US"/>
          </a:p>
        </p:txBody>
      </p:sp>
      <p:sp>
        <p:nvSpPr>
          <p:cNvPr id="8" name="Footer Placeholder 7">
            <a:extLst>
              <a:ext uri="{FF2B5EF4-FFF2-40B4-BE49-F238E27FC236}">
                <a16:creationId xmlns:a16="http://schemas.microsoft.com/office/drawing/2014/main" id="{FBB692AE-1486-4D78-89B2-72B45205F835}"/>
              </a:ext>
            </a:extLst>
          </p:cNvPr>
          <p:cNvSpPr>
            <a:spLocks noGrp="1"/>
          </p:cNvSpPr>
          <p:nvPr>
            <p:ph type="ftr" sz="quarter" idx="11"/>
          </p:nvPr>
        </p:nvSpPr>
        <p:spPr/>
        <p:txBody>
          <a:bodyPr/>
          <a:lstStyle/>
          <a:p>
            <a:r>
              <a:rPr lang="en-US"/>
              <a:t>CSCI2100D Lab 2</a:t>
            </a:r>
          </a:p>
        </p:txBody>
      </p:sp>
      <p:sp>
        <p:nvSpPr>
          <p:cNvPr id="9" name="Slide Number Placeholder 8">
            <a:extLst>
              <a:ext uri="{FF2B5EF4-FFF2-40B4-BE49-F238E27FC236}">
                <a16:creationId xmlns:a16="http://schemas.microsoft.com/office/drawing/2014/main" id="{1BB4ABA6-0062-43F1-9B0C-5CCC5DF9D8F0}"/>
              </a:ext>
            </a:extLst>
          </p:cNvPr>
          <p:cNvSpPr>
            <a:spLocks noGrp="1"/>
          </p:cNvSpPr>
          <p:nvPr>
            <p:ph type="sldNum" sz="quarter" idx="12"/>
          </p:nvPr>
        </p:nvSpPr>
        <p:spPr/>
        <p:txBody>
          <a:bodyPr/>
          <a:lstStyle/>
          <a:p>
            <a:fld id="{F12FD693-7EEE-EB4B-8E4A-5201F802BE3C}" type="slidenum">
              <a:rPr lang="en-US" smtClean="0"/>
              <a:t>31</a:t>
            </a:fld>
            <a:endParaRPr lang="en-US"/>
          </a:p>
        </p:txBody>
      </p:sp>
    </p:spTree>
    <p:extLst>
      <p:ext uri="{BB962C8B-B14F-4D97-AF65-F5344CB8AC3E}">
        <p14:creationId xmlns:p14="http://schemas.microsoft.com/office/powerpoint/2010/main" val="6488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b="1" dirty="0"/>
              <a:t>Array</a:t>
            </a:r>
          </a:p>
          <a:p>
            <a:r>
              <a:rPr lang="en-US" dirty="0"/>
              <a:t>Linked List</a:t>
            </a:r>
          </a:p>
          <a:p>
            <a:r>
              <a:rPr lang="en-US" dirty="0"/>
              <a:t>Stack</a:t>
            </a:r>
          </a:p>
          <a:p>
            <a:r>
              <a:rPr lang="en-US" dirty="0"/>
              <a:t>Queue</a:t>
            </a:r>
          </a:p>
          <a:p>
            <a:r>
              <a:rPr lang="en-US" dirty="0"/>
              <a:t>Example Code Discussion</a:t>
            </a:r>
          </a:p>
          <a:p>
            <a:r>
              <a:rPr lang="en-US" dirty="0"/>
              <a:t>Overview of Lab 2 Problems</a:t>
            </a:r>
          </a:p>
        </p:txBody>
      </p:sp>
      <p:sp>
        <p:nvSpPr>
          <p:cNvPr id="7" name="Date Placeholder 6">
            <a:extLst>
              <a:ext uri="{FF2B5EF4-FFF2-40B4-BE49-F238E27FC236}">
                <a16:creationId xmlns:a16="http://schemas.microsoft.com/office/drawing/2014/main" id="{B96945A9-C33C-4769-A2D8-C2E328EB334B}"/>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795B0469-4E6F-4C7E-883E-8F95D923F0F2}"/>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4162C879-CDB7-49B5-ABAC-9B9D2665C354}"/>
              </a:ext>
            </a:extLst>
          </p:cNvPr>
          <p:cNvSpPr>
            <a:spLocks noGrp="1"/>
          </p:cNvSpPr>
          <p:nvPr>
            <p:ph type="sldNum" sz="quarter" idx="12"/>
          </p:nvPr>
        </p:nvSpPr>
        <p:spPr/>
        <p:txBody>
          <a:bodyPr/>
          <a:lstStyle/>
          <a:p>
            <a:fld id="{F12FD693-7EEE-EB4B-8E4A-5201F802BE3C}" type="slidenum">
              <a:rPr lang="en-US" smtClean="0"/>
              <a:t>4</a:t>
            </a:fld>
            <a:endParaRPr lang="en-US"/>
          </a:p>
        </p:txBody>
      </p:sp>
    </p:spTree>
    <p:extLst>
      <p:ext uri="{BB962C8B-B14F-4D97-AF65-F5344CB8AC3E}">
        <p14:creationId xmlns:p14="http://schemas.microsoft.com/office/powerpoint/2010/main" val="271413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Array</a:t>
            </a:r>
            <a:br>
              <a:rPr lang="en-US" altLang="zh-HK" dirty="0"/>
            </a:br>
            <a:r>
              <a:rPr lang="en-US" altLang="zh-HK" sz="2400" dirty="0"/>
              <a:t>Properties</a:t>
            </a:r>
            <a:endParaRPr lang="zh-HK" altLang="en-US" dirty="0"/>
          </a:p>
        </p:txBody>
      </p:sp>
      <p:sp>
        <p:nvSpPr>
          <p:cNvPr id="3" name="Content Placeholder 2">
            <a:extLst>
              <a:ext uri="{FF2B5EF4-FFF2-40B4-BE49-F238E27FC236}">
                <a16:creationId xmlns:a16="http://schemas.microsoft.com/office/drawing/2014/main" id="{1BABDE00-22D6-49E6-9C74-8E008345B0B9}"/>
              </a:ext>
            </a:extLst>
          </p:cNvPr>
          <p:cNvSpPr>
            <a:spLocks noGrp="1"/>
          </p:cNvSpPr>
          <p:nvPr>
            <p:ph idx="1"/>
          </p:nvPr>
        </p:nvSpPr>
        <p:spPr/>
        <p:txBody>
          <a:bodyPr>
            <a:normAutofit fontScale="92500" lnSpcReduction="20000"/>
          </a:bodyPr>
          <a:lstStyle/>
          <a:p>
            <a:r>
              <a:rPr lang="en-US" altLang="zh-HK" dirty="0"/>
              <a:t>An array is a collection of items stored at contiguous memory locations</a:t>
            </a:r>
          </a:p>
          <a:p>
            <a:endParaRPr lang="en-US" altLang="zh-HK" dirty="0"/>
          </a:p>
          <a:p>
            <a:endParaRPr lang="en-US" altLang="zh-HK" dirty="0"/>
          </a:p>
          <a:p>
            <a:endParaRPr lang="en-US" altLang="zh-HK" dirty="0"/>
          </a:p>
          <a:p>
            <a:pPr marL="0" indent="0">
              <a:buNone/>
            </a:pPr>
            <a:endParaRPr lang="en-US" altLang="zh-HK" dirty="0"/>
          </a:p>
          <a:p>
            <a:r>
              <a:rPr lang="en-US" altLang="zh-HK" dirty="0"/>
              <a:t>Array variable points to the first position of the array in memory</a:t>
            </a:r>
          </a:p>
          <a:p>
            <a:pPr lvl="1"/>
            <a:r>
              <a:rPr lang="en-US" altLang="zh-HK" dirty="0"/>
              <a:t>Random access (base address + offset (assumed to be constant-time))</a:t>
            </a:r>
          </a:p>
          <a:p>
            <a:r>
              <a:rPr lang="en-US" altLang="zh-HK" dirty="0"/>
              <a:t>We need to specify the size when we create the array</a:t>
            </a:r>
          </a:p>
          <a:p>
            <a:pPr lvl="1"/>
            <a:r>
              <a:rPr lang="en-US" altLang="zh-HK" dirty="0"/>
              <a:t>Fixed number of elements decided at the time of declaration</a:t>
            </a:r>
          </a:p>
          <a:p>
            <a:pPr lvl="1"/>
            <a:r>
              <a:rPr lang="en-US" altLang="zh-HK" dirty="0"/>
              <a:t>Insertion and Deletion is </a:t>
            </a:r>
            <a:r>
              <a:rPr lang="en-US" altLang="zh-HK" i="1" dirty="0"/>
              <a:t>O</a:t>
            </a:r>
            <a:r>
              <a:rPr lang="en-US" altLang="zh-HK" dirty="0"/>
              <a:t>(</a:t>
            </a:r>
            <a:r>
              <a:rPr lang="en-US" altLang="zh-HK" i="1" dirty="0"/>
              <a:t>n</a:t>
            </a:r>
            <a:r>
              <a:rPr lang="en-US" altLang="zh-HK" dirty="0"/>
              <a:t>)</a:t>
            </a:r>
          </a:p>
          <a:p>
            <a:pPr lvl="2"/>
            <a:r>
              <a:rPr lang="en-US" altLang="zh-HK" dirty="0"/>
              <a:t>Often accompanied by O(n) searching for position of insertion/deletion as well</a:t>
            </a:r>
          </a:p>
          <a:p>
            <a:endParaRPr lang="zh-HK" altLang="en-US" dirty="0"/>
          </a:p>
        </p:txBody>
      </p:sp>
      <p:graphicFrame>
        <p:nvGraphicFramePr>
          <p:cNvPr id="7" name="Table 7">
            <a:extLst>
              <a:ext uri="{FF2B5EF4-FFF2-40B4-BE49-F238E27FC236}">
                <a16:creationId xmlns:a16="http://schemas.microsoft.com/office/drawing/2014/main" id="{BCE40FA7-A77F-4CA4-8FF4-E38D0DF2B9F5}"/>
              </a:ext>
            </a:extLst>
          </p:cNvPr>
          <p:cNvGraphicFramePr>
            <a:graphicFrameLocks noGrp="1"/>
          </p:cNvGraphicFramePr>
          <p:nvPr>
            <p:extLst>
              <p:ext uri="{D42A27DB-BD31-4B8C-83A1-F6EECF244321}">
                <p14:modId xmlns:p14="http://schemas.microsoft.com/office/powerpoint/2010/main" val="2208560827"/>
              </p:ext>
            </p:extLst>
          </p:nvPr>
        </p:nvGraphicFramePr>
        <p:xfrm>
          <a:off x="838200" y="2879070"/>
          <a:ext cx="9695399" cy="609600"/>
        </p:xfrm>
        <a:graphic>
          <a:graphicData uri="http://schemas.openxmlformats.org/drawingml/2006/table">
            <a:tbl>
              <a:tblPr firstRow="1" bandRow="1">
                <a:tableStyleId>{F5AB1C69-6EDB-4FF4-983F-18BD219EF322}</a:tableStyleId>
              </a:tblPr>
              <a:tblGrid>
                <a:gridCol w="1385057">
                  <a:extLst>
                    <a:ext uri="{9D8B030D-6E8A-4147-A177-3AD203B41FA5}">
                      <a16:colId xmlns:a16="http://schemas.microsoft.com/office/drawing/2014/main" val="1546893165"/>
                    </a:ext>
                  </a:extLst>
                </a:gridCol>
                <a:gridCol w="1385057">
                  <a:extLst>
                    <a:ext uri="{9D8B030D-6E8A-4147-A177-3AD203B41FA5}">
                      <a16:colId xmlns:a16="http://schemas.microsoft.com/office/drawing/2014/main" val="1417800479"/>
                    </a:ext>
                  </a:extLst>
                </a:gridCol>
                <a:gridCol w="1385057">
                  <a:extLst>
                    <a:ext uri="{9D8B030D-6E8A-4147-A177-3AD203B41FA5}">
                      <a16:colId xmlns:a16="http://schemas.microsoft.com/office/drawing/2014/main" val="1309792580"/>
                    </a:ext>
                  </a:extLst>
                </a:gridCol>
                <a:gridCol w="1385057">
                  <a:extLst>
                    <a:ext uri="{9D8B030D-6E8A-4147-A177-3AD203B41FA5}">
                      <a16:colId xmlns:a16="http://schemas.microsoft.com/office/drawing/2014/main" val="2595469170"/>
                    </a:ext>
                  </a:extLst>
                </a:gridCol>
                <a:gridCol w="1385057">
                  <a:extLst>
                    <a:ext uri="{9D8B030D-6E8A-4147-A177-3AD203B41FA5}">
                      <a16:colId xmlns:a16="http://schemas.microsoft.com/office/drawing/2014/main" val="749285754"/>
                    </a:ext>
                  </a:extLst>
                </a:gridCol>
                <a:gridCol w="1385057">
                  <a:extLst>
                    <a:ext uri="{9D8B030D-6E8A-4147-A177-3AD203B41FA5}">
                      <a16:colId xmlns:a16="http://schemas.microsoft.com/office/drawing/2014/main" val="1164863290"/>
                    </a:ext>
                  </a:extLst>
                </a:gridCol>
                <a:gridCol w="1385057">
                  <a:extLst>
                    <a:ext uri="{9D8B030D-6E8A-4147-A177-3AD203B41FA5}">
                      <a16:colId xmlns:a16="http://schemas.microsoft.com/office/drawing/2014/main" val="158343300"/>
                    </a:ext>
                  </a:extLst>
                </a:gridCol>
              </a:tblGrid>
              <a:tr h="185420">
                <a:tc>
                  <a:txBody>
                    <a:bodyPr/>
                    <a:lstStyle/>
                    <a:p>
                      <a:pPr algn="ct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ln>
                            <a:noFill/>
                          </a:ln>
                          <a:solidFill>
                            <a:schemeClr val="tx1"/>
                          </a:solidFill>
                          <a:latin typeface="Calibri Light" panose="020F0302020204030204" pitchFamily="34" charset="0"/>
                        </a:rPr>
                        <a:t>12</a:t>
                      </a:r>
                      <a:endParaRPr lang="zh-HK" altLang="en-US" sz="1600" b="0" dirty="0">
                        <a:ln>
                          <a:noFill/>
                        </a:ln>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13</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15</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HK" sz="1600" b="0" dirty="0">
                          <a:solidFill>
                            <a:schemeClr val="tx1"/>
                          </a:solidFill>
                          <a:latin typeface="Calibri Light" panose="020F0302020204030204" pitchFamily="34" charset="0"/>
                        </a:rPr>
                        <a:t>17</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600" b="0" dirty="0">
                          <a:solidFill>
                            <a:schemeClr val="tx1"/>
                          </a:solidFill>
                          <a:latin typeface="Calibri Light" panose="020F0302020204030204" pitchFamily="34" charset="0"/>
                        </a:rPr>
                        <a:t>2</a:t>
                      </a: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HK" altLang="en-US" sz="1600" b="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19318"/>
                  </a:ext>
                </a:extLst>
              </a:tr>
              <a:tr h="185420">
                <a:tc>
                  <a:txBody>
                    <a:bodyPr/>
                    <a:lstStyle/>
                    <a:p>
                      <a:r>
                        <a:rPr lang="en-US" altLang="zh-HK" sz="1200" dirty="0">
                          <a:solidFill>
                            <a:schemeClr val="tx1"/>
                          </a:solidFill>
                          <a:latin typeface="Calibri Light" panose="020F0302020204030204" pitchFamily="34" charset="0"/>
                        </a:rPr>
                        <a:t>0x7ffd636b4260</a:t>
                      </a:r>
                      <a:endParaRPr lang="zh-HK" altLang="en-US" sz="1200" dirty="0">
                        <a:solidFill>
                          <a:schemeClr val="tx1"/>
                        </a:solidFill>
                        <a:latin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0x7ffd636b426c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dirty="0">
                          <a:solidFill>
                            <a:schemeClr val="tx1"/>
                          </a:solidFill>
                          <a:latin typeface="Calibri Light" panose="020F0302020204030204" pitchFamily="34" charset="0"/>
                        </a:rPr>
                        <a:t>0x7ffd636b4274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altLang="zh-HK" sz="1200" dirty="0">
                          <a:solidFill>
                            <a:schemeClr val="tx1"/>
                          </a:solidFill>
                          <a:latin typeface="Calibri Light" panose="020F0302020204030204" pitchFamily="34" charset="0"/>
                        </a:rPr>
                        <a:t>0x7ffd636b4278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98760411"/>
                  </a:ext>
                </a:extLst>
              </a:tr>
            </a:tbl>
          </a:graphicData>
        </a:graphic>
      </p:graphicFrame>
      <p:sp>
        <p:nvSpPr>
          <p:cNvPr id="10" name="Rectangle 2">
            <a:extLst>
              <a:ext uri="{FF2B5EF4-FFF2-40B4-BE49-F238E27FC236}">
                <a16:creationId xmlns:a16="http://schemas.microsoft.com/office/drawing/2014/main" id="{8B335A19-C811-4C02-A561-096317281EED}"/>
              </a:ext>
            </a:extLst>
          </p:cNvPr>
          <p:cNvSpPr>
            <a:spLocks noChangeArrowheads="1"/>
          </p:cNvSpPr>
          <p:nvPr/>
        </p:nvSpPr>
        <p:spPr bwMode="auto">
          <a:xfrm>
            <a:off x="838200" y="2412241"/>
            <a:ext cx="5876930" cy="38344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zh-HK" sz="12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arr_a</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006666"/>
                </a:solidFill>
                <a:effectLst/>
                <a:latin typeface="Consolas" panose="020B0609020204030204" pitchFamily="49" charset="0"/>
                <a:cs typeface="Consolas" panose="020B0609020204030204" pitchFamily="49" charset="0"/>
              </a:rPr>
              <a:t>4</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 </a:t>
            </a:r>
            <a:r>
              <a:rPr lang="en-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12</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13</a:t>
            </a:r>
            <a:r>
              <a:rPr lang="zh-HK" altLang="zh-HK" sz="1200" dirty="0">
                <a:solidFill>
                  <a:srgbClr val="666600"/>
                </a:solidFill>
                <a:latin typeface="Consolas" panose="020B0609020204030204" pitchFamily="49" charset="0"/>
                <a:cs typeface="Consolas" panose="020B0609020204030204" pitchFamily="49" charset="0"/>
              </a:rPr>
              <a:t>,</a:t>
            </a:r>
            <a:r>
              <a:rPr lang="en-US" altLang="zh-HK" sz="1200" dirty="0">
                <a:solidFill>
                  <a:srgbClr val="006666"/>
                </a:solidFill>
                <a:latin typeface="Consolas" panose="020B0609020204030204" pitchFamily="49" charset="0"/>
                <a:cs typeface="Consolas" panose="020B0609020204030204" pitchFamily="49" charset="0"/>
              </a:rPr>
              <a:t>15,17</a:t>
            </a:r>
            <a:r>
              <a:rPr lang="en-HK" altLang="zh-HK" sz="1200" dirty="0">
                <a:solidFill>
                  <a:srgbClr val="666600"/>
                </a:solidFill>
                <a:latin typeface="Consolas" panose="020B0609020204030204" pitchFamily="49" charset="0"/>
                <a:cs typeface="Consolas" panose="020B0609020204030204" pitchFamily="49" charset="0"/>
              </a:rPr>
              <a:t>}</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zh-HK"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 </a:t>
            </a:r>
            <a:r>
              <a:rPr lang="en-US" altLang="zh-HK" sz="1200" dirty="0" err="1">
                <a:solidFill>
                  <a:srgbClr val="880000"/>
                </a:solidFill>
                <a:latin typeface="Consolas" panose="020B0609020204030204" pitchFamily="49" charset="0"/>
                <a:cs typeface="Consolas" panose="020B0609020204030204" pitchFamily="49" charset="0"/>
              </a:rPr>
              <a:t>arr_a</a:t>
            </a:r>
            <a:r>
              <a:rPr kumimoji="0" lang="zh-HK"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 is an array of </a:t>
            </a:r>
            <a:r>
              <a:rPr kumimoji="0" lang="en-US"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4</a:t>
            </a:r>
            <a:r>
              <a:rPr kumimoji="0" lang="zh-HK" altLang="zh-HK" sz="1200" b="0" i="0" u="none" strike="noStrike" cap="none" normalizeH="0" baseline="0" dirty="0">
                <a:ln>
                  <a:noFill/>
                </a:ln>
                <a:solidFill>
                  <a:srgbClr val="880000"/>
                </a:solidFill>
                <a:effectLst/>
                <a:latin typeface="Consolas" panose="020B0609020204030204" pitchFamily="49" charset="0"/>
                <a:cs typeface="Consolas" panose="020B0609020204030204" pitchFamily="49" charset="0"/>
              </a:rPr>
              <a:t> integers */</a:t>
            </a:r>
            <a:endParaRPr lang="en-US" altLang="zh-HK" sz="12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zh-HK" altLang="zh-HK" sz="1200" b="0" i="0" u="none" strike="noStrike" cap="none" normalizeH="0" baseline="0" dirty="0">
                <a:ln>
                  <a:noFill/>
                </a:ln>
                <a:solidFill>
                  <a:srgbClr val="000088"/>
                </a:solidFill>
                <a:effectLst/>
                <a:latin typeface="Consolas" panose="020B0609020204030204" pitchFamily="49" charset="0"/>
                <a:cs typeface="Consolas" panose="020B0609020204030204" pitchFamily="49" charset="0"/>
              </a:rPr>
              <a:t>int</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i</a:t>
            </a:r>
            <a:r>
              <a:rPr lang="en-US" altLang="zh-HK" sz="1200" dirty="0">
                <a:solidFill>
                  <a:srgbClr val="666600"/>
                </a:solidFill>
                <a:latin typeface="Consolas" panose="020B0609020204030204" pitchFamily="49" charset="0"/>
                <a:cs typeface="Consolas" panose="020B0609020204030204" pitchFamily="49" charset="0"/>
              </a:rPr>
              <a:t> = </a:t>
            </a:r>
            <a:r>
              <a:rPr lang="en-US" altLang="zh-HK" sz="1200" dirty="0">
                <a:solidFill>
                  <a:srgbClr val="006666"/>
                </a:solidFill>
                <a:latin typeface="Consolas" panose="020B0609020204030204" pitchFamily="49" charset="0"/>
                <a:cs typeface="Consolas" panose="020B0609020204030204" pitchFamily="49" charset="0"/>
              </a:rPr>
              <a:t>2</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r>
              <a:rPr kumimoji="0" lang="en-US"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 </a:t>
            </a:r>
            <a:r>
              <a:rPr kumimoji="0" lang="zh-HK" altLang="zh-HK" sz="12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j</a:t>
            </a:r>
            <a:r>
              <a:rPr kumimoji="0" lang="zh-HK" altLang="zh-HK"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rPr>
              <a:t>;</a:t>
            </a:r>
            <a:endParaRPr kumimoji="0" lang="zh-HK" altLang="en-US" sz="1200" b="0" i="0" u="none" strike="noStrike" cap="none" normalizeH="0" baseline="0" dirty="0">
              <a:ln>
                <a:noFill/>
              </a:ln>
              <a:solidFill>
                <a:srgbClr val="666600"/>
              </a:solidFill>
              <a:effectLst/>
              <a:latin typeface="Consolas" panose="020B0609020204030204" pitchFamily="49" charset="0"/>
              <a:cs typeface="Consolas" panose="020B0609020204030204" pitchFamily="49" charset="0"/>
            </a:endParaRPr>
          </a:p>
        </p:txBody>
      </p:sp>
      <p:cxnSp>
        <p:nvCxnSpPr>
          <p:cNvPr id="12" name="Straight Arrow Connector 11">
            <a:extLst>
              <a:ext uri="{FF2B5EF4-FFF2-40B4-BE49-F238E27FC236}">
                <a16:creationId xmlns:a16="http://schemas.microsoft.com/office/drawing/2014/main" id="{E49ECD24-9036-48EF-BBFA-02B8829F5F9E}"/>
              </a:ext>
            </a:extLst>
          </p:cNvPr>
          <p:cNvCxnSpPr>
            <a:cxnSpLocks/>
          </p:cNvCxnSpPr>
          <p:nvPr/>
        </p:nvCxnSpPr>
        <p:spPr>
          <a:xfrm flipV="1">
            <a:off x="1567280" y="3492027"/>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92A930-5E31-44ED-AA24-A35BAA14DB91}"/>
              </a:ext>
            </a:extLst>
          </p:cNvPr>
          <p:cNvCxnSpPr>
            <a:cxnSpLocks/>
          </p:cNvCxnSpPr>
          <p:nvPr/>
        </p:nvCxnSpPr>
        <p:spPr>
          <a:xfrm flipV="1">
            <a:off x="2938880" y="3486424"/>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EF92B2-3705-45EC-8266-6AB55BF91E0D}"/>
              </a:ext>
            </a:extLst>
          </p:cNvPr>
          <p:cNvCxnSpPr>
            <a:cxnSpLocks/>
          </p:cNvCxnSpPr>
          <p:nvPr/>
        </p:nvCxnSpPr>
        <p:spPr>
          <a:xfrm flipV="1">
            <a:off x="8492620" y="3486425"/>
            <a:ext cx="0" cy="26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D344665-C7E2-4AF4-849D-378B9CE76159}"/>
              </a:ext>
            </a:extLst>
          </p:cNvPr>
          <p:cNvSpPr txBox="1"/>
          <p:nvPr/>
        </p:nvSpPr>
        <p:spPr>
          <a:xfrm>
            <a:off x="1551054" y="3530085"/>
            <a:ext cx="239168"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j</a:t>
            </a:r>
            <a:endParaRPr lang="zh-HK" altLang="en-US" b="1" dirty="0">
              <a:solidFill>
                <a:schemeClr val="accent6"/>
              </a:solidFill>
              <a:latin typeface="Calibri Light" panose="020F0302020204030204" pitchFamily="34" charset="0"/>
            </a:endParaRPr>
          </a:p>
        </p:txBody>
      </p:sp>
      <p:sp>
        <p:nvSpPr>
          <p:cNvPr id="21" name="TextBox 20">
            <a:extLst>
              <a:ext uri="{FF2B5EF4-FFF2-40B4-BE49-F238E27FC236}">
                <a16:creationId xmlns:a16="http://schemas.microsoft.com/office/drawing/2014/main" id="{CE650DAF-FE00-4E25-A2F9-B3C6BD7D29BA}"/>
              </a:ext>
            </a:extLst>
          </p:cNvPr>
          <p:cNvSpPr txBox="1"/>
          <p:nvPr/>
        </p:nvSpPr>
        <p:spPr>
          <a:xfrm>
            <a:off x="2938880" y="3521507"/>
            <a:ext cx="678391" cy="369332"/>
          </a:xfrm>
          <a:prstGeom prst="rect">
            <a:avLst/>
          </a:prstGeom>
          <a:noFill/>
        </p:spPr>
        <p:txBody>
          <a:bodyPr wrap="none" rtlCol="0">
            <a:spAutoFit/>
          </a:bodyPr>
          <a:lstStyle/>
          <a:p>
            <a:r>
              <a:rPr lang="en-US" altLang="zh-HK" b="1" dirty="0" err="1">
                <a:solidFill>
                  <a:schemeClr val="accent6"/>
                </a:solidFill>
                <a:latin typeface="Calibri Light" panose="020F0302020204030204" pitchFamily="34" charset="0"/>
              </a:rPr>
              <a:t>arr_a</a:t>
            </a:r>
            <a:endParaRPr lang="zh-HK" altLang="en-US" b="1" dirty="0">
              <a:solidFill>
                <a:schemeClr val="accent6"/>
              </a:solidFill>
              <a:latin typeface="Calibri Light" panose="020F0302020204030204" pitchFamily="34" charset="0"/>
            </a:endParaRPr>
          </a:p>
        </p:txBody>
      </p:sp>
      <p:sp>
        <p:nvSpPr>
          <p:cNvPr id="23" name="TextBox 22">
            <a:extLst>
              <a:ext uri="{FF2B5EF4-FFF2-40B4-BE49-F238E27FC236}">
                <a16:creationId xmlns:a16="http://schemas.microsoft.com/office/drawing/2014/main" id="{4C398590-038F-459C-9E63-E255BEF9C2DB}"/>
              </a:ext>
            </a:extLst>
          </p:cNvPr>
          <p:cNvSpPr txBox="1"/>
          <p:nvPr/>
        </p:nvSpPr>
        <p:spPr>
          <a:xfrm>
            <a:off x="8492619" y="3530085"/>
            <a:ext cx="235962" cy="369332"/>
          </a:xfrm>
          <a:prstGeom prst="rect">
            <a:avLst/>
          </a:prstGeom>
          <a:noFill/>
        </p:spPr>
        <p:txBody>
          <a:bodyPr wrap="none" rtlCol="0">
            <a:spAutoFit/>
          </a:bodyPr>
          <a:lstStyle/>
          <a:p>
            <a:r>
              <a:rPr lang="en-US" altLang="zh-HK" b="1" dirty="0">
                <a:solidFill>
                  <a:schemeClr val="accent6"/>
                </a:solidFill>
                <a:latin typeface="Calibri Light" panose="020F0302020204030204" pitchFamily="34" charset="0"/>
              </a:rPr>
              <a:t>i</a:t>
            </a:r>
            <a:endParaRPr lang="zh-HK" altLang="en-US" b="1" dirty="0">
              <a:solidFill>
                <a:schemeClr val="accent6"/>
              </a:solidFill>
              <a:latin typeface="Calibri Light" panose="020F0302020204030204" pitchFamily="34" charset="0"/>
            </a:endParaRPr>
          </a:p>
        </p:txBody>
      </p:sp>
      <p:sp>
        <p:nvSpPr>
          <p:cNvPr id="8" name="Date Placeholder 7">
            <a:extLst>
              <a:ext uri="{FF2B5EF4-FFF2-40B4-BE49-F238E27FC236}">
                <a16:creationId xmlns:a16="http://schemas.microsoft.com/office/drawing/2014/main" id="{714160F7-D9DE-4648-B45A-C4A65E4DEA93}"/>
              </a:ext>
            </a:extLst>
          </p:cNvPr>
          <p:cNvSpPr>
            <a:spLocks noGrp="1"/>
          </p:cNvSpPr>
          <p:nvPr>
            <p:ph type="dt" sz="half" idx="10"/>
          </p:nvPr>
        </p:nvSpPr>
        <p:spPr/>
        <p:txBody>
          <a:bodyPr/>
          <a:lstStyle/>
          <a:p>
            <a:r>
              <a:rPr lang="en-US" altLang="zh-HK"/>
              <a:t>27/2/2020</a:t>
            </a:r>
            <a:endParaRPr lang="en-US" dirty="0"/>
          </a:p>
        </p:txBody>
      </p:sp>
      <p:sp>
        <p:nvSpPr>
          <p:cNvPr id="9" name="Footer Placeholder 8">
            <a:extLst>
              <a:ext uri="{FF2B5EF4-FFF2-40B4-BE49-F238E27FC236}">
                <a16:creationId xmlns:a16="http://schemas.microsoft.com/office/drawing/2014/main" id="{77ACBCF4-54A8-4BCC-B2B1-71A604449BFF}"/>
              </a:ext>
            </a:extLst>
          </p:cNvPr>
          <p:cNvSpPr>
            <a:spLocks noGrp="1"/>
          </p:cNvSpPr>
          <p:nvPr>
            <p:ph type="ftr" sz="quarter" idx="11"/>
          </p:nvPr>
        </p:nvSpPr>
        <p:spPr/>
        <p:txBody>
          <a:bodyPr/>
          <a:lstStyle/>
          <a:p>
            <a:r>
              <a:rPr lang="en-US"/>
              <a:t>CSCI2100D Lab 2</a:t>
            </a:r>
            <a:endParaRPr lang="en-US" dirty="0"/>
          </a:p>
        </p:txBody>
      </p:sp>
      <p:sp>
        <p:nvSpPr>
          <p:cNvPr id="11" name="Slide Number Placeholder 10">
            <a:extLst>
              <a:ext uri="{FF2B5EF4-FFF2-40B4-BE49-F238E27FC236}">
                <a16:creationId xmlns:a16="http://schemas.microsoft.com/office/drawing/2014/main" id="{271A7CB1-D75C-41A4-B0AA-15AA1CA29CB1}"/>
              </a:ext>
            </a:extLst>
          </p:cNvPr>
          <p:cNvSpPr>
            <a:spLocks noGrp="1"/>
          </p:cNvSpPr>
          <p:nvPr>
            <p:ph type="sldNum" sz="quarter" idx="12"/>
          </p:nvPr>
        </p:nvSpPr>
        <p:spPr/>
        <p:txBody>
          <a:bodyPr/>
          <a:lstStyle/>
          <a:p>
            <a:fld id="{F12FD693-7EEE-EB4B-8E4A-5201F802BE3C}" type="slidenum">
              <a:rPr lang="en-US" smtClean="0"/>
              <a:t>5</a:t>
            </a:fld>
            <a:endParaRPr lang="en-US"/>
          </a:p>
        </p:txBody>
      </p:sp>
    </p:spTree>
    <p:extLst>
      <p:ext uri="{BB962C8B-B14F-4D97-AF65-F5344CB8AC3E}">
        <p14:creationId xmlns:p14="http://schemas.microsoft.com/office/powerpoint/2010/main" val="288613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b="1" dirty="0"/>
              <a:t>Linked List</a:t>
            </a:r>
          </a:p>
          <a:p>
            <a:r>
              <a:rPr lang="en-US" dirty="0"/>
              <a:t>Stack</a:t>
            </a:r>
          </a:p>
          <a:p>
            <a:r>
              <a:rPr lang="en-US" dirty="0"/>
              <a:t>Queue</a:t>
            </a:r>
          </a:p>
          <a:p>
            <a:r>
              <a:rPr lang="en-US" dirty="0"/>
              <a:t>Example Code Discussion</a:t>
            </a:r>
          </a:p>
          <a:p>
            <a:r>
              <a:rPr lang="en-US" dirty="0"/>
              <a:t>Overview of Lab 2 Problems</a:t>
            </a:r>
          </a:p>
        </p:txBody>
      </p:sp>
      <p:sp>
        <p:nvSpPr>
          <p:cNvPr id="7" name="Date Placeholder 6">
            <a:extLst>
              <a:ext uri="{FF2B5EF4-FFF2-40B4-BE49-F238E27FC236}">
                <a16:creationId xmlns:a16="http://schemas.microsoft.com/office/drawing/2014/main" id="{12B29820-4FD8-46DA-B48F-09830FF75697}"/>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1AC2A24B-22D4-4661-AB58-3FF584B4611E}"/>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C2955784-1594-4F3D-A3AF-6CB7A62CCD16}"/>
              </a:ext>
            </a:extLst>
          </p:cNvPr>
          <p:cNvSpPr>
            <a:spLocks noGrp="1"/>
          </p:cNvSpPr>
          <p:nvPr>
            <p:ph type="sldNum" sz="quarter" idx="12"/>
          </p:nvPr>
        </p:nvSpPr>
        <p:spPr/>
        <p:txBody>
          <a:bodyPr/>
          <a:lstStyle/>
          <a:p>
            <a:fld id="{F12FD693-7EEE-EB4B-8E4A-5201F802BE3C}" type="slidenum">
              <a:rPr lang="en-US" smtClean="0"/>
              <a:t>6</a:t>
            </a:fld>
            <a:endParaRPr lang="en-US"/>
          </a:p>
        </p:txBody>
      </p:sp>
    </p:spTree>
    <p:extLst>
      <p:ext uri="{BB962C8B-B14F-4D97-AF65-F5344CB8AC3E}">
        <p14:creationId xmlns:p14="http://schemas.microsoft.com/office/powerpoint/2010/main" val="346220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fontScale="92500" lnSpcReduction="10000"/>
          </a:bodyPr>
          <a:lstStyle/>
          <a:p>
            <a:r>
              <a:rPr lang="en-US" altLang="zh-HK" dirty="0"/>
              <a:t>A linked list a collection of items that are linked using pointers</a:t>
            </a:r>
          </a:p>
          <a:p>
            <a:pPr lvl="1"/>
            <a:r>
              <a:rPr lang="en-US" altLang="zh-HK" dirty="0"/>
              <a:t>Stored not necessarily at contiguous memory locations:</a:t>
            </a:r>
          </a:p>
          <a:p>
            <a:endParaRPr lang="en-US" altLang="zh-HK" dirty="0"/>
          </a:p>
          <a:p>
            <a:pPr marL="0" indent="0">
              <a:buNone/>
            </a:pPr>
            <a:endParaRPr lang="en-US" altLang="zh-HK" dirty="0"/>
          </a:p>
          <a:p>
            <a:endParaRPr lang="en-US" altLang="zh-HK" dirty="0"/>
          </a:p>
          <a:p>
            <a:r>
              <a:rPr lang="en-US" altLang="zh-HK" dirty="0"/>
              <a:t>A (doubly) linked list consists of one or more node objects, where each node stores:</a:t>
            </a:r>
          </a:p>
          <a:p>
            <a:pPr lvl="1"/>
            <a:r>
              <a:rPr lang="en-US" altLang="zh-HK" dirty="0"/>
              <a:t>The data to be stored</a:t>
            </a:r>
          </a:p>
          <a:p>
            <a:pPr lvl="1"/>
            <a:r>
              <a:rPr lang="en-US" altLang="zh-HK" dirty="0"/>
              <a:t>Pointers to the previous node</a:t>
            </a:r>
          </a:p>
          <a:p>
            <a:pPr lvl="1"/>
            <a:r>
              <a:rPr lang="en-US" altLang="zh-HK" dirty="0"/>
              <a:t>Pointer to the next node</a:t>
            </a:r>
          </a:p>
          <a:p>
            <a:r>
              <a:rPr lang="en-US" altLang="zh-HK" dirty="0"/>
              <a:t>A head node and a tail node is maintained</a:t>
            </a:r>
          </a:p>
          <a:p>
            <a:endParaRPr lang="zh-HK" altLang="en-US"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Linked List</a:t>
            </a:r>
            <a:br>
              <a:rPr lang="en-US" altLang="zh-HK" dirty="0"/>
            </a:br>
            <a:r>
              <a:rPr lang="en-US" altLang="zh-HK" sz="2400" dirty="0"/>
              <a:t>Properties</a:t>
            </a:r>
            <a:endParaRPr lang="zh-HK" altLang="en-US" dirty="0"/>
          </a:p>
        </p:txBody>
      </p:sp>
      <p:grpSp>
        <p:nvGrpSpPr>
          <p:cNvPr id="52" name="Group 51">
            <a:extLst>
              <a:ext uri="{FF2B5EF4-FFF2-40B4-BE49-F238E27FC236}">
                <a16:creationId xmlns:a16="http://schemas.microsoft.com/office/drawing/2014/main" id="{CD9A961F-BC69-4F61-B780-36FDD72F5BA1}"/>
              </a:ext>
            </a:extLst>
          </p:cNvPr>
          <p:cNvGrpSpPr/>
          <p:nvPr/>
        </p:nvGrpSpPr>
        <p:grpSpPr>
          <a:xfrm>
            <a:off x="1593183" y="2668878"/>
            <a:ext cx="1637319" cy="783935"/>
            <a:chOff x="1585343" y="1825625"/>
            <a:chExt cx="2049145" cy="981114"/>
          </a:xfrm>
        </p:grpSpPr>
        <p:sp>
          <p:nvSpPr>
            <p:cNvPr id="11" name="Rectangle: Rounded Corners 10">
              <a:extLst>
                <a:ext uri="{FF2B5EF4-FFF2-40B4-BE49-F238E27FC236}">
                  <a16:creationId xmlns:a16="http://schemas.microsoft.com/office/drawing/2014/main" id="{49362ECD-53C4-4A7E-A329-F43034BD7A1F}"/>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6" name="Straight Arrow Connector 15">
              <a:extLst>
                <a:ext uri="{FF2B5EF4-FFF2-40B4-BE49-F238E27FC236}">
                  <a16:creationId xmlns:a16="http://schemas.microsoft.com/office/drawing/2014/main" id="{0C165843-CD5B-4CD5-80C2-674B32BDEA02}"/>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E6117F7-8EE5-4EC3-91BB-8F0B766795F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6E757096-F0E6-4435-9320-7A2123DE0F50}"/>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31" name="Oval 30">
              <a:extLst>
                <a:ext uri="{FF2B5EF4-FFF2-40B4-BE49-F238E27FC236}">
                  <a16:creationId xmlns:a16="http://schemas.microsoft.com/office/drawing/2014/main" id="{AB8D1A19-E2B6-43D1-B169-F13A83704E52}"/>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39" name="Rectangle 38">
              <a:extLst>
                <a:ext uri="{FF2B5EF4-FFF2-40B4-BE49-F238E27FC236}">
                  <a16:creationId xmlns:a16="http://schemas.microsoft.com/office/drawing/2014/main" id="{D3DA7957-906C-417D-8CF9-4040B88F751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TextBox 39">
              <a:extLst>
                <a:ext uri="{FF2B5EF4-FFF2-40B4-BE49-F238E27FC236}">
                  <a16:creationId xmlns:a16="http://schemas.microsoft.com/office/drawing/2014/main" id="{14BEB2D6-D9C4-4C22-AC3B-1EB652EDCC99}"/>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grpSp>
        <p:nvGrpSpPr>
          <p:cNvPr id="53" name="Group 52">
            <a:extLst>
              <a:ext uri="{FF2B5EF4-FFF2-40B4-BE49-F238E27FC236}">
                <a16:creationId xmlns:a16="http://schemas.microsoft.com/office/drawing/2014/main" id="{108DBBA2-3397-4A62-A525-860D3A84FBBA}"/>
              </a:ext>
            </a:extLst>
          </p:cNvPr>
          <p:cNvGrpSpPr/>
          <p:nvPr/>
        </p:nvGrpSpPr>
        <p:grpSpPr>
          <a:xfrm>
            <a:off x="3082748" y="2666341"/>
            <a:ext cx="1637319" cy="783935"/>
            <a:chOff x="1585343" y="1825625"/>
            <a:chExt cx="2049145" cy="981114"/>
          </a:xfrm>
        </p:grpSpPr>
        <p:sp>
          <p:nvSpPr>
            <p:cNvPr id="54" name="Rectangle: Rounded Corners 53">
              <a:extLst>
                <a:ext uri="{FF2B5EF4-FFF2-40B4-BE49-F238E27FC236}">
                  <a16:creationId xmlns:a16="http://schemas.microsoft.com/office/drawing/2014/main" id="{868F62F9-A37E-4C4F-A555-C85D1B8B094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5" name="Straight Arrow Connector 54">
              <a:extLst>
                <a:ext uri="{FF2B5EF4-FFF2-40B4-BE49-F238E27FC236}">
                  <a16:creationId xmlns:a16="http://schemas.microsoft.com/office/drawing/2014/main" id="{CCD48FFE-2D77-4027-8D02-03CE172EE0A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89E74AB-C648-44C5-B04C-977E58C8401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91C6920-6F4D-47CF-9CCE-F2F7C8709A2C}"/>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58" name="Oval 57">
              <a:extLst>
                <a:ext uri="{FF2B5EF4-FFF2-40B4-BE49-F238E27FC236}">
                  <a16:creationId xmlns:a16="http://schemas.microsoft.com/office/drawing/2014/main" id="{9D3CED03-A730-48AE-9683-AAC56ECA5E10}"/>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59" name="Rectangle 58">
              <a:extLst>
                <a:ext uri="{FF2B5EF4-FFF2-40B4-BE49-F238E27FC236}">
                  <a16:creationId xmlns:a16="http://schemas.microsoft.com/office/drawing/2014/main" id="{56289CF1-67D2-486F-B6D7-10CCF4EF0893}"/>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TextBox 59">
              <a:extLst>
                <a:ext uri="{FF2B5EF4-FFF2-40B4-BE49-F238E27FC236}">
                  <a16:creationId xmlns:a16="http://schemas.microsoft.com/office/drawing/2014/main" id="{0D920566-FE2E-41EF-913B-D2C667D6C98A}"/>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12</a:t>
              </a:r>
              <a:endParaRPr lang="zh-HK" altLang="en-US" sz="3000" dirty="0">
                <a:latin typeface="Calibri Light" panose="020F0302020204030204" pitchFamily="34" charset="0"/>
              </a:endParaRPr>
            </a:p>
          </p:txBody>
        </p:sp>
      </p:grpSp>
      <p:grpSp>
        <p:nvGrpSpPr>
          <p:cNvPr id="61" name="Group 60">
            <a:extLst>
              <a:ext uri="{FF2B5EF4-FFF2-40B4-BE49-F238E27FC236}">
                <a16:creationId xmlns:a16="http://schemas.microsoft.com/office/drawing/2014/main" id="{20C2046E-E9E7-4D79-92DE-B9201C1C00E4}"/>
              </a:ext>
            </a:extLst>
          </p:cNvPr>
          <p:cNvGrpSpPr/>
          <p:nvPr/>
        </p:nvGrpSpPr>
        <p:grpSpPr>
          <a:xfrm>
            <a:off x="4572312" y="2666341"/>
            <a:ext cx="1637319" cy="783935"/>
            <a:chOff x="1585343" y="1825625"/>
            <a:chExt cx="2049145" cy="981114"/>
          </a:xfrm>
        </p:grpSpPr>
        <p:sp>
          <p:nvSpPr>
            <p:cNvPr id="62" name="Rectangle: Rounded Corners 61">
              <a:extLst>
                <a:ext uri="{FF2B5EF4-FFF2-40B4-BE49-F238E27FC236}">
                  <a16:creationId xmlns:a16="http://schemas.microsoft.com/office/drawing/2014/main" id="{31C93E2E-26A0-4074-B6DB-E1D415544C73}"/>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3" name="Straight Arrow Connector 62">
              <a:extLst>
                <a:ext uri="{FF2B5EF4-FFF2-40B4-BE49-F238E27FC236}">
                  <a16:creationId xmlns:a16="http://schemas.microsoft.com/office/drawing/2014/main" id="{1F5A0C63-BFF7-49DE-9ED7-F34CA5EFD5F6}"/>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849E863-2C11-4264-97AF-4D22EA8A1D8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D16A5ABC-9E04-4372-9022-315BD575AB4F}"/>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66" name="Oval 65">
              <a:extLst>
                <a:ext uri="{FF2B5EF4-FFF2-40B4-BE49-F238E27FC236}">
                  <a16:creationId xmlns:a16="http://schemas.microsoft.com/office/drawing/2014/main" id="{0ED57B21-8638-4E54-956B-7FBD8AF796BE}"/>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67" name="Rectangle 66">
              <a:extLst>
                <a:ext uri="{FF2B5EF4-FFF2-40B4-BE49-F238E27FC236}">
                  <a16:creationId xmlns:a16="http://schemas.microsoft.com/office/drawing/2014/main" id="{1A02978D-01B8-46F9-933B-A6985D0608CA}"/>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TextBox 67">
              <a:extLst>
                <a:ext uri="{FF2B5EF4-FFF2-40B4-BE49-F238E27FC236}">
                  <a16:creationId xmlns:a16="http://schemas.microsoft.com/office/drawing/2014/main" id="{DAF9263F-7B71-4D66-839B-9A4C7F8CB5FD}"/>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13</a:t>
              </a:r>
              <a:endParaRPr lang="zh-HK" altLang="en-US" sz="3000" dirty="0">
                <a:latin typeface="Calibri Light" panose="020F0302020204030204" pitchFamily="34" charset="0"/>
              </a:endParaRPr>
            </a:p>
          </p:txBody>
        </p:sp>
      </p:grpSp>
      <p:grpSp>
        <p:nvGrpSpPr>
          <p:cNvPr id="69" name="Group 68">
            <a:extLst>
              <a:ext uri="{FF2B5EF4-FFF2-40B4-BE49-F238E27FC236}">
                <a16:creationId xmlns:a16="http://schemas.microsoft.com/office/drawing/2014/main" id="{40D037C3-DB05-4F13-83AB-412410251968}"/>
              </a:ext>
            </a:extLst>
          </p:cNvPr>
          <p:cNvGrpSpPr/>
          <p:nvPr/>
        </p:nvGrpSpPr>
        <p:grpSpPr>
          <a:xfrm>
            <a:off x="6061877" y="2663804"/>
            <a:ext cx="1637319" cy="783935"/>
            <a:chOff x="1585343" y="1825625"/>
            <a:chExt cx="2049145" cy="981114"/>
          </a:xfrm>
        </p:grpSpPr>
        <p:sp>
          <p:nvSpPr>
            <p:cNvPr id="70" name="Rectangle: Rounded Corners 69">
              <a:extLst>
                <a:ext uri="{FF2B5EF4-FFF2-40B4-BE49-F238E27FC236}">
                  <a16:creationId xmlns:a16="http://schemas.microsoft.com/office/drawing/2014/main" id="{F232C434-ADF8-4665-95B7-AA8912A21F8B}"/>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Straight Arrow Connector 70">
              <a:extLst>
                <a:ext uri="{FF2B5EF4-FFF2-40B4-BE49-F238E27FC236}">
                  <a16:creationId xmlns:a16="http://schemas.microsoft.com/office/drawing/2014/main" id="{8560DFBA-6085-4523-9949-E5832232750F}"/>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1EF39A20-ED79-4C2F-BEAB-AAA9863F8A7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 72">
              <a:extLst>
                <a:ext uri="{FF2B5EF4-FFF2-40B4-BE49-F238E27FC236}">
                  <a16:creationId xmlns:a16="http://schemas.microsoft.com/office/drawing/2014/main" id="{8E003962-BED5-4136-B866-C7F8725ED2EA}"/>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4" name="Oval 73">
              <a:extLst>
                <a:ext uri="{FF2B5EF4-FFF2-40B4-BE49-F238E27FC236}">
                  <a16:creationId xmlns:a16="http://schemas.microsoft.com/office/drawing/2014/main" id="{85F39D9E-4073-45A3-929E-D06AF0C4625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5" name="Rectangle 74">
              <a:extLst>
                <a:ext uri="{FF2B5EF4-FFF2-40B4-BE49-F238E27FC236}">
                  <a16:creationId xmlns:a16="http://schemas.microsoft.com/office/drawing/2014/main" id="{DBCEE878-F90C-402F-AAB6-F3E0510758E0}"/>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6" name="TextBox 75">
              <a:extLst>
                <a:ext uri="{FF2B5EF4-FFF2-40B4-BE49-F238E27FC236}">
                  <a16:creationId xmlns:a16="http://schemas.microsoft.com/office/drawing/2014/main" id="{107133CE-AA6E-4CA7-B80E-BF2720124581}"/>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15</a:t>
              </a:r>
              <a:endParaRPr lang="zh-HK" altLang="en-US" sz="3000" dirty="0">
                <a:latin typeface="Calibri Light" panose="020F0302020204030204" pitchFamily="34" charset="0"/>
              </a:endParaRPr>
            </a:p>
          </p:txBody>
        </p:sp>
      </p:grpSp>
      <p:cxnSp>
        <p:nvCxnSpPr>
          <p:cNvPr id="79" name="Straight Arrow Connector 78">
            <a:extLst>
              <a:ext uri="{FF2B5EF4-FFF2-40B4-BE49-F238E27FC236}">
                <a16:creationId xmlns:a16="http://schemas.microsoft.com/office/drawing/2014/main" id="{4069823F-AA97-4301-9939-49DA99D89486}"/>
              </a:ext>
            </a:extLst>
          </p:cNvPr>
          <p:cNvCxnSpPr>
            <a:cxnSpLocks/>
          </p:cNvCxnSpPr>
          <p:nvPr/>
        </p:nvCxnSpPr>
        <p:spPr>
          <a:xfrm>
            <a:off x="1211809" y="3180841"/>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7868E5FC-BD9D-4083-A428-8DA240B3F1B2}"/>
              </a:ext>
            </a:extLst>
          </p:cNvPr>
          <p:cNvCxnSpPr>
            <a:cxnSpLocks/>
          </p:cNvCxnSpPr>
          <p:nvPr/>
        </p:nvCxnSpPr>
        <p:spPr>
          <a:xfrm flipH="1">
            <a:off x="1211810" y="2985287"/>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F8742218-5FF4-4AE3-A358-EE635B3A45E8}"/>
              </a:ext>
            </a:extLst>
          </p:cNvPr>
          <p:cNvSpPr/>
          <p:nvPr/>
        </p:nvSpPr>
        <p:spPr>
          <a:xfrm>
            <a:off x="1193543" y="3163719"/>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82" name="Oval 81">
            <a:extLst>
              <a:ext uri="{FF2B5EF4-FFF2-40B4-BE49-F238E27FC236}">
                <a16:creationId xmlns:a16="http://schemas.microsoft.com/office/drawing/2014/main" id="{7588EDFA-B8AA-4379-A00D-3AEF3C6559BB}"/>
              </a:ext>
            </a:extLst>
          </p:cNvPr>
          <p:cNvSpPr/>
          <p:nvPr/>
        </p:nvSpPr>
        <p:spPr>
          <a:xfrm>
            <a:off x="1714931" y="2967021"/>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83" name="TextBox 82">
            <a:extLst>
              <a:ext uri="{FF2B5EF4-FFF2-40B4-BE49-F238E27FC236}">
                <a16:creationId xmlns:a16="http://schemas.microsoft.com/office/drawing/2014/main" id="{6D0DA08A-1614-478D-9660-5CD2FFBF2D5E}"/>
              </a:ext>
            </a:extLst>
          </p:cNvPr>
          <p:cNvSpPr txBox="1"/>
          <p:nvPr/>
        </p:nvSpPr>
        <p:spPr>
          <a:xfrm>
            <a:off x="605293" y="2813756"/>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84" name="TextBox 83">
            <a:extLst>
              <a:ext uri="{FF2B5EF4-FFF2-40B4-BE49-F238E27FC236}">
                <a16:creationId xmlns:a16="http://schemas.microsoft.com/office/drawing/2014/main" id="{56591A86-F19E-407E-8751-D88C76A2B6BA}"/>
              </a:ext>
            </a:extLst>
          </p:cNvPr>
          <p:cNvSpPr txBox="1"/>
          <p:nvPr/>
        </p:nvSpPr>
        <p:spPr>
          <a:xfrm>
            <a:off x="10572988" y="2813756"/>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87" name="Table 86">
            <a:extLst>
              <a:ext uri="{FF2B5EF4-FFF2-40B4-BE49-F238E27FC236}">
                <a16:creationId xmlns:a16="http://schemas.microsoft.com/office/drawing/2014/main" id="{68E3D38E-DF04-41EE-B939-A7983C94FF06}"/>
              </a:ext>
            </a:extLst>
          </p:cNvPr>
          <p:cNvGraphicFramePr>
            <a:graphicFrameLocks noGrp="1"/>
          </p:cNvGraphicFramePr>
          <p:nvPr>
            <p:extLst>
              <p:ext uri="{D42A27DB-BD31-4B8C-83A1-F6EECF244321}">
                <p14:modId xmlns:p14="http://schemas.microsoft.com/office/powerpoint/2010/main" val="1640516791"/>
              </p:ext>
            </p:extLst>
          </p:nvPr>
        </p:nvGraphicFramePr>
        <p:xfrm>
          <a:off x="4422844" y="3430394"/>
          <a:ext cx="5972176"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gridCol w="1493044">
                  <a:extLst>
                    <a:ext uri="{9D8B030D-6E8A-4147-A177-3AD203B41FA5}">
                      <a16:colId xmlns:a16="http://schemas.microsoft.com/office/drawing/2014/main" val="50752370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0x7ffd636b4270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96" name="Group 95">
            <a:extLst>
              <a:ext uri="{FF2B5EF4-FFF2-40B4-BE49-F238E27FC236}">
                <a16:creationId xmlns:a16="http://schemas.microsoft.com/office/drawing/2014/main" id="{AD7A541B-7F90-42DA-AB13-01CC3ECB9ABD}"/>
              </a:ext>
            </a:extLst>
          </p:cNvPr>
          <p:cNvGrpSpPr/>
          <p:nvPr/>
        </p:nvGrpSpPr>
        <p:grpSpPr>
          <a:xfrm>
            <a:off x="7547755" y="2666341"/>
            <a:ext cx="1637319" cy="783935"/>
            <a:chOff x="1585343" y="1825625"/>
            <a:chExt cx="2049145" cy="981114"/>
          </a:xfrm>
        </p:grpSpPr>
        <p:sp>
          <p:nvSpPr>
            <p:cNvPr id="97" name="Rectangle: Rounded Corners 96">
              <a:extLst>
                <a:ext uri="{FF2B5EF4-FFF2-40B4-BE49-F238E27FC236}">
                  <a16:creationId xmlns:a16="http://schemas.microsoft.com/office/drawing/2014/main" id="{8AA75A1F-1C07-4DEB-AF5E-A358E26C3FCE}"/>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8" name="Straight Arrow Connector 97">
              <a:extLst>
                <a:ext uri="{FF2B5EF4-FFF2-40B4-BE49-F238E27FC236}">
                  <a16:creationId xmlns:a16="http://schemas.microsoft.com/office/drawing/2014/main" id="{75C62622-4153-4924-AEF6-A153AB652072}"/>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2BAB5CEE-6DFB-444E-BC66-54FD4A4FD9F0}"/>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a:extLst>
                <a:ext uri="{FF2B5EF4-FFF2-40B4-BE49-F238E27FC236}">
                  <a16:creationId xmlns:a16="http://schemas.microsoft.com/office/drawing/2014/main" id="{102EB7AC-1B24-479E-AC7B-5DC93C92D25C}"/>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1" name="Oval 100">
              <a:extLst>
                <a:ext uri="{FF2B5EF4-FFF2-40B4-BE49-F238E27FC236}">
                  <a16:creationId xmlns:a16="http://schemas.microsoft.com/office/drawing/2014/main" id="{A0DDBE5D-8027-485F-B651-9AFFAE095A7E}"/>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2" name="Rectangle 101">
              <a:extLst>
                <a:ext uri="{FF2B5EF4-FFF2-40B4-BE49-F238E27FC236}">
                  <a16:creationId xmlns:a16="http://schemas.microsoft.com/office/drawing/2014/main" id="{D96D30CD-4E87-4132-87CC-C958781E3C4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3" name="TextBox 102">
              <a:extLst>
                <a:ext uri="{FF2B5EF4-FFF2-40B4-BE49-F238E27FC236}">
                  <a16:creationId xmlns:a16="http://schemas.microsoft.com/office/drawing/2014/main" id="{31248C8F-B28E-41C4-86ED-D30E63DA223B}"/>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17</a:t>
              </a:r>
              <a:endParaRPr lang="zh-HK" altLang="en-US" sz="3000" dirty="0">
                <a:latin typeface="Calibri Light" panose="020F0302020204030204" pitchFamily="34" charset="0"/>
              </a:endParaRPr>
            </a:p>
          </p:txBody>
        </p:sp>
      </p:grpSp>
      <p:grpSp>
        <p:nvGrpSpPr>
          <p:cNvPr id="104" name="Group 103">
            <a:extLst>
              <a:ext uri="{FF2B5EF4-FFF2-40B4-BE49-F238E27FC236}">
                <a16:creationId xmlns:a16="http://schemas.microsoft.com/office/drawing/2014/main" id="{EC26F3DC-52A8-4D0C-B07A-65DCB53FBFC8}"/>
              </a:ext>
            </a:extLst>
          </p:cNvPr>
          <p:cNvGrpSpPr/>
          <p:nvPr/>
        </p:nvGrpSpPr>
        <p:grpSpPr>
          <a:xfrm>
            <a:off x="9037320" y="2663804"/>
            <a:ext cx="1637319" cy="783935"/>
            <a:chOff x="1585343" y="1825625"/>
            <a:chExt cx="2049145" cy="981114"/>
          </a:xfrm>
        </p:grpSpPr>
        <p:sp>
          <p:nvSpPr>
            <p:cNvPr id="105" name="Rectangle: Rounded Corners 104">
              <a:extLst>
                <a:ext uri="{FF2B5EF4-FFF2-40B4-BE49-F238E27FC236}">
                  <a16:creationId xmlns:a16="http://schemas.microsoft.com/office/drawing/2014/main" id="{6C08BBE6-2F5A-489F-9A9B-A83B3EA50CD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06" name="Straight Arrow Connector 105">
              <a:extLst>
                <a:ext uri="{FF2B5EF4-FFF2-40B4-BE49-F238E27FC236}">
                  <a16:creationId xmlns:a16="http://schemas.microsoft.com/office/drawing/2014/main" id="{268FC2E0-6040-4125-B0C7-9BEDD3C19575}"/>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76D32312-5E3E-4C7C-BA49-A3B86987B5F7}"/>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Oval 107">
              <a:extLst>
                <a:ext uri="{FF2B5EF4-FFF2-40B4-BE49-F238E27FC236}">
                  <a16:creationId xmlns:a16="http://schemas.microsoft.com/office/drawing/2014/main" id="{20CE5194-5A5C-4940-80E5-613294A2CAFD}"/>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9" name="Oval 108">
              <a:extLst>
                <a:ext uri="{FF2B5EF4-FFF2-40B4-BE49-F238E27FC236}">
                  <a16:creationId xmlns:a16="http://schemas.microsoft.com/office/drawing/2014/main" id="{50894290-83F4-4CF6-B41F-24D68F681683}"/>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0" name="Rectangle 109">
              <a:extLst>
                <a:ext uri="{FF2B5EF4-FFF2-40B4-BE49-F238E27FC236}">
                  <a16:creationId xmlns:a16="http://schemas.microsoft.com/office/drawing/2014/main" id="{B40F38D7-9EB1-4F4C-B134-56A653C72E6F}"/>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1" name="TextBox 110">
              <a:extLst>
                <a:ext uri="{FF2B5EF4-FFF2-40B4-BE49-F238E27FC236}">
                  <a16:creationId xmlns:a16="http://schemas.microsoft.com/office/drawing/2014/main" id="{18FA7DE8-22E9-4766-965B-D45EFEC0BA6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112" name="Table 111">
            <a:extLst>
              <a:ext uri="{FF2B5EF4-FFF2-40B4-BE49-F238E27FC236}">
                <a16:creationId xmlns:a16="http://schemas.microsoft.com/office/drawing/2014/main" id="{CF47F3DE-4933-4AAF-99D2-8C774983A082}"/>
              </a:ext>
            </a:extLst>
          </p:cNvPr>
          <p:cNvGraphicFramePr>
            <a:graphicFrameLocks noGrp="1"/>
          </p:cNvGraphicFramePr>
          <p:nvPr>
            <p:extLst>
              <p:ext uri="{D42A27DB-BD31-4B8C-83A1-F6EECF244321}">
                <p14:modId xmlns:p14="http://schemas.microsoft.com/office/powerpoint/2010/main" val="3760299979"/>
              </p:ext>
            </p:extLst>
          </p:nvPr>
        </p:nvGraphicFramePr>
        <p:xfrm>
          <a:off x="1480881" y="3427606"/>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sp>
        <p:nvSpPr>
          <p:cNvPr id="3" name="Date Placeholder 2">
            <a:extLst>
              <a:ext uri="{FF2B5EF4-FFF2-40B4-BE49-F238E27FC236}">
                <a16:creationId xmlns:a16="http://schemas.microsoft.com/office/drawing/2014/main" id="{5EC496C1-538B-4A84-A9D9-1E0C424D0DDA}"/>
              </a:ext>
            </a:extLst>
          </p:cNvPr>
          <p:cNvSpPr>
            <a:spLocks noGrp="1"/>
          </p:cNvSpPr>
          <p:nvPr>
            <p:ph type="dt" sz="half" idx="10"/>
          </p:nvPr>
        </p:nvSpPr>
        <p:spPr/>
        <p:txBody>
          <a:bodyPr/>
          <a:lstStyle/>
          <a:p>
            <a:r>
              <a:rPr lang="en-US" altLang="zh-HK"/>
              <a:t>27/2/2020</a:t>
            </a:r>
            <a:endParaRPr lang="en-US" dirty="0"/>
          </a:p>
        </p:txBody>
      </p:sp>
      <p:sp>
        <p:nvSpPr>
          <p:cNvPr id="7" name="Footer Placeholder 6">
            <a:extLst>
              <a:ext uri="{FF2B5EF4-FFF2-40B4-BE49-F238E27FC236}">
                <a16:creationId xmlns:a16="http://schemas.microsoft.com/office/drawing/2014/main" id="{D3B1E27B-B636-4ECD-BA73-38E653563109}"/>
              </a:ext>
            </a:extLst>
          </p:cNvPr>
          <p:cNvSpPr>
            <a:spLocks noGrp="1"/>
          </p:cNvSpPr>
          <p:nvPr>
            <p:ph type="ftr" sz="quarter" idx="11"/>
          </p:nvPr>
        </p:nvSpPr>
        <p:spPr/>
        <p:txBody>
          <a:bodyPr/>
          <a:lstStyle/>
          <a:p>
            <a:r>
              <a:rPr lang="en-US"/>
              <a:t>CSCI2100D Lab 2</a:t>
            </a:r>
            <a:endParaRPr lang="en-US" dirty="0"/>
          </a:p>
        </p:txBody>
      </p:sp>
      <p:sp>
        <p:nvSpPr>
          <p:cNvPr id="8" name="Slide Number Placeholder 7">
            <a:extLst>
              <a:ext uri="{FF2B5EF4-FFF2-40B4-BE49-F238E27FC236}">
                <a16:creationId xmlns:a16="http://schemas.microsoft.com/office/drawing/2014/main" id="{9BC0E5E6-1E69-41BB-84B8-77D7685646EC}"/>
              </a:ext>
            </a:extLst>
          </p:cNvPr>
          <p:cNvSpPr>
            <a:spLocks noGrp="1"/>
          </p:cNvSpPr>
          <p:nvPr>
            <p:ph type="sldNum" sz="quarter" idx="12"/>
          </p:nvPr>
        </p:nvSpPr>
        <p:spPr/>
        <p:txBody>
          <a:bodyPr/>
          <a:lstStyle/>
          <a:p>
            <a:fld id="{F12FD693-7EEE-EB4B-8E4A-5201F802BE3C}" type="slidenum">
              <a:rPr lang="en-US" smtClean="0"/>
              <a:t>7</a:t>
            </a:fld>
            <a:endParaRPr lang="en-US"/>
          </a:p>
        </p:txBody>
      </p:sp>
    </p:spTree>
    <p:extLst>
      <p:ext uri="{BB962C8B-B14F-4D97-AF65-F5344CB8AC3E}">
        <p14:creationId xmlns:p14="http://schemas.microsoft.com/office/powerpoint/2010/main" val="226755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53778799-5864-40E2-8473-E92B47E9DDC1}"/>
              </a:ext>
            </a:extLst>
          </p:cNvPr>
          <p:cNvSpPr>
            <a:spLocks noGrp="1"/>
          </p:cNvSpPr>
          <p:nvPr>
            <p:ph idx="1"/>
          </p:nvPr>
        </p:nvSpPr>
        <p:spPr>
          <a:xfrm>
            <a:off x="838200" y="1825625"/>
            <a:ext cx="10515600" cy="4351338"/>
          </a:xfrm>
        </p:spPr>
        <p:txBody>
          <a:bodyPr>
            <a:normAutofit/>
          </a:bodyPr>
          <a:lstStyle/>
          <a:p>
            <a:endParaRPr lang="en-US" altLang="zh-HK" dirty="0"/>
          </a:p>
          <a:p>
            <a:endParaRPr lang="en-US" altLang="zh-HK" dirty="0"/>
          </a:p>
          <a:p>
            <a:r>
              <a:rPr lang="en-US" altLang="zh-HK" dirty="0"/>
              <a:t>Only </a:t>
            </a:r>
            <a:r>
              <a:rPr lang="en-US" altLang="zh-HK" dirty="0" err="1"/>
              <a:t>neighbouring</a:t>
            </a:r>
            <a:r>
              <a:rPr lang="en-US" altLang="zh-HK" dirty="0"/>
              <a:t> nodes are accessible</a:t>
            </a:r>
          </a:p>
          <a:p>
            <a:pPr lvl="1"/>
            <a:r>
              <a:rPr lang="en-US" altLang="zh-HK" dirty="0"/>
              <a:t>Accessing a particular node is </a:t>
            </a:r>
            <a:r>
              <a:rPr lang="en-US" altLang="zh-HK" i="1" dirty="0"/>
              <a:t>O</a:t>
            </a:r>
            <a:r>
              <a:rPr lang="en-US" altLang="zh-HK" dirty="0"/>
              <a:t>(</a:t>
            </a:r>
            <a:r>
              <a:rPr lang="en-US" altLang="zh-HK" i="1" dirty="0"/>
              <a:t>n</a:t>
            </a:r>
            <a:r>
              <a:rPr lang="en-US" altLang="zh-HK" dirty="0"/>
              <a:t>)</a:t>
            </a:r>
          </a:p>
          <a:p>
            <a:r>
              <a:rPr lang="en-US" altLang="zh-HK" dirty="0"/>
              <a:t>Nodes can be created dynamically at runtime</a:t>
            </a:r>
          </a:p>
          <a:p>
            <a:pPr lvl="1"/>
            <a:r>
              <a:rPr lang="en-US" altLang="zh-HK" dirty="0"/>
              <a:t>Insertion and Deletion is </a:t>
            </a:r>
            <a:r>
              <a:rPr lang="en-US" altLang="zh-HK" i="1" dirty="0"/>
              <a:t>O</a:t>
            </a:r>
            <a:r>
              <a:rPr lang="en-US" altLang="zh-HK" dirty="0"/>
              <a:t>(1) (if position(address) of insertion/deletion is known)</a:t>
            </a:r>
          </a:p>
          <a:p>
            <a:pPr lvl="2"/>
            <a:r>
              <a:rPr lang="en-US" altLang="zh-HK" dirty="0"/>
              <a:t>Often accompanied by O(n) searching for position of insertion/deletion</a:t>
            </a:r>
          </a:p>
          <a:p>
            <a:pPr lvl="1"/>
            <a:r>
              <a:rPr lang="en-US" altLang="zh-HK" dirty="0"/>
              <a:t>Unrestricted number of nodes</a:t>
            </a:r>
          </a:p>
          <a:p>
            <a:endParaRPr lang="en-US" altLang="zh-HK" dirty="0"/>
          </a:p>
          <a:p>
            <a:pPr marL="0" indent="0">
              <a:buNone/>
            </a:pPr>
            <a:endParaRPr lang="en-US" altLang="zh-HK" dirty="0"/>
          </a:p>
          <a:p>
            <a:endParaRPr lang="en-US" altLang="zh-HK" dirty="0"/>
          </a:p>
          <a:p>
            <a:endParaRPr lang="zh-HK" altLang="en-US" dirty="0"/>
          </a:p>
        </p:txBody>
      </p:sp>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a:t>Linked List</a:t>
            </a:r>
            <a:br>
              <a:rPr lang="en-US" altLang="zh-HK" dirty="0"/>
            </a:br>
            <a:r>
              <a:rPr lang="en-US" altLang="zh-HK" sz="2400" dirty="0"/>
              <a:t>Properties</a:t>
            </a:r>
            <a:endParaRPr lang="zh-HK" altLang="en-US" dirty="0"/>
          </a:p>
        </p:txBody>
      </p:sp>
      <p:grpSp>
        <p:nvGrpSpPr>
          <p:cNvPr id="52" name="Group 51">
            <a:extLst>
              <a:ext uri="{FF2B5EF4-FFF2-40B4-BE49-F238E27FC236}">
                <a16:creationId xmlns:a16="http://schemas.microsoft.com/office/drawing/2014/main" id="{CD9A961F-BC69-4F61-B780-36FDD72F5BA1}"/>
              </a:ext>
            </a:extLst>
          </p:cNvPr>
          <p:cNvGrpSpPr/>
          <p:nvPr/>
        </p:nvGrpSpPr>
        <p:grpSpPr>
          <a:xfrm>
            <a:off x="1593183" y="1796098"/>
            <a:ext cx="1637319" cy="783935"/>
            <a:chOff x="1585343" y="1825625"/>
            <a:chExt cx="2049145" cy="981114"/>
          </a:xfrm>
        </p:grpSpPr>
        <p:sp>
          <p:nvSpPr>
            <p:cNvPr id="11" name="Rectangle: Rounded Corners 10">
              <a:extLst>
                <a:ext uri="{FF2B5EF4-FFF2-40B4-BE49-F238E27FC236}">
                  <a16:creationId xmlns:a16="http://schemas.microsoft.com/office/drawing/2014/main" id="{49362ECD-53C4-4A7E-A329-F43034BD7A1F}"/>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6" name="Straight Arrow Connector 15">
              <a:extLst>
                <a:ext uri="{FF2B5EF4-FFF2-40B4-BE49-F238E27FC236}">
                  <a16:creationId xmlns:a16="http://schemas.microsoft.com/office/drawing/2014/main" id="{0C165843-CD5B-4CD5-80C2-674B32BDEA02}"/>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E6117F7-8EE5-4EC3-91BB-8F0B766795F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6E757096-F0E6-4435-9320-7A2123DE0F50}"/>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31" name="Oval 30">
              <a:extLst>
                <a:ext uri="{FF2B5EF4-FFF2-40B4-BE49-F238E27FC236}">
                  <a16:creationId xmlns:a16="http://schemas.microsoft.com/office/drawing/2014/main" id="{AB8D1A19-E2B6-43D1-B169-F13A83704E52}"/>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39" name="Rectangle 38">
              <a:extLst>
                <a:ext uri="{FF2B5EF4-FFF2-40B4-BE49-F238E27FC236}">
                  <a16:creationId xmlns:a16="http://schemas.microsoft.com/office/drawing/2014/main" id="{D3DA7957-906C-417D-8CF9-4040B88F751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TextBox 39">
              <a:extLst>
                <a:ext uri="{FF2B5EF4-FFF2-40B4-BE49-F238E27FC236}">
                  <a16:creationId xmlns:a16="http://schemas.microsoft.com/office/drawing/2014/main" id="{14BEB2D6-D9C4-4C22-AC3B-1EB652EDCC99}"/>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(head)</a:t>
              </a:r>
              <a:endParaRPr lang="zh-HK" altLang="en-US" sz="1600" dirty="0">
                <a:latin typeface="Calibri Light" panose="020F0302020204030204" pitchFamily="34" charset="0"/>
              </a:endParaRPr>
            </a:p>
          </p:txBody>
        </p:sp>
      </p:grpSp>
      <p:grpSp>
        <p:nvGrpSpPr>
          <p:cNvPr id="53" name="Group 52">
            <a:extLst>
              <a:ext uri="{FF2B5EF4-FFF2-40B4-BE49-F238E27FC236}">
                <a16:creationId xmlns:a16="http://schemas.microsoft.com/office/drawing/2014/main" id="{108DBBA2-3397-4A62-A525-860D3A84FBBA}"/>
              </a:ext>
            </a:extLst>
          </p:cNvPr>
          <p:cNvGrpSpPr/>
          <p:nvPr/>
        </p:nvGrpSpPr>
        <p:grpSpPr>
          <a:xfrm>
            <a:off x="3082748" y="1793561"/>
            <a:ext cx="1637319" cy="783935"/>
            <a:chOff x="1585343" y="1825625"/>
            <a:chExt cx="2049145" cy="981114"/>
          </a:xfrm>
        </p:grpSpPr>
        <p:sp>
          <p:nvSpPr>
            <p:cNvPr id="54" name="Rectangle: Rounded Corners 53">
              <a:extLst>
                <a:ext uri="{FF2B5EF4-FFF2-40B4-BE49-F238E27FC236}">
                  <a16:creationId xmlns:a16="http://schemas.microsoft.com/office/drawing/2014/main" id="{868F62F9-A37E-4C4F-A555-C85D1B8B094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5" name="Straight Arrow Connector 54">
              <a:extLst>
                <a:ext uri="{FF2B5EF4-FFF2-40B4-BE49-F238E27FC236}">
                  <a16:creationId xmlns:a16="http://schemas.microsoft.com/office/drawing/2014/main" id="{CCD48FFE-2D77-4027-8D02-03CE172EE0A3}"/>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89E74AB-C648-44C5-B04C-977E58C84015}"/>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591C6920-6F4D-47CF-9CCE-F2F7C8709A2C}"/>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58" name="Oval 57">
              <a:extLst>
                <a:ext uri="{FF2B5EF4-FFF2-40B4-BE49-F238E27FC236}">
                  <a16:creationId xmlns:a16="http://schemas.microsoft.com/office/drawing/2014/main" id="{9D3CED03-A730-48AE-9683-AAC56ECA5E10}"/>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59" name="Rectangle 58">
              <a:extLst>
                <a:ext uri="{FF2B5EF4-FFF2-40B4-BE49-F238E27FC236}">
                  <a16:creationId xmlns:a16="http://schemas.microsoft.com/office/drawing/2014/main" id="{56289CF1-67D2-486F-B6D7-10CCF4EF0893}"/>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0" name="TextBox 59">
              <a:extLst>
                <a:ext uri="{FF2B5EF4-FFF2-40B4-BE49-F238E27FC236}">
                  <a16:creationId xmlns:a16="http://schemas.microsoft.com/office/drawing/2014/main" id="{0D920566-FE2E-41EF-913B-D2C667D6C98A}"/>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12</a:t>
              </a:r>
              <a:endParaRPr lang="zh-HK" altLang="en-US" sz="3000" dirty="0">
                <a:latin typeface="Calibri Light" panose="020F0302020204030204" pitchFamily="34" charset="0"/>
              </a:endParaRPr>
            </a:p>
          </p:txBody>
        </p:sp>
      </p:grpSp>
      <p:grpSp>
        <p:nvGrpSpPr>
          <p:cNvPr id="61" name="Group 60">
            <a:extLst>
              <a:ext uri="{FF2B5EF4-FFF2-40B4-BE49-F238E27FC236}">
                <a16:creationId xmlns:a16="http://schemas.microsoft.com/office/drawing/2014/main" id="{20C2046E-E9E7-4D79-92DE-B9201C1C00E4}"/>
              </a:ext>
            </a:extLst>
          </p:cNvPr>
          <p:cNvGrpSpPr/>
          <p:nvPr/>
        </p:nvGrpSpPr>
        <p:grpSpPr>
          <a:xfrm>
            <a:off x="4572312" y="1793561"/>
            <a:ext cx="1637319" cy="783935"/>
            <a:chOff x="1585343" y="1825625"/>
            <a:chExt cx="2049145" cy="981114"/>
          </a:xfrm>
        </p:grpSpPr>
        <p:sp>
          <p:nvSpPr>
            <p:cNvPr id="62" name="Rectangle: Rounded Corners 61">
              <a:extLst>
                <a:ext uri="{FF2B5EF4-FFF2-40B4-BE49-F238E27FC236}">
                  <a16:creationId xmlns:a16="http://schemas.microsoft.com/office/drawing/2014/main" id="{31C93E2E-26A0-4074-B6DB-E1D415544C73}"/>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3" name="Straight Arrow Connector 62">
              <a:extLst>
                <a:ext uri="{FF2B5EF4-FFF2-40B4-BE49-F238E27FC236}">
                  <a16:creationId xmlns:a16="http://schemas.microsoft.com/office/drawing/2014/main" id="{1F5A0C63-BFF7-49DE-9ED7-F34CA5EFD5F6}"/>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849E863-2C11-4264-97AF-4D22EA8A1D88}"/>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Oval 64">
              <a:extLst>
                <a:ext uri="{FF2B5EF4-FFF2-40B4-BE49-F238E27FC236}">
                  <a16:creationId xmlns:a16="http://schemas.microsoft.com/office/drawing/2014/main" id="{D16A5ABC-9E04-4372-9022-315BD575AB4F}"/>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66" name="Oval 65">
              <a:extLst>
                <a:ext uri="{FF2B5EF4-FFF2-40B4-BE49-F238E27FC236}">
                  <a16:creationId xmlns:a16="http://schemas.microsoft.com/office/drawing/2014/main" id="{0ED57B21-8638-4E54-956B-7FBD8AF796BE}"/>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67" name="Rectangle 66">
              <a:extLst>
                <a:ext uri="{FF2B5EF4-FFF2-40B4-BE49-F238E27FC236}">
                  <a16:creationId xmlns:a16="http://schemas.microsoft.com/office/drawing/2014/main" id="{1A02978D-01B8-46F9-933B-A6985D0608CA}"/>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TextBox 67">
              <a:extLst>
                <a:ext uri="{FF2B5EF4-FFF2-40B4-BE49-F238E27FC236}">
                  <a16:creationId xmlns:a16="http://schemas.microsoft.com/office/drawing/2014/main" id="{DAF9263F-7B71-4D66-839B-9A4C7F8CB5FD}"/>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13</a:t>
              </a:r>
              <a:endParaRPr lang="zh-HK" altLang="en-US" sz="3000" dirty="0">
                <a:latin typeface="Calibri Light" panose="020F0302020204030204" pitchFamily="34" charset="0"/>
              </a:endParaRPr>
            </a:p>
          </p:txBody>
        </p:sp>
      </p:grpSp>
      <p:grpSp>
        <p:nvGrpSpPr>
          <p:cNvPr id="69" name="Group 68">
            <a:extLst>
              <a:ext uri="{FF2B5EF4-FFF2-40B4-BE49-F238E27FC236}">
                <a16:creationId xmlns:a16="http://schemas.microsoft.com/office/drawing/2014/main" id="{40D037C3-DB05-4F13-83AB-412410251968}"/>
              </a:ext>
            </a:extLst>
          </p:cNvPr>
          <p:cNvGrpSpPr/>
          <p:nvPr/>
        </p:nvGrpSpPr>
        <p:grpSpPr>
          <a:xfrm>
            <a:off x="6061877" y="1791024"/>
            <a:ext cx="1637319" cy="783935"/>
            <a:chOff x="1585343" y="1825625"/>
            <a:chExt cx="2049145" cy="981114"/>
          </a:xfrm>
        </p:grpSpPr>
        <p:sp>
          <p:nvSpPr>
            <p:cNvPr id="70" name="Rectangle: Rounded Corners 69">
              <a:extLst>
                <a:ext uri="{FF2B5EF4-FFF2-40B4-BE49-F238E27FC236}">
                  <a16:creationId xmlns:a16="http://schemas.microsoft.com/office/drawing/2014/main" id="{F232C434-ADF8-4665-95B7-AA8912A21F8B}"/>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Straight Arrow Connector 70">
              <a:extLst>
                <a:ext uri="{FF2B5EF4-FFF2-40B4-BE49-F238E27FC236}">
                  <a16:creationId xmlns:a16="http://schemas.microsoft.com/office/drawing/2014/main" id="{8560DFBA-6085-4523-9949-E5832232750F}"/>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1EF39A20-ED79-4C2F-BEAB-AAA9863F8A73}"/>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Oval 72">
              <a:extLst>
                <a:ext uri="{FF2B5EF4-FFF2-40B4-BE49-F238E27FC236}">
                  <a16:creationId xmlns:a16="http://schemas.microsoft.com/office/drawing/2014/main" id="{8E003962-BED5-4136-B866-C7F8725ED2EA}"/>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4" name="Oval 73">
              <a:extLst>
                <a:ext uri="{FF2B5EF4-FFF2-40B4-BE49-F238E27FC236}">
                  <a16:creationId xmlns:a16="http://schemas.microsoft.com/office/drawing/2014/main" id="{85F39D9E-4073-45A3-929E-D06AF0C46255}"/>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75" name="Rectangle 74">
              <a:extLst>
                <a:ext uri="{FF2B5EF4-FFF2-40B4-BE49-F238E27FC236}">
                  <a16:creationId xmlns:a16="http://schemas.microsoft.com/office/drawing/2014/main" id="{DBCEE878-F90C-402F-AAB6-F3E0510758E0}"/>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6" name="TextBox 75">
              <a:extLst>
                <a:ext uri="{FF2B5EF4-FFF2-40B4-BE49-F238E27FC236}">
                  <a16:creationId xmlns:a16="http://schemas.microsoft.com/office/drawing/2014/main" id="{107133CE-AA6E-4CA7-B80E-BF2720124581}"/>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15</a:t>
              </a:r>
              <a:endParaRPr lang="zh-HK" altLang="en-US" sz="3000" dirty="0">
                <a:latin typeface="Calibri Light" panose="020F0302020204030204" pitchFamily="34" charset="0"/>
              </a:endParaRPr>
            </a:p>
          </p:txBody>
        </p:sp>
      </p:grpSp>
      <p:cxnSp>
        <p:nvCxnSpPr>
          <p:cNvPr id="79" name="Straight Arrow Connector 78">
            <a:extLst>
              <a:ext uri="{FF2B5EF4-FFF2-40B4-BE49-F238E27FC236}">
                <a16:creationId xmlns:a16="http://schemas.microsoft.com/office/drawing/2014/main" id="{4069823F-AA97-4301-9939-49DA99D89486}"/>
              </a:ext>
            </a:extLst>
          </p:cNvPr>
          <p:cNvCxnSpPr>
            <a:cxnSpLocks/>
          </p:cNvCxnSpPr>
          <p:nvPr/>
        </p:nvCxnSpPr>
        <p:spPr>
          <a:xfrm>
            <a:off x="1211809" y="2308061"/>
            <a:ext cx="5200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7868E5FC-BD9D-4083-A428-8DA240B3F1B2}"/>
              </a:ext>
            </a:extLst>
          </p:cNvPr>
          <p:cNvCxnSpPr>
            <a:cxnSpLocks/>
          </p:cNvCxnSpPr>
          <p:nvPr/>
        </p:nvCxnSpPr>
        <p:spPr>
          <a:xfrm flipH="1">
            <a:off x="1211810" y="2112507"/>
            <a:ext cx="5200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Oval 80">
            <a:extLst>
              <a:ext uri="{FF2B5EF4-FFF2-40B4-BE49-F238E27FC236}">
                <a16:creationId xmlns:a16="http://schemas.microsoft.com/office/drawing/2014/main" id="{F8742218-5FF4-4AE3-A358-EE635B3A45E8}"/>
              </a:ext>
            </a:extLst>
          </p:cNvPr>
          <p:cNvSpPr/>
          <p:nvPr/>
        </p:nvSpPr>
        <p:spPr>
          <a:xfrm>
            <a:off x="1193543" y="2290939"/>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82" name="Oval 81">
            <a:extLst>
              <a:ext uri="{FF2B5EF4-FFF2-40B4-BE49-F238E27FC236}">
                <a16:creationId xmlns:a16="http://schemas.microsoft.com/office/drawing/2014/main" id="{7588EDFA-B8AA-4379-A00D-3AEF3C6559BB}"/>
              </a:ext>
            </a:extLst>
          </p:cNvPr>
          <p:cNvSpPr/>
          <p:nvPr/>
        </p:nvSpPr>
        <p:spPr>
          <a:xfrm>
            <a:off x="1714931" y="2094241"/>
            <a:ext cx="36531" cy="3653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83" name="TextBox 82">
            <a:extLst>
              <a:ext uri="{FF2B5EF4-FFF2-40B4-BE49-F238E27FC236}">
                <a16:creationId xmlns:a16="http://schemas.microsoft.com/office/drawing/2014/main" id="{6D0DA08A-1614-478D-9660-5CD2FFBF2D5E}"/>
              </a:ext>
            </a:extLst>
          </p:cNvPr>
          <p:cNvSpPr txBox="1"/>
          <p:nvPr/>
        </p:nvSpPr>
        <p:spPr>
          <a:xfrm>
            <a:off x="605293" y="1940976"/>
            <a:ext cx="754983" cy="484030"/>
          </a:xfrm>
          <a:prstGeom prst="rect">
            <a:avLst/>
          </a:prstGeom>
          <a:noFill/>
          <a:ln w="12700">
            <a:noFill/>
          </a:ln>
        </p:spPr>
        <p:txBody>
          <a:bodyPr wrap="square" rtlCol="0" anchor="ctr" anchorCtr="0">
            <a:noAutofit/>
          </a:bodyPr>
          <a:lstStyle/>
          <a:p>
            <a:pPr algn="ctr"/>
            <a:r>
              <a:rPr lang="zh-HK" altLang="en-US" sz="3000" dirty="0">
                <a:latin typeface="Calibri Light" panose="020F0302020204030204" pitchFamily="34" charset="0"/>
              </a:rPr>
              <a:t>∅</a:t>
            </a:r>
          </a:p>
        </p:txBody>
      </p:sp>
      <p:sp>
        <p:nvSpPr>
          <p:cNvPr id="84" name="TextBox 83">
            <a:extLst>
              <a:ext uri="{FF2B5EF4-FFF2-40B4-BE49-F238E27FC236}">
                <a16:creationId xmlns:a16="http://schemas.microsoft.com/office/drawing/2014/main" id="{56591A86-F19E-407E-8751-D88C76A2B6BA}"/>
              </a:ext>
            </a:extLst>
          </p:cNvPr>
          <p:cNvSpPr txBox="1"/>
          <p:nvPr/>
        </p:nvSpPr>
        <p:spPr>
          <a:xfrm>
            <a:off x="10572988" y="1940976"/>
            <a:ext cx="754983" cy="484030"/>
          </a:xfrm>
          <a:prstGeom prst="rect">
            <a:avLst/>
          </a:prstGeom>
          <a:noFill/>
          <a:ln w="12700">
            <a:noFill/>
          </a:ln>
        </p:spPr>
        <p:txBody>
          <a:bodyPr wrap="square" rtlCol="0" anchor="ctr" anchorCtr="0">
            <a:noAutofit/>
          </a:bodyPr>
          <a:lstStyle/>
          <a:p>
            <a:pPr algn="ctr"/>
            <a:r>
              <a:rPr lang="en-US" altLang="zh-HK" sz="3000" dirty="0">
                <a:latin typeface="Calibri Light" panose="020F0302020204030204" pitchFamily="34" charset="0"/>
              </a:rPr>
              <a:t>∅</a:t>
            </a:r>
            <a:endParaRPr lang="zh-HK" altLang="en-US" sz="3000" dirty="0">
              <a:latin typeface="Calibri Light" panose="020F0302020204030204" pitchFamily="34" charset="0"/>
            </a:endParaRPr>
          </a:p>
        </p:txBody>
      </p:sp>
      <p:graphicFrame>
        <p:nvGraphicFramePr>
          <p:cNvPr id="87" name="Table 86">
            <a:extLst>
              <a:ext uri="{FF2B5EF4-FFF2-40B4-BE49-F238E27FC236}">
                <a16:creationId xmlns:a16="http://schemas.microsoft.com/office/drawing/2014/main" id="{68E3D38E-DF04-41EE-B939-A7983C94FF06}"/>
              </a:ext>
            </a:extLst>
          </p:cNvPr>
          <p:cNvGraphicFramePr>
            <a:graphicFrameLocks noGrp="1"/>
          </p:cNvGraphicFramePr>
          <p:nvPr>
            <p:extLst>
              <p:ext uri="{D42A27DB-BD31-4B8C-83A1-F6EECF244321}">
                <p14:modId xmlns:p14="http://schemas.microsoft.com/office/powerpoint/2010/main" val="447259158"/>
              </p:ext>
            </p:extLst>
          </p:nvPr>
        </p:nvGraphicFramePr>
        <p:xfrm>
          <a:off x="4422844" y="2557614"/>
          <a:ext cx="5972176"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gridCol w="1493044">
                  <a:extLst>
                    <a:ext uri="{9D8B030D-6E8A-4147-A177-3AD203B41FA5}">
                      <a16:colId xmlns:a16="http://schemas.microsoft.com/office/drawing/2014/main" val="2225431532"/>
                    </a:ext>
                  </a:extLst>
                </a:gridCol>
                <a:gridCol w="1493044">
                  <a:extLst>
                    <a:ext uri="{9D8B030D-6E8A-4147-A177-3AD203B41FA5}">
                      <a16:colId xmlns:a16="http://schemas.microsoft.com/office/drawing/2014/main" val="507523702"/>
                    </a:ext>
                  </a:extLst>
                </a:gridCol>
              </a:tblGrid>
              <a:tr h="185420">
                <a:tc>
                  <a:txBody>
                    <a:bodyPr/>
                    <a:lstStyle/>
                    <a:p>
                      <a:pPr algn="ctr"/>
                      <a:r>
                        <a:rPr lang="en-US" altLang="zh-HK" sz="1200" b="0" dirty="0">
                          <a:solidFill>
                            <a:schemeClr val="tx1"/>
                          </a:solidFill>
                          <a:latin typeface="Calibri Light" panose="020F0302020204030204" pitchFamily="34" charset="0"/>
                        </a:rPr>
                        <a:t>0x7ffd636b4264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0x7ffd636bbbbc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HK" sz="1200" b="0" dirty="0">
                          <a:solidFill>
                            <a:schemeClr val="tx1"/>
                          </a:solidFill>
                          <a:latin typeface="Calibri Light" panose="020F0302020204030204" pitchFamily="34" charset="0"/>
                        </a:rPr>
                        <a:t>0x7ffd636b4270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grpSp>
        <p:nvGrpSpPr>
          <p:cNvPr id="96" name="Group 95">
            <a:extLst>
              <a:ext uri="{FF2B5EF4-FFF2-40B4-BE49-F238E27FC236}">
                <a16:creationId xmlns:a16="http://schemas.microsoft.com/office/drawing/2014/main" id="{AD7A541B-7F90-42DA-AB13-01CC3ECB9ABD}"/>
              </a:ext>
            </a:extLst>
          </p:cNvPr>
          <p:cNvGrpSpPr/>
          <p:nvPr/>
        </p:nvGrpSpPr>
        <p:grpSpPr>
          <a:xfrm>
            <a:off x="7547755" y="1793561"/>
            <a:ext cx="1637319" cy="783935"/>
            <a:chOff x="1585343" y="1825625"/>
            <a:chExt cx="2049145" cy="981114"/>
          </a:xfrm>
        </p:grpSpPr>
        <p:sp>
          <p:nvSpPr>
            <p:cNvPr id="97" name="Rectangle: Rounded Corners 96">
              <a:extLst>
                <a:ext uri="{FF2B5EF4-FFF2-40B4-BE49-F238E27FC236}">
                  <a16:creationId xmlns:a16="http://schemas.microsoft.com/office/drawing/2014/main" id="{8AA75A1F-1C07-4DEB-AF5E-A358E26C3FCE}"/>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8" name="Straight Arrow Connector 97">
              <a:extLst>
                <a:ext uri="{FF2B5EF4-FFF2-40B4-BE49-F238E27FC236}">
                  <a16:creationId xmlns:a16="http://schemas.microsoft.com/office/drawing/2014/main" id="{75C62622-4153-4924-AEF6-A153AB652072}"/>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2BAB5CEE-6DFB-444E-BC66-54FD4A4FD9F0}"/>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a:extLst>
                <a:ext uri="{FF2B5EF4-FFF2-40B4-BE49-F238E27FC236}">
                  <a16:creationId xmlns:a16="http://schemas.microsoft.com/office/drawing/2014/main" id="{102EB7AC-1B24-479E-AC7B-5DC93C92D25C}"/>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1" name="Oval 100">
              <a:extLst>
                <a:ext uri="{FF2B5EF4-FFF2-40B4-BE49-F238E27FC236}">
                  <a16:creationId xmlns:a16="http://schemas.microsoft.com/office/drawing/2014/main" id="{A0DDBE5D-8027-485F-B651-9AFFAE095A7E}"/>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2" name="Rectangle 101">
              <a:extLst>
                <a:ext uri="{FF2B5EF4-FFF2-40B4-BE49-F238E27FC236}">
                  <a16:creationId xmlns:a16="http://schemas.microsoft.com/office/drawing/2014/main" id="{D96D30CD-4E87-4132-87CC-C958781E3C46}"/>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3" name="TextBox 102">
              <a:extLst>
                <a:ext uri="{FF2B5EF4-FFF2-40B4-BE49-F238E27FC236}">
                  <a16:creationId xmlns:a16="http://schemas.microsoft.com/office/drawing/2014/main" id="{31248C8F-B28E-41C4-86ED-D30E63DA223B}"/>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3000" dirty="0">
                  <a:latin typeface="Calibri Light" panose="020F0302020204030204" pitchFamily="34" charset="0"/>
                </a:rPr>
                <a:t>17</a:t>
              </a:r>
              <a:endParaRPr lang="zh-HK" altLang="en-US" sz="3000" dirty="0">
                <a:latin typeface="Calibri Light" panose="020F0302020204030204" pitchFamily="34" charset="0"/>
              </a:endParaRPr>
            </a:p>
          </p:txBody>
        </p:sp>
      </p:grpSp>
      <p:grpSp>
        <p:nvGrpSpPr>
          <p:cNvPr id="104" name="Group 103">
            <a:extLst>
              <a:ext uri="{FF2B5EF4-FFF2-40B4-BE49-F238E27FC236}">
                <a16:creationId xmlns:a16="http://schemas.microsoft.com/office/drawing/2014/main" id="{EC26F3DC-52A8-4D0C-B07A-65DCB53FBFC8}"/>
              </a:ext>
            </a:extLst>
          </p:cNvPr>
          <p:cNvGrpSpPr/>
          <p:nvPr/>
        </p:nvGrpSpPr>
        <p:grpSpPr>
          <a:xfrm>
            <a:off x="9037320" y="1791024"/>
            <a:ext cx="1637319" cy="783935"/>
            <a:chOff x="1585343" y="1825625"/>
            <a:chExt cx="2049145" cy="981114"/>
          </a:xfrm>
        </p:grpSpPr>
        <p:sp>
          <p:nvSpPr>
            <p:cNvPr id="105" name="Rectangle: Rounded Corners 104">
              <a:extLst>
                <a:ext uri="{FF2B5EF4-FFF2-40B4-BE49-F238E27FC236}">
                  <a16:creationId xmlns:a16="http://schemas.microsoft.com/office/drawing/2014/main" id="{6C08BBE6-2F5A-489F-9A9B-A83B3EA50CD2}"/>
                </a:ext>
              </a:extLst>
            </p:cNvPr>
            <p:cNvSpPr/>
            <p:nvPr/>
          </p:nvSpPr>
          <p:spPr>
            <a:xfrm>
              <a:off x="1585343" y="1825625"/>
              <a:ext cx="1551558" cy="981114"/>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106" name="Straight Arrow Connector 105">
              <a:extLst>
                <a:ext uri="{FF2B5EF4-FFF2-40B4-BE49-F238E27FC236}">
                  <a16:creationId xmlns:a16="http://schemas.microsoft.com/office/drawing/2014/main" id="{268FC2E0-6040-4125-B0C7-9BEDD3C19575}"/>
                </a:ext>
              </a:extLst>
            </p:cNvPr>
            <p:cNvCxnSpPr>
              <a:cxnSpLocks/>
            </p:cNvCxnSpPr>
            <p:nvPr/>
          </p:nvCxnSpPr>
          <p:spPr>
            <a:xfrm>
              <a:off x="2959100" y="2466360"/>
              <a:ext cx="650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76D32312-5E3E-4C7C-BA49-A3B86987B5F7}"/>
                </a:ext>
              </a:extLst>
            </p:cNvPr>
            <p:cNvCxnSpPr>
              <a:cxnSpLocks/>
            </p:cNvCxnSpPr>
            <p:nvPr/>
          </p:nvCxnSpPr>
          <p:spPr>
            <a:xfrm flipH="1">
              <a:off x="2959101" y="2221619"/>
              <a:ext cx="6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Oval 107">
              <a:extLst>
                <a:ext uri="{FF2B5EF4-FFF2-40B4-BE49-F238E27FC236}">
                  <a16:creationId xmlns:a16="http://schemas.microsoft.com/office/drawing/2014/main" id="{20CE5194-5A5C-4940-80E5-613294A2CAFD}"/>
                </a:ext>
              </a:extLst>
            </p:cNvPr>
            <p:cNvSpPr/>
            <p:nvPr/>
          </p:nvSpPr>
          <p:spPr>
            <a:xfrm>
              <a:off x="2936240" y="244493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09" name="Oval 108">
              <a:extLst>
                <a:ext uri="{FF2B5EF4-FFF2-40B4-BE49-F238E27FC236}">
                  <a16:creationId xmlns:a16="http://schemas.microsoft.com/office/drawing/2014/main" id="{50894290-83F4-4CF6-B41F-24D68F681683}"/>
                </a:ext>
              </a:extLst>
            </p:cNvPr>
            <p:cNvSpPr/>
            <p:nvPr/>
          </p:nvSpPr>
          <p:spPr>
            <a:xfrm>
              <a:off x="3588769" y="21987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HK" altLang="en-US"/>
            </a:p>
          </p:txBody>
        </p:sp>
        <p:sp>
          <p:nvSpPr>
            <p:cNvPr id="110" name="Rectangle 109">
              <a:extLst>
                <a:ext uri="{FF2B5EF4-FFF2-40B4-BE49-F238E27FC236}">
                  <a16:creationId xmlns:a16="http://schemas.microsoft.com/office/drawing/2014/main" id="{B40F38D7-9EB1-4F4C-B134-56A653C72E6F}"/>
                </a:ext>
              </a:extLst>
            </p:cNvPr>
            <p:cNvSpPr/>
            <p:nvPr/>
          </p:nvSpPr>
          <p:spPr>
            <a:xfrm>
              <a:off x="1627697" y="2022596"/>
              <a:ext cx="1457577" cy="605775"/>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1" name="TextBox 110">
              <a:extLst>
                <a:ext uri="{FF2B5EF4-FFF2-40B4-BE49-F238E27FC236}">
                  <a16:creationId xmlns:a16="http://schemas.microsoft.com/office/drawing/2014/main" id="{18FA7DE8-22E9-4766-965B-D45EFEC0BA6F}"/>
                </a:ext>
              </a:extLst>
            </p:cNvPr>
            <p:cNvSpPr txBox="1"/>
            <p:nvPr/>
          </p:nvSpPr>
          <p:spPr>
            <a:xfrm>
              <a:off x="1884045" y="2022596"/>
              <a:ext cx="944880" cy="605775"/>
            </a:xfrm>
            <a:prstGeom prst="rect">
              <a:avLst/>
            </a:prstGeom>
            <a:noFill/>
            <a:ln w="12700">
              <a:solidFill>
                <a:schemeClr val="tx1"/>
              </a:solidFill>
            </a:ln>
          </p:spPr>
          <p:txBody>
            <a:bodyPr wrap="square" rtlCol="0" anchor="ctr" anchorCtr="0">
              <a:noAutofit/>
            </a:bodyPr>
            <a:lstStyle/>
            <a:p>
              <a:pPr algn="ctr"/>
              <a:r>
                <a:rPr lang="en-US" altLang="zh-HK" sz="1600" dirty="0">
                  <a:latin typeface="Calibri Light" panose="020F0302020204030204" pitchFamily="34" charset="0"/>
                </a:rPr>
                <a:t>(tail)</a:t>
              </a:r>
              <a:endParaRPr lang="zh-HK" altLang="en-US" sz="1600" dirty="0">
                <a:latin typeface="Calibri Light" panose="020F0302020204030204" pitchFamily="34" charset="0"/>
              </a:endParaRPr>
            </a:p>
          </p:txBody>
        </p:sp>
      </p:grpSp>
      <p:graphicFrame>
        <p:nvGraphicFramePr>
          <p:cNvPr id="112" name="Table 111">
            <a:extLst>
              <a:ext uri="{FF2B5EF4-FFF2-40B4-BE49-F238E27FC236}">
                <a16:creationId xmlns:a16="http://schemas.microsoft.com/office/drawing/2014/main" id="{CF47F3DE-4933-4AAF-99D2-8C774983A082}"/>
              </a:ext>
            </a:extLst>
          </p:cNvPr>
          <p:cNvGraphicFramePr>
            <a:graphicFrameLocks noGrp="1"/>
          </p:cNvGraphicFramePr>
          <p:nvPr>
            <p:extLst>
              <p:ext uri="{D42A27DB-BD31-4B8C-83A1-F6EECF244321}">
                <p14:modId xmlns:p14="http://schemas.microsoft.com/office/powerpoint/2010/main" val="3431953252"/>
              </p:ext>
            </p:extLst>
          </p:nvPr>
        </p:nvGraphicFramePr>
        <p:xfrm>
          <a:off x="1480881" y="2554826"/>
          <a:ext cx="2986088" cy="274320"/>
        </p:xfrm>
        <a:graphic>
          <a:graphicData uri="http://schemas.openxmlformats.org/drawingml/2006/table">
            <a:tbl>
              <a:tblPr firstRow="1" bandRow="1">
                <a:tableStyleId>{F5AB1C69-6EDB-4FF4-983F-18BD219EF322}</a:tableStyleId>
              </a:tblPr>
              <a:tblGrid>
                <a:gridCol w="1493044">
                  <a:extLst>
                    <a:ext uri="{9D8B030D-6E8A-4147-A177-3AD203B41FA5}">
                      <a16:colId xmlns:a16="http://schemas.microsoft.com/office/drawing/2014/main" val="2126292989"/>
                    </a:ext>
                  </a:extLst>
                </a:gridCol>
                <a:gridCol w="1493044">
                  <a:extLst>
                    <a:ext uri="{9D8B030D-6E8A-4147-A177-3AD203B41FA5}">
                      <a16:colId xmlns:a16="http://schemas.microsoft.com/office/drawing/2014/main" val="2888625811"/>
                    </a:ext>
                  </a:extLst>
                </a:gridCol>
              </a:tblGrid>
              <a:tr h="185420">
                <a:tc>
                  <a:txBody>
                    <a:bodyPr/>
                    <a:lstStyle/>
                    <a:p>
                      <a:pPr algn="ctr"/>
                      <a:r>
                        <a:rPr lang="en-US" altLang="zh-HK" sz="1200" b="0" dirty="0">
                          <a:solidFill>
                            <a:schemeClr val="tx1"/>
                          </a:solidFill>
                          <a:latin typeface="Calibri Light" panose="020F0302020204030204" pitchFamily="34" charset="0"/>
                        </a:rPr>
                        <a:t>0x7ffd636b4214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HK" sz="1200" b="0" dirty="0">
                          <a:solidFill>
                            <a:schemeClr val="tx1"/>
                          </a:solidFill>
                          <a:latin typeface="Calibri Light" panose="020F0302020204030204" pitchFamily="34" charset="0"/>
                        </a:rPr>
                        <a:t>0x7ffd636b1224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56011634"/>
                  </a:ext>
                </a:extLst>
              </a:tr>
            </a:tbl>
          </a:graphicData>
        </a:graphic>
      </p:graphicFrame>
      <p:sp>
        <p:nvSpPr>
          <p:cNvPr id="3" name="Date Placeholder 2">
            <a:extLst>
              <a:ext uri="{FF2B5EF4-FFF2-40B4-BE49-F238E27FC236}">
                <a16:creationId xmlns:a16="http://schemas.microsoft.com/office/drawing/2014/main" id="{54AB4168-96AE-4B80-8068-F0FFFE59B34E}"/>
              </a:ext>
            </a:extLst>
          </p:cNvPr>
          <p:cNvSpPr>
            <a:spLocks noGrp="1"/>
          </p:cNvSpPr>
          <p:nvPr>
            <p:ph type="dt" sz="half" idx="10"/>
          </p:nvPr>
        </p:nvSpPr>
        <p:spPr/>
        <p:txBody>
          <a:bodyPr/>
          <a:lstStyle/>
          <a:p>
            <a:r>
              <a:rPr lang="en-US" altLang="zh-HK"/>
              <a:t>27/2/2020</a:t>
            </a:r>
            <a:endParaRPr lang="en-US" dirty="0"/>
          </a:p>
        </p:txBody>
      </p:sp>
      <p:sp>
        <p:nvSpPr>
          <p:cNvPr id="7" name="Footer Placeholder 6">
            <a:extLst>
              <a:ext uri="{FF2B5EF4-FFF2-40B4-BE49-F238E27FC236}">
                <a16:creationId xmlns:a16="http://schemas.microsoft.com/office/drawing/2014/main" id="{0C62FAC9-C0E4-43D6-ACC4-97736E5EC34F}"/>
              </a:ext>
            </a:extLst>
          </p:cNvPr>
          <p:cNvSpPr>
            <a:spLocks noGrp="1"/>
          </p:cNvSpPr>
          <p:nvPr>
            <p:ph type="ftr" sz="quarter" idx="11"/>
          </p:nvPr>
        </p:nvSpPr>
        <p:spPr/>
        <p:txBody>
          <a:bodyPr/>
          <a:lstStyle/>
          <a:p>
            <a:r>
              <a:rPr lang="en-US"/>
              <a:t>CSCI2100D Lab 2</a:t>
            </a:r>
            <a:endParaRPr lang="en-US" dirty="0"/>
          </a:p>
        </p:txBody>
      </p:sp>
      <p:sp>
        <p:nvSpPr>
          <p:cNvPr id="8" name="Slide Number Placeholder 7">
            <a:extLst>
              <a:ext uri="{FF2B5EF4-FFF2-40B4-BE49-F238E27FC236}">
                <a16:creationId xmlns:a16="http://schemas.microsoft.com/office/drawing/2014/main" id="{98BDE0DF-2C0F-45BC-9C73-2C058EB9EA5E}"/>
              </a:ext>
            </a:extLst>
          </p:cNvPr>
          <p:cNvSpPr>
            <a:spLocks noGrp="1"/>
          </p:cNvSpPr>
          <p:nvPr>
            <p:ph type="sldNum" sz="quarter" idx="12"/>
          </p:nvPr>
        </p:nvSpPr>
        <p:spPr/>
        <p:txBody>
          <a:bodyPr/>
          <a:lstStyle/>
          <a:p>
            <a:fld id="{F12FD693-7EEE-EB4B-8E4A-5201F802BE3C}" type="slidenum">
              <a:rPr lang="en-US" smtClean="0"/>
              <a:t>8</a:t>
            </a:fld>
            <a:endParaRPr lang="en-US"/>
          </a:p>
        </p:txBody>
      </p:sp>
    </p:spTree>
    <p:extLst>
      <p:ext uri="{BB962C8B-B14F-4D97-AF65-F5344CB8AC3E}">
        <p14:creationId xmlns:p14="http://schemas.microsoft.com/office/powerpoint/2010/main" val="304090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Array</a:t>
            </a:r>
          </a:p>
          <a:p>
            <a:r>
              <a:rPr lang="en-US" dirty="0"/>
              <a:t>Linked List</a:t>
            </a:r>
          </a:p>
          <a:p>
            <a:r>
              <a:rPr lang="en-US" b="1" dirty="0"/>
              <a:t>Stack</a:t>
            </a:r>
          </a:p>
          <a:p>
            <a:r>
              <a:rPr lang="en-US" dirty="0"/>
              <a:t>Queue</a:t>
            </a:r>
          </a:p>
          <a:p>
            <a:r>
              <a:rPr lang="en-US" dirty="0"/>
              <a:t>Example Code Discussion</a:t>
            </a:r>
          </a:p>
          <a:p>
            <a:r>
              <a:rPr lang="en-US" dirty="0"/>
              <a:t>Overview of Lab 2 Problems</a:t>
            </a:r>
          </a:p>
        </p:txBody>
      </p:sp>
      <p:sp>
        <p:nvSpPr>
          <p:cNvPr id="7" name="Date Placeholder 6">
            <a:extLst>
              <a:ext uri="{FF2B5EF4-FFF2-40B4-BE49-F238E27FC236}">
                <a16:creationId xmlns:a16="http://schemas.microsoft.com/office/drawing/2014/main" id="{0A5B52D2-3D21-4AFB-A7EA-D52F55C5D119}"/>
              </a:ext>
            </a:extLst>
          </p:cNvPr>
          <p:cNvSpPr>
            <a:spLocks noGrp="1"/>
          </p:cNvSpPr>
          <p:nvPr>
            <p:ph type="dt" sz="half" idx="10"/>
          </p:nvPr>
        </p:nvSpPr>
        <p:spPr/>
        <p:txBody>
          <a:bodyPr/>
          <a:lstStyle/>
          <a:p>
            <a:r>
              <a:rPr lang="en-US" altLang="zh-HK"/>
              <a:t>27/2/2020</a:t>
            </a:r>
            <a:endParaRPr lang="en-US" dirty="0"/>
          </a:p>
        </p:txBody>
      </p:sp>
      <p:sp>
        <p:nvSpPr>
          <p:cNvPr id="8" name="Footer Placeholder 7">
            <a:extLst>
              <a:ext uri="{FF2B5EF4-FFF2-40B4-BE49-F238E27FC236}">
                <a16:creationId xmlns:a16="http://schemas.microsoft.com/office/drawing/2014/main" id="{DF5822C6-81D6-4110-A3B4-3B3D4FD1DD13}"/>
              </a:ext>
            </a:extLst>
          </p:cNvPr>
          <p:cNvSpPr>
            <a:spLocks noGrp="1"/>
          </p:cNvSpPr>
          <p:nvPr>
            <p:ph type="ftr" sz="quarter" idx="11"/>
          </p:nvPr>
        </p:nvSpPr>
        <p:spPr/>
        <p:txBody>
          <a:bodyPr/>
          <a:lstStyle/>
          <a:p>
            <a:r>
              <a:rPr lang="en-US"/>
              <a:t>CSCI2100D Lab 2</a:t>
            </a:r>
            <a:endParaRPr lang="en-US" dirty="0"/>
          </a:p>
        </p:txBody>
      </p:sp>
      <p:sp>
        <p:nvSpPr>
          <p:cNvPr id="9" name="Slide Number Placeholder 8">
            <a:extLst>
              <a:ext uri="{FF2B5EF4-FFF2-40B4-BE49-F238E27FC236}">
                <a16:creationId xmlns:a16="http://schemas.microsoft.com/office/drawing/2014/main" id="{912C79E6-C91E-4A0D-AFAF-2620F57082CC}"/>
              </a:ext>
            </a:extLst>
          </p:cNvPr>
          <p:cNvSpPr>
            <a:spLocks noGrp="1"/>
          </p:cNvSpPr>
          <p:nvPr>
            <p:ph type="sldNum" sz="quarter" idx="12"/>
          </p:nvPr>
        </p:nvSpPr>
        <p:spPr/>
        <p:txBody>
          <a:bodyPr/>
          <a:lstStyle/>
          <a:p>
            <a:fld id="{F12FD693-7EEE-EB4B-8E4A-5201F802BE3C}" type="slidenum">
              <a:rPr lang="en-US" smtClean="0"/>
              <a:t>9</a:t>
            </a:fld>
            <a:endParaRPr lang="en-US"/>
          </a:p>
        </p:txBody>
      </p:sp>
    </p:spTree>
    <p:extLst>
      <p:ext uri="{BB962C8B-B14F-4D97-AF65-F5344CB8AC3E}">
        <p14:creationId xmlns:p14="http://schemas.microsoft.com/office/powerpoint/2010/main" val="358098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4828</TotalTime>
  <Words>3197</Words>
  <Application>Microsoft Macintosh PowerPoint</Application>
  <PresentationFormat>Widescreen</PresentationFormat>
  <Paragraphs>921</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Consolas</vt:lpstr>
      <vt:lpstr>Office Theme</vt:lpstr>
      <vt:lpstr>CSCI2100C Lab 2</vt:lpstr>
      <vt:lpstr>Reminders</vt:lpstr>
      <vt:lpstr>Agenda</vt:lpstr>
      <vt:lpstr>Agenda</vt:lpstr>
      <vt:lpstr>Array Properties</vt:lpstr>
      <vt:lpstr>Agenda</vt:lpstr>
      <vt:lpstr>Linked List Properties</vt:lpstr>
      <vt:lpstr>Linked List Properties</vt:lpstr>
      <vt:lpstr>Agenda</vt:lpstr>
      <vt:lpstr>Stack Properties</vt:lpstr>
      <vt:lpstr>Stack Implementation</vt:lpstr>
      <vt:lpstr>Stack Implementation</vt:lpstr>
      <vt:lpstr>Stack Implementation</vt:lpstr>
      <vt:lpstr>Agenda</vt:lpstr>
      <vt:lpstr>Queue Properties</vt:lpstr>
      <vt:lpstr>Queue Implementation</vt:lpstr>
      <vt:lpstr>Queue Implementation</vt:lpstr>
      <vt:lpstr>Queue Implementation</vt:lpstr>
      <vt:lpstr>Queue Implementation</vt:lpstr>
      <vt:lpstr>Queue Implementation</vt:lpstr>
      <vt:lpstr>Agenda</vt:lpstr>
      <vt:lpstr>Example Code Discussion Reminder on Lecture Material</vt:lpstr>
      <vt:lpstr>Example Code Discussion Comparison of ListSum in Pseudo Code and C</vt:lpstr>
      <vt:lpstr>Agenda</vt:lpstr>
      <vt:lpstr>Lab 2 Problem 1</vt:lpstr>
      <vt:lpstr>Lab 2 Problem 2</vt:lpstr>
      <vt:lpstr>Lab 2 Problem 3</vt:lpstr>
      <vt:lpstr>Lab 2 Problem 4</vt:lpstr>
      <vt:lpstr>Last but not Least</vt:lpstr>
      <vt:lpstr>Reminders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SHRG-Based Semantic Parsing</dc:title>
  <dc:creator>LO, Chun Hei</dc:creator>
  <cp:lastModifiedBy>CHAN, King Yeung</cp:lastModifiedBy>
  <cp:revision>419</cp:revision>
  <dcterms:created xsi:type="dcterms:W3CDTF">2019-10-10T03:43:14Z</dcterms:created>
  <dcterms:modified xsi:type="dcterms:W3CDTF">2020-02-27T11:20:05Z</dcterms:modified>
</cp:coreProperties>
</file>