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318" r:id="rId3"/>
    <p:sldId id="257" r:id="rId4"/>
    <p:sldId id="296" r:id="rId5"/>
    <p:sldId id="297" r:id="rId6"/>
    <p:sldId id="326" r:id="rId7"/>
    <p:sldId id="303" r:id="rId8"/>
    <p:sldId id="301" r:id="rId9"/>
    <p:sldId id="320" r:id="rId10"/>
    <p:sldId id="287" r:id="rId11"/>
    <p:sldId id="325" r:id="rId12"/>
    <p:sldId id="327" r:id="rId13"/>
    <p:sldId id="294" r:id="rId14"/>
    <p:sldId id="2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 initials="e" lastIdx="1" clrIdx="0">
    <p:extLst>
      <p:ext uri="{19B8F6BF-5375-455C-9EA6-DF929625EA0E}">
        <p15:presenceInfo xmlns:p15="http://schemas.microsoft.com/office/powerpoint/2012/main" userId="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000088"/>
    <a:srgbClr val="000000"/>
    <a:srgbClr val="DEEBF7"/>
    <a:srgbClr val="98D2FF"/>
    <a:srgbClr val="FFD966"/>
    <a:srgbClr val="A9D18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94694" autoAdjust="0"/>
  </p:normalViewPr>
  <p:slideViewPr>
    <p:cSldViewPr snapToGrid="0" snapToObjects="1">
      <p:cViewPr varScale="1">
        <p:scale>
          <a:sx n="109" d="100"/>
          <a:sy n="109" d="100"/>
        </p:scale>
        <p:origin x="480" y="96"/>
      </p:cViewPr>
      <p:guideLst/>
    </p:cSldViewPr>
  </p:slideViewPr>
  <p:outlineViewPr>
    <p:cViewPr>
      <p:scale>
        <a:sx n="33" d="100"/>
        <a:sy n="33" d="100"/>
      </p:scale>
      <p:origin x="0" y="-1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B1F1B-9475-8945-868B-B337E4F35BF2}" type="datetimeFigureOut">
              <a:rPr lang="en-US" smtClean="0"/>
              <a:t>3/23/2020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4E7AB8-A02A-654B-85F7-4192731B5E70}" type="slidenum">
              <a:rPr lang="en-US" smtClean="0"/>
              <a:t>‹#›</a:t>
            </a:fld>
            <a:endParaRPr lang="en-US"/>
          </a:p>
        </p:txBody>
      </p:sp>
    </p:spTree>
    <p:extLst>
      <p:ext uri="{BB962C8B-B14F-4D97-AF65-F5344CB8AC3E}">
        <p14:creationId xmlns:p14="http://schemas.microsoft.com/office/powerpoint/2010/main" val="2948869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BB6E1-5821-1940-B0A8-8A56A61AFC57}"/>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DF89E20-F763-7B47-9591-D80D116939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1173FC2-1924-5641-B6B0-F8271B4269D0}"/>
              </a:ext>
            </a:extLst>
          </p:cNvPr>
          <p:cNvSpPr>
            <a:spLocks noGrp="1"/>
          </p:cNvSpPr>
          <p:nvPr>
            <p:ph type="dt" sz="half" idx="10"/>
          </p:nvPr>
        </p:nvSpPr>
        <p:spPr/>
        <p:txBody>
          <a:bodyPr/>
          <a:lstStyle/>
          <a:p>
            <a:r>
              <a:rPr lang="en-US" altLang="zh-HK"/>
              <a:t>27/2/2020</a:t>
            </a:r>
            <a:endParaRPr lang="en-US" dirty="0"/>
          </a:p>
        </p:txBody>
      </p:sp>
      <p:sp>
        <p:nvSpPr>
          <p:cNvPr id="5" name="Footer Placeholder 4">
            <a:extLst>
              <a:ext uri="{FF2B5EF4-FFF2-40B4-BE49-F238E27FC236}">
                <a16:creationId xmlns:a16="http://schemas.microsoft.com/office/drawing/2014/main" id="{BC0A7A6B-A33B-0E4D-9333-B6C41BB0C68C}"/>
              </a:ext>
            </a:extLst>
          </p:cNvPr>
          <p:cNvSpPr>
            <a:spLocks noGrp="1"/>
          </p:cNvSpPr>
          <p:nvPr>
            <p:ph type="ftr" sz="quarter" idx="11"/>
          </p:nvPr>
        </p:nvSpPr>
        <p:spPr/>
        <p:txBody>
          <a:bodyPr/>
          <a:lstStyle/>
          <a:p>
            <a:r>
              <a:rPr lang="en-US"/>
              <a:t>CSCI2100D Lab 2</a:t>
            </a:r>
            <a:endParaRPr lang="en-US" dirty="0"/>
          </a:p>
        </p:txBody>
      </p:sp>
      <p:sp>
        <p:nvSpPr>
          <p:cNvPr id="6" name="Slide Number Placeholder 5">
            <a:extLst>
              <a:ext uri="{FF2B5EF4-FFF2-40B4-BE49-F238E27FC236}">
                <a16:creationId xmlns:a16="http://schemas.microsoft.com/office/drawing/2014/main" id="{5329D0A0-80CD-7545-BED8-942DC98104B6}"/>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234337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83A6-2B4F-484E-BC32-46E68552544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D6F19A-B079-974A-80FC-C7316B76781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568543-A77D-E846-B8E3-9187F1582B3B}"/>
              </a:ext>
            </a:extLst>
          </p:cNvPr>
          <p:cNvSpPr>
            <a:spLocks noGrp="1"/>
          </p:cNvSpPr>
          <p:nvPr>
            <p:ph type="dt" sz="half" idx="10"/>
          </p:nvPr>
        </p:nvSpPr>
        <p:spPr/>
        <p:txBody>
          <a:bodyPr/>
          <a:lstStyle/>
          <a:p>
            <a:r>
              <a:rPr lang="en-US" altLang="zh-HK"/>
              <a:t>27/2/2020</a:t>
            </a:r>
            <a:endParaRPr lang="en-US"/>
          </a:p>
        </p:txBody>
      </p:sp>
      <p:sp>
        <p:nvSpPr>
          <p:cNvPr id="5" name="Footer Placeholder 4">
            <a:extLst>
              <a:ext uri="{FF2B5EF4-FFF2-40B4-BE49-F238E27FC236}">
                <a16:creationId xmlns:a16="http://schemas.microsoft.com/office/drawing/2014/main" id="{78D223BE-EB70-D34C-8D7F-07350A47010C}"/>
              </a:ext>
            </a:extLst>
          </p:cNvPr>
          <p:cNvSpPr>
            <a:spLocks noGrp="1"/>
          </p:cNvSpPr>
          <p:nvPr>
            <p:ph type="ftr" sz="quarter" idx="11"/>
          </p:nvPr>
        </p:nvSpPr>
        <p:spPr/>
        <p:txBody>
          <a:bodyPr/>
          <a:lstStyle/>
          <a:p>
            <a:r>
              <a:rPr lang="en-US"/>
              <a:t>CSCI2100D Lab 2</a:t>
            </a:r>
          </a:p>
        </p:txBody>
      </p:sp>
      <p:sp>
        <p:nvSpPr>
          <p:cNvPr id="6" name="Slide Number Placeholder 5">
            <a:extLst>
              <a:ext uri="{FF2B5EF4-FFF2-40B4-BE49-F238E27FC236}">
                <a16:creationId xmlns:a16="http://schemas.microsoft.com/office/drawing/2014/main" id="{14BEBE30-8063-EC44-B09F-BFEB6E76554F}"/>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348351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32CA14-623E-724E-AD72-0A0909FE923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56C032-1DE9-BA45-BB46-D1FCB7B5A7B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9D0D48-CAC3-854F-962C-AAFBA93FD964}"/>
              </a:ext>
            </a:extLst>
          </p:cNvPr>
          <p:cNvSpPr>
            <a:spLocks noGrp="1"/>
          </p:cNvSpPr>
          <p:nvPr>
            <p:ph type="dt" sz="half" idx="10"/>
          </p:nvPr>
        </p:nvSpPr>
        <p:spPr/>
        <p:txBody>
          <a:bodyPr/>
          <a:lstStyle/>
          <a:p>
            <a:r>
              <a:rPr lang="en-US" altLang="zh-HK"/>
              <a:t>27/2/2020</a:t>
            </a:r>
            <a:endParaRPr lang="en-US"/>
          </a:p>
        </p:txBody>
      </p:sp>
      <p:sp>
        <p:nvSpPr>
          <p:cNvPr id="5" name="Footer Placeholder 4">
            <a:extLst>
              <a:ext uri="{FF2B5EF4-FFF2-40B4-BE49-F238E27FC236}">
                <a16:creationId xmlns:a16="http://schemas.microsoft.com/office/drawing/2014/main" id="{E97C4E48-C55E-7141-8F12-FD1E50AB39C0}"/>
              </a:ext>
            </a:extLst>
          </p:cNvPr>
          <p:cNvSpPr>
            <a:spLocks noGrp="1"/>
          </p:cNvSpPr>
          <p:nvPr>
            <p:ph type="ftr" sz="quarter" idx="11"/>
          </p:nvPr>
        </p:nvSpPr>
        <p:spPr/>
        <p:txBody>
          <a:bodyPr/>
          <a:lstStyle/>
          <a:p>
            <a:r>
              <a:rPr lang="en-US"/>
              <a:t>CSCI2100D Lab 2</a:t>
            </a:r>
          </a:p>
        </p:txBody>
      </p:sp>
      <p:sp>
        <p:nvSpPr>
          <p:cNvPr id="6" name="Slide Number Placeholder 5">
            <a:extLst>
              <a:ext uri="{FF2B5EF4-FFF2-40B4-BE49-F238E27FC236}">
                <a16:creationId xmlns:a16="http://schemas.microsoft.com/office/drawing/2014/main" id="{8A8AAC88-E40A-D347-9B2E-D9DC129409BB}"/>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132613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2D0B-EA8F-3A46-B445-F6803AFC743F}"/>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8537AB7-5A4C-DC46-AD14-C3560FADC66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749F9C-1675-314B-99CD-5B2E29061846}"/>
              </a:ext>
            </a:extLst>
          </p:cNvPr>
          <p:cNvSpPr>
            <a:spLocks noGrp="1"/>
          </p:cNvSpPr>
          <p:nvPr>
            <p:ph type="dt" sz="half" idx="10"/>
          </p:nvPr>
        </p:nvSpPr>
        <p:spPr/>
        <p:txBody>
          <a:bodyPr/>
          <a:lstStyle/>
          <a:p>
            <a:r>
              <a:rPr lang="en-US" altLang="zh-HK" dirty="0"/>
              <a:t>27/2/2020</a:t>
            </a:r>
            <a:endParaRPr lang="en-US" dirty="0"/>
          </a:p>
        </p:txBody>
      </p:sp>
      <p:sp>
        <p:nvSpPr>
          <p:cNvPr id="5" name="Footer Placeholder 4">
            <a:extLst>
              <a:ext uri="{FF2B5EF4-FFF2-40B4-BE49-F238E27FC236}">
                <a16:creationId xmlns:a16="http://schemas.microsoft.com/office/drawing/2014/main" id="{5246F873-4EEC-0141-973B-915F5660E60E}"/>
              </a:ext>
            </a:extLst>
          </p:cNvPr>
          <p:cNvSpPr>
            <a:spLocks noGrp="1"/>
          </p:cNvSpPr>
          <p:nvPr>
            <p:ph type="ftr" sz="quarter" idx="11"/>
          </p:nvPr>
        </p:nvSpPr>
        <p:spPr/>
        <p:txBody>
          <a:bodyPr/>
          <a:lstStyle/>
          <a:p>
            <a:r>
              <a:rPr lang="en-US" dirty="0"/>
              <a:t>CSCI2100D Lab 2</a:t>
            </a:r>
          </a:p>
        </p:txBody>
      </p:sp>
      <p:sp>
        <p:nvSpPr>
          <p:cNvPr id="6" name="Slide Number Placeholder 5">
            <a:extLst>
              <a:ext uri="{FF2B5EF4-FFF2-40B4-BE49-F238E27FC236}">
                <a16:creationId xmlns:a16="http://schemas.microsoft.com/office/drawing/2014/main" id="{6663FCBF-66D7-6644-BFCE-62D69B70616A}"/>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407924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96C5-FF2B-ED44-85AD-3A38C19EC52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4581A0A-3A0E-9442-96B0-29DD5B4912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7615FB2-AD05-254D-B54C-1689ED45A8D4}"/>
              </a:ext>
            </a:extLst>
          </p:cNvPr>
          <p:cNvSpPr>
            <a:spLocks noGrp="1"/>
          </p:cNvSpPr>
          <p:nvPr>
            <p:ph type="dt" sz="half" idx="10"/>
          </p:nvPr>
        </p:nvSpPr>
        <p:spPr/>
        <p:txBody>
          <a:bodyPr/>
          <a:lstStyle/>
          <a:p>
            <a:r>
              <a:rPr lang="en-US" altLang="zh-HK"/>
              <a:t>27/2/2020</a:t>
            </a:r>
            <a:endParaRPr lang="en-US"/>
          </a:p>
        </p:txBody>
      </p:sp>
      <p:sp>
        <p:nvSpPr>
          <p:cNvPr id="5" name="Footer Placeholder 4">
            <a:extLst>
              <a:ext uri="{FF2B5EF4-FFF2-40B4-BE49-F238E27FC236}">
                <a16:creationId xmlns:a16="http://schemas.microsoft.com/office/drawing/2014/main" id="{0CEC4021-630F-854D-9509-750C734CAEA2}"/>
              </a:ext>
            </a:extLst>
          </p:cNvPr>
          <p:cNvSpPr>
            <a:spLocks noGrp="1"/>
          </p:cNvSpPr>
          <p:nvPr>
            <p:ph type="ftr" sz="quarter" idx="11"/>
          </p:nvPr>
        </p:nvSpPr>
        <p:spPr/>
        <p:txBody>
          <a:bodyPr/>
          <a:lstStyle/>
          <a:p>
            <a:r>
              <a:rPr lang="en-US"/>
              <a:t>CSCI2100D Lab 2</a:t>
            </a:r>
          </a:p>
        </p:txBody>
      </p:sp>
      <p:sp>
        <p:nvSpPr>
          <p:cNvPr id="6" name="Slide Number Placeholder 5">
            <a:extLst>
              <a:ext uri="{FF2B5EF4-FFF2-40B4-BE49-F238E27FC236}">
                <a16:creationId xmlns:a16="http://schemas.microsoft.com/office/drawing/2014/main" id="{B8BCC1BB-E8B1-3E4A-89A5-0FF77B3B7C4A}"/>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246827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F9A8-A275-184B-BC1A-6564CDD554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F5D3-E4C3-9842-B416-ED3356AAFAA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8079931-4A02-D44D-9DB5-0F6298E816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B05C8B-7AEF-7549-B90F-43795F2F1A78}"/>
              </a:ext>
            </a:extLst>
          </p:cNvPr>
          <p:cNvSpPr>
            <a:spLocks noGrp="1"/>
          </p:cNvSpPr>
          <p:nvPr>
            <p:ph type="dt" sz="half" idx="10"/>
          </p:nvPr>
        </p:nvSpPr>
        <p:spPr/>
        <p:txBody>
          <a:bodyPr/>
          <a:lstStyle/>
          <a:p>
            <a:r>
              <a:rPr lang="en-US" altLang="zh-HK"/>
              <a:t>27/2/2020</a:t>
            </a:r>
            <a:endParaRPr lang="en-US"/>
          </a:p>
        </p:txBody>
      </p:sp>
      <p:sp>
        <p:nvSpPr>
          <p:cNvPr id="6" name="Footer Placeholder 5">
            <a:extLst>
              <a:ext uri="{FF2B5EF4-FFF2-40B4-BE49-F238E27FC236}">
                <a16:creationId xmlns:a16="http://schemas.microsoft.com/office/drawing/2014/main" id="{443C6C77-E58B-3D4A-9A06-F6D609AC32A2}"/>
              </a:ext>
            </a:extLst>
          </p:cNvPr>
          <p:cNvSpPr>
            <a:spLocks noGrp="1"/>
          </p:cNvSpPr>
          <p:nvPr>
            <p:ph type="ftr" sz="quarter" idx="11"/>
          </p:nvPr>
        </p:nvSpPr>
        <p:spPr/>
        <p:txBody>
          <a:bodyPr/>
          <a:lstStyle/>
          <a:p>
            <a:r>
              <a:rPr lang="en-US"/>
              <a:t>CSCI2100D Lab 2</a:t>
            </a:r>
          </a:p>
        </p:txBody>
      </p:sp>
      <p:sp>
        <p:nvSpPr>
          <p:cNvPr id="7" name="Slide Number Placeholder 6">
            <a:extLst>
              <a:ext uri="{FF2B5EF4-FFF2-40B4-BE49-F238E27FC236}">
                <a16:creationId xmlns:a16="http://schemas.microsoft.com/office/drawing/2014/main" id="{7E92ACCE-E7F6-B848-844C-71A73C51AC83}"/>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11071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CF51-D979-A547-8475-00EEF694EF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2536609-F09C-E04E-86F6-86FEA88163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1FBD2F3-04A7-C142-AFA6-522ADBB2671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9EF1A8B-84DE-4641-9192-ECB9429F6F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8DF8CB-F892-4F4C-939A-5AFFA14BC9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47F9D7C-0AFB-B04B-8459-20FAFEB24203}"/>
              </a:ext>
            </a:extLst>
          </p:cNvPr>
          <p:cNvSpPr>
            <a:spLocks noGrp="1"/>
          </p:cNvSpPr>
          <p:nvPr>
            <p:ph type="dt" sz="half" idx="10"/>
          </p:nvPr>
        </p:nvSpPr>
        <p:spPr/>
        <p:txBody>
          <a:bodyPr/>
          <a:lstStyle/>
          <a:p>
            <a:r>
              <a:rPr lang="en-US" altLang="zh-HK"/>
              <a:t>27/2/2020</a:t>
            </a:r>
            <a:endParaRPr lang="en-US"/>
          </a:p>
        </p:txBody>
      </p:sp>
      <p:sp>
        <p:nvSpPr>
          <p:cNvPr id="8" name="Footer Placeholder 7">
            <a:extLst>
              <a:ext uri="{FF2B5EF4-FFF2-40B4-BE49-F238E27FC236}">
                <a16:creationId xmlns:a16="http://schemas.microsoft.com/office/drawing/2014/main" id="{92235968-D080-4647-994D-6328EABF5E0C}"/>
              </a:ext>
            </a:extLst>
          </p:cNvPr>
          <p:cNvSpPr>
            <a:spLocks noGrp="1"/>
          </p:cNvSpPr>
          <p:nvPr>
            <p:ph type="ftr" sz="quarter" idx="11"/>
          </p:nvPr>
        </p:nvSpPr>
        <p:spPr/>
        <p:txBody>
          <a:bodyPr/>
          <a:lstStyle/>
          <a:p>
            <a:r>
              <a:rPr lang="en-US"/>
              <a:t>CSCI2100D Lab 2</a:t>
            </a:r>
          </a:p>
        </p:txBody>
      </p:sp>
      <p:sp>
        <p:nvSpPr>
          <p:cNvPr id="9" name="Slide Number Placeholder 8">
            <a:extLst>
              <a:ext uri="{FF2B5EF4-FFF2-40B4-BE49-F238E27FC236}">
                <a16:creationId xmlns:a16="http://schemas.microsoft.com/office/drawing/2014/main" id="{DCC3F1F8-410B-B442-B397-6B0D6FEBA9F6}"/>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203303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3773-7636-604E-891E-49DF7F6279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3AA2B46-DF17-9644-81AD-7FBC6A431D65}"/>
              </a:ext>
            </a:extLst>
          </p:cNvPr>
          <p:cNvSpPr>
            <a:spLocks noGrp="1"/>
          </p:cNvSpPr>
          <p:nvPr>
            <p:ph type="dt" sz="half" idx="10"/>
          </p:nvPr>
        </p:nvSpPr>
        <p:spPr/>
        <p:txBody>
          <a:bodyPr/>
          <a:lstStyle/>
          <a:p>
            <a:r>
              <a:rPr lang="en-US" altLang="zh-HK"/>
              <a:t>27/2/2020</a:t>
            </a:r>
            <a:endParaRPr lang="en-US"/>
          </a:p>
        </p:txBody>
      </p:sp>
      <p:sp>
        <p:nvSpPr>
          <p:cNvPr id="4" name="Footer Placeholder 3">
            <a:extLst>
              <a:ext uri="{FF2B5EF4-FFF2-40B4-BE49-F238E27FC236}">
                <a16:creationId xmlns:a16="http://schemas.microsoft.com/office/drawing/2014/main" id="{57E00C97-F95F-3A4E-8D1D-0F1B3FD949DC}"/>
              </a:ext>
            </a:extLst>
          </p:cNvPr>
          <p:cNvSpPr>
            <a:spLocks noGrp="1"/>
          </p:cNvSpPr>
          <p:nvPr>
            <p:ph type="ftr" sz="quarter" idx="11"/>
          </p:nvPr>
        </p:nvSpPr>
        <p:spPr/>
        <p:txBody>
          <a:bodyPr/>
          <a:lstStyle/>
          <a:p>
            <a:r>
              <a:rPr lang="en-US"/>
              <a:t>CSCI2100D Lab 2</a:t>
            </a:r>
          </a:p>
        </p:txBody>
      </p:sp>
      <p:sp>
        <p:nvSpPr>
          <p:cNvPr id="5" name="Slide Number Placeholder 4">
            <a:extLst>
              <a:ext uri="{FF2B5EF4-FFF2-40B4-BE49-F238E27FC236}">
                <a16:creationId xmlns:a16="http://schemas.microsoft.com/office/drawing/2014/main" id="{39B0249F-89AF-DF41-86C3-067E60F275CA}"/>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27338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82587-8809-1546-9D98-3A83A7B2901B}"/>
              </a:ext>
            </a:extLst>
          </p:cNvPr>
          <p:cNvSpPr>
            <a:spLocks noGrp="1"/>
          </p:cNvSpPr>
          <p:nvPr>
            <p:ph type="dt" sz="half" idx="10"/>
          </p:nvPr>
        </p:nvSpPr>
        <p:spPr/>
        <p:txBody>
          <a:bodyPr/>
          <a:lstStyle/>
          <a:p>
            <a:r>
              <a:rPr lang="en-US" altLang="zh-HK"/>
              <a:t>27/2/2020</a:t>
            </a:r>
            <a:endParaRPr lang="en-US"/>
          </a:p>
        </p:txBody>
      </p:sp>
      <p:sp>
        <p:nvSpPr>
          <p:cNvPr id="3" name="Footer Placeholder 2">
            <a:extLst>
              <a:ext uri="{FF2B5EF4-FFF2-40B4-BE49-F238E27FC236}">
                <a16:creationId xmlns:a16="http://schemas.microsoft.com/office/drawing/2014/main" id="{0BAE3255-7487-B74E-B15F-536C445D2EC4}"/>
              </a:ext>
            </a:extLst>
          </p:cNvPr>
          <p:cNvSpPr>
            <a:spLocks noGrp="1"/>
          </p:cNvSpPr>
          <p:nvPr>
            <p:ph type="ftr" sz="quarter" idx="11"/>
          </p:nvPr>
        </p:nvSpPr>
        <p:spPr/>
        <p:txBody>
          <a:bodyPr/>
          <a:lstStyle/>
          <a:p>
            <a:r>
              <a:rPr lang="en-US"/>
              <a:t>CSCI2100D Lab 2</a:t>
            </a:r>
          </a:p>
        </p:txBody>
      </p:sp>
      <p:sp>
        <p:nvSpPr>
          <p:cNvPr id="4" name="Slide Number Placeholder 3">
            <a:extLst>
              <a:ext uri="{FF2B5EF4-FFF2-40B4-BE49-F238E27FC236}">
                <a16:creationId xmlns:a16="http://schemas.microsoft.com/office/drawing/2014/main" id="{E93EB773-F385-1846-8868-F2F53D380E9C}"/>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390499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C938-EE72-A34C-94C7-379506AA5E8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164B74E-690B-5B48-9480-0551FBEED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FDA23E6-E358-B94A-8469-0F413F69E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69AD98-2097-2945-87B8-D7D0265FD1E5}"/>
              </a:ext>
            </a:extLst>
          </p:cNvPr>
          <p:cNvSpPr>
            <a:spLocks noGrp="1"/>
          </p:cNvSpPr>
          <p:nvPr>
            <p:ph type="dt" sz="half" idx="10"/>
          </p:nvPr>
        </p:nvSpPr>
        <p:spPr/>
        <p:txBody>
          <a:bodyPr/>
          <a:lstStyle/>
          <a:p>
            <a:r>
              <a:rPr lang="en-US" altLang="zh-HK"/>
              <a:t>27/2/2020</a:t>
            </a:r>
            <a:endParaRPr lang="en-US"/>
          </a:p>
        </p:txBody>
      </p:sp>
      <p:sp>
        <p:nvSpPr>
          <p:cNvPr id="6" name="Footer Placeholder 5">
            <a:extLst>
              <a:ext uri="{FF2B5EF4-FFF2-40B4-BE49-F238E27FC236}">
                <a16:creationId xmlns:a16="http://schemas.microsoft.com/office/drawing/2014/main" id="{6BA735E4-C3E2-474B-AB9A-FAE97EB9750C}"/>
              </a:ext>
            </a:extLst>
          </p:cNvPr>
          <p:cNvSpPr>
            <a:spLocks noGrp="1"/>
          </p:cNvSpPr>
          <p:nvPr>
            <p:ph type="ftr" sz="quarter" idx="11"/>
          </p:nvPr>
        </p:nvSpPr>
        <p:spPr/>
        <p:txBody>
          <a:bodyPr/>
          <a:lstStyle/>
          <a:p>
            <a:r>
              <a:rPr lang="en-US"/>
              <a:t>CSCI2100D Lab 2</a:t>
            </a:r>
          </a:p>
        </p:txBody>
      </p:sp>
      <p:sp>
        <p:nvSpPr>
          <p:cNvPr id="7" name="Slide Number Placeholder 6">
            <a:extLst>
              <a:ext uri="{FF2B5EF4-FFF2-40B4-BE49-F238E27FC236}">
                <a16:creationId xmlns:a16="http://schemas.microsoft.com/office/drawing/2014/main" id="{BD0466E9-DB0F-7E4C-BEFD-73A2DDFAB203}"/>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1526332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3466-EF98-C64A-B370-00491386E1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BA6C746-091D-954B-8FA4-BB58F3F47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E62A1C-A23E-544A-916E-1F07C04C5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257D4C7-C788-5145-94AF-D24512DBFEAA}"/>
              </a:ext>
            </a:extLst>
          </p:cNvPr>
          <p:cNvSpPr>
            <a:spLocks noGrp="1"/>
          </p:cNvSpPr>
          <p:nvPr>
            <p:ph type="dt" sz="half" idx="10"/>
          </p:nvPr>
        </p:nvSpPr>
        <p:spPr/>
        <p:txBody>
          <a:bodyPr/>
          <a:lstStyle/>
          <a:p>
            <a:r>
              <a:rPr lang="en-US" altLang="zh-HK"/>
              <a:t>27/2/2020</a:t>
            </a:r>
            <a:endParaRPr lang="en-US"/>
          </a:p>
        </p:txBody>
      </p:sp>
      <p:sp>
        <p:nvSpPr>
          <p:cNvPr id="6" name="Footer Placeholder 5">
            <a:extLst>
              <a:ext uri="{FF2B5EF4-FFF2-40B4-BE49-F238E27FC236}">
                <a16:creationId xmlns:a16="http://schemas.microsoft.com/office/drawing/2014/main" id="{4DBA6E0E-599D-9E4C-A37B-DD76577D103A}"/>
              </a:ext>
            </a:extLst>
          </p:cNvPr>
          <p:cNvSpPr>
            <a:spLocks noGrp="1"/>
          </p:cNvSpPr>
          <p:nvPr>
            <p:ph type="ftr" sz="quarter" idx="11"/>
          </p:nvPr>
        </p:nvSpPr>
        <p:spPr/>
        <p:txBody>
          <a:bodyPr/>
          <a:lstStyle/>
          <a:p>
            <a:r>
              <a:rPr lang="en-US"/>
              <a:t>CSCI2100D Lab 2</a:t>
            </a:r>
          </a:p>
        </p:txBody>
      </p:sp>
      <p:sp>
        <p:nvSpPr>
          <p:cNvPr id="7" name="Slide Number Placeholder 6">
            <a:extLst>
              <a:ext uri="{FF2B5EF4-FFF2-40B4-BE49-F238E27FC236}">
                <a16:creationId xmlns:a16="http://schemas.microsoft.com/office/drawing/2014/main" id="{CD6A0340-CF59-EB48-A64B-CD8F38D043B2}"/>
              </a:ext>
            </a:extLst>
          </p:cNvPr>
          <p:cNvSpPr>
            <a:spLocks noGrp="1"/>
          </p:cNvSpPr>
          <p:nvPr>
            <p:ph type="sldNum" sz="quarter" idx="12"/>
          </p:nvPr>
        </p:nvSpPr>
        <p:spPr/>
        <p:txBody>
          <a:bodyPr/>
          <a:lstStyle/>
          <a:p>
            <a:fld id="{F12FD693-7EEE-EB4B-8E4A-5201F802BE3C}" type="slidenum">
              <a:rPr lang="en-US" smtClean="0"/>
              <a:t>‹#›</a:t>
            </a:fld>
            <a:endParaRPr lang="en-US"/>
          </a:p>
        </p:txBody>
      </p:sp>
    </p:spTree>
    <p:extLst>
      <p:ext uri="{BB962C8B-B14F-4D97-AF65-F5344CB8AC3E}">
        <p14:creationId xmlns:p14="http://schemas.microsoft.com/office/powerpoint/2010/main" val="89993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85089-D95A-5A42-8265-D6BF8AE9B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AFCFF66-5E5E-8841-B48A-03F5040F4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13BA59AB-ABB2-214B-B2BD-DDF774113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HK"/>
              <a:t>27/2/2020</a:t>
            </a:r>
            <a:endParaRPr lang="en-US"/>
          </a:p>
        </p:txBody>
      </p:sp>
      <p:sp>
        <p:nvSpPr>
          <p:cNvPr id="5" name="Footer Placeholder 4">
            <a:extLst>
              <a:ext uri="{FF2B5EF4-FFF2-40B4-BE49-F238E27FC236}">
                <a16:creationId xmlns:a16="http://schemas.microsoft.com/office/drawing/2014/main" id="{55617D37-1752-6D49-BB6A-33CA16B563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CSCI2100D Lab 2</a:t>
            </a:r>
            <a:endParaRPr lang="en-US" dirty="0"/>
          </a:p>
        </p:txBody>
      </p:sp>
      <p:sp>
        <p:nvSpPr>
          <p:cNvPr id="6" name="Slide Number Placeholder 5">
            <a:extLst>
              <a:ext uri="{FF2B5EF4-FFF2-40B4-BE49-F238E27FC236}">
                <a16:creationId xmlns:a16="http://schemas.microsoft.com/office/drawing/2014/main" id="{D79BE071-524A-8D4B-98F9-4508FBCBE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FD693-7EEE-EB4B-8E4A-5201F802BE3C}" type="slidenum">
              <a:rPr lang="en-US" smtClean="0"/>
              <a:t>‹#›</a:t>
            </a:fld>
            <a:endParaRPr lang="en-US"/>
          </a:p>
        </p:txBody>
      </p:sp>
    </p:spTree>
    <p:extLst>
      <p:ext uri="{BB962C8B-B14F-4D97-AF65-F5344CB8AC3E}">
        <p14:creationId xmlns:p14="http://schemas.microsoft.com/office/powerpoint/2010/main" val="1508300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3759-9F63-CA4A-8EEB-BBAFC3847CA2}"/>
              </a:ext>
            </a:extLst>
          </p:cNvPr>
          <p:cNvSpPr>
            <a:spLocks noGrp="1"/>
          </p:cNvSpPr>
          <p:nvPr>
            <p:ph type="ctrTitle"/>
          </p:nvPr>
        </p:nvSpPr>
        <p:spPr/>
        <p:txBody>
          <a:bodyPr>
            <a:normAutofit/>
          </a:bodyPr>
          <a:lstStyle/>
          <a:p>
            <a:r>
              <a:rPr lang="en-US" altLang="zh-TW" sz="4400" dirty="0"/>
              <a:t>CSCI2100C Lab </a:t>
            </a:r>
            <a:r>
              <a:rPr lang="en-US" altLang="zh-TW" sz="4400" dirty="0" smtClean="0"/>
              <a:t>3</a:t>
            </a:r>
            <a:endParaRPr lang="en-US" sz="3200" dirty="0"/>
          </a:p>
        </p:txBody>
      </p:sp>
      <p:sp>
        <p:nvSpPr>
          <p:cNvPr id="3" name="Subtitle 2">
            <a:extLst>
              <a:ext uri="{FF2B5EF4-FFF2-40B4-BE49-F238E27FC236}">
                <a16:creationId xmlns:a16="http://schemas.microsoft.com/office/drawing/2014/main" id="{034D32F1-D724-6440-B180-046983666F1C}"/>
              </a:ext>
            </a:extLst>
          </p:cNvPr>
          <p:cNvSpPr>
            <a:spLocks noGrp="1"/>
          </p:cNvSpPr>
          <p:nvPr>
            <p:ph type="subTitle" idx="1"/>
          </p:nvPr>
        </p:nvSpPr>
        <p:spPr/>
        <p:txBody>
          <a:bodyPr/>
          <a:lstStyle/>
          <a:p>
            <a:r>
              <a:rPr lang="en-US" dirty="0"/>
              <a:t>Prepared by:</a:t>
            </a:r>
          </a:p>
          <a:p>
            <a:r>
              <a:rPr lang="en-US" altLang="zh-CN" dirty="0" smtClean="0"/>
              <a:t>Song BIAN</a:t>
            </a:r>
            <a:endParaRPr lang="en-US" dirty="0"/>
          </a:p>
        </p:txBody>
      </p:sp>
      <p:sp>
        <p:nvSpPr>
          <p:cNvPr id="4" name="Date Placeholder 3">
            <a:extLst>
              <a:ext uri="{FF2B5EF4-FFF2-40B4-BE49-F238E27FC236}">
                <a16:creationId xmlns:a16="http://schemas.microsoft.com/office/drawing/2014/main" id="{171B32CC-CC51-4C18-B3C5-2C94787796B3}"/>
              </a:ext>
            </a:extLst>
          </p:cNvPr>
          <p:cNvSpPr>
            <a:spLocks noGrp="1"/>
          </p:cNvSpPr>
          <p:nvPr>
            <p:ph type="dt" sz="half" idx="10"/>
          </p:nvPr>
        </p:nvSpPr>
        <p:spPr/>
        <p:txBody>
          <a:bodyPr/>
          <a:lstStyle/>
          <a:p>
            <a:r>
              <a:rPr lang="en-US" altLang="zh-HK" dirty="0" smtClean="0"/>
              <a:t>26/3/2020</a:t>
            </a:r>
            <a:endParaRPr lang="en-US" dirty="0"/>
          </a:p>
        </p:txBody>
      </p:sp>
      <p:sp>
        <p:nvSpPr>
          <p:cNvPr id="8" name="Footer Placeholder 7">
            <a:extLst>
              <a:ext uri="{FF2B5EF4-FFF2-40B4-BE49-F238E27FC236}">
                <a16:creationId xmlns:a16="http://schemas.microsoft.com/office/drawing/2014/main" id="{5F4E04A7-801F-4F55-B5F9-6E90969D46CD}"/>
              </a:ext>
            </a:extLst>
          </p:cNvPr>
          <p:cNvSpPr>
            <a:spLocks noGrp="1"/>
          </p:cNvSpPr>
          <p:nvPr>
            <p:ph type="ftr" sz="quarter" idx="11"/>
          </p:nvPr>
        </p:nvSpPr>
        <p:spPr/>
        <p:txBody>
          <a:bodyPr/>
          <a:lstStyle/>
          <a:p>
            <a:r>
              <a:rPr lang="en-US" dirty="0" smtClean="0"/>
              <a:t>CSCI2100C </a:t>
            </a:r>
            <a:r>
              <a:rPr lang="en-US" dirty="0"/>
              <a:t>Lab </a:t>
            </a:r>
            <a:r>
              <a:rPr lang="en-US" dirty="0" smtClean="0"/>
              <a:t>3</a:t>
            </a:r>
            <a:endParaRPr lang="en-US" dirty="0"/>
          </a:p>
        </p:txBody>
      </p:sp>
      <p:sp>
        <p:nvSpPr>
          <p:cNvPr id="9" name="Slide Number Placeholder 8">
            <a:extLst>
              <a:ext uri="{FF2B5EF4-FFF2-40B4-BE49-F238E27FC236}">
                <a16:creationId xmlns:a16="http://schemas.microsoft.com/office/drawing/2014/main" id="{8A665C53-CFEB-436E-BFF1-7667D9D276D8}"/>
              </a:ext>
            </a:extLst>
          </p:cNvPr>
          <p:cNvSpPr>
            <a:spLocks noGrp="1"/>
          </p:cNvSpPr>
          <p:nvPr>
            <p:ph type="sldNum" sz="quarter" idx="12"/>
          </p:nvPr>
        </p:nvSpPr>
        <p:spPr/>
        <p:txBody>
          <a:bodyPr/>
          <a:lstStyle/>
          <a:p>
            <a:fld id="{F12FD693-7EEE-EB4B-8E4A-5201F802BE3C}" type="slidenum">
              <a:rPr lang="en-US" smtClean="0"/>
              <a:t>1</a:t>
            </a:fld>
            <a:endParaRPr lang="en-US"/>
          </a:p>
        </p:txBody>
      </p:sp>
    </p:spTree>
    <p:extLst>
      <p:ext uri="{BB962C8B-B14F-4D97-AF65-F5344CB8AC3E}">
        <p14:creationId xmlns:p14="http://schemas.microsoft.com/office/powerpoint/2010/main" val="3503572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a:extLst>
              <a:ext uri="{FF2B5EF4-FFF2-40B4-BE49-F238E27FC236}">
                <a16:creationId xmlns:a16="http://schemas.microsoft.com/office/drawing/2014/main" id="{D1713B96-F96B-1040-B227-49A373341622}"/>
              </a:ext>
            </a:extLst>
          </p:cNvPr>
          <p:cNvSpPr>
            <a:spLocks noGrp="1"/>
          </p:cNvSpPr>
          <p:nvPr>
            <p:ph idx="1"/>
          </p:nvPr>
        </p:nvSpPr>
        <p:spPr>
          <a:xfrm>
            <a:off x="838200" y="1583450"/>
            <a:ext cx="5152697" cy="4351338"/>
          </a:xfrm>
        </p:spPr>
        <p:txBody>
          <a:bodyPr>
            <a:normAutofit/>
          </a:bodyPr>
          <a:lstStyle/>
          <a:p>
            <a:r>
              <a:rPr lang="en-US" sz="2400" dirty="0"/>
              <a:t>Straight forward implementation of </a:t>
            </a:r>
            <a:r>
              <a:rPr lang="en-US" sz="2400" dirty="0" smtClean="0"/>
              <a:t>merge sort</a:t>
            </a:r>
            <a:endParaRPr lang="en-US" sz="2400" dirty="0"/>
          </a:p>
        </p:txBody>
      </p:sp>
      <p:sp>
        <p:nvSpPr>
          <p:cNvPr id="2" name="Title 1"/>
          <p:cNvSpPr>
            <a:spLocks noGrp="1"/>
          </p:cNvSpPr>
          <p:nvPr>
            <p:ph type="title"/>
          </p:nvPr>
        </p:nvSpPr>
        <p:spPr/>
        <p:txBody>
          <a:bodyPr/>
          <a:lstStyle/>
          <a:p>
            <a:r>
              <a:rPr lang="en-US" dirty="0"/>
              <a:t>Lab </a:t>
            </a:r>
            <a:r>
              <a:rPr lang="en-US" dirty="0" smtClean="0"/>
              <a:t>3</a:t>
            </a:r>
            <a:r>
              <a:rPr lang="en-US" b="1" dirty="0"/>
              <a:t/>
            </a:r>
            <a:br>
              <a:rPr lang="en-US" b="1" dirty="0"/>
            </a:br>
            <a:r>
              <a:rPr lang="en-US" altLang="zh-TW" sz="2400" dirty="0">
                <a:solidFill>
                  <a:prstClr val="black"/>
                </a:solidFill>
              </a:rPr>
              <a:t>Problem 1</a:t>
            </a:r>
            <a:endParaRPr lang="en-US" dirty="0"/>
          </a:p>
        </p:txBody>
      </p:sp>
      <p:sp>
        <p:nvSpPr>
          <p:cNvPr id="3" name="Rectangle 2">
            <a:extLst>
              <a:ext uri="{FF2B5EF4-FFF2-40B4-BE49-F238E27FC236}">
                <a16:creationId xmlns:a16="http://schemas.microsoft.com/office/drawing/2014/main" id="{F253ECCF-DCC0-CA45-B305-715C5026C80E}"/>
              </a:ext>
            </a:extLst>
          </p:cNvPr>
          <p:cNvSpPr/>
          <p:nvPr/>
        </p:nvSpPr>
        <p:spPr>
          <a:xfrm>
            <a:off x="6201103" y="1696797"/>
            <a:ext cx="5152697" cy="3816429"/>
          </a:xfrm>
          <a:prstGeom prst="rect">
            <a:avLst/>
          </a:prstGeom>
          <a:ln>
            <a:solidFill>
              <a:schemeClr val="tx1"/>
            </a:solidFill>
          </a:ln>
        </p:spPr>
        <p:txBody>
          <a:bodyPr wrap="square">
            <a:spAutoFit/>
          </a:bodyPr>
          <a:lstStyle/>
          <a:p>
            <a:pPr>
              <a:spcAft>
                <a:spcPts val="600"/>
              </a:spcAft>
            </a:pPr>
            <a:r>
              <a:rPr lang="en-HK" sz="1400" b="1" dirty="0" smtClean="0">
                <a:ea typeface="DengXian" panose="02010600030101010101" pitchFamily="2" charset="-122"/>
                <a:cs typeface="Calibri Light" panose="020F0302020204030204" pitchFamily="34" charset="0"/>
              </a:rPr>
              <a:t>Merge Sort</a:t>
            </a:r>
            <a:endParaRPr lang="en-HK" sz="1400" b="1" dirty="0">
              <a:ea typeface="DengXian" panose="02010600030101010101" pitchFamily="2" charset="-122"/>
              <a:cs typeface="Calibri Light" panose="020F0302020204030204" pitchFamily="34" charset="0"/>
            </a:endParaRPr>
          </a:p>
          <a:p>
            <a:pPr>
              <a:spcAft>
                <a:spcPts val="600"/>
              </a:spcAft>
            </a:pPr>
            <a:r>
              <a:rPr lang="en-US" sz="1400" b="1" dirty="0">
                <a:ea typeface="DengXian" panose="02010600030101010101" pitchFamily="2" charset="-122"/>
                <a:cs typeface="Calibri Light" panose="020F0302020204030204" pitchFamily="34" charset="0"/>
              </a:rPr>
              <a:t>Description:</a:t>
            </a:r>
          </a:p>
          <a:p>
            <a:pPr>
              <a:spcAft>
                <a:spcPts val="600"/>
              </a:spcAft>
            </a:pPr>
            <a:r>
              <a:rPr lang="en-US" sz="1400" dirty="0">
                <a:ea typeface="DengXian" panose="02010600030101010101" pitchFamily="2" charset="-122"/>
                <a:cs typeface="Calibri Light" panose="020F0302020204030204" pitchFamily="34" charset="0"/>
              </a:rPr>
              <a:t>Given an unsorted array of N elements, output the sorted array</a:t>
            </a:r>
            <a:r>
              <a:rPr lang="en-US" sz="1400" dirty="0" smtClean="0">
                <a:ea typeface="DengXian" panose="02010600030101010101" pitchFamily="2" charset="-122"/>
                <a:cs typeface="Calibri Light" panose="020F0302020204030204" pitchFamily="34" charset="0"/>
              </a:rPr>
              <a:t>.</a:t>
            </a:r>
          </a:p>
          <a:p>
            <a:pPr>
              <a:spcAft>
                <a:spcPts val="600"/>
              </a:spcAft>
            </a:pPr>
            <a:r>
              <a:rPr lang="en-US" sz="1400" b="1" dirty="0" smtClean="0">
                <a:ea typeface="DengXian" panose="02010600030101010101" pitchFamily="2" charset="-122"/>
                <a:cs typeface="Calibri Light" panose="020F0302020204030204" pitchFamily="34" charset="0"/>
              </a:rPr>
              <a:t>Input</a:t>
            </a:r>
            <a:r>
              <a:rPr lang="en-US" sz="1400" b="1" dirty="0">
                <a:ea typeface="DengXian" panose="02010600030101010101" pitchFamily="2" charset="-122"/>
                <a:cs typeface="Calibri Light" panose="020F0302020204030204" pitchFamily="34" charset="0"/>
              </a:rPr>
              <a:t>:</a:t>
            </a:r>
          </a:p>
          <a:p>
            <a:pPr>
              <a:spcAft>
                <a:spcPts val="600"/>
              </a:spcAft>
            </a:pPr>
            <a:r>
              <a:rPr lang="en-US" sz="1400" dirty="0">
                <a:ea typeface="DengXian" panose="02010600030101010101" pitchFamily="2" charset="-122"/>
                <a:cs typeface="Calibri Light" panose="020F0302020204030204" pitchFamily="34" charset="0"/>
              </a:rPr>
              <a:t>N, followed by an unsorted integer </a:t>
            </a:r>
            <a:r>
              <a:rPr lang="en-US" sz="1400" dirty="0" smtClean="0">
                <a:ea typeface="DengXian" panose="02010600030101010101" pitchFamily="2" charset="-122"/>
                <a:cs typeface="Calibri Light" panose="020F0302020204030204" pitchFamily="34" charset="0"/>
              </a:rPr>
              <a:t>array</a:t>
            </a:r>
            <a:endParaRPr lang="en-US" sz="1400" dirty="0">
              <a:ea typeface="DengXian" panose="02010600030101010101" pitchFamily="2" charset="-122"/>
              <a:cs typeface="Calibri Light" panose="020F0302020204030204" pitchFamily="34" charset="0"/>
            </a:endParaRPr>
          </a:p>
          <a:p>
            <a:pPr>
              <a:spcAft>
                <a:spcPts val="600"/>
              </a:spcAft>
            </a:pPr>
            <a:r>
              <a:rPr lang="en-US" sz="1400" b="1" dirty="0">
                <a:ea typeface="DengXian" panose="02010600030101010101" pitchFamily="2" charset="-122"/>
                <a:cs typeface="Calibri Light" panose="020F0302020204030204" pitchFamily="34" charset="0"/>
              </a:rPr>
              <a:t>Output:</a:t>
            </a:r>
          </a:p>
          <a:p>
            <a:pPr>
              <a:spcAft>
                <a:spcPts val="600"/>
              </a:spcAft>
            </a:pPr>
            <a:r>
              <a:rPr lang="en-US" sz="1400" dirty="0">
                <a:ea typeface="DengXian" panose="02010600030101010101" pitchFamily="2" charset="-122"/>
                <a:cs typeface="Calibri Light" panose="020F0302020204030204" pitchFamily="34" charset="0"/>
              </a:rPr>
              <a:t>A sorted integer </a:t>
            </a:r>
            <a:r>
              <a:rPr lang="en-US" sz="1400" dirty="0" smtClean="0">
                <a:ea typeface="DengXian" panose="02010600030101010101" pitchFamily="2" charset="-122"/>
                <a:cs typeface="Calibri Light" panose="020F0302020204030204" pitchFamily="34" charset="0"/>
              </a:rPr>
              <a:t>array</a:t>
            </a:r>
            <a:endParaRPr lang="en-US" sz="1400" dirty="0">
              <a:ea typeface="DengXian" panose="02010600030101010101" pitchFamily="2" charset="-122"/>
              <a:cs typeface="Calibri Light" panose="020F0302020204030204" pitchFamily="34" charset="0"/>
            </a:endParaRPr>
          </a:p>
          <a:p>
            <a:pPr>
              <a:spcAft>
                <a:spcPts val="600"/>
              </a:spcAft>
            </a:pPr>
            <a:r>
              <a:rPr lang="en-US" sz="1400" dirty="0">
                <a:ea typeface="DengXian" panose="02010600030101010101" pitchFamily="2" charset="-122"/>
                <a:cs typeface="Calibri Light" panose="020F0302020204030204" pitchFamily="34" charset="0"/>
              </a:rPr>
              <a:t>Sample</a:t>
            </a:r>
          </a:p>
          <a:p>
            <a:pPr>
              <a:spcAft>
                <a:spcPts val="600"/>
              </a:spcAft>
            </a:pPr>
            <a:r>
              <a:rPr lang="en-US" sz="1400" dirty="0">
                <a:ea typeface="DengXian" panose="02010600030101010101" pitchFamily="2" charset="-122"/>
                <a:cs typeface="Calibri Light" panose="020F0302020204030204" pitchFamily="34" charset="0"/>
              </a:rPr>
              <a:t>input:</a:t>
            </a:r>
          </a:p>
          <a:p>
            <a:pPr>
              <a:spcAft>
                <a:spcPts val="600"/>
              </a:spcAft>
            </a:pPr>
            <a:r>
              <a:rPr lang="en-US" sz="1400" dirty="0">
                <a:ea typeface="DengXian" panose="02010600030101010101" pitchFamily="2" charset="-122"/>
                <a:cs typeface="Calibri Light" panose="020F0302020204030204" pitchFamily="34" charset="0"/>
              </a:rPr>
              <a:t>5</a:t>
            </a:r>
          </a:p>
          <a:p>
            <a:pPr>
              <a:spcAft>
                <a:spcPts val="600"/>
              </a:spcAft>
            </a:pPr>
            <a:r>
              <a:rPr lang="en-US" sz="1400" dirty="0">
                <a:ea typeface="DengXian" panose="02010600030101010101" pitchFamily="2" charset="-122"/>
                <a:cs typeface="Calibri Light" panose="020F0302020204030204" pitchFamily="34" charset="0"/>
              </a:rPr>
              <a:t>1 5 3 2 </a:t>
            </a:r>
            <a:r>
              <a:rPr lang="en-US" sz="1400" dirty="0" smtClean="0">
                <a:ea typeface="DengXian" panose="02010600030101010101" pitchFamily="2" charset="-122"/>
                <a:cs typeface="Calibri Light" panose="020F0302020204030204" pitchFamily="34" charset="0"/>
              </a:rPr>
              <a:t>4</a:t>
            </a:r>
            <a:endParaRPr lang="en-US" sz="1400" dirty="0">
              <a:ea typeface="DengXian" panose="02010600030101010101" pitchFamily="2" charset="-122"/>
              <a:cs typeface="Calibri Light" panose="020F0302020204030204" pitchFamily="34" charset="0"/>
            </a:endParaRPr>
          </a:p>
          <a:p>
            <a:pPr>
              <a:spcAft>
                <a:spcPts val="600"/>
              </a:spcAft>
            </a:pPr>
            <a:r>
              <a:rPr lang="en-US" sz="1400" dirty="0">
                <a:ea typeface="DengXian" panose="02010600030101010101" pitchFamily="2" charset="-122"/>
                <a:cs typeface="Calibri Light" panose="020F0302020204030204" pitchFamily="34" charset="0"/>
              </a:rPr>
              <a:t>output:</a:t>
            </a:r>
          </a:p>
          <a:p>
            <a:pPr>
              <a:spcAft>
                <a:spcPts val="600"/>
              </a:spcAft>
            </a:pPr>
            <a:r>
              <a:rPr lang="en-US" sz="1400" dirty="0">
                <a:ea typeface="DengXian" panose="02010600030101010101" pitchFamily="2" charset="-122"/>
                <a:cs typeface="Calibri Light" panose="020F0302020204030204" pitchFamily="34" charset="0"/>
              </a:rPr>
              <a:t>1 2 3 4 5</a:t>
            </a:r>
            <a:endParaRPr lang="en-US" sz="1400" dirty="0">
              <a:ea typeface="DengXian" panose="02010600030101010101" pitchFamily="2" charset="-122"/>
              <a:cs typeface="Calibri Light" panose="020F0302020204030204" pitchFamily="34" charset="0"/>
            </a:endParaRPr>
          </a:p>
        </p:txBody>
      </p:sp>
      <p:sp>
        <p:nvSpPr>
          <p:cNvPr id="7" name="Date Placeholder 6">
            <a:extLst>
              <a:ext uri="{FF2B5EF4-FFF2-40B4-BE49-F238E27FC236}">
                <a16:creationId xmlns:a16="http://schemas.microsoft.com/office/drawing/2014/main" id="{6BA5AF44-C710-4849-84A2-1F3722F349C2}"/>
              </a:ext>
            </a:extLst>
          </p:cNvPr>
          <p:cNvSpPr>
            <a:spLocks noGrp="1"/>
          </p:cNvSpPr>
          <p:nvPr>
            <p:ph type="dt" sz="half" idx="10"/>
          </p:nvPr>
        </p:nvSpPr>
        <p:spPr/>
        <p:txBody>
          <a:bodyPr/>
          <a:lstStyle/>
          <a:p>
            <a:r>
              <a:rPr lang="en-US" altLang="zh-HK" dirty="0"/>
              <a:t>26/3/2020</a:t>
            </a:r>
            <a:endParaRPr lang="en-US" altLang="zh-CN" dirty="0"/>
          </a:p>
        </p:txBody>
      </p:sp>
      <p:sp>
        <p:nvSpPr>
          <p:cNvPr id="9" name="Footer Placeholder 8">
            <a:extLst>
              <a:ext uri="{FF2B5EF4-FFF2-40B4-BE49-F238E27FC236}">
                <a16:creationId xmlns:a16="http://schemas.microsoft.com/office/drawing/2014/main" id="{361F223D-1FA6-4277-A0C1-860155DDFC84}"/>
              </a:ext>
            </a:extLst>
          </p:cNvPr>
          <p:cNvSpPr>
            <a:spLocks noGrp="1"/>
          </p:cNvSpPr>
          <p:nvPr>
            <p:ph type="ftr" sz="quarter" idx="11"/>
          </p:nvPr>
        </p:nvSpPr>
        <p:spPr/>
        <p:txBody>
          <a:bodyPr/>
          <a:lstStyle/>
          <a:p>
            <a:r>
              <a:rPr lang="en-US" altLang="zh-CN" dirty="0"/>
              <a:t>CSCI2100C Lab 3</a:t>
            </a:r>
            <a:endParaRPr lang="en-US" altLang="zh-CN" dirty="0"/>
          </a:p>
        </p:txBody>
      </p:sp>
      <p:sp>
        <p:nvSpPr>
          <p:cNvPr id="10" name="Slide Number Placeholder 9">
            <a:extLst>
              <a:ext uri="{FF2B5EF4-FFF2-40B4-BE49-F238E27FC236}">
                <a16:creationId xmlns:a16="http://schemas.microsoft.com/office/drawing/2014/main" id="{562A2023-19D1-432A-AE08-146133125FC4}"/>
              </a:ext>
            </a:extLst>
          </p:cNvPr>
          <p:cNvSpPr>
            <a:spLocks noGrp="1"/>
          </p:cNvSpPr>
          <p:nvPr>
            <p:ph type="sldNum" sz="quarter" idx="12"/>
          </p:nvPr>
        </p:nvSpPr>
        <p:spPr/>
        <p:txBody>
          <a:bodyPr/>
          <a:lstStyle/>
          <a:p>
            <a:fld id="{F12FD693-7EEE-EB4B-8E4A-5201F802BE3C}" type="slidenum">
              <a:rPr lang="en-US" smtClean="0"/>
              <a:t>10</a:t>
            </a:fld>
            <a:endParaRPr lang="en-US" dirty="0"/>
          </a:p>
        </p:txBody>
      </p:sp>
      <p:sp>
        <p:nvSpPr>
          <p:cNvPr id="11" name="Rectangle 10">
            <a:extLst>
              <a:ext uri="{FF2B5EF4-FFF2-40B4-BE49-F238E27FC236}">
                <a16:creationId xmlns:a16="http://schemas.microsoft.com/office/drawing/2014/main" id="{4CE5C6C3-D697-4491-A26E-93A54C7C65FB}"/>
              </a:ext>
            </a:extLst>
          </p:cNvPr>
          <p:cNvSpPr/>
          <p:nvPr/>
        </p:nvSpPr>
        <p:spPr>
          <a:xfrm>
            <a:off x="838199" y="3066402"/>
            <a:ext cx="5152698" cy="2446824"/>
          </a:xfrm>
          <a:prstGeom prst="rect">
            <a:avLst/>
          </a:prstGeom>
          <a:solidFill>
            <a:schemeClr val="bg1">
              <a:lumMod val="95000"/>
            </a:schemeClr>
          </a:solidFill>
        </p:spPr>
        <p:txBody>
          <a:bodyPr wrap="square">
            <a:spAutoFit/>
          </a:bodyPr>
          <a:lstStyle/>
          <a:p>
            <a:r>
              <a:rPr lang="en-HK" sz="900" dirty="0">
                <a:solidFill>
                  <a:srgbClr val="000088"/>
                </a:solidFill>
                <a:latin typeface="Consolas" panose="020B0609020204030204" pitchFamily="49" charset="0"/>
                <a:cs typeface="Consolas" panose="020B0609020204030204" pitchFamily="49" charset="0"/>
              </a:rPr>
              <a:t>void merge(</a:t>
            </a:r>
            <a:r>
              <a:rPr lang="en-HK" sz="900" dirty="0" err="1">
                <a:solidFill>
                  <a:srgbClr val="000088"/>
                </a:solidFill>
                <a:latin typeface="Consolas" panose="020B0609020204030204" pitchFamily="49" charset="0"/>
                <a:cs typeface="Consolas" panose="020B0609020204030204" pitchFamily="49" charset="0"/>
              </a:rPr>
              <a:t>int</a:t>
            </a:r>
            <a:r>
              <a:rPr lang="en-HK" sz="900" dirty="0">
                <a:solidFill>
                  <a:srgbClr val="000088"/>
                </a:solidFill>
                <a:latin typeface="Consolas" panose="020B0609020204030204" pitchFamily="49" charset="0"/>
                <a:cs typeface="Consolas" panose="020B0609020204030204" pitchFamily="49" charset="0"/>
              </a:rPr>
              <a:t> array[], </a:t>
            </a:r>
            <a:r>
              <a:rPr lang="en-HK" sz="900" dirty="0" err="1">
                <a:solidFill>
                  <a:srgbClr val="000088"/>
                </a:solidFill>
                <a:latin typeface="Consolas" panose="020B0609020204030204" pitchFamily="49" charset="0"/>
                <a:cs typeface="Consolas" panose="020B0609020204030204" pitchFamily="49" charset="0"/>
              </a:rPr>
              <a:t>int</a:t>
            </a:r>
            <a:r>
              <a:rPr lang="en-HK" sz="900" dirty="0">
                <a:solidFill>
                  <a:srgbClr val="000088"/>
                </a:solidFill>
                <a:latin typeface="Consolas" panose="020B0609020204030204" pitchFamily="49" charset="0"/>
                <a:cs typeface="Consolas" panose="020B0609020204030204" pitchFamily="49" charset="0"/>
              </a:rPr>
              <a:t> left, </a:t>
            </a:r>
            <a:r>
              <a:rPr lang="en-HK" sz="900" dirty="0" err="1">
                <a:solidFill>
                  <a:srgbClr val="000088"/>
                </a:solidFill>
                <a:latin typeface="Consolas" panose="020B0609020204030204" pitchFamily="49" charset="0"/>
                <a:cs typeface="Consolas" panose="020B0609020204030204" pitchFamily="49" charset="0"/>
              </a:rPr>
              <a:t>int</a:t>
            </a:r>
            <a:r>
              <a:rPr lang="en-HK" sz="900" dirty="0">
                <a:solidFill>
                  <a:srgbClr val="000088"/>
                </a:solidFill>
                <a:latin typeface="Consolas" panose="020B0609020204030204" pitchFamily="49" charset="0"/>
                <a:cs typeface="Consolas" panose="020B0609020204030204" pitchFamily="49" charset="0"/>
              </a:rPr>
              <a:t> middle, </a:t>
            </a:r>
            <a:r>
              <a:rPr lang="en-HK" sz="900" dirty="0" err="1">
                <a:solidFill>
                  <a:srgbClr val="000088"/>
                </a:solidFill>
                <a:latin typeface="Consolas" panose="020B0609020204030204" pitchFamily="49" charset="0"/>
                <a:cs typeface="Consolas" panose="020B0609020204030204" pitchFamily="49" charset="0"/>
              </a:rPr>
              <a:t>int</a:t>
            </a:r>
            <a:r>
              <a:rPr lang="en-HK" sz="900" dirty="0">
                <a:solidFill>
                  <a:srgbClr val="000088"/>
                </a:solidFill>
                <a:latin typeface="Consolas" panose="020B0609020204030204" pitchFamily="49" charset="0"/>
                <a:cs typeface="Consolas" panose="020B0609020204030204" pitchFamily="49" charset="0"/>
              </a:rPr>
              <a:t> right) {</a:t>
            </a:r>
          </a:p>
          <a:p>
            <a:r>
              <a:rPr lang="en-HK" sz="900" dirty="0">
                <a:solidFill>
                  <a:srgbClr val="000088"/>
                </a:solidFill>
                <a:latin typeface="Consolas" panose="020B0609020204030204" pitchFamily="49" charset="0"/>
                <a:cs typeface="Consolas" panose="020B0609020204030204" pitchFamily="49" charset="0"/>
              </a:rPr>
              <a:t>    </a:t>
            </a:r>
            <a:r>
              <a:rPr lang="en-HK" sz="900" dirty="0" err="1">
                <a:solidFill>
                  <a:srgbClr val="000088"/>
                </a:solidFill>
                <a:latin typeface="Consolas" panose="020B0609020204030204" pitchFamily="49" charset="0"/>
                <a:cs typeface="Consolas" panose="020B0609020204030204" pitchFamily="49" charset="0"/>
              </a:rPr>
              <a:t>int</a:t>
            </a:r>
            <a:r>
              <a:rPr lang="en-HK" sz="900" dirty="0">
                <a:solidFill>
                  <a:srgbClr val="000088"/>
                </a:solidFill>
                <a:latin typeface="Consolas" panose="020B0609020204030204" pitchFamily="49" charset="0"/>
                <a:cs typeface="Consolas" panose="020B0609020204030204" pitchFamily="49" charset="0"/>
              </a:rPr>
              <a:t> </a:t>
            </a:r>
            <a:r>
              <a:rPr lang="en-HK" sz="900" dirty="0" err="1">
                <a:solidFill>
                  <a:srgbClr val="000088"/>
                </a:solidFill>
                <a:latin typeface="Consolas" panose="020B0609020204030204" pitchFamily="49" charset="0"/>
                <a:cs typeface="Consolas" panose="020B0609020204030204" pitchFamily="49" charset="0"/>
              </a:rPr>
              <a:t>lp</a:t>
            </a:r>
            <a:r>
              <a:rPr lang="en-HK" sz="900" dirty="0">
                <a:solidFill>
                  <a:srgbClr val="000088"/>
                </a:solidFill>
                <a:latin typeface="Consolas" panose="020B0609020204030204" pitchFamily="49" charset="0"/>
                <a:cs typeface="Consolas" panose="020B0609020204030204" pitchFamily="49" charset="0"/>
              </a:rPr>
              <a:t> = left;</a:t>
            </a:r>
          </a:p>
          <a:p>
            <a:r>
              <a:rPr lang="en-HK" sz="900" dirty="0">
                <a:solidFill>
                  <a:srgbClr val="000088"/>
                </a:solidFill>
                <a:latin typeface="Consolas" panose="020B0609020204030204" pitchFamily="49" charset="0"/>
                <a:cs typeface="Consolas" panose="020B0609020204030204" pitchFamily="49" charset="0"/>
              </a:rPr>
              <a:t>    </a:t>
            </a:r>
            <a:r>
              <a:rPr lang="en-HK" sz="900" dirty="0" err="1">
                <a:solidFill>
                  <a:srgbClr val="000088"/>
                </a:solidFill>
                <a:latin typeface="Consolas" panose="020B0609020204030204" pitchFamily="49" charset="0"/>
                <a:cs typeface="Consolas" panose="020B0609020204030204" pitchFamily="49" charset="0"/>
              </a:rPr>
              <a:t>int</a:t>
            </a:r>
            <a:r>
              <a:rPr lang="en-HK" sz="900" dirty="0">
                <a:solidFill>
                  <a:srgbClr val="000088"/>
                </a:solidFill>
                <a:latin typeface="Consolas" panose="020B0609020204030204" pitchFamily="49" charset="0"/>
                <a:cs typeface="Consolas" panose="020B0609020204030204" pitchFamily="49" charset="0"/>
              </a:rPr>
              <a:t> </a:t>
            </a:r>
            <a:r>
              <a:rPr lang="en-HK" sz="900" dirty="0" err="1">
                <a:solidFill>
                  <a:srgbClr val="000088"/>
                </a:solidFill>
                <a:latin typeface="Consolas" panose="020B0609020204030204" pitchFamily="49" charset="0"/>
                <a:cs typeface="Consolas" panose="020B0609020204030204" pitchFamily="49" charset="0"/>
              </a:rPr>
              <a:t>rp</a:t>
            </a:r>
            <a:r>
              <a:rPr lang="en-HK" sz="900" dirty="0">
                <a:solidFill>
                  <a:srgbClr val="000088"/>
                </a:solidFill>
                <a:latin typeface="Consolas" panose="020B0609020204030204" pitchFamily="49" charset="0"/>
                <a:cs typeface="Consolas" panose="020B0609020204030204" pitchFamily="49" charset="0"/>
              </a:rPr>
              <a:t> = middle + 1;</a:t>
            </a:r>
          </a:p>
          <a:p>
            <a:r>
              <a:rPr lang="en-HK" sz="900" dirty="0">
                <a:solidFill>
                  <a:srgbClr val="000088"/>
                </a:solidFill>
                <a:latin typeface="Consolas" panose="020B0609020204030204" pitchFamily="49" charset="0"/>
                <a:cs typeface="Consolas" panose="020B0609020204030204" pitchFamily="49" charset="0"/>
              </a:rPr>
              <a:t>    </a:t>
            </a:r>
            <a:r>
              <a:rPr lang="en-HK" sz="900" dirty="0" err="1">
                <a:solidFill>
                  <a:srgbClr val="000088"/>
                </a:solidFill>
                <a:latin typeface="Consolas" panose="020B0609020204030204" pitchFamily="49" charset="0"/>
                <a:cs typeface="Consolas" panose="020B0609020204030204" pitchFamily="49" charset="0"/>
              </a:rPr>
              <a:t>int</a:t>
            </a:r>
            <a:r>
              <a:rPr lang="en-HK" sz="900" dirty="0">
                <a:solidFill>
                  <a:srgbClr val="000088"/>
                </a:solidFill>
                <a:latin typeface="Consolas" panose="020B0609020204030204" pitchFamily="49" charset="0"/>
                <a:cs typeface="Consolas" panose="020B0609020204030204" pitchFamily="49" charset="0"/>
              </a:rPr>
              <a:t> buffer[right - left + 1];</a:t>
            </a:r>
          </a:p>
          <a:p>
            <a:r>
              <a:rPr lang="en-HK" sz="900" dirty="0">
                <a:solidFill>
                  <a:srgbClr val="000088"/>
                </a:solidFill>
                <a:latin typeface="Consolas" panose="020B0609020204030204" pitchFamily="49" charset="0"/>
                <a:cs typeface="Consolas" panose="020B0609020204030204" pitchFamily="49" charset="0"/>
              </a:rPr>
              <a:t>    // write your code here</a:t>
            </a:r>
          </a:p>
          <a:p>
            <a:r>
              <a:rPr lang="en-HK" sz="900" dirty="0">
                <a:solidFill>
                  <a:srgbClr val="000088"/>
                </a:solidFill>
                <a:latin typeface="Consolas" panose="020B0609020204030204" pitchFamily="49" charset="0"/>
                <a:cs typeface="Consolas" panose="020B0609020204030204" pitchFamily="49" charset="0"/>
              </a:rPr>
              <a:t>}</a:t>
            </a:r>
          </a:p>
          <a:p>
            <a:endParaRPr lang="en-HK" sz="900" dirty="0">
              <a:solidFill>
                <a:srgbClr val="000088"/>
              </a:solidFill>
              <a:latin typeface="Consolas" panose="020B0609020204030204" pitchFamily="49" charset="0"/>
              <a:cs typeface="Consolas" panose="020B0609020204030204" pitchFamily="49" charset="0"/>
            </a:endParaRPr>
          </a:p>
          <a:p>
            <a:r>
              <a:rPr lang="en-HK" sz="900" dirty="0">
                <a:solidFill>
                  <a:srgbClr val="000088"/>
                </a:solidFill>
                <a:latin typeface="Consolas" panose="020B0609020204030204" pitchFamily="49" charset="0"/>
                <a:cs typeface="Consolas" panose="020B0609020204030204" pitchFamily="49" charset="0"/>
              </a:rPr>
              <a:t>void </a:t>
            </a:r>
            <a:r>
              <a:rPr lang="en-HK" sz="900" dirty="0" err="1">
                <a:solidFill>
                  <a:srgbClr val="000088"/>
                </a:solidFill>
                <a:latin typeface="Consolas" panose="020B0609020204030204" pitchFamily="49" charset="0"/>
                <a:cs typeface="Consolas" panose="020B0609020204030204" pitchFamily="49" charset="0"/>
              </a:rPr>
              <a:t>mergeSort</a:t>
            </a:r>
            <a:r>
              <a:rPr lang="en-HK" sz="900" dirty="0">
                <a:solidFill>
                  <a:srgbClr val="000088"/>
                </a:solidFill>
                <a:latin typeface="Consolas" panose="020B0609020204030204" pitchFamily="49" charset="0"/>
                <a:cs typeface="Consolas" panose="020B0609020204030204" pitchFamily="49" charset="0"/>
              </a:rPr>
              <a:t>(</a:t>
            </a:r>
            <a:r>
              <a:rPr lang="en-HK" sz="900" dirty="0" err="1">
                <a:solidFill>
                  <a:srgbClr val="000088"/>
                </a:solidFill>
                <a:latin typeface="Consolas" panose="020B0609020204030204" pitchFamily="49" charset="0"/>
                <a:cs typeface="Consolas" panose="020B0609020204030204" pitchFamily="49" charset="0"/>
              </a:rPr>
              <a:t>int</a:t>
            </a:r>
            <a:r>
              <a:rPr lang="en-HK" sz="900" dirty="0">
                <a:solidFill>
                  <a:srgbClr val="000088"/>
                </a:solidFill>
                <a:latin typeface="Consolas" panose="020B0609020204030204" pitchFamily="49" charset="0"/>
                <a:cs typeface="Consolas" panose="020B0609020204030204" pitchFamily="49" charset="0"/>
              </a:rPr>
              <a:t> array[], </a:t>
            </a:r>
            <a:r>
              <a:rPr lang="en-HK" sz="900" dirty="0" err="1">
                <a:solidFill>
                  <a:srgbClr val="000088"/>
                </a:solidFill>
                <a:latin typeface="Consolas" panose="020B0609020204030204" pitchFamily="49" charset="0"/>
                <a:cs typeface="Consolas" panose="020B0609020204030204" pitchFamily="49" charset="0"/>
              </a:rPr>
              <a:t>int</a:t>
            </a:r>
            <a:r>
              <a:rPr lang="en-HK" sz="900" dirty="0">
                <a:solidFill>
                  <a:srgbClr val="000088"/>
                </a:solidFill>
                <a:latin typeface="Consolas" panose="020B0609020204030204" pitchFamily="49" charset="0"/>
                <a:cs typeface="Consolas" panose="020B0609020204030204" pitchFamily="49" charset="0"/>
              </a:rPr>
              <a:t> left, </a:t>
            </a:r>
            <a:r>
              <a:rPr lang="en-HK" sz="900" dirty="0" err="1">
                <a:solidFill>
                  <a:srgbClr val="000088"/>
                </a:solidFill>
                <a:latin typeface="Consolas" panose="020B0609020204030204" pitchFamily="49" charset="0"/>
                <a:cs typeface="Consolas" panose="020B0609020204030204" pitchFamily="49" charset="0"/>
              </a:rPr>
              <a:t>int</a:t>
            </a:r>
            <a:r>
              <a:rPr lang="en-HK" sz="900" dirty="0">
                <a:solidFill>
                  <a:srgbClr val="000088"/>
                </a:solidFill>
                <a:latin typeface="Consolas" panose="020B0609020204030204" pitchFamily="49" charset="0"/>
                <a:cs typeface="Consolas" panose="020B0609020204030204" pitchFamily="49" charset="0"/>
              </a:rPr>
              <a:t> right) {</a:t>
            </a:r>
          </a:p>
          <a:p>
            <a:r>
              <a:rPr lang="en-HK" sz="900" dirty="0">
                <a:solidFill>
                  <a:srgbClr val="000088"/>
                </a:solidFill>
                <a:latin typeface="Consolas" panose="020B0609020204030204" pitchFamily="49" charset="0"/>
                <a:cs typeface="Consolas" panose="020B0609020204030204" pitchFamily="49" charset="0"/>
              </a:rPr>
              <a:t>    if (right - left + 1 &lt;= 1) {</a:t>
            </a:r>
          </a:p>
          <a:p>
            <a:r>
              <a:rPr lang="en-HK" sz="900" dirty="0">
                <a:solidFill>
                  <a:srgbClr val="000088"/>
                </a:solidFill>
                <a:latin typeface="Consolas" panose="020B0609020204030204" pitchFamily="49" charset="0"/>
                <a:cs typeface="Consolas" panose="020B0609020204030204" pitchFamily="49" charset="0"/>
              </a:rPr>
              <a:t>        return;</a:t>
            </a:r>
          </a:p>
          <a:p>
            <a:r>
              <a:rPr lang="en-HK" sz="900" dirty="0">
                <a:solidFill>
                  <a:srgbClr val="000088"/>
                </a:solidFill>
                <a:latin typeface="Consolas" panose="020B0609020204030204" pitchFamily="49" charset="0"/>
                <a:cs typeface="Consolas" panose="020B0609020204030204" pitchFamily="49" charset="0"/>
              </a:rPr>
              <a:t>    }</a:t>
            </a:r>
          </a:p>
          <a:p>
            <a:r>
              <a:rPr lang="en-HK" sz="900" dirty="0">
                <a:solidFill>
                  <a:srgbClr val="000088"/>
                </a:solidFill>
                <a:latin typeface="Consolas" panose="020B0609020204030204" pitchFamily="49" charset="0"/>
                <a:cs typeface="Consolas" panose="020B0609020204030204" pitchFamily="49" charset="0"/>
              </a:rPr>
              <a:t>    </a:t>
            </a:r>
            <a:r>
              <a:rPr lang="en-HK" sz="900" dirty="0" err="1">
                <a:solidFill>
                  <a:srgbClr val="000088"/>
                </a:solidFill>
                <a:latin typeface="Consolas" panose="020B0609020204030204" pitchFamily="49" charset="0"/>
                <a:cs typeface="Consolas" panose="020B0609020204030204" pitchFamily="49" charset="0"/>
              </a:rPr>
              <a:t>int</a:t>
            </a:r>
            <a:r>
              <a:rPr lang="en-HK" sz="900" dirty="0">
                <a:solidFill>
                  <a:srgbClr val="000088"/>
                </a:solidFill>
                <a:latin typeface="Consolas" panose="020B0609020204030204" pitchFamily="49" charset="0"/>
                <a:cs typeface="Consolas" panose="020B0609020204030204" pitchFamily="49" charset="0"/>
              </a:rPr>
              <a:t> middle = left + (right - left)/ 2;</a:t>
            </a:r>
          </a:p>
          <a:p>
            <a:r>
              <a:rPr lang="en-HK" sz="900" dirty="0">
                <a:solidFill>
                  <a:srgbClr val="000088"/>
                </a:solidFill>
                <a:latin typeface="Consolas" panose="020B0609020204030204" pitchFamily="49" charset="0"/>
                <a:cs typeface="Consolas" panose="020B0609020204030204" pitchFamily="49" charset="0"/>
              </a:rPr>
              <a:t>    </a:t>
            </a:r>
            <a:r>
              <a:rPr lang="en-HK" sz="900" dirty="0" err="1">
                <a:solidFill>
                  <a:srgbClr val="000088"/>
                </a:solidFill>
                <a:latin typeface="Consolas" panose="020B0609020204030204" pitchFamily="49" charset="0"/>
                <a:cs typeface="Consolas" panose="020B0609020204030204" pitchFamily="49" charset="0"/>
              </a:rPr>
              <a:t>mergeSort</a:t>
            </a:r>
            <a:r>
              <a:rPr lang="en-HK" sz="900" dirty="0">
                <a:solidFill>
                  <a:srgbClr val="000088"/>
                </a:solidFill>
                <a:latin typeface="Consolas" panose="020B0609020204030204" pitchFamily="49" charset="0"/>
                <a:cs typeface="Consolas" panose="020B0609020204030204" pitchFamily="49" charset="0"/>
              </a:rPr>
              <a:t>(array, left, middle);</a:t>
            </a:r>
          </a:p>
          <a:p>
            <a:r>
              <a:rPr lang="en-HK" sz="900" dirty="0">
                <a:solidFill>
                  <a:srgbClr val="000088"/>
                </a:solidFill>
                <a:latin typeface="Consolas" panose="020B0609020204030204" pitchFamily="49" charset="0"/>
                <a:cs typeface="Consolas" panose="020B0609020204030204" pitchFamily="49" charset="0"/>
              </a:rPr>
              <a:t>    </a:t>
            </a:r>
            <a:r>
              <a:rPr lang="en-HK" sz="900" dirty="0" err="1">
                <a:solidFill>
                  <a:srgbClr val="000088"/>
                </a:solidFill>
                <a:latin typeface="Consolas" panose="020B0609020204030204" pitchFamily="49" charset="0"/>
                <a:cs typeface="Consolas" panose="020B0609020204030204" pitchFamily="49" charset="0"/>
              </a:rPr>
              <a:t>mergeSort</a:t>
            </a:r>
            <a:r>
              <a:rPr lang="en-HK" sz="900" dirty="0">
                <a:solidFill>
                  <a:srgbClr val="000088"/>
                </a:solidFill>
                <a:latin typeface="Consolas" panose="020B0609020204030204" pitchFamily="49" charset="0"/>
                <a:cs typeface="Consolas" panose="020B0609020204030204" pitchFamily="49" charset="0"/>
              </a:rPr>
              <a:t>(array, middle + 1, right);</a:t>
            </a:r>
          </a:p>
          <a:p>
            <a:r>
              <a:rPr lang="en-HK" sz="900" dirty="0">
                <a:solidFill>
                  <a:srgbClr val="000088"/>
                </a:solidFill>
                <a:latin typeface="Consolas" panose="020B0609020204030204" pitchFamily="49" charset="0"/>
                <a:cs typeface="Consolas" panose="020B0609020204030204" pitchFamily="49" charset="0"/>
              </a:rPr>
              <a:t>    merge(array, left, middle, right);</a:t>
            </a:r>
          </a:p>
          <a:p>
            <a:r>
              <a:rPr lang="en-HK" sz="900" dirty="0">
                <a:solidFill>
                  <a:srgbClr val="000088"/>
                </a:solidFill>
                <a:latin typeface="Consolas" panose="020B0609020204030204" pitchFamily="49" charset="0"/>
                <a:cs typeface="Consolas" panose="020B0609020204030204" pitchFamily="49" charset="0"/>
              </a:rPr>
              <a:t>}</a:t>
            </a:r>
          </a:p>
          <a:p>
            <a:endParaRPr lang="en-HK" sz="900" dirty="0">
              <a:solidFill>
                <a:srgbClr val="000088"/>
              </a:solidFill>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BC3025DF-ADA7-499F-84FB-F6B6B147AEDB}"/>
              </a:ext>
            </a:extLst>
          </p:cNvPr>
          <p:cNvSpPr txBox="1"/>
          <p:nvPr/>
        </p:nvSpPr>
        <p:spPr>
          <a:xfrm>
            <a:off x="838199" y="2649958"/>
            <a:ext cx="2198294" cy="307777"/>
          </a:xfrm>
          <a:prstGeom prst="rect">
            <a:avLst/>
          </a:prstGeom>
          <a:noFill/>
        </p:spPr>
        <p:txBody>
          <a:bodyPr wrap="none" rtlCol="0">
            <a:spAutoFit/>
          </a:bodyPr>
          <a:lstStyle/>
          <a:p>
            <a:r>
              <a:rPr lang="en-US" sz="1400" dirty="0">
                <a:cs typeface="Calibri Light" panose="020F0302020204030204" pitchFamily="34" charset="0"/>
              </a:rPr>
              <a:t>Code segment to complete:</a:t>
            </a:r>
          </a:p>
        </p:txBody>
      </p:sp>
    </p:spTree>
    <p:extLst>
      <p:ext uri="{BB962C8B-B14F-4D97-AF65-F5344CB8AC3E}">
        <p14:creationId xmlns:p14="http://schemas.microsoft.com/office/powerpoint/2010/main" val="636880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smtClean="0"/>
              <a:t>3</a:t>
            </a:r>
            <a:r>
              <a:rPr lang="en-US" b="1" dirty="0"/>
              <a:t/>
            </a:r>
            <a:br>
              <a:rPr lang="en-US" b="1" dirty="0"/>
            </a:br>
            <a:r>
              <a:rPr lang="en-US" altLang="zh-TW" sz="2400" dirty="0">
                <a:solidFill>
                  <a:prstClr val="black"/>
                </a:solidFill>
              </a:rPr>
              <a:t>Problem 2</a:t>
            </a:r>
            <a:endParaRPr lang="en-US" dirty="0"/>
          </a:p>
        </p:txBody>
      </p:sp>
      <p:sp>
        <p:nvSpPr>
          <p:cNvPr id="3" name="Rectangle 2">
            <a:extLst>
              <a:ext uri="{FF2B5EF4-FFF2-40B4-BE49-F238E27FC236}">
                <a16:creationId xmlns:a16="http://schemas.microsoft.com/office/drawing/2014/main" id="{F253ECCF-DCC0-CA45-B305-715C5026C80E}"/>
              </a:ext>
            </a:extLst>
          </p:cNvPr>
          <p:cNvSpPr/>
          <p:nvPr/>
        </p:nvSpPr>
        <p:spPr>
          <a:xfrm>
            <a:off x="6096000" y="172376"/>
            <a:ext cx="5152697" cy="6217087"/>
          </a:xfrm>
          <a:prstGeom prst="rect">
            <a:avLst/>
          </a:prstGeom>
          <a:ln>
            <a:solidFill>
              <a:schemeClr val="tx1"/>
            </a:solidFill>
          </a:ln>
        </p:spPr>
        <p:txBody>
          <a:bodyPr wrap="square">
            <a:spAutoFit/>
          </a:bodyPr>
          <a:lstStyle/>
          <a:p>
            <a:pPr>
              <a:spcAft>
                <a:spcPts val="600"/>
              </a:spcAft>
            </a:pPr>
            <a:r>
              <a:rPr lang="en-US" sz="1400" b="1" dirty="0" smtClean="0">
                <a:ea typeface="DengXian" panose="02010600030101010101" pitchFamily="2" charset="-122"/>
                <a:cs typeface="Calibri Light" panose="020F0302020204030204" pitchFamily="34" charset="0"/>
              </a:rPr>
              <a:t>BST search and min</a:t>
            </a:r>
          </a:p>
          <a:p>
            <a:pPr>
              <a:spcAft>
                <a:spcPts val="600"/>
              </a:spcAft>
            </a:pPr>
            <a:r>
              <a:rPr lang="en-US" sz="1400" dirty="0">
                <a:ea typeface="DengXian" panose="02010600030101010101" pitchFamily="2" charset="-122"/>
                <a:cs typeface="Calibri Light" panose="020F0302020204030204" pitchFamily="34" charset="0"/>
              </a:rPr>
              <a:t>Each input file contains one test case. For each case, </a:t>
            </a:r>
          </a:p>
          <a:p>
            <a:pPr>
              <a:spcAft>
                <a:spcPts val="600"/>
              </a:spcAft>
            </a:pPr>
            <a:r>
              <a:rPr lang="en-US" sz="1400" dirty="0">
                <a:ea typeface="DengXian" panose="02010600030101010101" pitchFamily="2" charset="-122"/>
                <a:cs typeface="Calibri Light" panose="020F0302020204030204" pitchFamily="34" charset="0"/>
              </a:rPr>
              <a:t>the first line contains a positive integer N (≤20) which is the total number of keys to be inserted. </a:t>
            </a:r>
          </a:p>
          <a:p>
            <a:pPr>
              <a:spcAft>
                <a:spcPts val="600"/>
              </a:spcAft>
            </a:pPr>
            <a:r>
              <a:rPr lang="en-US" sz="1400" dirty="0">
                <a:ea typeface="DengXian" panose="02010600030101010101" pitchFamily="2" charset="-122"/>
                <a:cs typeface="Calibri Light" panose="020F0302020204030204" pitchFamily="34" charset="0"/>
              </a:rPr>
              <a:t>Then N distinct integer keys are given in the next line. All the numbers in a line are separated by a space.</a:t>
            </a:r>
          </a:p>
          <a:p>
            <a:pPr>
              <a:spcAft>
                <a:spcPts val="600"/>
              </a:spcAft>
            </a:pPr>
            <a:r>
              <a:rPr lang="en-US" sz="1400" dirty="0">
                <a:ea typeface="DengXian" panose="02010600030101010101" pitchFamily="2" charset="-122"/>
                <a:cs typeface="Calibri Light" panose="020F0302020204030204" pitchFamily="34" charset="0"/>
              </a:rPr>
              <a:t>Input a search key</a:t>
            </a:r>
          </a:p>
          <a:p>
            <a:pPr>
              <a:spcAft>
                <a:spcPts val="600"/>
              </a:spcAft>
            </a:pPr>
            <a:r>
              <a:rPr lang="en-US" sz="1400" dirty="0">
                <a:ea typeface="DengXian" panose="02010600030101010101" pitchFamily="2" charset="-122"/>
                <a:cs typeface="Calibri Light" panose="020F0302020204030204" pitchFamily="34" charset="0"/>
              </a:rPr>
              <a:t>Output the search result and min-value of the BST.</a:t>
            </a:r>
            <a:endParaRPr lang="en-US" sz="1400" dirty="0" smtClean="0">
              <a:ea typeface="DengXian" panose="02010600030101010101" pitchFamily="2" charset="-122"/>
              <a:cs typeface="Calibri Light" panose="020F0302020204030204" pitchFamily="34" charset="0"/>
            </a:endParaRPr>
          </a:p>
          <a:p>
            <a:pPr>
              <a:spcAft>
                <a:spcPts val="600"/>
              </a:spcAft>
            </a:pPr>
            <a:r>
              <a:rPr lang="en-US" sz="1400" b="1" dirty="0" smtClean="0">
                <a:ea typeface="DengXian" panose="02010600030101010101" pitchFamily="2" charset="-122"/>
                <a:cs typeface="Calibri Light" panose="020F0302020204030204" pitchFamily="34" charset="0"/>
              </a:rPr>
              <a:t>Input</a:t>
            </a:r>
            <a:r>
              <a:rPr lang="en-US" sz="1400" b="1" dirty="0">
                <a:ea typeface="DengXian" panose="02010600030101010101" pitchFamily="2" charset="-122"/>
                <a:cs typeface="Calibri Light" panose="020F0302020204030204" pitchFamily="34" charset="0"/>
              </a:rPr>
              <a:t>:</a:t>
            </a:r>
          </a:p>
          <a:p>
            <a:pPr>
              <a:spcAft>
                <a:spcPts val="600"/>
              </a:spcAft>
            </a:pPr>
            <a:r>
              <a:rPr lang="en-US" sz="1400" dirty="0">
                <a:ea typeface="DengXian" panose="02010600030101010101" pitchFamily="2" charset="-122"/>
                <a:cs typeface="Calibri Light" panose="020F0302020204030204" pitchFamily="34" charset="0"/>
              </a:rPr>
              <a:t>The number of elements N.</a:t>
            </a:r>
          </a:p>
          <a:p>
            <a:pPr>
              <a:spcAft>
                <a:spcPts val="600"/>
              </a:spcAft>
            </a:pPr>
            <a:r>
              <a:rPr lang="en-US" sz="1400" dirty="0">
                <a:ea typeface="DengXian" panose="02010600030101010101" pitchFamily="2" charset="-122"/>
                <a:cs typeface="Calibri Light" panose="020F0302020204030204" pitchFamily="34" charset="0"/>
              </a:rPr>
              <a:t>An integer array</a:t>
            </a:r>
            <a:r>
              <a:rPr lang="en-US" sz="1400" dirty="0" smtClean="0">
                <a:ea typeface="DengXian" panose="02010600030101010101" pitchFamily="2" charset="-122"/>
                <a:cs typeface="Calibri Light" panose="020F0302020204030204" pitchFamily="34" charset="0"/>
              </a:rPr>
              <a:t>.</a:t>
            </a:r>
            <a:endParaRPr lang="en-US" sz="1400" dirty="0">
              <a:ea typeface="DengXian" panose="02010600030101010101" pitchFamily="2" charset="-122"/>
              <a:cs typeface="Calibri Light" panose="020F0302020204030204" pitchFamily="34" charset="0"/>
            </a:endParaRPr>
          </a:p>
          <a:p>
            <a:pPr>
              <a:spcAft>
                <a:spcPts val="600"/>
              </a:spcAft>
            </a:pPr>
            <a:r>
              <a:rPr lang="en-US" sz="1400" b="1" dirty="0">
                <a:ea typeface="DengXian" panose="02010600030101010101" pitchFamily="2" charset="-122"/>
                <a:cs typeface="Calibri Light" panose="020F0302020204030204" pitchFamily="34" charset="0"/>
              </a:rPr>
              <a:t>Output:</a:t>
            </a:r>
          </a:p>
          <a:p>
            <a:pPr>
              <a:spcAft>
                <a:spcPts val="600"/>
              </a:spcAft>
            </a:pPr>
            <a:r>
              <a:rPr lang="en-US" sz="1400" dirty="0">
                <a:ea typeface="DengXian" panose="02010600030101010101" pitchFamily="2" charset="-122"/>
                <a:cs typeface="Calibri Light" panose="020F0302020204030204" pitchFamily="34" charset="0"/>
              </a:rPr>
              <a:t>Search result: If key in the BST, output key's value. Otherwise, output </a:t>
            </a:r>
            <a:r>
              <a:rPr lang="en-US" sz="1400" dirty="0" smtClean="0">
                <a:ea typeface="DengXian" panose="02010600030101010101" pitchFamily="2" charset="-122"/>
                <a:cs typeface="Calibri Light" panose="020F0302020204030204" pitchFamily="34" charset="0"/>
              </a:rPr>
              <a:t>NULL.  Output </a:t>
            </a:r>
            <a:r>
              <a:rPr lang="en-US" sz="1400" dirty="0">
                <a:ea typeface="DengXian" panose="02010600030101010101" pitchFamily="2" charset="-122"/>
                <a:cs typeface="Calibri Light" panose="020F0302020204030204" pitchFamily="34" charset="0"/>
              </a:rPr>
              <a:t>the min-value in the tree</a:t>
            </a:r>
            <a:r>
              <a:rPr lang="en-US" sz="1400" dirty="0" smtClean="0">
                <a:ea typeface="DengXian" panose="02010600030101010101" pitchFamily="2" charset="-122"/>
                <a:cs typeface="Calibri Light" panose="020F0302020204030204" pitchFamily="34" charset="0"/>
              </a:rPr>
              <a:t>.</a:t>
            </a:r>
            <a:endParaRPr lang="en-US" sz="1400" dirty="0">
              <a:ea typeface="DengXian" panose="02010600030101010101" pitchFamily="2" charset="-122"/>
              <a:cs typeface="Calibri Light" panose="020F0302020204030204" pitchFamily="34" charset="0"/>
            </a:endParaRPr>
          </a:p>
          <a:p>
            <a:pPr>
              <a:spcAft>
                <a:spcPts val="600"/>
              </a:spcAft>
            </a:pPr>
            <a:r>
              <a:rPr lang="en-US" sz="1400" dirty="0">
                <a:ea typeface="DengXian" panose="02010600030101010101" pitchFamily="2" charset="-122"/>
                <a:cs typeface="Calibri Light" panose="020F0302020204030204" pitchFamily="34" charset="0"/>
              </a:rPr>
              <a:t>Sample 1</a:t>
            </a:r>
          </a:p>
          <a:p>
            <a:pPr>
              <a:spcAft>
                <a:spcPts val="600"/>
              </a:spcAft>
            </a:pPr>
            <a:r>
              <a:rPr lang="en-US" sz="1400" dirty="0">
                <a:ea typeface="DengXian" panose="02010600030101010101" pitchFamily="2" charset="-122"/>
                <a:cs typeface="Calibri Light" panose="020F0302020204030204" pitchFamily="34" charset="0"/>
              </a:rPr>
              <a:t>input:</a:t>
            </a:r>
          </a:p>
          <a:p>
            <a:pPr>
              <a:spcAft>
                <a:spcPts val="600"/>
              </a:spcAft>
            </a:pPr>
            <a:r>
              <a:rPr lang="en-US" sz="1400" dirty="0">
                <a:ea typeface="DengXian" panose="02010600030101010101" pitchFamily="2" charset="-122"/>
                <a:cs typeface="Calibri Light" panose="020F0302020204030204" pitchFamily="34" charset="0"/>
              </a:rPr>
              <a:t>5</a:t>
            </a:r>
          </a:p>
          <a:p>
            <a:pPr>
              <a:spcAft>
                <a:spcPts val="600"/>
              </a:spcAft>
            </a:pPr>
            <a:r>
              <a:rPr lang="en-US" sz="1400" dirty="0">
                <a:ea typeface="DengXian" panose="02010600030101010101" pitchFamily="2" charset="-122"/>
                <a:cs typeface="Calibri Light" panose="020F0302020204030204" pitchFamily="34" charset="0"/>
              </a:rPr>
              <a:t>1 10 25 16 98</a:t>
            </a:r>
          </a:p>
          <a:p>
            <a:pPr>
              <a:spcAft>
                <a:spcPts val="600"/>
              </a:spcAft>
            </a:pPr>
            <a:r>
              <a:rPr lang="en-US" sz="1400" dirty="0" smtClean="0">
                <a:ea typeface="DengXian" panose="02010600030101010101" pitchFamily="2" charset="-122"/>
                <a:cs typeface="Calibri Light" panose="020F0302020204030204" pitchFamily="34" charset="0"/>
              </a:rPr>
              <a:t>10</a:t>
            </a:r>
            <a:endParaRPr lang="en-US" sz="1400" dirty="0">
              <a:ea typeface="DengXian" panose="02010600030101010101" pitchFamily="2" charset="-122"/>
              <a:cs typeface="Calibri Light" panose="020F0302020204030204" pitchFamily="34" charset="0"/>
            </a:endParaRPr>
          </a:p>
          <a:p>
            <a:pPr>
              <a:spcAft>
                <a:spcPts val="600"/>
              </a:spcAft>
            </a:pPr>
            <a:r>
              <a:rPr lang="en-US" sz="1400" dirty="0">
                <a:ea typeface="DengXian" panose="02010600030101010101" pitchFamily="2" charset="-122"/>
                <a:cs typeface="Calibri Light" panose="020F0302020204030204" pitchFamily="34" charset="0"/>
              </a:rPr>
              <a:t>output:</a:t>
            </a:r>
          </a:p>
          <a:p>
            <a:pPr>
              <a:spcAft>
                <a:spcPts val="600"/>
              </a:spcAft>
            </a:pPr>
            <a:r>
              <a:rPr lang="en-US" sz="1400" dirty="0">
                <a:ea typeface="DengXian" panose="02010600030101010101" pitchFamily="2" charset="-122"/>
                <a:cs typeface="Calibri Light" panose="020F0302020204030204" pitchFamily="34" charset="0"/>
              </a:rPr>
              <a:t>10</a:t>
            </a:r>
          </a:p>
          <a:p>
            <a:pPr>
              <a:spcAft>
                <a:spcPts val="600"/>
              </a:spcAft>
            </a:pPr>
            <a:r>
              <a:rPr lang="en-US" sz="1400" dirty="0" smtClean="0">
                <a:ea typeface="DengXian" panose="02010600030101010101" pitchFamily="2" charset="-122"/>
                <a:cs typeface="Calibri Light" panose="020F0302020204030204" pitchFamily="34" charset="0"/>
              </a:rPr>
              <a:t>1</a:t>
            </a:r>
            <a:endParaRPr lang="en-US" sz="1400" dirty="0">
              <a:ea typeface="DengXian" panose="02010600030101010101" pitchFamily="2" charset="-122"/>
              <a:cs typeface="Calibri Light" panose="020F0302020204030204" pitchFamily="34" charset="0"/>
            </a:endParaRPr>
          </a:p>
        </p:txBody>
      </p:sp>
      <p:sp>
        <p:nvSpPr>
          <p:cNvPr id="7" name="Date Placeholder 6">
            <a:extLst>
              <a:ext uri="{FF2B5EF4-FFF2-40B4-BE49-F238E27FC236}">
                <a16:creationId xmlns:a16="http://schemas.microsoft.com/office/drawing/2014/main" id="{6BA5AF44-C710-4849-84A2-1F3722F349C2}"/>
              </a:ext>
            </a:extLst>
          </p:cNvPr>
          <p:cNvSpPr>
            <a:spLocks noGrp="1"/>
          </p:cNvSpPr>
          <p:nvPr>
            <p:ph type="dt" sz="half" idx="10"/>
          </p:nvPr>
        </p:nvSpPr>
        <p:spPr/>
        <p:txBody>
          <a:bodyPr/>
          <a:lstStyle/>
          <a:p>
            <a:r>
              <a:rPr lang="en-US" altLang="zh-HK" dirty="0"/>
              <a:t>26/3/2020</a:t>
            </a:r>
            <a:endParaRPr lang="en-US" altLang="zh-CN" dirty="0"/>
          </a:p>
        </p:txBody>
      </p:sp>
      <p:sp>
        <p:nvSpPr>
          <p:cNvPr id="9" name="Footer Placeholder 8">
            <a:extLst>
              <a:ext uri="{FF2B5EF4-FFF2-40B4-BE49-F238E27FC236}">
                <a16:creationId xmlns:a16="http://schemas.microsoft.com/office/drawing/2014/main" id="{361F223D-1FA6-4277-A0C1-860155DDFC84}"/>
              </a:ext>
            </a:extLst>
          </p:cNvPr>
          <p:cNvSpPr>
            <a:spLocks noGrp="1"/>
          </p:cNvSpPr>
          <p:nvPr>
            <p:ph type="ftr" sz="quarter" idx="11"/>
          </p:nvPr>
        </p:nvSpPr>
        <p:spPr/>
        <p:txBody>
          <a:bodyPr/>
          <a:lstStyle/>
          <a:p>
            <a:r>
              <a:rPr lang="en-US" altLang="zh-CN" dirty="0"/>
              <a:t>CSCI2100C Lab 3</a:t>
            </a:r>
            <a:endParaRPr lang="en-US" altLang="zh-CN" dirty="0"/>
          </a:p>
        </p:txBody>
      </p:sp>
      <p:sp>
        <p:nvSpPr>
          <p:cNvPr id="10" name="Slide Number Placeholder 9">
            <a:extLst>
              <a:ext uri="{FF2B5EF4-FFF2-40B4-BE49-F238E27FC236}">
                <a16:creationId xmlns:a16="http://schemas.microsoft.com/office/drawing/2014/main" id="{562A2023-19D1-432A-AE08-146133125FC4}"/>
              </a:ext>
            </a:extLst>
          </p:cNvPr>
          <p:cNvSpPr>
            <a:spLocks noGrp="1"/>
          </p:cNvSpPr>
          <p:nvPr>
            <p:ph type="sldNum" sz="quarter" idx="12"/>
          </p:nvPr>
        </p:nvSpPr>
        <p:spPr/>
        <p:txBody>
          <a:bodyPr/>
          <a:lstStyle/>
          <a:p>
            <a:fld id="{F12FD693-7EEE-EB4B-8E4A-5201F802BE3C}" type="slidenum">
              <a:rPr lang="en-US" smtClean="0"/>
              <a:t>11</a:t>
            </a:fld>
            <a:endParaRPr lang="en-US"/>
          </a:p>
        </p:txBody>
      </p:sp>
      <p:sp>
        <p:nvSpPr>
          <p:cNvPr id="11" name="Rectangle 10">
            <a:extLst>
              <a:ext uri="{FF2B5EF4-FFF2-40B4-BE49-F238E27FC236}">
                <a16:creationId xmlns:a16="http://schemas.microsoft.com/office/drawing/2014/main" id="{567FE826-C5D9-46D6-AB3E-5A4FCB1B5683}"/>
              </a:ext>
            </a:extLst>
          </p:cNvPr>
          <p:cNvSpPr/>
          <p:nvPr/>
        </p:nvSpPr>
        <p:spPr>
          <a:xfrm>
            <a:off x="838199" y="3551937"/>
            <a:ext cx="5152698" cy="1061829"/>
          </a:xfrm>
          <a:prstGeom prst="rect">
            <a:avLst/>
          </a:prstGeom>
          <a:solidFill>
            <a:schemeClr val="bg1">
              <a:lumMod val="95000"/>
            </a:schemeClr>
          </a:solidFill>
        </p:spPr>
        <p:txBody>
          <a:bodyPr wrap="square">
            <a:spAutoFit/>
          </a:bodyPr>
          <a:lstStyle/>
          <a:p>
            <a:r>
              <a:rPr lang="en-US" sz="900" dirty="0" err="1">
                <a:solidFill>
                  <a:srgbClr val="000088"/>
                </a:solidFill>
                <a:latin typeface="Consolas" panose="020B0609020204030204" pitchFamily="49" charset="0"/>
                <a:cs typeface="Consolas" panose="020B0609020204030204" pitchFamily="49" charset="0"/>
              </a:rPr>
              <a:t>struct</a:t>
            </a:r>
            <a:r>
              <a:rPr lang="en-US" sz="900" dirty="0">
                <a:solidFill>
                  <a:srgbClr val="000088"/>
                </a:solidFill>
                <a:latin typeface="Consolas" panose="020B0609020204030204" pitchFamily="49" charset="0"/>
                <a:cs typeface="Consolas" panose="020B0609020204030204" pitchFamily="49" charset="0"/>
              </a:rPr>
              <a:t> </a:t>
            </a:r>
            <a:r>
              <a:rPr lang="en-US" sz="900" dirty="0" err="1">
                <a:solidFill>
                  <a:srgbClr val="000088"/>
                </a:solidFill>
                <a:latin typeface="Consolas" panose="020B0609020204030204" pitchFamily="49" charset="0"/>
                <a:cs typeface="Consolas" panose="020B0609020204030204" pitchFamily="49" charset="0"/>
              </a:rPr>
              <a:t>TreeNode</a:t>
            </a:r>
            <a:r>
              <a:rPr lang="en-US" sz="900" dirty="0">
                <a:solidFill>
                  <a:srgbClr val="000088"/>
                </a:solidFill>
                <a:latin typeface="Consolas" panose="020B0609020204030204" pitchFamily="49" charset="0"/>
                <a:cs typeface="Consolas" panose="020B0609020204030204" pitchFamily="49" charset="0"/>
              </a:rPr>
              <a:t> * search(</a:t>
            </a:r>
            <a:r>
              <a:rPr lang="en-US" sz="900" dirty="0" err="1">
                <a:solidFill>
                  <a:srgbClr val="000088"/>
                </a:solidFill>
                <a:latin typeface="Consolas" panose="020B0609020204030204" pitchFamily="49" charset="0"/>
                <a:cs typeface="Consolas" panose="020B0609020204030204" pitchFamily="49" charset="0"/>
              </a:rPr>
              <a:t>struct</a:t>
            </a:r>
            <a:r>
              <a:rPr lang="en-US" sz="900" dirty="0">
                <a:solidFill>
                  <a:srgbClr val="000088"/>
                </a:solidFill>
                <a:latin typeface="Consolas" panose="020B0609020204030204" pitchFamily="49" charset="0"/>
                <a:cs typeface="Consolas" panose="020B0609020204030204" pitchFamily="49" charset="0"/>
              </a:rPr>
              <a:t> </a:t>
            </a:r>
            <a:r>
              <a:rPr lang="en-US" sz="900" dirty="0" err="1">
                <a:solidFill>
                  <a:srgbClr val="000088"/>
                </a:solidFill>
                <a:latin typeface="Consolas" panose="020B0609020204030204" pitchFamily="49" charset="0"/>
                <a:cs typeface="Consolas" panose="020B0609020204030204" pitchFamily="49" charset="0"/>
              </a:rPr>
              <a:t>TreeNode</a:t>
            </a:r>
            <a:r>
              <a:rPr lang="en-US" sz="900" dirty="0">
                <a:solidFill>
                  <a:srgbClr val="000088"/>
                </a:solidFill>
                <a:latin typeface="Consolas" panose="020B0609020204030204" pitchFamily="49" charset="0"/>
                <a:cs typeface="Consolas" panose="020B0609020204030204" pitchFamily="49" charset="0"/>
              </a:rPr>
              <a:t> * root, </a:t>
            </a:r>
            <a:r>
              <a:rPr lang="en-US" sz="900" dirty="0" err="1">
                <a:solidFill>
                  <a:srgbClr val="000088"/>
                </a:solidFill>
                <a:latin typeface="Consolas" panose="020B0609020204030204" pitchFamily="49" charset="0"/>
                <a:cs typeface="Consolas" panose="020B0609020204030204" pitchFamily="49" charset="0"/>
              </a:rPr>
              <a:t>int</a:t>
            </a:r>
            <a:r>
              <a:rPr lang="en-US" sz="900" dirty="0">
                <a:solidFill>
                  <a:srgbClr val="000088"/>
                </a:solidFill>
                <a:latin typeface="Consolas" panose="020B0609020204030204" pitchFamily="49" charset="0"/>
                <a:cs typeface="Consolas" panose="020B0609020204030204" pitchFamily="49" charset="0"/>
              </a:rPr>
              <a:t> key) {</a:t>
            </a:r>
          </a:p>
          <a:p>
            <a:r>
              <a:rPr lang="en-US" sz="900" dirty="0">
                <a:solidFill>
                  <a:srgbClr val="000088"/>
                </a:solidFill>
                <a:latin typeface="Consolas" panose="020B0609020204030204" pitchFamily="49" charset="0"/>
                <a:cs typeface="Consolas" panose="020B0609020204030204" pitchFamily="49" charset="0"/>
              </a:rPr>
              <a:t>    // write your code here</a:t>
            </a:r>
          </a:p>
          <a:p>
            <a:r>
              <a:rPr lang="en-US" sz="900" dirty="0">
                <a:solidFill>
                  <a:srgbClr val="000088"/>
                </a:solidFill>
                <a:latin typeface="Consolas" panose="020B0609020204030204" pitchFamily="49" charset="0"/>
                <a:cs typeface="Consolas" panose="020B0609020204030204" pitchFamily="49" charset="0"/>
              </a:rPr>
              <a:t>}</a:t>
            </a:r>
          </a:p>
          <a:p>
            <a:endParaRPr lang="en-US" sz="900" dirty="0">
              <a:solidFill>
                <a:srgbClr val="000088"/>
              </a:solidFill>
              <a:latin typeface="Consolas" panose="020B0609020204030204" pitchFamily="49" charset="0"/>
              <a:cs typeface="Consolas" panose="020B0609020204030204" pitchFamily="49" charset="0"/>
            </a:endParaRPr>
          </a:p>
          <a:p>
            <a:r>
              <a:rPr lang="en-US" sz="900" dirty="0" err="1">
                <a:solidFill>
                  <a:srgbClr val="000088"/>
                </a:solidFill>
                <a:latin typeface="Consolas" panose="020B0609020204030204" pitchFamily="49" charset="0"/>
                <a:cs typeface="Consolas" panose="020B0609020204030204" pitchFamily="49" charset="0"/>
              </a:rPr>
              <a:t>struct</a:t>
            </a:r>
            <a:r>
              <a:rPr lang="en-US" sz="900" dirty="0">
                <a:solidFill>
                  <a:srgbClr val="000088"/>
                </a:solidFill>
                <a:latin typeface="Consolas" panose="020B0609020204030204" pitchFamily="49" charset="0"/>
                <a:cs typeface="Consolas" panose="020B0609020204030204" pitchFamily="49" charset="0"/>
              </a:rPr>
              <a:t> </a:t>
            </a:r>
            <a:r>
              <a:rPr lang="en-US" sz="900" dirty="0" err="1">
                <a:solidFill>
                  <a:srgbClr val="000088"/>
                </a:solidFill>
                <a:latin typeface="Consolas" panose="020B0609020204030204" pitchFamily="49" charset="0"/>
                <a:cs typeface="Consolas" panose="020B0609020204030204" pitchFamily="49" charset="0"/>
              </a:rPr>
              <a:t>TreeNode</a:t>
            </a:r>
            <a:r>
              <a:rPr lang="en-US" sz="900" dirty="0">
                <a:solidFill>
                  <a:srgbClr val="000088"/>
                </a:solidFill>
                <a:latin typeface="Consolas" panose="020B0609020204030204" pitchFamily="49" charset="0"/>
                <a:cs typeface="Consolas" panose="020B0609020204030204" pitchFamily="49" charset="0"/>
              </a:rPr>
              <a:t> * min(</a:t>
            </a:r>
            <a:r>
              <a:rPr lang="en-US" sz="900" dirty="0" err="1">
                <a:solidFill>
                  <a:srgbClr val="000088"/>
                </a:solidFill>
                <a:latin typeface="Consolas" panose="020B0609020204030204" pitchFamily="49" charset="0"/>
                <a:cs typeface="Consolas" panose="020B0609020204030204" pitchFamily="49" charset="0"/>
              </a:rPr>
              <a:t>struct</a:t>
            </a:r>
            <a:r>
              <a:rPr lang="en-US" sz="900" dirty="0">
                <a:solidFill>
                  <a:srgbClr val="000088"/>
                </a:solidFill>
                <a:latin typeface="Consolas" panose="020B0609020204030204" pitchFamily="49" charset="0"/>
                <a:cs typeface="Consolas" panose="020B0609020204030204" pitchFamily="49" charset="0"/>
              </a:rPr>
              <a:t> </a:t>
            </a:r>
            <a:r>
              <a:rPr lang="en-US" sz="900" dirty="0" err="1">
                <a:solidFill>
                  <a:srgbClr val="000088"/>
                </a:solidFill>
                <a:latin typeface="Consolas" panose="020B0609020204030204" pitchFamily="49" charset="0"/>
                <a:cs typeface="Consolas" panose="020B0609020204030204" pitchFamily="49" charset="0"/>
              </a:rPr>
              <a:t>TreeNode</a:t>
            </a:r>
            <a:r>
              <a:rPr lang="en-US" sz="900" dirty="0">
                <a:solidFill>
                  <a:srgbClr val="000088"/>
                </a:solidFill>
                <a:latin typeface="Consolas" panose="020B0609020204030204" pitchFamily="49" charset="0"/>
                <a:cs typeface="Consolas" panose="020B0609020204030204" pitchFamily="49" charset="0"/>
              </a:rPr>
              <a:t> * root) {</a:t>
            </a:r>
          </a:p>
          <a:p>
            <a:r>
              <a:rPr lang="en-US" sz="900" dirty="0">
                <a:solidFill>
                  <a:srgbClr val="000088"/>
                </a:solidFill>
                <a:latin typeface="Consolas" panose="020B0609020204030204" pitchFamily="49" charset="0"/>
                <a:cs typeface="Consolas" panose="020B0609020204030204" pitchFamily="49" charset="0"/>
              </a:rPr>
              <a:t>    // write your code here</a:t>
            </a:r>
          </a:p>
          <a:p>
            <a:r>
              <a:rPr lang="en-US" sz="900" dirty="0">
                <a:solidFill>
                  <a:srgbClr val="000088"/>
                </a:solidFill>
                <a:latin typeface="Consolas" panose="020B0609020204030204" pitchFamily="49" charset="0"/>
                <a:cs typeface="Consolas" panose="020B0609020204030204" pitchFamily="49" charset="0"/>
              </a:rPr>
              <a:t>}</a:t>
            </a:r>
            <a:endParaRPr lang="en-HK" altLang="zh-HK" sz="900" dirty="0">
              <a:solidFill>
                <a:srgbClr val="666600"/>
              </a:solidFill>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8A111104-48E2-479C-9664-919AD4BDC191}"/>
              </a:ext>
            </a:extLst>
          </p:cNvPr>
          <p:cNvSpPr txBox="1"/>
          <p:nvPr/>
        </p:nvSpPr>
        <p:spPr>
          <a:xfrm>
            <a:off x="733097" y="3130375"/>
            <a:ext cx="2198294" cy="307777"/>
          </a:xfrm>
          <a:prstGeom prst="rect">
            <a:avLst/>
          </a:prstGeom>
          <a:noFill/>
        </p:spPr>
        <p:txBody>
          <a:bodyPr wrap="none" rtlCol="0">
            <a:spAutoFit/>
          </a:bodyPr>
          <a:lstStyle/>
          <a:p>
            <a:r>
              <a:rPr lang="en-US" sz="1400" dirty="0">
                <a:cs typeface="Calibri Light" panose="020F0302020204030204" pitchFamily="34" charset="0"/>
              </a:rPr>
              <a:t>Code segment to complete:</a:t>
            </a:r>
          </a:p>
        </p:txBody>
      </p:sp>
      <p:sp>
        <p:nvSpPr>
          <p:cNvPr id="13" name="Content Placeholder 2">
            <a:extLst>
              <a:ext uri="{FF2B5EF4-FFF2-40B4-BE49-F238E27FC236}">
                <a16:creationId xmlns:a16="http://schemas.microsoft.com/office/drawing/2014/main" id="{D1713B96-F96B-1040-B227-49A373341622}"/>
              </a:ext>
            </a:extLst>
          </p:cNvPr>
          <p:cNvSpPr>
            <a:spLocks noGrp="1"/>
          </p:cNvSpPr>
          <p:nvPr>
            <p:ph idx="1"/>
          </p:nvPr>
        </p:nvSpPr>
        <p:spPr>
          <a:xfrm>
            <a:off x="838200" y="1583450"/>
            <a:ext cx="5152697" cy="4351338"/>
          </a:xfrm>
        </p:spPr>
        <p:txBody>
          <a:bodyPr>
            <a:normAutofit/>
          </a:bodyPr>
          <a:lstStyle/>
          <a:p>
            <a:r>
              <a:rPr lang="en-US" sz="2400" dirty="0"/>
              <a:t>Straight forward implementation of </a:t>
            </a:r>
            <a:r>
              <a:rPr lang="en-US" sz="2400" dirty="0" smtClean="0"/>
              <a:t>BST search and min operation</a:t>
            </a:r>
            <a:endParaRPr lang="en-US" sz="2400" dirty="0"/>
          </a:p>
        </p:txBody>
      </p:sp>
    </p:spTree>
    <p:extLst>
      <p:ext uri="{BB962C8B-B14F-4D97-AF65-F5344CB8AC3E}">
        <p14:creationId xmlns:p14="http://schemas.microsoft.com/office/powerpoint/2010/main" val="2944154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6BA5AF44-C710-4849-84A2-1F3722F349C2}"/>
              </a:ext>
            </a:extLst>
          </p:cNvPr>
          <p:cNvSpPr>
            <a:spLocks noGrp="1"/>
          </p:cNvSpPr>
          <p:nvPr>
            <p:ph type="dt" sz="half" idx="10"/>
          </p:nvPr>
        </p:nvSpPr>
        <p:spPr/>
        <p:txBody>
          <a:bodyPr/>
          <a:lstStyle/>
          <a:p>
            <a:r>
              <a:rPr lang="en-US" altLang="zh-HK" dirty="0"/>
              <a:t>26/3/2020</a:t>
            </a:r>
            <a:endParaRPr lang="en-US" altLang="zh-CN" dirty="0"/>
          </a:p>
        </p:txBody>
      </p:sp>
      <p:sp>
        <p:nvSpPr>
          <p:cNvPr id="9" name="Footer Placeholder 8">
            <a:extLst>
              <a:ext uri="{FF2B5EF4-FFF2-40B4-BE49-F238E27FC236}">
                <a16:creationId xmlns:a16="http://schemas.microsoft.com/office/drawing/2014/main" id="{361F223D-1FA6-4277-A0C1-860155DDFC84}"/>
              </a:ext>
            </a:extLst>
          </p:cNvPr>
          <p:cNvSpPr>
            <a:spLocks noGrp="1"/>
          </p:cNvSpPr>
          <p:nvPr>
            <p:ph type="ftr" sz="quarter" idx="11"/>
          </p:nvPr>
        </p:nvSpPr>
        <p:spPr/>
        <p:txBody>
          <a:bodyPr/>
          <a:lstStyle/>
          <a:p>
            <a:r>
              <a:rPr lang="en-US" altLang="zh-CN" dirty="0"/>
              <a:t>CSCI2100C Lab 3</a:t>
            </a:r>
            <a:endParaRPr lang="en-US" altLang="zh-CN" dirty="0"/>
          </a:p>
        </p:txBody>
      </p:sp>
      <p:sp>
        <p:nvSpPr>
          <p:cNvPr id="10" name="Slide Number Placeholder 9">
            <a:extLst>
              <a:ext uri="{FF2B5EF4-FFF2-40B4-BE49-F238E27FC236}">
                <a16:creationId xmlns:a16="http://schemas.microsoft.com/office/drawing/2014/main" id="{562A2023-19D1-432A-AE08-146133125FC4}"/>
              </a:ext>
            </a:extLst>
          </p:cNvPr>
          <p:cNvSpPr>
            <a:spLocks noGrp="1"/>
          </p:cNvSpPr>
          <p:nvPr>
            <p:ph type="sldNum" sz="quarter" idx="12"/>
          </p:nvPr>
        </p:nvSpPr>
        <p:spPr/>
        <p:txBody>
          <a:bodyPr/>
          <a:lstStyle/>
          <a:p>
            <a:fld id="{F12FD693-7EEE-EB4B-8E4A-5201F802BE3C}" type="slidenum">
              <a:rPr lang="en-US" smtClean="0"/>
              <a:t>12</a:t>
            </a:fld>
            <a:endParaRPr lang="en-US"/>
          </a:p>
        </p:txBody>
      </p:sp>
      <p:pic>
        <p:nvPicPr>
          <p:cNvPr id="8" name="图片 7"/>
          <p:cNvPicPr>
            <a:picLocks noChangeAspect="1"/>
          </p:cNvPicPr>
          <p:nvPr/>
        </p:nvPicPr>
        <p:blipFill>
          <a:blip r:embed="rId2"/>
          <a:stretch>
            <a:fillRect/>
          </a:stretch>
        </p:blipFill>
        <p:spPr>
          <a:xfrm>
            <a:off x="4029075" y="3962400"/>
            <a:ext cx="4133850" cy="1905000"/>
          </a:xfrm>
          <a:prstGeom prst="rect">
            <a:avLst/>
          </a:prstGeom>
        </p:spPr>
      </p:pic>
      <p:pic>
        <p:nvPicPr>
          <p:cNvPr id="14" name="图片 13"/>
          <p:cNvPicPr>
            <a:picLocks noChangeAspect="1"/>
          </p:cNvPicPr>
          <p:nvPr/>
        </p:nvPicPr>
        <p:blipFill>
          <a:blip r:embed="rId3"/>
          <a:stretch>
            <a:fillRect/>
          </a:stretch>
        </p:blipFill>
        <p:spPr>
          <a:xfrm>
            <a:off x="1576387" y="459764"/>
            <a:ext cx="9058275" cy="3248025"/>
          </a:xfrm>
          <a:prstGeom prst="rect">
            <a:avLst/>
          </a:prstGeom>
        </p:spPr>
      </p:pic>
    </p:spTree>
    <p:extLst>
      <p:ext uri="{BB962C8B-B14F-4D97-AF65-F5344CB8AC3E}">
        <p14:creationId xmlns:p14="http://schemas.microsoft.com/office/powerpoint/2010/main" val="2542088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Last but not Least</a:t>
            </a:r>
          </a:p>
        </p:txBody>
      </p:sp>
      <p:sp>
        <p:nvSpPr>
          <p:cNvPr id="3" name="Content Placeholder 2"/>
          <p:cNvSpPr>
            <a:spLocks noGrp="1"/>
          </p:cNvSpPr>
          <p:nvPr>
            <p:ph idx="1"/>
          </p:nvPr>
        </p:nvSpPr>
        <p:spPr>
          <a:xfrm>
            <a:off x="838200" y="1825625"/>
            <a:ext cx="5070231" cy="4351338"/>
          </a:xfrm>
        </p:spPr>
        <p:txBody>
          <a:bodyPr>
            <a:normAutofit/>
          </a:bodyPr>
          <a:lstStyle/>
          <a:p>
            <a:r>
              <a:rPr lang="en-US" dirty="0"/>
              <a:t>Please add this declaration on top of (commented as shown) all your codes submitted to the OJ.</a:t>
            </a:r>
          </a:p>
        </p:txBody>
      </p:sp>
      <p:sp>
        <p:nvSpPr>
          <p:cNvPr id="8" name="Rectangle 7">
            <a:extLst>
              <a:ext uri="{FF2B5EF4-FFF2-40B4-BE49-F238E27FC236}">
                <a16:creationId xmlns:a16="http://schemas.microsoft.com/office/drawing/2014/main" id="{7D011405-270F-6944-BA03-B06C1F3551E4}"/>
              </a:ext>
            </a:extLst>
          </p:cNvPr>
          <p:cNvSpPr/>
          <p:nvPr/>
        </p:nvSpPr>
        <p:spPr>
          <a:xfrm>
            <a:off x="6058228" y="1825625"/>
            <a:ext cx="5295572" cy="3477875"/>
          </a:xfrm>
          <a:prstGeom prst="rect">
            <a:avLst/>
          </a:prstGeom>
          <a:solidFill>
            <a:schemeClr val="bg1">
              <a:lumMod val="95000"/>
            </a:schemeClr>
          </a:solidFill>
        </p:spPr>
        <p:txBody>
          <a:bodyPr wrap="square">
            <a:spAutoFit/>
          </a:bodyPr>
          <a:lstStyle/>
          <a:p>
            <a:r>
              <a:rPr lang="en-US" sz="1100" dirty="0">
                <a:solidFill>
                  <a:srgbClr val="666600"/>
                </a:solidFill>
                <a:latin typeface="Consolas" panose="020B0609020204030204" pitchFamily="49" charset="0"/>
                <a:cs typeface="Consolas" panose="020B0609020204030204" pitchFamily="49" charset="0"/>
              </a:rPr>
              <a:t>/*</a:t>
            </a:r>
          </a:p>
          <a:p>
            <a:r>
              <a:rPr lang="en-US" sz="1100" dirty="0">
                <a:solidFill>
                  <a:srgbClr val="666600"/>
                </a:solidFill>
                <a:latin typeface="Consolas" panose="020B0609020204030204" pitchFamily="49" charset="0"/>
                <a:cs typeface="Consolas" panose="020B0609020204030204" pitchFamily="49" charset="0"/>
              </a:rPr>
              <a:t>I, &lt;Your Full Name&gt;, am submitting the assignment for</a:t>
            </a:r>
          </a:p>
          <a:p>
            <a:r>
              <a:rPr lang="en-US" sz="1100" dirty="0">
                <a:solidFill>
                  <a:srgbClr val="666600"/>
                </a:solidFill>
                <a:latin typeface="Consolas" panose="020B0609020204030204" pitchFamily="49" charset="0"/>
                <a:cs typeface="Consolas" panose="020B0609020204030204" pitchFamily="49" charset="0"/>
              </a:rPr>
              <a:t>an individual project.</a:t>
            </a:r>
          </a:p>
          <a:p>
            <a:r>
              <a:rPr lang="en-US" sz="1100" dirty="0">
                <a:solidFill>
                  <a:srgbClr val="666600"/>
                </a:solidFill>
                <a:latin typeface="Consolas" panose="020B0609020204030204" pitchFamily="49" charset="0"/>
                <a:cs typeface="Consolas" panose="020B0609020204030204" pitchFamily="49" charset="0"/>
              </a:rPr>
              <a:t>I declare that the assignment here submitted is original except for</a:t>
            </a:r>
          </a:p>
          <a:p>
            <a:r>
              <a:rPr lang="en-US" sz="1100" dirty="0">
                <a:solidFill>
                  <a:srgbClr val="666600"/>
                </a:solidFill>
                <a:latin typeface="Consolas" panose="020B0609020204030204" pitchFamily="49" charset="0"/>
                <a:cs typeface="Consolas" panose="020B0609020204030204" pitchFamily="49" charset="0"/>
              </a:rPr>
              <a:t>source material explicitly acknowledged, the piece of work, or a part</a:t>
            </a:r>
          </a:p>
          <a:p>
            <a:r>
              <a:rPr lang="en-US" sz="1100" dirty="0">
                <a:solidFill>
                  <a:srgbClr val="666600"/>
                </a:solidFill>
                <a:latin typeface="Consolas" panose="020B0609020204030204" pitchFamily="49" charset="0"/>
                <a:cs typeface="Consolas" panose="020B0609020204030204" pitchFamily="49" charset="0"/>
              </a:rPr>
              <a:t>of the piece of work has not been submitted for more than one purpose</a:t>
            </a:r>
          </a:p>
          <a:p>
            <a:r>
              <a:rPr lang="en-US" sz="1100" dirty="0">
                <a:solidFill>
                  <a:srgbClr val="666600"/>
                </a:solidFill>
                <a:latin typeface="Consolas" panose="020B0609020204030204" pitchFamily="49" charset="0"/>
                <a:cs typeface="Consolas" panose="020B0609020204030204" pitchFamily="49" charset="0"/>
              </a:rPr>
              <a:t>(i.e. to satisfy the requirements in two different courses) without</a:t>
            </a:r>
          </a:p>
          <a:p>
            <a:r>
              <a:rPr lang="en-US" sz="1100" dirty="0">
                <a:solidFill>
                  <a:srgbClr val="666600"/>
                </a:solidFill>
                <a:latin typeface="Consolas" panose="020B0609020204030204" pitchFamily="49" charset="0"/>
                <a:cs typeface="Consolas" panose="020B0609020204030204" pitchFamily="49" charset="0"/>
              </a:rPr>
              <a:t>declaration. I also acknowledge that I am aware of University policy</a:t>
            </a:r>
          </a:p>
          <a:p>
            <a:r>
              <a:rPr lang="en-US" sz="1100" dirty="0">
                <a:solidFill>
                  <a:srgbClr val="666600"/>
                </a:solidFill>
                <a:latin typeface="Consolas" panose="020B0609020204030204" pitchFamily="49" charset="0"/>
                <a:cs typeface="Consolas" panose="020B0609020204030204" pitchFamily="49" charset="0"/>
              </a:rPr>
              <a:t>and regulations on honesty in academic work, and of the disciplinary</a:t>
            </a:r>
          </a:p>
          <a:p>
            <a:r>
              <a:rPr lang="en-US" sz="1100" dirty="0">
                <a:solidFill>
                  <a:srgbClr val="666600"/>
                </a:solidFill>
                <a:latin typeface="Consolas" panose="020B0609020204030204" pitchFamily="49" charset="0"/>
                <a:cs typeface="Consolas" panose="020B0609020204030204" pitchFamily="49" charset="0"/>
              </a:rPr>
              <a:t>guidelines and procedures applicable to breaches of such policy and</a:t>
            </a:r>
          </a:p>
          <a:p>
            <a:r>
              <a:rPr lang="en-US" sz="1100" dirty="0">
                <a:solidFill>
                  <a:srgbClr val="666600"/>
                </a:solidFill>
                <a:latin typeface="Consolas" panose="020B0609020204030204" pitchFamily="49" charset="0"/>
                <a:cs typeface="Consolas" panose="020B0609020204030204" pitchFamily="49" charset="0"/>
              </a:rPr>
              <a:t>regulations, as contained in the University website</a:t>
            </a:r>
          </a:p>
          <a:p>
            <a:r>
              <a:rPr lang="en-US" sz="1100" dirty="0">
                <a:solidFill>
                  <a:srgbClr val="666600"/>
                </a:solidFill>
                <a:latin typeface="Consolas" panose="020B0609020204030204" pitchFamily="49" charset="0"/>
                <a:cs typeface="Consolas" panose="020B0609020204030204" pitchFamily="49" charset="0"/>
              </a:rPr>
              <a:t>http://www.cuhk.edu.hk/policy/academichonesty/.</a:t>
            </a:r>
          </a:p>
          <a:p>
            <a:r>
              <a:rPr lang="en-US" sz="1100" dirty="0">
                <a:solidFill>
                  <a:srgbClr val="666600"/>
                </a:solidFill>
                <a:latin typeface="Consolas" panose="020B0609020204030204" pitchFamily="49" charset="0"/>
                <a:cs typeface="Consolas" panose="020B0609020204030204" pitchFamily="49" charset="0"/>
              </a:rPr>
              <a:t>It is also understood that assignments without a properly signed</a:t>
            </a:r>
          </a:p>
          <a:p>
            <a:r>
              <a:rPr lang="en-US" sz="1100" dirty="0">
                <a:solidFill>
                  <a:srgbClr val="666600"/>
                </a:solidFill>
                <a:latin typeface="Consolas" panose="020B0609020204030204" pitchFamily="49" charset="0"/>
                <a:cs typeface="Consolas" panose="020B0609020204030204" pitchFamily="49" charset="0"/>
              </a:rPr>
              <a:t>declaration by the student concerned will not be graded by the</a:t>
            </a:r>
          </a:p>
          <a:p>
            <a:r>
              <a:rPr lang="en-US" sz="1100" dirty="0">
                <a:solidFill>
                  <a:srgbClr val="666600"/>
                </a:solidFill>
                <a:latin typeface="Consolas" panose="020B0609020204030204" pitchFamily="49" charset="0"/>
                <a:cs typeface="Consolas" panose="020B0609020204030204" pitchFamily="49" charset="0"/>
              </a:rPr>
              <a:t>teacher(s).</a:t>
            </a:r>
          </a:p>
          <a:p>
            <a:r>
              <a:rPr lang="en-US" sz="1100" dirty="0">
                <a:solidFill>
                  <a:srgbClr val="666600"/>
                </a:solidFill>
                <a:latin typeface="Consolas" panose="020B0609020204030204" pitchFamily="49" charset="0"/>
                <a:cs typeface="Consolas" panose="020B0609020204030204" pitchFamily="49" charset="0"/>
              </a:rPr>
              <a:t>*/</a:t>
            </a:r>
            <a:endParaRPr lang="en-HK" sz="1100" dirty="0">
              <a:solidFill>
                <a:srgbClr val="000000"/>
              </a:solidFill>
              <a:latin typeface="Consolas" panose="020B0609020204030204" pitchFamily="49" charset="0"/>
              <a:cs typeface="Consolas" panose="020B0609020204030204" pitchFamily="49" charset="0"/>
            </a:endParaRPr>
          </a:p>
        </p:txBody>
      </p:sp>
      <p:sp>
        <p:nvSpPr>
          <p:cNvPr id="7" name="Date Placeholder 6">
            <a:extLst>
              <a:ext uri="{FF2B5EF4-FFF2-40B4-BE49-F238E27FC236}">
                <a16:creationId xmlns:a16="http://schemas.microsoft.com/office/drawing/2014/main" id="{DDB048EF-BDBD-4854-B3AB-82137378CB07}"/>
              </a:ext>
            </a:extLst>
          </p:cNvPr>
          <p:cNvSpPr>
            <a:spLocks noGrp="1"/>
          </p:cNvSpPr>
          <p:nvPr>
            <p:ph type="dt" sz="half" idx="10"/>
          </p:nvPr>
        </p:nvSpPr>
        <p:spPr/>
        <p:txBody>
          <a:bodyPr/>
          <a:lstStyle/>
          <a:p>
            <a:r>
              <a:rPr lang="en-US" altLang="zh-HK" dirty="0"/>
              <a:t>26/3/2020</a:t>
            </a:r>
            <a:endParaRPr lang="en-US" altLang="zh-CN" dirty="0"/>
          </a:p>
        </p:txBody>
      </p:sp>
      <p:sp>
        <p:nvSpPr>
          <p:cNvPr id="9" name="Footer Placeholder 8">
            <a:extLst>
              <a:ext uri="{FF2B5EF4-FFF2-40B4-BE49-F238E27FC236}">
                <a16:creationId xmlns:a16="http://schemas.microsoft.com/office/drawing/2014/main" id="{B8178F14-03C4-43E6-99FF-8C6E1A60F299}"/>
              </a:ext>
            </a:extLst>
          </p:cNvPr>
          <p:cNvSpPr>
            <a:spLocks noGrp="1"/>
          </p:cNvSpPr>
          <p:nvPr>
            <p:ph type="ftr" sz="quarter" idx="11"/>
          </p:nvPr>
        </p:nvSpPr>
        <p:spPr/>
        <p:txBody>
          <a:bodyPr/>
          <a:lstStyle/>
          <a:p>
            <a:r>
              <a:rPr lang="en-US" altLang="zh-CN" dirty="0"/>
              <a:t>CSCI2100C Lab 3</a:t>
            </a:r>
            <a:endParaRPr lang="en-US" altLang="zh-CN" dirty="0"/>
          </a:p>
        </p:txBody>
      </p:sp>
      <p:sp>
        <p:nvSpPr>
          <p:cNvPr id="10" name="Slide Number Placeholder 9">
            <a:extLst>
              <a:ext uri="{FF2B5EF4-FFF2-40B4-BE49-F238E27FC236}">
                <a16:creationId xmlns:a16="http://schemas.microsoft.com/office/drawing/2014/main" id="{06A58E70-3CAE-423A-99BE-C1DC520AA54A}"/>
              </a:ext>
            </a:extLst>
          </p:cNvPr>
          <p:cNvSpPr>
            <a:spLocks noGrp="1"/>
          </p:cNvSpPr>
          <p:nvPr>
            <p:ph type="sldNum" sz="quarter" idx="12"/>
          </p:nvPr>
        </p:nvSpPr>
        <p:spPr/>
        <p:txBody>
          <a:bodyPr/>
          <a:lstStyle/>
          <a:p>
            <a:fld id="{F12FD693-7EEE-EB4B-8E4A-5201F802BE3C}" type="slidenum">
              <a:rPr lang="en-US" smtClean="0"/>
              <a:t>13</a:t>
            </a:fld>
            <a:endParaRPr lang="en-US"/>
          </a:p>
        </p:txBody>
      </p:sp>
    </p:spTree>
    <p:extLst>
      <p:ext uri="{BB962C8B-B14F-4D97-AF65-F5344CB8AC3E}">
        <p14:creationId xmlns:p14="http://schemas.microsoft.com/office/powerpoint/2010/main" val="27184789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256D-75B2-2245-9A90-90C5A622A980}"/>
              </a:ext>
            </a:extLst>
          </p:cNvPr>
          <p:cNvSpPr>
            <a:spLocks noGrp="1"/>
          </p:cNvSpPr>
          <p:nvPr>
            <p:ph type="title"/>
          </p:nvPr>
        </p:nvSpPr>
        <p:spPr/>
        <p:txBody>
          <a:bodyPr/>
          <a:lstStyle/>
          <a:p>
            <a:r>
              <a:rPr lang="en-US" altLang="zh-TW" dirty="0"/>
              <a:t>Questions?</a:t>
            </a:r>
            <a:endParaRPr lang="en-US" dirty="0"/>
          </a:p>
        </p:txBody>
      </p:sp>
      <p:sp>
        <p:nvSpPr>
          <p:cNvPr id="3" name="Text Placeholder 2">
            <a:extLst>
              <a:ext uri="{FF2B5EF4-FFF2-40B4-BE49-F238E27FC236}">
                <a16:creationId xmlns:a16="http://schemas.microsoft.com/office/drawing/2014/main" id="{B8170FAB-0918-9F41-920F-60728E625B6C}"/>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44A1F3A0-2D9D-4DE8-BBFC-1237356177BC}"/>
              </a:ext>
            </a:extLst>
          </p:cNvPr>
          <p:cNvSpPr>
            <a:spLocks noGrp="1"/>
          </p:cNvSpPr>
          <p:nvPr>
            <p:ph type="dt" sz="half" idx="10"/>
          </p:nvPr>
        </p:nvSpPr>
        <p:spPr/>
        <p:txBody>
          <a:bodyPr/>
          <a:lstStyle/>
          <a:p>
            <a:r>
              <a:rPr lang="en-US" altLang="zh-HK" dirty="0"/>
              <a:t>26/3/2020</a:t>
            </a:r>
            <a:endParaRPr lang="en-US" altLang="zh-CN" dirty="0"/>
          </a:p>
        </p:txBody>
      </p:sp>
      <p:sp>
        <p:nvSpPr>
          <p:cNvPr id="8" name="Footer Placeholder 7">
            <a:extLst>
              <a:ext uri="{FF2B5EF4-FFF2-40B4-BE49-F238E27FC236}">
                <a16:creationId xmlns:a16="http://schemas.microsoft.com/office/drawing/2014/main" id="{FBB692AE-1486-4D78-89B2-72B45205F835}"/>
              </a:ext>
            </a:extLst>
          </p:cNvPr>
          <p:cNvSpPr>
            <a:spLocks noGrp="1"/>
          </p:cNvSpPr>
          <p:nvPr>
            <p:ph type="ftr" sz="quarter" idx="11"/>
          </p:nvPr>
        </p:nvSpPr>
        <p:spPr/>
        <p:txBody>
          <a:bodyPr/>
          <a:lstStyle/>
          <a:p>
            <a:r>
              <a:rPr lang="en-US" altLang="zh-CN" dirty="0"/>
              <a:t>CSCI2100C Lab 3</a:t>
            </a:r>
            <a:endParaRPr lang="en-US" altLang="zh-CN" dirty="0"/>
          </a:p>
        </p:txBody>
      </p:sp>
      <p:sp>
        <p:nvSpPr>
          <p:cNvPr id="9" name="Slide Number Placeholder 8">
            <a:extLst>
              <a:ext uri="{FF2B5EF4-FFF2-40B4-BE49-F238E27FC236}">
                <a16:creationId xmlns:a16="http://schemas.microsoft.com/office/drawing/2014/main" id="{1BB4ABA6-0062-43F1-9B0C-5CCC5DF9D8F0}"/>
              </a:ext>
            </a:extLst>
          </p:cNvPr>
          <p:cNvSpPr>
            <a:spLocks noGrp="1"/>
          </p:cNvSpPr>
          <p:nvPr>
            <p:ph type="sldNum" sz="quarter" idx="12"/>
          </p:nvPr>
        </p:nvSpPr>
        <p:spPr/>
        <p:txBody>
          <a:bodyPr/>
          <a:lstStyle/>
          <a:p>
            <a:fld id="{F12FD693-7EEE-EB4B-8E4A-5201F802BE3C}" type="slidenum">
              <a:rPr lang="en-US" smtClean="0"/>
              <a:t>14</a:t>
            </a:fld>
            <a:endParaRPr lang="en-US"/>
          </a:p>
        </p:txBody>
      </p:sp>
    </p:spTree>
    <p:extLst>
      <p:ext uri="{BB962C8B-B14F-4D97-AF65-F5344CB8AC3E}">
        <p14:creationId xmlns:p14="http://schemas.microsoft.com/office/powerpoint/2010/main" val="64884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AD62-7D90-4673-95F8-0367C3AA813B}"/>
              </a:ext>
            </a:extLst>
          </p:cNvPr>
          <p:cNvSpPr>
            <a:spLocks noGrp="1"/>
          </p:cNvSpPr>
          <p:nvPr>
            <p:ph type="title"/>
          </p:nvPr>
        </p:nvSpPr>
        <p:spPr/>
        <p:txBody>
          <a:bodyPr/>
          <a:lstStyle/>
          <a:p>
            <a:r>
              <a:rPr lang="en-US" altLang="zh-HK" dirty="0"/>
              <a:t>Reminders</a:t>
            </a:r>
            <a:endParaRPr lang="zh-HK" altLang="en-US" dirty="0"/>
          </a:p>
        </p:txBody>
      </p:sp>
      <p:sp>
        <p:nvSpPr>
          <p:cNvPr id="3" name="Content Placeholder 2">
            <a:extLst>
              <a:ext uri="{FF2B5EF4-FFF2-40B4-BE49-F238E27FC236}">
                <a16:creationId xmlns:a16="http://schemas.microsoft.com/office/drawing/2014/main" id="{6313ED73-CD81-4E72-969F-5E06832B789E}"/>
              </a:ext>
            </a:extLst>
          </p:cNvPr>
          <p:cNvSpPr>
            <a:spLocks noGrp="1"/>
          </p:cNvSpPr>
          <p:nvPr>
            <p:ph idx="1"/>
          </p:nvPr>
        </p:nvSpPr>
        <p:spPr/>
        <p:txBody>
          <a:bodyPr>
            <a:normAutofit fontScale="92500" lnSpcReduction="10000"/>
          </a:bodyPr>
          <a:lstStyle/>
          <a:p>
            <a:r>
              <a:rPr lang="en-US" altLang="zh-HK" sz="2400" dirty="0"/>
              <a:t>Please remember your password for the online judge</a:t>
            </a:r>
          </a:p>
          <a:p>
            <a:r>
              <a:rPr lang="en-US" altLang="zh-HK" sz="2400" dirty="0"/>
              <a:t>Please start your assignment early</a:t>
            </a:r>
          </a:p>
          <a:p>
            <a:pPr lvl="1"/>
            <a:r>
              <a:rPr lang="en-US" altLang="zh-HK" sz="2000" dirty="0"/>
              <a:t>And report any issues as early as possible. Some issues regarding the registration of the OJ were reported not until some hours before the deadline. For such cases of failure of code submission, we may not grade your lab.</a:t>
            </a:r>
          </a:p>
          <a:p>
            <a:pPr lvl="1"/>
            <a:r>
              <a:rPr lang="en-US" altLang="zh-HK" sz="2000" dirty="0"/>
              <a:t>Penalty:</a:t>
            </a:r>
          </a:p>
          <a:p>
            <a:pPr lvl="2"/>
            <a:r>
              <a:rPr lang="en-US" altLang="zh-HK" sz="1800" dirty="0"/>
              <a:t>-10 marks/day pro rata for first two days after deadline</a:t>
            </a:r>
          </a:p>
          <a:p>
            <a:pPr lvl="2"/>
            <a:r>
              <a:rPr lang="en-US" altLang="zh-HK" sz="1800" dirty="0"/>
              <a:t>-10 marks/hour pro rata afterwards (so you get 0 marks if you submit 2 day 8 hours after the deadline)</a:t>
            </a:r>
          </a:p>
          <a:p>
            <a:r>
              <a:rPr lang="en-US" altLang="zh-HK" sz="2400" dirty="0"/>
              <a:t>Grading is based on the </a:t>
            </a:r>
            <a:r>
              <a:rPr lang="en-US" altLang="zh-HK" sz="2400" b="1" dirty="0"/>
              <a:t>last</a:t>
            </a:r>
            <a:r>
              <a:rPr lang="en-US" altLang="zh-HK" sz="2400" dirty="0"/>
              <a:t> submission</a:t>
            </a:r>
          </a:p>
          <a:p>
            <a:r>
              <a:rPr lang="en-US" altLang="zh-HK" sz="2400" dirty="0"/>
              <a:t>Write your own code</a:t>
            </a:r>
          </a:p>
          <a:p>
            <a:pPr lvl="1"/>
            <a:r>
              <a:rPr lang="en-US" altLang="zh-HK" sz="2000" dirty="0"/>
              <a:t>We will check your code</a:t>
            </a:r>
          </a:p>
          <a:p>
            <a:pPr lvl="1"/>
            <a:r>
              <a:rPr lang="en-US" altLang="zh-HK" sz="2000" dirty="0"/>
              <a:t>Suspected cases of plagiarism will be reported</a:t>
            </a:r>
          </a:p>
          <a:p>
            <a:r>
              <a:rPr lang="en-US" altLang="zh-HK" sz="2400" dirty="0"/>
              <a:t>Questions?</a:t>
            </a:r>
          </a:p>
        </p:txBody>
      </p:sp>
      <p:sp>
        <p:nvSpPr>
          <p:cNvPr id="4" name="Date Placeholder 3">
            <a:extLst>
              <a:ext uri="{FF2B5EF4-FFF2-40B4-BE49-F238E27FC236}">
                <a16:creationId xmlns:a16="http://schemas.microsoft.com/office/drawing/2014/main" id="{99D32DF2-FBC7-4441-A477-D33693A72544}"/>
              </a:ext>
            </a:extLst>
          </p:cNvPr>
          <p:cNvSpPr>
            <a:spLocks noGrp="1"/>
          </p:cNvSpPr>
          <p:nvPr>
            <p:ph type="dt" sz="half" idx="10"/>
          </p:nvPr>
        </p:nvSpPr>
        <p:spPr/>
        <p:txBody>
          <a:bodyPr/>
          <a:lstStyle/>
          <a:p>
            <a:r>
              <a:rPr lang="en-US" altLang="zh-HK" dirty="0"/>
              <a:t>26/3/2020</a:t>
            </a:r>
            <a:endParaRPr lang="en-US" altLang="zh-CN" dirty="0"/>
          </a:p>
        </p:txBody>
      </p:sp>
      <p:sp>
        <p:nvSpPr>
          <p:cNvPr id="5" name="Footer Placeholder 4">
            <a:extLst>
              <a:ext uri="{FF2B5EF4-FFF2-40B4-BE49-F238E27FC236}">
                <a16:creationId xmlns:a16="http://schemas.microsoft.com/office/drawing/2014/main" id="{6A45C9F8-0A96-43AB-83D7-C22FC5A1644A}"/>
              </a:ext>
            </a:extLst>
          </p:cNvPr>
          <p:cNvSpPr>
            <a:spLocks noGrp="1"/>
          </p:cNvSpPr>
          <p:nvPr>
            <p:ph type="ftr" sz="quarter" idx="11"/>
          </p:nvPr>
        </p:nvSpPr>
        <p:spPr/>
        <p:txBody>
          <a:bodyPr/>
          <a:lstStyle/>
          <a:p>
            <a:r>
              <a:rPr lang="en-US" altLang="zh-CN" dirty="0"/>
              <a:t>CSCI2100C Lab 3</a:t>
            </a:r>
            <a:endParaRPr lang="en-US" altLang="zh-CN" dirty="0"/>
          </a:p>
        </p:txBody>
      </p:sp>
      <p:sp>
        <p:nvSpPr>
          <p:cNvPr id="6" name="Slide Number Placeholder 5">
            <a:extLst>
              <a:ext uri="{FF2B5EF4-FFF2-40B4-BE49-F238E27FC236}">
                <a16:creationId xmlns:a16="http://schemas.microsoft.com/office/drawing/2014/main" id="{5115C89F-DF1E-4216-B26F-9ACC664CFD9B}"/>
              </a:ext>
            </a:extLst>
          </p:cNvPr>
          <p:cNvSpPr>
            <a:spLocks noGrp="1"/>
          </p:cNvSpPr>
          <p:nvPr>
            <p:ph type="sldNum" sz="quarter" idx="12"/>
          </p:nvPr>
        </p:nvSpPr>
        <p:spPr/>
        <p:txBody>
          <a:bodyPr/>
          <a:lstStyle/>
          <a:p>
            <a:fld id="{F12FD693-7EEE-EB4B-8E4A-5201F802BE3C}" type="slidenum">
              <a:rPr lang="en-US" smtClean="0"/>
              <a:t>2</a:t>
            </a:fld>
            <a:endParaRPr lang="en-US"/>
          </a:p>
        </p:txBody>
      </p:sp>
    </p:spTree>
    <p:extLst>
      <p:ext uri="{BB962C8B-B14F-4D97-AF65-F5344CB8AC3E}">
        <p14:creationId xmlns:p14="http://schemas.microsoft.com/office/powerpoint/2010/main" val="342164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smtClean="0"/>
              <a:t>Merge Sort</a:t>
            </a:r>
            <a:endParaRPr lang="en-US" dirty="0"/>
          </a:p>
          <a:p>
            <a:r>
              <a:rPr lang="en-US" dirty="0" smtClean="0"/>
              <a:t>BST (binary search tree)</a:t>
            </a:r>
            <a:endParaRPr lang="en-US" dirty="0"/>
          </a:p>
          <a:p>
            <a:r>
              <a:rPr lang="en-US" dirty="0" smtClean="0"/>
              <a:t>Overview </a:t>
            </a:r>
            <a:r>
              <a:rPr lang="en-US" dirty="0"/>
              <a:t>of Lab </a:t>
            </a:r>
            <a:r>
              <a:rPr lang="en-US" dirty="0" smtClean="0"/>
              <a:t>3 </a:t>
            </a:r>
            <a:r>
              <a:rPr lang="en-US" dirty="0"/>
              <a:t>Problems</a:t>
            </a:r>
          </a:p>
        </p:txBody>
      </p:sp>
      <p:sp>
        <p:nvSpPr>
          <p:cNvPr id="12" name="Date Placeholder 11">
            <a:extLst>
              <a:ext uri="{FF2B5EF4-FFF2-40B4-BE49-F238E27FC236}">
                <a16:creationId xmlns:a16="http://schemas.microsoft.com/office/drawing/2014/main" id="{99028D45-8450-46A9-B92E-8A8359522368}"/>
              </a:ext>
            </a:extLst>
          </p:cNvPr>
          <p:cNvSpPr>
            <a:spLocks noGrp="1"/>
          </p:cNvSpPr>
          <p:nvPr>
            <p:ph type="dt" sz="half" idx="10"/>
          </p:nvPr>
        </p:nvSpPr>
        <p:spPr/>
        <p:txBody>
          <a:bodyPr/>
          <a:lstStyle/>
          <a:p>
            <a:r>
              <a:rPr lang="en-US" altLang="zh-HK" dirty="0"/>
              <a:t>26/3/2020</a:t>
            </a:r>
            <a:endParaRPr lang="en-US" altLang="zh-CN" dirty="0"/>
          </a:p>
        </p:txBody>
      </p:sp>
      <p:sp>
        <p:nvSpPr>
          <p:cNvPr id="13" name="Footer Placeholder 12">
            <a:extLst>
              <a:ext uri="{FF2B5EF4-FFF2-40B4-BE49-F238E27FC236}">
                <a16:creationId xmlns:a16="http://schemas.microsoft.com/office/drawing/2014/main" id="{38B9A443-2E5E-4225-BF95-8BAB8213F482}"/>
              </a:ext>
            </a:extLst>
          </p:cNvPr>
          <p:cNvSpPr>
            <a:spLocks noGrp="1"/>
          </p:cNvSpPr>
          <p:nvPr>
            <p:ph type="ftr" sz="quarter" idx="11"/>
          </p:nvPr>
        </p:nvSpPr>
        <p:spPr/>
        <p:txBody>
          <a:bodyPr/>
          <a:lstStyle/>
          <a:p>
            <a:r>
              <a:rPr lang="en-US" altLang="zh-CN" dirty="0"/>
              <a:t>CSCI2100C Lab 3</a:t>
            </a:r>
            <a:endParaRPr lang="en-US" altLang="zh-CN" dirty="0"/>
          </a:p>
        </p:txBody>
      </p:sp>
      <p:sp>
        <p:nvSpPr>
          <p:cNvPr id="14" name="Slide Number Placeholder 13">
            <a:extLst>
              <a:ext uri="{FF2B5EF4-FFF2-40B4-BE49-F238E27FC236}">
                <a16:creationId xmlns:a16="http://schemas.microsoft.com/office/drawing/2014/main" id="{8E1B68AB-BE9A-42CD-AED5-309DA5D60AF2}"/>
              </a:ext>
            </a:extLst>
          </p:cNvPr>
          <p:cNvSpPr>
            <a:spLocks noGrp="1"/>
          </p:cNvSpPr>
          <p:nvPr>
            <p:ph type="sldNum" sz="quarter" idx="12"/>
          </p:nvPr>
        </p:nvSpPr>
        <p:spPr/>
        <p:txBody>
          <a:bodyPr/>
          <a:lstStyle/>
          <a:p>
            <a:fld id="{F12FD693-7EEE-EB4B-8E4A-5201F802BE3C}" type="slidenum">
              <a:rPr lang="en-US" smtClean="0"/>
              <a:t>3</a:t>
            </a:fld>
            <a:endParaRPr lang="en-US"/>
          </a:p>
        </p:txBody>
      </p:sp>
    </p:spTree>
    <p:extLst>
      <p:ext uri="{BB962C8B-B14F-4D97-AF65-F5344CB8AC3E}">
        <p14:creationId xmlns:p14="http://schemas.microsoft.com/office/powerpoint/2010/main" val="786733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zh-CN" b="1" dirty="0"/>
              <a:t>Merge Sort</a:t>
            </a:r>
          </a:p>
          <a:p>
            <a:r>
              <a:rPr lang="en-US" altLang="zh-CN" dirty="0"/>
              <a:t>BST (binary search tree)</a:t>
            </a:r>
          </a:p>
          <a:p>
            <a:r>
              <a:rPr lang="en-US" altLang="zh-CN" dirty="0"/>
              <a:t>Overview of Lab 3 Problems</a:t>
            </a:r>
            <a:endParaRPr lang="en-US" altLang="zh-CN" dirty="0"/>
          </a:p>
        </p:txBody>
      </p:sp>
      <p:sp>
        <p:nvSpPr>
          <p:cNvPr id="7" name="Date Placeholder 6">
            <a:extLst>
              <a:ext uri="{FF2B5EF4-FFF2-40B4-BE49-F238E27FC236}">
                <a16:creationId xmlns:a16="http://schemas.microsoft.com/office/drawing/2014/main" id="{B96945A9-C33C-4769-A2D8-C2E328EB334B}"/>
              </a:ext>
            </a:extLst>
          </p:cNvPr>
          <p:cNvSpPr>
            <a:spLocks noGrp="1"/>
          </p:cNvSpPr>
          <p:nvPr>
            <p:ph type="dt" sz="half" idx="10"/>
          </p:nvPr>
        </p:nvSpPr>
        <p:spPr/>
        <p:txBody>
          <a:bodyPr/>
          <a:lstStyle/>
          <a:p>
            <a:r>
              <a:rPr lang="en-US" altLang="zh-HK" dirty="0"/>
              <a:t>26/3/2020</a:t>
            </a:r>
            <a:endParaRPr lang="en-US" altLang="zh-CN" dirty="0"/>
          </a:p>
        </p:txBody>
      </p:sp>
      <p:sp>
        <p:nvSpPr>
          <p:cNvPr id="8" name="Footer Placeholder 7">
            <a:extLst>
              <a:ext uri="{FF2B5EF4-FFF2-40B4-BE49-F238E27FC236}">
                <a16:creationId xmlns:a16="http://schemas.microsoft.com/office/drawing/2014/main" id="{795B0469-4E6F-4C7E-883E-8F95D923F0F2}"/>
              </a:ext>
            </a:extLst>
          </p:cNvPr>
          <p:cNvSpPr>
            <a:spLocks noGrp="1"/>
          </p:cNvSpPr>
          <p:nvPr>
            <p:ph type="ftr" sz="quarter" idx="11"/>
          </p:nvPr>
        </p:nvSpPr>
        <p:spPr/>
        <p:txBody>
          <a:bodyPr/>
          <a:lstStyle/>
          <a:p>
            <a:r>
              <a:rPr lang="en-US" altLang="zh-CN" dirty="0"/>
              <a:t>CSCI2100C Lab 3</a:t>
            </a:r>
            <a:endParaRPr lang="en-US" altLang="zh-CN" dirty="0"/>
          </a:p>
        </p:txBody>
      </p:sp>
      <p:sp>
        <p:nvSpPr>
          <p:cNvPr id="9" name="Slide Number Placeholder 8">
            <a:extLst>
              <a:ext uri="{FF2B5EF4-FFF2-40B4-BE49-F238E27FC236}">
                <a16:creationId xmlns:a16="http://schemas.microsoft.com/office/drawing/2014/main" id="{4162C879-CDB7-49B5-ABAC-9B9D2665C354}"/>
              </a:ext>
            </a:extLst>
          </p:cNvPr>
          <p:cNvSpPr>
            <a:spLocks noGrp="1"/>
          </p:cNvSpPr>
          <p:nvPr>
            <p:ph type="sldNum" sz="quarter" idx="12"/>
          </p:nvPr>
        </p:nvSpPr>
        <p:spPr/>
        <p:txBody>
          <a:bodyPr/>
          <a:lstStyle/>
          <a:p>
            <a:fld id="{F12FD693-7EEE-EB4B-8E4A-5201F802BE3C}" type="slidenum">
              <a:rPr lang="en-US" smtClean="0"/>
              <a:t>4</a:t>
            </a:fld>
            <a:endParaRPr lang="en-US"/>
          </a:p>
        </p:txBody>
      </p:sp>
    </p:spTree>
    <p:extLst>
      <p:ext uri="{BB962C8B-B14F-4D97-AF65-F5344CB8AC3E}">
        <p14:creationId xmlns:p14="http://schemas.microsoft.com/office/powerpoint/2010/main" val="2714133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smtClean="0"/>
              <a:t>Merge Sort</a:t>
            </a:r>
            <a:r>
              <a:rPr lang="en-US" altLang="zh-HK" dirty="0"/>
              <a:t/>
            </a:r>
            <a:br>
              <a:rPr lang="en-US" altLang="zh-HK" dirty="0"/>
            </a:br>
            <a:r>
              <a:rPr lang="en-US" altLang="zh-HK" sz="2400" dirty="0"/>
              <a:t>Properties</a:t>
            </a:r>
            <a:endParaRPr lang="zh-HK" altLang="en-US" dirty="0"/>
          </a:p>
        </p:txBody>
      </p:sp>
      <p:sp>
        <p:nvSpPr>
          <p:cNvPr id="8" name="Date Placeholder 7">
            <a:extLst>
              <a:ext uri="{FF2B5EF4-FFF2-40B4-BE49-F238E27FC236}">
                <a16:creationId xmlns:a16="http://schemas.microsoft.com/office/drawing/2014/main" id="{714160F7-D9DE-4648-B45A-C4A65E4DEA93}"/>
              </a:ext>
            </a:extLst>
          </p:cNvPr>
          <p:cNvSpPr>
            <a:spLocks noGrp="1"/>
          </p:cNvSpPr>
          <p:nvPr>
            <p:ph type="dt" sz="half" idx="10"/>
          </p:nvPr>
        </p:nvSpPr>
        <p:spPr/>
        <p:txBody>
          <a:bodyPr/>
          <a:lstStyle/>
          <a:p>
            <a:r>
              <a:rPr lang="en-US" altLang="zh-HK" dirty="0"/>
              <a:t>26/3/2020</a:t>
            </a:r>
            <a:endParaRPr lang="en-US" altLang="zh-CN" dirty="0"/>
          </a:p>
        </p:txBody>
      </p:sp>
      <p:sp>
        <p:nvSpPr>
          <p:cNvPr id="9" name="Footer Placeholder 8">
            <a:extLst>
              <a:ext uri="{FF2B5EF4-FFF2-40B4-BE49-F238E27FC236}">
                <a16:creationId xmlns:a16="http://schemas.microsoft.com/office/drawing/2014/main" id="{77ACBCF4-54A8-4BCC-B2B1-71A604449BFF}"/>
              </a:ext>
            </a:extLst>
          </p:cNvPr>
          <p:cNvSpPr>
            <a:spLocks noGrp="1"/>
          </p:cNvSpPr>
          <p:nvPr>
            <p:ph type="ftr" sz="quarter" idx="11"/>
          </p:nvPr>
        </p:nvSpPr>
        <p:spPr/>
        <p:txBody>
          <a:bodyPr/>
          <a:lstStyle/>
          <a:p>
            <a:r>
              <a:rPr lang="en-US" altLang="zh-CN" dirty="0"/>
              <a:t>CSCI2100C Lab 3</a:t>
            </a:r>
            <a:endParaRPr lang="en-US" altLang="zh-CN" dirty="0"/>
          </a:p>
        </p:txBody>
      </p:sp>
      <p:sp>
        <p:nvSpPr>
          <p:cNvPr id="11" name="Slide Number Placeholder 10">
            <a:extLst>
              <a:ext uri="{FF2B5EF4-FFF2-40B4-BE49-F238E27FC236}">
                <a16:creationId xmlns:a16="http://schemas.microsoft.com/office/drawing/2014/main" id="{271A7CB1-D75C-41A4-B0AA-15AA1CA29CB1}"/>
              </a:ext>
            </a:extLst>
          </p:cNvPr>
          <p:cNvSpPr>
            <a:spLocks noGrp="1"/>
          </p:cNvSpPr>
          <p:nvPr>
            <p:ph type="sldNum" sz="quarter" idx="12"/>
          </p:nvPr>
        </p:nvSpPr>
        <p:spPr/>
        <p:txBody>
          <a:bodyPr/>
          <a:lstStyle/>
          <a:p>
            <a:fld id="{F12FD693-7EEE-EB4B-8E4A-5201F802BE3C}" type="slidenum">
              <a:rPr lang="en-US" smtClean="0"/>
              <a:t>5</a:t>
            </a:fld>
            <a:endParaRPr lang="en-US"/>
          </a:p>
        </p:txBody>
      </p:sp>
      <p:pic>
        <p:nvPicPr>
          <p:cNvPr id="1026" name="Picture 2" descr="https://upload.wikimedia.org/wikipedia/commons/thumb/e/e6/Merge_sort_algorithm_diagram.svg/1024px-Merge_sort_algorithm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3698" y="672856"/>
            <a:ext cx="5383579" cy="5183798"/>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2">
            <a:extLst>
              <a:ext uri="{FF2B5EF4-FFF2-40B4-BE49-F238E27FC236}">
                <a16:creationId xmlns:a16="http://schemas.microsoft.com/office/drawing/2014/main" id="{1BABDE00-22D6-49E6-9C74-8E008345B0B9}"/>
              </a:ext>
            </a:extLst>
          </p:cNvPr>
          <p:cNvSpPr>
            <a:spLocks noGrp="1"/>
          </p:cNvSpPr>
          <p:nvPr>
            <p:ph idx="1"/>
          </p:nvPr>
        </p:nvSpPr>
        <p:spPr>
          <a:xfrm>
            <a:off x="838200" y="1822450"/>
            <a:ext cx="4718538" cy="4351338"/>
          </a:xfrm>
        </p:spPr>
        <p:txBody>
          <a:bodyPr>
            <a:noAutofit/>
          </a:bodyPr>
          <a:lstStyle/>
          <a:p>
            <a:r>
              <a:rPr lang="en-US" altLang="zh-CN" sz="2000" dirty="0">
                <a:latin typeface="+mn-lt"/>
              </a:rPr>
              <a:t>As one may understand from the </a:t>
            </a:r>
            <a:r>
              <a:rPr lang="en-US" altLang="zh-CN" sz="2000" dirty="0" smtClean="0">
                <a:latin typeface="+mn-lt"/>
              </a:rPr>
              <a:t>right image, </a:t>
            </a:r>
            <a:r>
              <a:rPr lang="en-US" altLang="zh-CN" sz="2000" dirty="0">
                <a:latin typeface="+mn-lt"/>
              </a:rPr>
              <a:t>at each step a list of size M is being divided into 2 </a:t>
            </a:r>
            <a:r>
              <a:rPr lang="en-US" altLang="zh-CN" sz="2000" dirty="0" err="1">
                <a:latin typeface="+mn-lt"/>
              </a:rPr>
              <a:t>sublists</a:t>
            </a:r>
            <a:r>
              <a:rPr lang="en-US" altLang="zh-CN" sz="2000" dirty="0">
                <a:latin typeface="+mn-lt"/>
              </a:rPr>
              <a:t> of size M/2, until no further division can be done. To understand better, consider a </a:t>
            </a:r>
            <a:r>
              <a:rPr lang="en-US" altLang="zh-CN" sz="2000" dirty="0" smtClean="0">
                <a:latin typeface="+mn-lt"/>
              </a:rPr>
              <a:t>larger </a:t>
            </a:r>
            <a:r>
              <a:rPr lang="en-US" altLang="zh-CN" sz="2000" dirty="0">
                <a:latin typeface="+mn-lt"/>
              </a:rPr>
              <a:t>array A containing the elements </a:t>
            </a:r>
            <a:r>
              <a:rPr lang="en-US" altLang="zh-CN" sz="2000" dirty="0" smtClean="0">
                <a:latin typeface="+mn-lt"/>
              </a:rPr>
              <a:t>(38, 27, 43, 3).</a:t>
            </a:r>
            <a:endParaRPr lang="en-US" altLang="zh-CN" sz="2000" dirty="0">
              <a:latin typeface="+mn-lt"/>
            </a:endParaRPr>
          </a:p>
          <a:p>
            <a:r>
              <a:rPr lang="en-US" altLang="zh-CN" sz="2000" dirty="0">
                <a:latin typeface="+mn-lt"/>
              </a:rPr>
              <a:t>At the first step this list of size </a:t>
            </a:r>
            <a:r>
              <a:rPr lang="en-US" altLang="zh-CN" sz="2000" dirty="0" smtClean="0">
                <a:latin typeface="+mn-lt"/>
              </a:rPr>
              <a:t>4</a:t>
            </a:r>
            <a:r>
              <a:rPr lang="en-US" altLang="zh-CN" sz="2000" dirty="0">
                <a:latin typeface="+mn-lt"/>
              </a:rPr>
              <a:t> is divided into 2 </a:t>
            </a:r>
            <a:r>
              <a:rPr lang="en-US" altLang="zh-CN" sz="2000" dirty="0" err="1">
                <a:latin typeface="+mn-lt"/>
              </a:rPr>
              <a:t>sublists</a:t>
            </a:r>
            <a:r>
              <a:rPr lang="en-US" altLang="zh-CN" sz="2000" dirty="0">
                <a:latin typeface="+mn-lt"/>
              </a:rPr>
              <a:t> the first consisting of elements </a:t>
            </a:r>
            <a:r>
              <a:rPr lang="en-US" altLang="zh-CN" sz="2000" dirty="0" smtClean="0">
                <a:latin typeface="+mn-lt"/>
              </a:rPr>
              <a:t>(38, 27</a:t>
            </a:r>
            <a:r>
              <a:rPr lang="en-US" altLang="zh-CN" sz="2000" dirty="0">
                <a:latin typeface="+mn-lt"/>
              </a:rPr>
              <a:t>) and the second one being </a:t>
            </a:r>
            <a:r>
              <a:rPr lang="en-US" altLang="zh-CN" sz="2000" dirty="0" smtClean="0">
                <a:latin typeface="+mn-lt"/>
              </a:rPr>
              <a:t>(43, 3). </a:t>
            </a:r>
            <a:r>
              <a:rPr lang="en-US" altLang="zh-CN" sz="2000" dirty="0">
                <a:latin typeface="+mn-lt"/>
              </a:rPr>
              <a:t>Now, the first list consisting of elements </a:t>
            </a:r>
            <a:r>
              <a:rPr lang="en-US" altLang="zh-CN" sz="2000" dirty="0" smtClean="0">
                <a:latin typeface="+mn-lt"/>
              </a:rPr>
              <a:t>(38, 27)</a:t>
            </a:r>
            <a:r>
              <a:rPr lang="en-US" altLang="zh-CN" sz="2000" dirty="0">
                <a:latin typeface="+mn-lt"/>
              </a:rPr>
              <a:t> is further divided into 2 </a:t>
            </a:r>
            <a:r>
              <a:rPr lang="en-US" altLang="zh-CN" sz="2000" dirty="0" err="1">
                <a:latin typeface="+mn-lt"/>
              </a:rPr>
              <a:t>sublists</a:t>
            </a:r>
            <a:r>
              <a:rPr lang="en-US" altLang="zh-CN" sz="2000" dirty="0">
                <a:latin typeface="+mn-lt"/>
              </a:rPr>
              <a:t> consisting of elements </a:t>
            </a:r>
            <a:r>
              <a:rPr lang="en-US" altLang="zh-CN" sz="2000" dirty="0" smtClean="0">
                <a:latin typeface="+mn-lt"/>
              </a:rPr>
              <a:t>(38)</a:t>
            </a:r>
            <a:r>
              <a:rPr lang="en-US" altLang="zh-CN" sz="2000" dirty="0">
                <a:latin typeface="+mn-lt"/>
              </a:rPr>
              <a:t> and </a:t>
            </a:r>
            <a:r>
              <a:rPr lang="en-US" altLang="zh-CN" sz="2000" dirty="0" smtClean="0">
                <a:latin typeface="+mn-lt"/>
              </a:rPr>
              <a:t>(27</a:t>
            </a:r>
            <a:r>
              <a:rPr lang="en-US" altLang="zh-CN" sz="2000" dirty="0">
                <a:latin typeface="+mn-lt"/>
              </a:rPr>
              <a:t>) respectively</a:t>
            </a:r>
            <a:r>
              <a:rPr lang="en-US" altLang="zh-CN" sz="2000" dirty="0" smtClean="0">
                <a:latin typeface="+mn-lt"/>
              </a:rPr>
              <a:t>.</a:t>
            </a:r>
            <a:r>
              <a:rPr lang="en-US" altLang="zh-CN" sz="2000" dirty="0">
                <a:latin typeface="+mn-lt"/>
              </a:rPr>
              <a:t/>
            </a:r>
            <a:br>
              <a:rPr lang="en-US" altLang="zh-CN" sz="2000" dirty="0">
                <a:latin typeface="+mn-lt"/>
              </a:rPr>
            </a:br>
            <a:endParaRPr lang="zh-HK" altLang="en-US" sz="2000" dirty="0">
              <a:latin typeface="+mn-lt"/>
            </a:endParaRPr>
          </a:p>
        </p:txBody>
      </p:sp>
    </p:spTree>
    <p:extLst>
      <p:ext uri="{BB962C8B-B14F-4D97-AF65-F5344CB8AC3E}">
        <p14:creationId xmlns:p14="http://schemas.microsoft.com/office/powerpoint/2010/main" val="2886138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normAutofit/>
          </a:bodyPr>
          <a:lstStyle/>
          <a:p>
            <a:r>
              <a:rPr lang="en-US" altLang="zh-HK" dirty="0"/>
              <a:t>Merge </a:t>
            </a:r>
            <a:r>
              <a:rPr lang="en-US" altLang="zh-HK" dirty="0" smtClean="0"/>
              <a:t>Sort</a:t>
            </a:r>
            <a:r>
              <a:rPr lang="en-US" altLang="zh-HK" dirty="0"/>
              <a:t/>
            </a:r>
            <a:br>
              <a:rPr lang="en-US" altLang="zh-HK" dirty="0"/>
            </a:br>
            <a:r>
              <a:rPr lang="en-US" altLang="zh-HK" sz="2400" dirty="0"/>
              <a:t>Properties</a:t>
            </a:r>
            <a:endParaRPr lang="zh-HK" altLang="en-US" dirty="0"/>
          </a:p>
        </p:txBody>
      </p:sp>
      <p:sp>
        <p:nvSpPr>
          <p:cNvPr id="8" name="Date Placeholder 7">
            <a:extLst>
              <a:ext uri="{FF2B5EF4-FFF2-40B4-BE49-F238E27FC236}">
                <a16:creationId xmlns:a16="http://schemas.microsoft.com/office/drawing/2014/main" id="{714160F7-D9DE-4648-B45A-C4A65E4DEA93}"/>
              </a:ext>
            </a:extLst>
          </p:cNvPr>
          <p:cNvSpPr>
            <a:spLocks noGrp="1"/>
          </p:cNvSpPr>
          <p:nvPr>
            <p:ph type="dt" sz="half" idx="10"/>
          </p:nvPr>
        </p:nvSpPr>
        <p:spPr/>
        <p:txBody>
          <a:bodyPr/>
          <a:lstStyle/>
          <a:p>
            <a:r>
              <a:rPr lang="en-US" altLang="zh-HK" dirty="0"/>
              <a:t>26/3/2020</a:t>
            </a:r>
            <a:endParaRPr lang="en-US" altLang="zh-CN" dirty="0"/>
          </a:p>
        </p:txBody>
      </p:sp>
      <p:sp>
        <p:nvSpPr>
          <p:cNvPr id="9" name="Footer Placeholder 8">
            <a:extLst>
              <a:ext uri="{FF2B5EF4-FFF2-40B4-BE49-F238E27FC236}">
                <a16:creationId xmlns:a16="http://schemas.microsoft.com/office/drawing/2014/main" id="{77ACBCF4-54A8-4BCC-B2B1-71A604449BFF}"/>
              </a:ext>
            </a:extLst>
          </p:cNvPr>
          <p:cNvSpPr>
            <a:spLocks noGrp="1"/>
          </p:cNvSpPr>
          <p:nvPr>
            <p:ph type="ftr" sz="quarter" idx="11"/>
          </p:nvPr>
        </p:nvSpPr>
        <p:spPr/>
        <p:txBody>
          <a:bodyPr/>
          <a:lstStyle/>
          <a:p>
            <a:r>
              <a:rPr lang="en-US" altLang="zh-CN" dirty="0"/>
              <a:t>CSCI2100C Lab 3</a:t>
            </a:r>
            <a:endParaRPr lang="en-US" altLang="zh-CN" dirty="0"/>
          </a:p>
        </p:txBody>
      </p:sp>
      <p:sp>
        <p:nvSpPr>
          <p:cNvPr id="11" name="Slide Number Placeholder 10">
            <a:extLst>
              <a:ext uri="{FF2B5EF4-FFF2-40B4-BE49-F238E27FC236}">
                <a16:creationId xmlns:a16="http://schemas.microsoft.com/office/drawing/2014/main" id="{271A7CB1-D75C-41A4-B0AA-15AA1CA29CB1}"/>
              </a:ext>
            </a:extLst>
          </p:cNvPr>
          <p:cNvSpPr>
            <a:spLocks noGrp="1"/>
          </p:cNvSpPr>
          <p:nvPr>
            <p:ph type="sldNum" sz="quarter" idx="12"/>
          </p:nvPr>
        </p:nvSpPr>
        <p:spPr/>
        <p:txBody>
          <a:bodyPr/>
          <a:lstStyle/>
          <a:p>
            <a:fld id="{F12FD693-7EEE-EB4B-8E4A-5201F802BE3C}" type="slidenum">
              <a:rPr lang="en-US" smtClean="0"/>
              <a:t>6</a:t>
            </a:fld>
            <a:endParaRPr lang="en-US"/>
          </a:p>
        </p:txBody>
      </p:sp>
      <p:sp>
        <p:nvSpPr>
          <p:cNvPr id="5" name="矩形 4"/>
          <p:cNvSpPr/>
          <p:nvPr/>
        </p:nvSpPr>
        <p:spPr>
          <a:xfrm>
            <a:off x="838200" y="1724747"/>
            <a:ext cx="4525108" cy="4093428"/>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t>As </a:t>
            </a:r>
            <a:r>
              <a:rPr lang="en-US" altLang="zh-CN" sz="2000" dirty="0"/>
              <a:t>no further breakdown of this list can be done, as each </a:t>
            </a:r>
            <a:r>
              <a:rPr lang="en-US" altLang="zh-CN" sz="2000" dirty="0" err="1"/>
              <a:t>sublist</a:t>
            </a:r>
            <a:r>
              <a:rPr lang="en-US" altLang="zh-CN" sz="2000" dirty="0"/>
              <a:t> consists of a maximum of 1 element, we now start to merge these lists. The 2 sub-lists formed in the last step are then merged together in sorted order using the procedure mentioned above leading to a new list (27, 38). Backtracking further, we then need to merge the list consisting of element </a:t>
            </a:r>
            <a:r>
              <a:rPr lang="en-US" altLang="zh-CN" sz="2000" dirty="0" smtClean="0"/>
              <a:t>(3, 43)</a:t>
            </a:r>
            <a:r>
              <a:rPr lang="en-US" altLang="zh-CN" sz="2000" dirty="0"/>
              <a:t> too with this list, leading to the new sorted list </a:t>
            </a:r>
            <a:r>
              <a:rPr lang="en-US" altLang="zh-CN" sz="2000" dirty="0" smtClean="0"/>
              <a:t>(3, 27, 38, 43)</a:t>
            </a:r>
            <a:endParaRPr lang="en-US" altLang="zh-CN" sz="2000" dirty="0"/>
          </a:p>
          <a:p>
            <a:pPr marL="285750" indent="-285750">
              <a:buFont typeface="Arial" panose="020B0604020202020204" pitchFamily="34" charset="0"/>
              <a:buChar char="•"/>
            </a:pPr>
            <a:r>
              <a:rPr lang="en-US" altLang="zh-CN" sz="2000" dirty="0"/>
              <a:t>Time complexity is O(</a:t>
            </a:r>
            <a:r>
              <a:rPr lang="en-US" altLang="zh-CN" sz="2000" dirty="0" err="1"/>
              <a:t>NlogN</a:t>
            </a:r>
            <a:r>
              <a:rPr lang="en-US" altLang="zh-CN" sz="2000" dirty="0"/>
              <a:t>)</a:t>
            </a:r>
            <a:endParaRPr lang="zh-CN" altLang="en-US" sz="2000" dirty="0"/>
          </a:p>
        </p:txBody>
      </p:sp>
      <p:pic>
        <p:nvPicPr>
          <p:cNvPr id="17" name="Picture 2" descr="https://upload.wikimedia.org/wikipedia/commons/thumb/e/e6/Merge_sort_algorithm_diagram.svg/1024px-Merge_sort_algorithm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221" y="822325"/>
            <a:ext cx="5383579" cy="518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4644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zh-CN" dirty="0"/>
              <a:t>Merge Sort</a:t>
            </a:r>
          </a:p>
          <a:p>
            <a:r>
              <a:rPr lang="en-US" altLang="zh-CN" b="1" dirty="0"/>
              <a:t>BST (binary search tree)</a:t>
            </a:r>
          </a:p>
          <a:p>
            <a:r>
              <a:rPr lang="en-US" altLang="zh-CN" dirty="0"/>
              <a:t>Overview of Lab 3 Problems</a:t>
            </a:r>
            <a:endParaRPr lang="en-US" altLang="zh-CN" dirty="0"/>
          </a:p>
        </p:txBody>
      </p:sp>
      <p:sp>
        <p:nvSpPr>
          <p:cNvPr id="7" name="Date Placeholder 6">
            <a:extLst>
              <a:ext uri="{FF2B5EF4-FFF2-40B4-BE49-F238E27FC236}">
                <a16:creationId xmlns:a16="http://schemas.microsoft.com/office/drawing/2014/main" id="{12B29820-4FD8-46DA-B48F-09830FF75697}"/>
              </a:ext>
            </a:extLst>
          </p:cNvPr>
          <p:cNvSpPr>
            <a:spLocks noGrp="1"/>
          </p:cNvSpPr>
          <p:nvPr>
            <p:ph type="dt" sz="half" idx="10"/>
          </p:nvPr>
        </p:nvSpPr>
        <p:spPr/>
        <p:txBody>
          <a:bodyPr/>
          <a:lstStyle/>
          <a:p>
            <a:r>
              <a:rPr lang="en-US" altLang="zh-HK" dirty="0"/>
              <a:t>26/3/2020</a:t>
            </a:r>
            <a:endParaRPr lang="en-US" altLang="zh-CN" dirty="0"/>
          </a:p>
        </p:txBody>
      </p:sp>
      <p:sp>
        <p:nvSpPr>
          <p:cNvPr id="8" name="Footer Placeholder 7">
            <a:extLst>
              <a:ext uri="{FF2B5EF4-FFF2-40B4-BE49-F238E27FC236}">
                <a16:creationId xmlns:a16="http://schemas.microsoft.com/office/drawing/2014/main" id="{1AC2A24B-22D4-4661-AB58-3FF584B4611E}"/>
              </a:ext>
            </a:extLst>
          </p:cNvPr>
          <p:cNvSpPr>
            <a:spLocks noGrp="1"/>
          </p:cNvSpPr>
          <p:nvPr>
            <p:ph type="ftr" sz="quarter" idx="11"/>
          </p:nvPr>
        </p:nvSpPr>
        <p:spPr/>
        <p:txBody>
          <a:bodyPr/>
          <a:lstStyle/>
          <a:p>
            <a:r>
              <a:rPr lang="en-US" altLang="zh-CN" dirty="0"/>
              <a:t>CSCI2100C Lab 3</a:t>
            </a:r>
            <a:endParaRPr lang="en-US" altLang="zh-CN" dirty="0"/>
          </a:p>
        </p:txBody>
      </p:sp>
      <p:sp>
        <p:nvSpPr>
          <p:cNvPr id="9" name="Slide Number Placeholder 8">
            <a:extLst>
              <a:ext uri="{FF2B5EF4-FFF2-40B4-BE49-F238E27FC236}">
                <a16:creationId xmlns:a16="http://schemas.microsoft.com/office/drawing/2014/main" id="{C2955784-1594-4F3D-A3AF-6CB7A62CCD16}"/>
              </a:ext>
            </a:extLst>
          </p:cNvPr>
          <p:cNvSpPr>
            <a:spLocks noGrp="1"/>
          </p:cNvSpPr>
          <p:nvPr>
            <p:ph type="sldNum" sz="quarter" idx="12"/>
          </p:nvPr>
        </p:nvSpPr>
        <p:spPr/>
        <p:txBody>
          <a:bodyPr/>
          <a:lstStyle/>
          <a:p>
            <a:fld id="{F12FD693-7EEE-EB4B-8E4A-5201F802BE3C}" type="slidenum">
              <a:rPr lang="en-US" smtClean="0"/>
              <a:t>7</a:t>
            </a:fld>
            <a:endParaRPr lang="en-US"/>
          </a:p>
        </p:txBody>
      </p:sp>
    </p:spTree>
    <p:extLst>
      <p:ext uri="{BB962C8B-B14F-4D97-AF65-F5344CB8AC3E}">
        <p14:creationId xmlns:p14="http://schemas.microsoft.com/office/powerpoint/2010/main" val="3462204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CF8F-D34F-4A3A-8D4D-1FC5C46D12B8}"/>
              </a:ext>
            </a:extLst>
          </p:cNvPr>
          <p:cNvSpPr>
            <a:spLocks noGrp="1"/>
          </p:cNvSpPr>
          <p:nvPr>
            <p:ph type="title"/>
          </p:nvPr>
        </p:nvSpPr>
        <p:spPr/>
        <p:txBody>
          <a:bodyPr/>
          <a:lstStyle/>
          <a:p>
            <a:r>
              <a:rPr lang="en-US" altLang="zh-HK" dirty="0" smtClean="0"/>
              <a:t>BST (binary search tree)</a:t>
            </a:r>
            <a:r>
              <a:rPr lang="en-US" altLang="zh-HK" dirty="0" smtClean="0"/>
              <a:t/>
            </a:r>
            <a:br>
              <a:rPr lang="en-US" altLang="zh-HK" dirty="0" smtClean="0"/>
            </a:br>
            <a:r>
              <a:rPr lang="en-US" altLang="zh-HK" sz="2400" dirty="0" smtClean="0"/>
              <a:t>Properties</a:t>
            </a:r>
            <a:endParaRPr lang="zh-HK" altLang="en-US" dirty="0"/>
          </a:p>
        </p:txBody>
      </p:sp>
      <p:sp>
        <p:nvSpPr>
          <p:cNvPr id="3" name="Date Placeholder 2">
            <a:extLst>
              <a:ext uri="{FF2B5EF4-FFF2-40B4-BE49-F238E27FC236}">
                <a16:creationId xmlns:a16="http://schemas.microsoft.com/office/drawing/2014/main" id="{5EC496C1-538B-4A84-A9D9-1E0C424D0DDA}"/>
              </a:ext>
            </a:extLst>
          </p:cNvPr>
          <p:cNvSpPr>
            <a:spLocks noGrp="1"/>
          </p:cNvSpPr>
          <p:nvPr>
            <p:ph type="dt" sz="half" idx="10"/>
          </p:nvPr>
        </p:nvSpPr>
        <p:spPr/>
        <p:txBody>
          <a:bodyPr/>
          <a:lstStyle/>
          <a:p>
            <a:r>
              <a:rPr lang="en-US" altLang="zh-HK" dirty="0"/>
              <a:t>26/3/2020</a:t>
            </a:r>
            <a:endParaRPr lang="en-US" altLang="zh-CN" dirty="0"/>
          </a:p>
        </p:txBody>
      </p:sp>
      <p:sp>
        <p:nvSpPr>
          <p:cNvPr id="7" name="Footer Placeholder 6">
            <a:extLst>
              <a:ext uri="{FF2B5EF4-FFF2-40B4-BE49-F238E27FC236}">
                <a16:creationId xmlns:a16="http://schemas.microsoft.com/office/drawing/2014/main" id="{D3B1E27B-B636-4ECD-BA73-38E653563109}"/>
              </a:ext>
            </a:extLst>
          </p:cNvPr>
          <p:cNvSpPr>
            <a:spLocks noGrp="1"/>
          </p:cNvSpPr>
          <p:nvPr>
            <p:ph type="ftr" sz="quarter" idx="11"/>
          </p:nvPr>
        </p:nvSpPr>
        <p:spPr/>
        <p:txBody>
          <a:bodyPr/>
          <a:lstStyle/>
          <a:p>
            <a:r>
              <a:rPr lang="en-US" altLang="zh-CN" dirty="0"/>
              <a:t>CSCI2100C Lab 3</a:t>
            </a:r>
            <a:endParaRPr lang="en-US" altLang="zh-CN" dirty="0"/>
          </a:p>
        </p:txBody>
      </p:sp>
      <p:sp>
        <p:nvSpPr>
          <p:cNvPr id="8" name="Slide Number Placeholder 7">
            <a:extLst>
              <a:ext uri="{FF2B5EF4-FFF2-40B4-BE49-F238E27FC236}">
                <a16:creationId xmlns:a16="http://schemas.microsoft.com/office/drawing/2014/main" id="{9BC0E5E6-1E69-41BB-84B8-77D7685646EC}"/>
              </a:ext>
            </a:extLst>
          </p:cNvPr>
          <p:cNvSpPr>
            <a:spLocks noGrp="1"/>
          </p:cNvSpPr>
          <p:nvPr>
            <p:ph type="sldNum" sz="quarter" idx="12"/>
          </p:nvPr>
        </p:nvSpPr>
        <p:spPr/>
        <p:txBody>
          <a:bodyPr/>
          <a:lstStyle/>
          <a:p>
            <a:fld id="{F12FD693-7EEE-EB4B-8E4A-5201F802BE3C}" type="slidenum">
              <a:rPr lang="en-US" smtClean="0"/>
              <a:t>8</a:t>
            </a:fld>
            <a:endParaRPr lang="en-US"/>
          </a:p>
        </p:txBody>
      </p:sp>
      <p:sp>
        <p:nvSpPr>
          <p:cNvPr id="77" name="矩形 76"/>
          <p:cNvSpPr/>
          <p:nvPr/>
        </p:nvSpPr>
        <p:spPr>
          <a:xfrm>
            <a:off x="838199" y="1690688"/>
            <a:ext cx="4894385" cy="3970318"/>
          </a:xfrm>
          <a:prstGeom prst="rect">
            <a:avLst/>
          </a:prstGeom>
        </p:spPr>
        <p:txBody>
          <a:bodyPr wrap="square">
            <a:spAutoFit/>
          </a:bodyPr>
          <a:lstStyle/>
          <a:p>
            <a:pPr marL="285750" indent="-285750">
              <a:buFont typeface="Arial" panose="020B0604020202020204" pitchFamily="34" charset="0"/>
              <a:buChar char="•"/>
            </a:pPr>
            <a:r>
              <a:rPr lang="en-US" altLang="zh-CN" dirty="0"/>
              <a:t>Binary search trees keep their keys in sorted order, so that lookup and other operations can use the principle of binary search: when looking for a key in a tree (or a place to insert a new key), they traverse the tree from root to leaf, making comparisons to keys stored in the nodes of the tree and deciding, on the basis of the comparison, to continue searching in the left or right subtrees. On average, this means that each comparison allows the operations to skip about half of the tree, so that each lookup, insertion or deletion takes time proportional to the logarithm of the number of items stored in the </a:t>
            </a:r>
            <a:r>
              <a:rPr lang="en-US" altLang="zh-CN" dirty="0" smtClean="0"/>
              <a:t>tree</a:t>
            </a:r>
            <a:endParaRPr lang="zh-CN" altLang="en-US" sz="2000" dirty="0"/>
          </a:p>
        </p:txBody>
      </p:sp>
      <p:pic>
        <p:nvPicPr>
          <p:cNvPr id="3074" name="Picture 2" descr="https://upload.wikimedia.org/wikipedia/commons/thumb/d/da/Binary_search_tree.svg/1280px-Binary_search_tre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8876" y="1690688"/>
            <a:ext cx="4693039" cy="391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558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altLang="zh-CN" dirty="0"/>
              <a:t>Merge Sort</a:t>
            </a:r>
          </a:p>
          <a:p>
            <a:r>
              <a:rPr lang="en-US" altLang="zh-CN" dirty="0"/>
              <a:t>BST (binary search tree)</a:t>
            </a:r>
          </a:p>
          <a:p>
            <a:r>
              <a:rPr lang="en-US" altLang="zh-CN" b="1" dirty="0"/>
              <a:t>Overview of Lab 3 Problems</a:t>
            </a:r>
            <a:endParaRPr lang="en-US" altLang="zh-CN" b="1" dirty="0"/>
          </a:p>
        </p:txBody>
      </p:sp>
      <p:sp>
        <p:nvSpPr>
          <p:cNvPr id="7" name="Date Placeholder 6">
            <a:extLst>
              <a:ext uri="{FF2B5EF4-FFF2-40B4-BE49-F238E27FC236}">
                <a16:creationId xmlns:a16="http://schemas.microsoft.com/office/drawing/2014/main" id="{0A5B52D2-3D21-4AFB-A7EA-D52F55C5D119}"/>
              </a:ext>
            </a:extLst>
          </p:cNvPr>
          <p:cNvSpPr>
            <a:spLocks noGrp="1"/>
          </p:cNvSpPr>
          <p:nvPr>
            <p:ph type="dt" sz="half" idx="10"/>
          </p:nvPr>
        </p:nvSpPr>
        <p:spPr/>
        <p:txBody>
          <a:bodyPr/>
          <a:lstStyle/>
          <a:p>
            <a:r>
              <a:rPr lang="en-US" altLang="zh-HK" dirty="0"/>
              <a:t>26/3/2020</a:t>
            </a:r>
            <a:endParaRPr lang="en-US" altLang="zh-CN" dirty="0"/>
          </a:p>
        </p:txBody>
      </p:sp>
      <p:sp>
        <p:nvSpPr>
          <p:cNvPr id="8" name="Footer Placeholder 7">
            <a:extLst>
              <a:ext uri="{FF2B5EF4-FFF2-40B4-BE49-F238E27FC236}">
                <a16:creationId xmlns:a16="http://schemas.microsoft.com/office/drawing/2014/main" id="{DF5822C6-81D6-4110-A3B4-3B3D4FD1DD13}"/>
              </a:ext>
            </a:extLst>
          </p:cNvPr>
          <p:cNvSpPr>
            <a:spLocks noGrp="1"/>
          </p:cNvSpPr>
          <p:nvPr>
            <p:ph type="ftr" sz="quarter" idx="11"/>
          </p:nvPr>
        </p:nvSpPr>
        <p:spPr/>
        <p:txBody>
          <a:bodyPr/>
          <a:lstStyle/>
          <a:p>
            <a:r>
              <a:rPr lang="en-US" altLang="zh-CN" dirty="0"/>
              <a:t>CSCI2100C Lab 3</a:t>
            </a:r>
            <a:endParaRPr lang="en-US" altLang="zh-CN" dirty="0"/>
          </a:p>
        </p:txBody>
      </p:sp>
      <p:sp>
        <p:nvSpPr>
          <p:cNvPr id="9" name="Slide Number Placeholder 8">
            <a:extLst>
              <a:ext uri="{FF2B5EF4-FFF2-40B4-BE49-F238E27FC236}">
                <a16:creationId xmlns:a16="http://schemas.microsoft.com/office/drawing/2014/main" id="{912C79E6-C91E-4A0D-AFAF-2620F57082CC}"/>
              </a:ext>
            </a:extLst>
          </p:cNvPr>
          <p:cNvSpPr>
            <a:spLocks noGrp="1"/>
          </p:cNvSpPr>
          <p:nvPr>
            <p:ph type="sldNum" sz="quarter" idx="12"/>
          </p:nvPr>
        </p:nvSpPr>
        <p:spPr/>
        <p:txBody>
          <a:bodyPr/>
          <a:lstStyle/>
          <a:p>
            <a:fld id="{F12FD693-7EEE-EB4B-8E4A-5201F802BE3C}" type="slidenum">
              <a:rPr lang="en-US" smtClean="0"/>
              <a:t>9</a:t>
            </a:fld>
            <a:endParaRPr lang="en-US"/>
          </a:p>
        </p:txBody>
      </p:sp>
    </p:spTree>
    <p:extLst>
      <p:ext uri="{BB962C8B-B14F-4D97-AF65-F5344CB8AC3E}">
        <p14:creationId xmlns:p14="http://schemas.microsoft.com/office/powerpoint/2010/main" val="40250817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5012</TotalTime>
  <Words>836</Words>
  <Application>Microsoft Office PowerPoint</Application>
  <PresentationFormat>宽屏</PresentationFormat>
  <Paragraphs>161</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DengXian</vt:lpstr>
      <vt:lpstr>DengXian</vt:lpstr>
      <vt:lpstr>新細明體</vt:lpstr>
      <vt:lpstr>Arial</vt:lpstr>
      <vt:lpstr>Calibri</vt:lpstr>
      <vt:lpstr>Calibri Light</vt:lpstr>
      <vt:lpstr>Consolas</vt:lpstr>
      <vt:lpstr>Office Theme</vt:lpstr>
      <vt:lpstr>CSCI2100C Lab 3</vt:lpstr>
      <vt:lpstr>Reminders</vt:lpstr>
      <vt:lpstr>Agenda</vt:lpstr>
      <vt:lpstr>Agenda</vt:lpstr>
      <vt:lpstr>Merge Sort Properties</vt:lpstr>
      <vt:lpstr>Merge Sort Properties</vt:lpstr>
      <vt:lpstr>Agenda</vt:lpstr>
      <vt:lpstr>BST (binary search tree) Properties</vt:lpstr>
      <vt:lpstr>Agenda</vt:lpstr>
      <vt:lpstr>Lab 3 Problem 1</vt:lpstr>
      <vt:lpstr>Lab 3 Problem 2</vt:lpstr>
      <vt:lpstr>PowerPoint 演示文稿</vt:lpstr>
      <vt:lpstr>Last but not Least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Accurate SHRG-Based Semantic Parsing</dc:title>
  <dc:creator>LO, Chun Hei</dc:creator>
  <cp:lastModifiedBy>Mr. BIAN, Song</cp:lastModifiedBy>
  <cp:revision>443</cp:revision>
  <dcterms:created xsi:type="dcterms:W3CDTF">2019-10-10T03:43:14Z</dcterms:created>
  <dcterms:modified xsi:type="dcterms:W3CDTF">2020-03-23T02:27:54Z</dcterms:modified>
</cp:coreProperties>
</file>