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318" r:id="rId3"/>
    <p:sldId id="257" r:id="rId4"/>
    <p:sldId id="296" r:id="rId5"/>
    <p:sldId id="326" r:id="rId6"/>
    <p:sldId id="303" r:id="rId7"/>
    <p:sldId id="301" r:id="rId8"/>
    <p:sldId id="320" r:id="rId9"/>
    <p:sldId id="287" r:id="rId10"/>
    <p:sldId id="325" r:id="rId11"/>
    <p:sldId id="294"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 initials="e" lastIdx="1" clrIdx="0">
    <p:extLst>
      <p:ext uri="{19B8F6BF-5375-455C-9EA6-DF929625EA0E}">
        <p15:presenceInfo xmlns:p15="http://schemas.microsoft.com/office/powerpoint/2012/main" userId="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000088"/>
    <a:srgbClr val="000000"/>
    <a:srgbClr val="DEEBF7"/>
    <a:srgbClr val="98D2FF"/>
    <a:srgbClr val="FFD966"/>
    <a:srgbClr val="A9D18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4694" autoAdjust="0"/>
  </p:normalViewPr>
  <p:slideViewPr>
    <p:cSldViewPr snapToGrid="0" snapToObjects="1">
      <p:cViewPr varScale="1">
        <p:scale>
          <a:sx n="109" d="100"/>
          <a:sy n="109" d="100"/>
        </p:scale>
        <p:origin x="480" y="96"/>
      </p:cViewPr>
      <p:guideLst/>
    </p:cSldViewPr>
  </p:slideViewPr>
  <p:outlineViewPr>
    <p:cViewPr>
      <p:scale>
        <a:sx n="33" d="100"/>
        <a:sy n="33" d="100"/>
      </p:scale>
      <p:origin x="0" y="-1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B1F1B-9475-8945-868B-B337E4F35BF2}" type="datetimeFigureOut">
              <a:rPr lang="en-US" smtClean="0"/>
              <a:t>4/22/2020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E7AB8-A02A-654B-85F7-4192731B5E70}" type="slidenum">
              <a:rPr lang="en-US" smtClean="0"/>
              <a:t>‹#›</a:t>
            </a:fld>
            <a:endParaRPr lang="en-US"/>
          </a:p>
        </p:txBody>
      </p:sp>
    </p:spTree>
    <p:extLst>
      <p:ext uri="{BB962C8B-B14F-4D97-AF65-F5344CB8AC3E}">
        <p14:creationId xmlns:p14="http://schemas.microsoft.com/office/powerpoint/2010/main" val="294886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B6E1-5821-1940-B0A8-8A56A61AFC57}"/>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DF89E20-F763-7B47-9591-D80D11693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173FC2-1924-5641-B6B0-F8271B4269D0}"/>
              </a:ext>
            </a:extLst>
          </p:cNvPr>
          <p:cNvSpPr>
            <a:spLocks noGrp="1"/>
          </p:cNvSpPr>
          <p:nvPr>
            <p:ph type="dt" sz="half" idx="10"/>
          </p:nvPr>
        </p:nvSpPr>
        <p:spPr/>
        <p:txBody>
          <a:bodyPr/>
          <a:lstStyle/>
          <a:p>
            <a:r>
              <a:rPr lang="en-US" altLang="zh-HK"/>
              <a:t>27/2/2020</a:t>
            </a:r>
            <a:endParaRPr lang="en-US" dirty="0"/>
          </a:p>
        </p:txBody>
      </p:sp>
      <p:sp>
        <p:nvSpPr>
          <p:cNvPr id="5" name="Footer Placeholder 4">
            <a:extLst>
              <a:ext uri="{FF2B5EF4-FFF2-40B4-BE49-F238E27FC236}">
                <a16:creationId xmlns:a16="http://schemas.microsoft.com/office/drawing/2014/main" id="{BC0A7A6B-A33B-0E4D-9333-B6C41BB0C68C}"/>
              </a:ext>
            </a:extLst>
          </p:cNvPr>
          <p:cNvSpPr>
            <a:spLocks noGrp="1"/>
          </p:cNvSpPr>
          <p:nvPr>
            <p:ph type="ftr" sz="quarter" idx="11"/>
          </p:nvPr>
        </p:nvSpPr>
        <p:spPr/>
        <p:txBody>
          <a:bodyPr/>
          <a:lstStyle/>
          <a:p>
            <a:r>
              <a:rPr lang="en-US"/>
              <a:t>CSCI2100D Lab 2</a:t>
            </a:r>
            <a:endParaRPr lang="en-US" dirty="0"/>
          </a:p>
        </p:txBody>
      </p:sp>
      <p:sp>
        <p:nvSpPr>
          <p:cNvPr id="6" name="Slide Number Placeholder 5">
            <a:extLst>
              <a:ext uri="{FF2B5EF4-FFF2-40B4-BE49-F238E27FC236}">
                <a16:creationId xmlns:a16="http://schemas.microsoft.com/office/drawing/2014/main" id="{5329D0A0-80CD-7545-BED8-942DC98104B6}"/>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34337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83A6-2B4F-484E-BC32-46E68552544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D6F19A-B079-974A-80FC-C7316B76781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568543-A77D-E846-B8E3-9187F1582B3B}"/>
              </a:ext>
            </a:extLst>
          </p:cNvPr>
          <p:cNvSpPr>
            <a:spLocks noGrp="1"/>
          </p:cNvSpPr>
          <p:nvPr>
            <p:ph type="dt" sz="half" idx="10"/>
          </p:nvPr>
        </p:nvSpPr>
        <p:spPr/>
        <p:txBody>
          <a:bodyPr/>
          <a:lstStyle/>
          <a:p>
            <a:r>
              <a:rPr lang="en-US" altLang="zh-HK"/>
              <a:t>27/2/2020</a:t>
            </a:r>
            <a:endParaRPr lang="en-US"/>
          </a:p>
        </p:txBody>
      </p:sp>
      <p:sp>
        <p:nvSpPr>
          <p:cNvPr id="5" name="Footer Placeholder 4">
            <a:extLst>
              <a:ext uri="{FF2B5EF4-FFF2-40B4-BE49-F238E27FC236}">
                <a16:creationId xmlns:a16="http://schemas.microsoft.com/office/drawing/2014/main" id="{78D223BE-EB70-D34C-8D7F-07350A47010C}"/>
              </a:ext>
            </a:extLst>
          </p:cNvPr>
          <p:cNvSpPr>
            <a:spLocks noGrp="1"/>
          </p:cNvSpPr>
          <p:nvPr>
            <p:ph type="ftr" sz="quarter" idx="11"/>
          </p:nvPr>
        </p:nvSpPr>
        <p:spPr/>
        <p:txBody>
          <a:bodyPr/>
          <a:lstStyle/>
          <a:p>
            <a:r>
              <a:rPr lang="en-US"/>
              <a:t>CSCI2100D Lab 2</a:t>
            </a:r>
          </a:p>
        </p:txBody>
      </p:sp>
      <p:sp>
        <p:nvSpPr>
          <p:cNvPr id="6" name="Slide Number Placeholder 5">
            <a:extLst>
              <a:ext uri="{FF2B5EF4-FFF2-40B4-BE49-F238E27FC236}">
                <a16:creationId xmlns:a16="http://schemas.microsoft.com/office/drawing/2014/main" id="{14BEBE30-8063-EC44-B09F-BFEB6E76554F}"/>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348351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32CA14-623E-724E-AD72-0A0909FE92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56C032-1DE9-BA45-BB46-D1FCB7B5A7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9D0D48-CAC3-854F-962C-AAFBA93FD964}"/>
              </a:ext>
            </a:extLst>
          </p:cNvPr>
          <p:cNvSpPr>
            <a:spLocks noGrp="1"/>
          </p:cNvSpPr>
          <p:nvPr>
            <p:ph type="dt" sz="half" idx="10"/>
          </p:nvPr>
        </p:nvSpPr>
        <p:spPr/>
        <p:txBody>
          <a:bodyPr/>
          <a:lstStyle/>
          <a:p>
            <a:r>
              <a:rPr lang="en-US" altLang="zh-HK"/>
              <a:t>27/2/2020</a:t>
            </a:r>
            <a:endParaRPr lang="en-US"/>
          </a:p>
        </p:txBody>
      </p:sp>
      <p:sp>
        <p:nvSpPr>
          <p:cNvPr id="5" name="Footer Placeholder 4">
            <a:extLst>
              <a:ext uri="{FF2B5EF4-FFF2-40B4-BE49-F238E27FC236}">
                <a16:creationId xmlns:a16="http://schemas.microsoft.com/office/drawing/2014/main" id="{E97C4E48-C55E-7141-8F12-FD1E50AB39C0}"/>
              </a:ext>
            </a:extLst>
          </p:cNvPr>
          <p:cNvSpPr>
            <a:spLocks noGrp="1"/>
          </p:cNvSpPr>
          <p:nvPr>
            <p:ph type="ftr" sz="quarter" idx="11"/>
          </p:nvPr>
        </p:nvSpPr>
        <p:spPr/>
        <p:txBody>
          <a:bodyPr/>
          <a:lstStyle/>
          <a:p>
            <a:r>
              <a:rPr lang="en-US"/>
              <a:t>CSCI2100D Lab 2</a:t>
            </a:r>
          </a:p>
        </p:txBody>
      </p:sp>
      <p:sp>
        <p:nvSpPr>
          <p:cNvPr id="6" name="Slide Number Placeholder 5">
            <a:extLst>
              <a:ext uri="{FF2B5EF4-FFF2-40B4-BE49-F238E27FC236}">
                <a16:creationId xmlns:a16="http://schemas.microsoft.com/office/drawing/2014/main" id="{8A8AAC88-E40A-D347-9B2E-D9DC129409BB}"/>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132613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2D0B-EA8F-3A46-B445-F6803AFC743F}"/>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8537AB7-5A4C-DC46-AD14-C3560FADC66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749F9C-1675-314B-99CD-5B2E29061846}"/>
              </a:ext>
            </a:extLst>
          </p:cNvPr>
          <p:cNvSpPr>
            <a:spLocks noGrp="1"/>
          </p:cNvSpPr>
          <p:nvPr>
            <p:ph type="dt" sz="half" idx="10"/>
          </p:nvPr>
        </p:nvSpPr>
        <p:spPr/>
        <p:txBody>
          <a:bodyPr/>
          <a:lstStyle/>
          <a:p>
            <a:r>
              <a:rPr lang="en-US" altLang="zh-HK" dirty="0"/>
              <a:t>27/2/2020</a:t>
            </a:r>
            <a:endParaRPr lang="en-US" dirty="0"/>
          </a:p>
        </p:txBody>
      </p:sp>
      <p:sp>
        <p:nvSpPr>
          <p:cNvPr id="5" name="Footer Placeholder 4">
            <a:extLst>
              <a:ext uri="{FF2B5EF4-FFF2-40B4-BE49-F238E27FC236}">
                <a16:creationId xmlns:a16="http://schemas.microsoft.com/office/drawing/2014/main" id="{5246F873-4EEC-0141-973B-915F5660E60E}"/>
              </a:ext>
            </a:extLst>
          </p:cNvPr>
          <p:cNvSpPr>
            <a:spLocks noGrp="1"/>
          </p:cNvSpPr>
          <p:nvPr>
            <p:ph type="ftr" sz="quarter" idx="11"/>
          </p:nvPr>
        </p:nvSpPr>
        <p:spPr/>
        <p:txBody>
          <a:bodyPr/>
          <a:lstStyle/>
          <a:p>
            <a:r>
              <a:rPr lang="en-US" dirty="0"/>
              <a:t>CSCI2100D Lab 2</a:t>
            </a:r>
          </a:p>
        </p:txBody>
      </p:sp>
      <p:sp>
        <p:nvSpPr>
          <p:cNvPr id="6" name="Slide Number Placeholder 5">
            <a:extLst>
              <a:ext uri="{FF2B5EF4-FFF2-40B4-BE49-F238E27FC236}">
                <a16:creationId xmlns:a16="http://schemas.microsoft.com/office/drawing/2014/main" id="{6663FCBF-66D7-6644-BFCE-62D69B70616A}"/>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407924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96C5-FF2B-ED44-85AD-3A38C19EC5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581A0A-3A0E-9442-96B0-29DD5B4912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615FB2-AD05-254D-B54C-1689ED45A8D4}"/>
              </a:ext>
            </a:extLst>
          </p:cNvPr>
          <p:cNvSpPr>
            <a:spLocks noGrp="1"/>
          </p:cNvSpPr>
          <p:nvPr>
            <p:ph type="dt" sz="half" idx="10"/>
          </p:nvPr>
        </p:nvSpPr>
        <p:spPr/>
        <p:txBody>
          <a:bodyPr/>
          <a:lstStyle/>
          <a:p>
            <a:r>
              <a:rPr lang="en-US" altLang="zh-HK"/>
              <a:t>27/2/2020</a:t>
            </a:r>
            <a:endParaRPr lang="en-US"/>
          </a:p>
        </p:txBody>
      </p:sp>
      <p:sp>
        <p:nvSpPr>
          <p:cNvPr id="5" name="Footer Placeholder 4">
            <a:extLst>
              <a:ext uri="{FF2B5EF4-FFF2-40B4-BE49-F238E27FC236}">
                <a16:creationId xmlns:a16="http://schemas.microsoft.com/office/drawing/2014/main" id="{0CEC4021-630F-854D-9509-750C734CAEA2}"/>
              </a:ext>
            </a:extLst>
          </p:cNvPr>
          <p:cNvSpPr>
            <a:spLocks noGrp="1"/>
          </p:cNvSpPr>
          <p:nvPr>
            <p:ph type="ftr" sz="quarter" idx="11"/>
          </p:nvPr>
        </p:nvSpPr>
        <p:spPr/>
        <p:txBody>
          <a:bodyPr/>
          <a:lstStyle/>
          <a:p>
            <a:r>
              <a:rPr lang="en-US"/>
              <a:t>CSCI2100D Lab 2</a:t>
            </a:r>
          </a:p>
        </p:txBody>
      </p:sp>
      <p:sp>
        <p:nvSpPr>
          <p:cNvPr id="6" name="Slide Number Placeholder 5">
            <a:extLst>
              <a:ext uri="{FF2B5EF4-FFF2-40B4-BE49-F238E27FC236}">
                <a16:creationId xmlns:a16="http://schemas.microsoft.com/office/drawing/2014/main" id="{B8BCC1BB-E8B1-3E4A-89A5-0FF77B3B7C4A}"/>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46827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F9A8-A275-184B-BC1A-6564CDD554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F5D3-E4C3-9842-B416-ED3356AAFAA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8079931-4A02-D44D-9DB5-0F6298E816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B05C8B-7AEF-7549-B90F-43795F2F1A78}"/>
              </a:ext>
            </a:extLst>
          </p:cNvPr>
          <p:cNvSpPr>
            <a:spLocks noGrp="1"/>
          </p:cNvSpPr>
          <p:nvPr>
            <p:ph type="dt" sz="half" idx="10"/>
          </p:nvPr>
        </p:nvSpPr>
        <p:spPr/>
        <p:txBody>
          <a:bodyPr/>
          <a:lstStyle/>
          <a:p>
            <a:r>
              <a:rPr lang="en-US" altLang="zh-HK"/>
              <a:t>27/2/2020</a:t>
            </a:r>
            <a:endParaRPr lang="en-US"/>
          </a:p>
        </p:txBody>
      </p:sp>
      <p:sp>
        <p:nvSpPr>
          <p:cNvPr id="6" name="Footer Placeholder 5">
            <a:extLst>
              <a:ext uri="{FF2B5EF4-FFF2-40B4-BE49-F238E27FC236}">
                <a16:creationId xmlns:a16="http://schemas.microsoft.com/office/drawing/2014/main" id="{443C6C77-E58B-3D4A-9A06-F6D609AC32A2}"/>
              </a:ext>
            </a:extLst>
          </p:cNvPr>
          <p:cNvSpPr>
            <a:spLocks noGrp="1"/>
          </p:cNvSpPr>
          <p:nvPr>
            <p:ph type="ftr" sz="quarter" idx="11"/>
          </p:nvPr>
        </p:nvSpPr>
        <p:spPr/>
        <p:txBody>
          <a:bodyPr/>
          <a:lstStyle/>
          <a:p>
            <a:r>
              <a:rPr lang="en-US"/>
              <a:t>CSCI2100D Lab 2</a:t>
            </a:r>
          </a:p>
        </p:txBody>
      </p:sp>
      <p:sp>
        <p:nvSpPr>
          <p:cNvPr id="7" name="Slide Number Placeholder 6">
            <a:extLst>
              <a:ext uri="{FF2B5EF4-FFF2-40B4-BE49-F238E27FC236}">
                <a16:creationId xmlns:a16="http://schemas.microsoft.com/office/drawing/2014/main" id="{7E92ACCE-E7F6-B848-844C-71A73C51AC83}"/>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11071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CF51-D979-A547-8475-00EEF694EF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2536609-F09C-E04E-86F6-86FEA8816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FBD2F3-04A7-C142-AFA6-522ADBB267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9EF1A8B-84DE-4641-9192-ECB9429F6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8DF8CB-F892-4F4C-939A-5AFFA14BC9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47F9D7C-0AFB-B04B-8459-20FAFEB24203}"/>
              </a:ext>
            </a:extLst>
          </p:cNvPr>
          <p:cNvSpPr>
            <a:spLocks noGrp="1"/>
          </p:cNvSpPr>
          <p:nvPr>
            <p:ph type="dt" sz="half" idx="10"/>
          </p:nvPr>
        </p:nvSpPr>
        <p:spPr/>
        <p:txBody>
          <a:bodyPr/>
          <a:lstStyle/>
          <a:p>
            <a:r>
              <a:rPr lang="en-US" altLang="zh-HK"/>
              <a:t>27/2/2020</a:t>
            </a:r>
            <a:endParaRPr lang="en-US"/>
          </a:p>
        </p:txBody>
      </p:sp>
      <p:sp>
        <p:nvSpPr>
          <p:cNvPr id="8" name="Footer Placeholder 7">
            <a:extLst>
              <a:ext uri="{FF2B5EF4-FFF2-40B4-BE49-F238E27FC236}">
                <a16:creationId xmlns:a16="http://schemas.microsoft.com/office/drawing/2014/main" id="{92235968-D080-4647-994D-6328EABF5E0C}"/>
              </a:ext>
            </a:extLst>
          </p:cNvPr>
          <p:cNvSpPr>
            <a:spLocks noGrp="1"/>
          </p:cNvSpPr>
          <p:nvPr>
            <p:ph type="ftr" sz="quarter" idx="11"/>
          </p:nvPr>
        </p:nvSpPr>
        <p:spPr/>
        <p:txBody>
          <a:bodyPr/>
          <a:lstStyle/>
          <a:p>
            <a:r>
              <a:rPr lang="en-US"/>
              <a:t>CSCI2100D Lab 2</a:t>
            </a:r>
          </a:p>
        </p:txBody>
      </p:sp>
      <p:sp>
        <p:nvSpPr>
          <p:cNvPr id="9" name="Slide Number Placeholder 8">
            <a:extLst>
              <a:ext uri="{FF2B5EF4-FFF2-40B4-BE49-F238E27FC236}">
                <a16:creationId xmlns:a16="http://schemas.microsoft.com/office/drawing/2014/main" id="{DCC3F1F8-410B-B442-B397-6B0D6FEBA9F6}"/>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03303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3773-7636-604E-891E-49DF7F6279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3AA2B46-DF17-9644-81AD-7FBC6A431D65}"/>
              </a:ext>
            </a:extLst>
          </p:cNvPr>
          <p:cNvSpPr>
            <a:spLocks noGrp="1"/>
          </p:cNvSpPr>
          <p:nvPr>
            <p:ph type="dt" sz="half" idx="10"/>
          </p:nvPr>
        </p:nvSpPr>
        <p:spPr/>
        <p:txBody>
          <a:bodyPr/>
          <a:lstStyle/>
          <a:p>
            <a:r>
              <a:rPr lang="en-US" altLang="zh-HK"/>
              <a:t>27/2/2020</a:t>
            </a:r>
            <a:endParaRPr lang="en-US"/>
          </a:p>
        </p:txBody>
      </p:sp>
      <p:sp>
        <p:nvSpPr>
          <p:cNvPr id="4" name="Footer Placeholder 3">
            <a:extLst>
              <a:ext uri="{FF2B5EF4-FFF2-40B4-BE49-F238E27FC236}">
                <a16:creationId xmlns:a16="http://schemas.microsoft.com/office/drawing/2014/main" id="{57E00C97-F95F-3A4E-8D1D-0F1B3FD949DC}"/>
              </a:ext>
            </a:extLst>
          </p:cNvPr>
          <p:cNvSpPr>
            <a:spLocks noGrp="1"/>
          </p:cNvSpPr>
          <p:nvPr>
            <p:ph type="ftr" sz="quarter" idx="11"/>
          </p:nvPr>
        </p:nvSpPr>
        <p:spPr/>
        <p:txBody>
          <a:bodyPr/>
          <a:lstStyle/>
          <a:p>
            <a:r>
              <a:rPr lang="en-US"/>
              <a:t>CSCI2100D Lab 2</a:t>
            </a:r>
          </a:p>
        </p:txBody>
      </p:sp>
      <p:sp>
        <p:nvSpPr>
          <p:cNvPr id="5" name="Slide Number Placeholder 4">
            <a:extLst>
              <a:ext uri="{FF2B5EF4-FFF2-40B4-BE49-F238E27FC236}">
                <a16:creationId xmlns:a16="http://schemas.microsoft.com/office/drawing/2014/main" id="{39B0249F-89AF-DF41-86C3-067E60F275CA}"/>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7338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82587-8809-1546-9D98-3A83A7B2901B}"/>
              </a:ext>
            </a:extLst>
          </p:cNvPr>
          <p:cNvSpPr>
            <a:spLocks noGrp="1"/>
          </p:cNvSpPr>
          <p:nvPr>
            <p:ph type="dt" sz="half" idx="10"/>
          </p:nvPr>
        </p:nvSpPr>
        <p:spPr/>
        <p:txBody>
          <a:bodyPr/>
          <a:lstStyle/>
          <a:p>
            <a:r>
              <a:rPr lang="en-US" altLang="zh-HK"/>
              <a:t>27/2/2020</a:t>
            </a:r>
            <a:endParaRPr lang="en-US"/>
          </a:p>
        </p:txBody>
      </p:sp>
      <p:sp>
        <p:nvSpPr>
          <p:cNvPr id="3" name="Footer Placeholder 2">
            <a:extLst>
              <a:ext uri="{FF2B5EF4-FFF2-40B4-BE49-F238E27FC236}">
                <a16:creationId xmlns:a16="http://schemas.microsoft.com/office/drawing/2014/main" id="{0BAE3255-7487-B74E-B15F-536C445D2EC4}"/>
              </a:ext>
            </a:extLst>
          </p:cNvPr>
          <p:cNvSpPr>
            <a:spLocks noGrp="1"/>
          </p:cNvSpPr>
          <p:nvPr>
            <p:ph type="ftr" sz="quarter" idx="11"/>
          </p:nvPr>
        </p:nvSpPr>
        <p:spPr/>
        <p:txBody>
          <a:bodyPr/>
          <a:lstStyle/>
          <a:p>
            <a:r>
              <a:rPr lang="en-US"/>
              <a:t>CSCI2100D Lab 2</a:t>
            </a:r>
          </a:p>
        </p:txBody>
      </p:sp>
      <p:sp>
        <p:nvSpPr>
          <p:cNvPr id="4" name="Slide Number Placeholder 3">
            <a:extLst>
              <a:ext uri="{FF2B5EF4-FFF2-40B4-BE49-F238E27FC236}">
                <a16:creationId xmlns:a16="http://schemas.microsoft.com/office/drawing/2014/main" id="{E93EB773-F385-1846-8868-F2F53D380E9C}"/>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390499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C938-EE72-A34C-94C7-379506AA5E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164B74E-690B-5B48-9480-0551FBEED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FDA23E6-E358-B94A-8469-0F413F69E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69AD98-2097-2945-87B8-D7D0265FD1E5}"/>
              </a:ext>
            </a:extLst>
          </p:cNvPr>
          <p:cNvSpPr>
            <a:spLocks noGrp="1"/>
          </p:cNvSpPr>
          <p:nvPr>
            <p:ph type="dt" sz="half" idx="10"/>
          </p:nvPr>
        </p:nvSpPr>
        <p:spPr/>
        <p:txBody>
          <a:bodyPr/>
          <a:lstStyle/>
          <a:p>
            <a:r>
              <a:rPr lang="en-US" altLang="zh-HK"/>
              <a:t>27/2/2020</a:t>
            </a:r>
            <a:endParaRPr lang="en-US"/>
          </a:p>
        </p:txBody>
      </p:sp>
      <p:sp>
        <p:nvSpPr>
          <p:cNvPr id="6" name="Footer Placeholder 5">
            <a:extLst>
              <a:ext uri="{FF2B5EF4-FFF2-40B4-BE49-F238E27FC236}">
                <a16:creationId xmlns:a16="http://schemas.microsoft.com/office/drawing/2014/main" id="{6BA735E4-C3E2-474B-AB9A-FAE97EB9750C}"/>
              </a:ext>
            </a:extLst>
          </p:cNvPr>
          <p:cNvSpPr>
            <a:spLocks noGrp="1"/>
          </p:cNvSpPr>
          <p:nvPr>
            <p:ph type="ftr" sz="quarter" idx="11"/>
          </p:nvPr>
        </p:nvSpPr>
        <p:spPr/>
        <p:txBody>
          <a:bodyPr/>
          <a:lstStyle/>
          <a:p>
            <a:r>
              <a:rPr lang="en-US"/>
              <a:t>CSCI2100D Lab 2</a:t>
            </a:r>
          </a:p>
        </p:txBody>
      </p:sp>
      <p:sp>
        <p:nvSpPr>
          <p:cNvPr id="7" name="Slide Number Placeholder 6">
            <a:extLst>
              <a:ext uri="{FF2B5EF4-FFF2-40B4-BE49-F238E27FC236}">
                <a16:creationId xmlns:a16="http://schemas.microsoft.com/office/drawing/2014/main" id="{BD0466E9-DB0F-7E4C-BEFD-73A2DDFAB203}"/>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152633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466-EF98-C64A-B370-00491386E1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BA6C746-091D-954B-8FA4-BB58F3F47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62A1C-A23E-544A-916E-1F07C04C5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57D4C7-C788-5145-94AF-D24512DBFEAA}"/>
              </a:ext>
            </a:extLst>
          </p:cNvPr>
          <p:cNvSpPr>
            <a:spLocks noGrp="1"/>
          </p:cNvSpPr>
          <p:nvPr>
            <p:ph type="dt" sz="half" idx="10"/>
          </p:nvPr>
        </p:nvSpPr>
        <p:spPr/>
        <p:txBody>
          <a:bodyPr/>
          <a:lstStyle/>
          <a:p>
            <a:r>
              <a:rPr lang="en-US" altLang="zh-HK"/>
              <a:t>27/2/2020</a:t>
            </a:r>
            <a:endParaRPr lang="en-US"/>
          </a:p>
        </p:txBody>
      </p:sp>
      <p:sp>
        <p:nvSpPr>
          <p:cNvPr id="6" name="Footer Placeholder 5">
            <a:extLst>
              <a:ext uri="{FF2B5EF4-FFF2-40B4-BE49-F238E27FC236}">
                <a16:creationId xmlns:a16="http://schemas.microsoft.com/office/drawing/2014/main" id="{4DBA6E0E-599D-9E4C-A37B-DD76577D103A}"/>
              </a:ext>
            </a:extLst>
          </p:cNvPr>
          <p:cNvSpPr>
            <a:spLocks noGrp="1"/>
          </p:cNvSpPr>
          <p:nvPr>
            <p:ph type="ftr" sz="quarter" idx="11"/>
          </p:nvPr>
        </p:nvSpPr>
        <p:spPr/>
        <p:txBody>
          <a:bodyPr/>
          <a:lstStyle/>
          <a:p>
            <a:r>
              <a:rPr lang="en-US"/>
              <a:t>CSCI2100D Lab 2</a:t>
            </a:r>
          </a:p>
        </p:txBody>
      </p:sp>
      <p:sp>
        <p:nvSpPr>
          <p:cNvPr id="7" name="Slide Number Placeholder 6">
            <a:extLst>
              <a:ext uri="{FF2B5EF4-FFF2-40B4-BE49-F238E27FC236}">
                <a16:creationId xmlns:a16="http://schemas.microsoft.com/office/drawing/2014/main" id="{CD6A0340-CF59-EB48-A64B-CD8F38D043B2}"/>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89993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85089-D95A-5A42-8265-D6BF8AE9B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AFCFF66-5E5E-8841-B48A-03F5040F4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13BA59AB-ABB2-214B-B2BD-DDF774113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HK"/>
              <a:t>27/2/2020</a:t>
            </a:r>
            <a:endParaRPr lang="en-US"/>
          </a:p>
        </p:txBody>
      </p:sp>
      <p:sp>
        <p:nvSpPr>
          <p:cNvPr id="5" name="Footer Placeholder 4">
            <a:extLst>
              <a:ext uri="{FF2B5EF4-FFF2-40B4-BE49-F238E27FC236}">
                <a16:creationId xmlns:a16="http://schemas.microsoft.com/office/drawing/2014/main" id="{55617D37-1752-6D49-BB6A-33CA16B56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CSCI2100D Lab 2</a:t>
            </a:r>
            <a:endParaRPr lang="en-US" dirty="0"/>
          </a:p>
        </p:txBody>
      </p:sp>
      <p:sp>
        <p:nvSpPr>
          <p:cNvPr id="6" name="Slide Number Placeholder 5">
            <a:extLst>
              <a:ext uri="{FF2B5EF4-FFF2-40B4-BE49-F238E27FC236}">
                <a16:creationId xmlns:a16="http://schemas.microsoft.com/office/drawing/2014/main" id="{D79BE071-524A-8D4B-98F9-4508FBCBE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FD693-7EEE-EB4B-8E4A-5201F802BE3C}" type="slidenum">
              <a:rPr lang="en-US" smtClean="0"/>
              <a:t>‹#›</a:t>
            </a:fld>
            <a:endParaRPr lang="en-US"/>
          </a:p>
        </p:txBody>
      </p:sp>
    </p:spTree>
    <p:extLst>
      <p:ext uri="{BB962C8B-B14F-4D97-AF65-F5344CB8AC3E}">
        <p14:creationId xmlns:p14="http://schemas.microsoft.com/office/powerpoint/2010/main" val="150830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3759-9F63-CA4A-8EEB-BBAFC3847CA2}"/>
              </a:ext>
            </a:extLst>
          </p:cNvPr>
          <p:cNvSpPr>
            <a:spLocks noGrp="1"/>
          </p:cNvSpPr>
          <p:nvPr>
            <p:ph type="ctrTitle"/>
          </p:nvPr>
        </p:nvSpPr>
        <p:spPr/>
        <p:txBody>
          <a:bodyPr>
            <a:normAutofit/>
          </a:bodyPr>
          <a:lstStyle/>
          <a:p>
            <a:r>
              <a:rPr lang="en-US" altLang="zh-TW" sz="4400" dirty="0"/>
              <a:t>CSCI2100C Lab </a:t>
            </a:r>
            <a:r>
              <a:rPr lang="en-US" altLang="zh-CN" sz="4400" dirty="0"/>
              <a:t>4</a:t>
            </a:r>
            <a:endParaRPr lang="en-US" sz="3200" dirty="0"/>
          </a:p>
        </p:txBody>
      </p:sp>
      <p:sp>
        <p:nvSpPr>
          <p:cNvPr id="3" name="Subtitle 2">
            <a:extLst>
              <a:ext uri="{FF2B5EF4-FFF2-40B4-BE49-F238E27FC236}">
                <a16:creationId xmlns:a16="http://schemas.microsoft.com/office/drawing/2014/main" id="{034D32F1-D724-6440-B180-046983666F1C}"/>
              </a:ext>
            </a:extLst>
          </p:cNvPr>
          <p:cNvSpPr>
            <a:spLocks noGrp="1"/>
          </p:cNvSpPr>
          <p:nvPr>
            <p:ph type="subTitle" idx="1"/>
          </p:nvPr>
        </p:nvSpPr>
        <p:spPr/>
        <p:txBody>
          <a:bodyPr/>
          <a:lstStyle/>
          <a:p>
            <a:r>
              <a:rPr lang="en-US" dirty="0"/>
              <a:t>Prepared by:</a:t>
            </a:r>
          </a:p>
          <a:p>
            <a:r>
              <a:rPr lang="en-US" altLang="zh-CN" dirty="0" smtClean="0"/>
              <a:t>Song BIAN</a:t>
            </a:r>
            <a:endParaRPr lang="en-US" dirty="0"/>
          </a:p>
        </p:txBody>
      </p:sp>
      <p:sp>
        <p:nvSpPr>
          <p:cNvPr id="4" name="Date Placeholder 3">
            <a:extLst>
              <a:ext uri="{FF2B5EF4-FFF2-40B4-BE49-F238E27FC236}">
                <a16:creationId xmlns:a16="http://schemas.microsoft.com/office/drawing/2014/main" id="{171B32CC-CC51-4C18-B3C5-2C94787796B3}"/>
              </a:ext>
            </a:extLst>
          </p:cNvPr>
          <p:cNvSpPr>
            <a:spLocks noGrp="1"/>
          </p:cNvSpPr>
          <p:nvPr>
            <p:ph type="dt" sz="half" idx="10"/>
          </p:nvPr>
        </p:nvSpPr>
        <p:spPr/>
        <p:txBody>
          <a:bodyPr/>
          <a:lstStyle/>
          <a:p>
            <a:r>
              <a:rPr lang="en-US" altLang="zh-HK" dirty="0" smtClean="0"/>
              <a:t>23/4/2020</a:t>
            </a:r>
            <a:endParaRPr lang="en-US" dirty="0"/>
          </a:p>
        </p:txBody>
      </p:sp>
      <p:sp>
        <p:nvSpPr>
          <p:cNvPr id="8" name="Footer Placeholder 7">
            <a:extLst>
              <a:ext uri="{FF2B5EF4-FFF2-40B4-BE49-F238E27FC236}">
                <a16:creationId xmlns:a16="http://schemas.microsoft.com/office/drawing/2014/main" id="{5F4E04A7-801F-4F55-B5F9-6E90969D46CD}"/>
              </a:ext>
            </a:extLst>
          </p:cNvPr>
          <p:cNvSpPr>
            <a:spLocks noGrp="1"/>
          </p:cNvSpPr>
          <p:nvPr>
            <p:ph type="ftr" sz="quarter" idx="11"/>
          </p:nvPr>
        </p:nvSpPr>
        <p:spPr/>
        <p:txBody>
          <a:bodyPr/>
          <a:lstStyle/>
          <a:p>
            <a:r>
              <a:rPr lang="en-US" altLang="zh-CN" dirty="0"/>
              <a:t>CSCI2100C Lab 4</a:t>
            </a:r>
            <a:endParaRPr lang="en-US" altLang="zh-CN" dirty="0"/>
          </a:p>
        </p:txBody>
      </p:sp>
      <p:sp>
        <p:nvSpPr>
          <p:cNvPr id="9" name="Slide Number Placeholder 8">
            <a:extLst>
              <a:ext uri="{FF2B5EF4-FFF2-40B4-BE49-F238E27FC236}">
                <a16:creationId xmlns:a16="http://schemas.microsoft.com/office/drawing/2014/main" id="{8A665C53-CFEB-436E-BFF1-7667D9D276D8}"/>
              </a:ext>
            </a:extLst>
          </p:cNvPr>
          <p:cNvSpPr>
            <a:spLocks noGrp="1"/>
          </p:cNvSpPr>
          <p:nvPr>
            <p:ph type="sldNum" sz="quarter" idx="12"/>
          </p:nvPr>
        </p:nvSpPr>
        <p:spPr/>
        <p:txBody>
          <a:bodyPr/>
          <a:lstStyle/>
          <a:p>
            <a:fld id="{F12FD693-7EEE-EB4B-8E4A-5201F802BE3C}" type="slidenum">
              <a:rPr lang="en-US" smtClean="0"/>
              <a:t>1</a:t>
            </a:fld>
            <a:endParaRPr lang="en-US"/>
          </a:p>
        </p:txBody>
      </p:sp>
    </p:spTree>
    <p:extLst>
      <p:ext uri="{BB962C8B-B14F-4D97-AF65-F5344CB8AC3E}">
        <p14:creationId xmlns:p14="http://schemas.microsoft.com/office/powerpoint/2010/main" val="3503572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4</a:t>
            </a:r>
            <a:r>
              <a:rPr lang="en-US" b="1" dirty="0"/>
              <a:t/>
            </a:r>
            <a:br>
              <a:rPr lang="en-US" b="1" dirty="0"/>
            </a:br>
            <a:r>
              <a:rPr lang="en-US" altLang="zh-TW" sz="2400" dirty="0">
                <a:solidFill>
                  <a:prstClr val="black"/>
                </a:solidFill>
              </a:rPr>
              <a:t>Problem 2</a:t>
            </a:r>
            <a:endParaRPr lang="en-US" dirty="0"/>
          </a:p>
        </p:txBody>
      </p:sp>
      <p:sp>
        <p:nvSpPr>
          <p:cNvPr id="3" name="Rectangle 2">
            <a:extLst>
              <a:ext uri="{FF2B5EF4-FFF2-40B4-BE49-F238E27FC236}">
                <a16:creationId xmlns:a16="http://schemas.microsoft.com/office/drawing/2014/main" id="{F253ECCF-DCC0-CA45-B305-715C5026C80E}"/>
              </a:ext>
            </a:extLst>
          </p:cNvPr>
          <p:cNvSpPr/>
          <p:nvPr/>
        </p:nvSpPr>
        <p:spPr>
          <a:xfrm>
            <a:off x="6306206" y="252664"/>
            <a:ext cx="5152697" cy="6063198"/>
          </a:xfrm>
          <a:prstGeom prst="rect">
            <a:avLst/>
          </a:prstGeom>
          <a:ln>
            <a:solidFill>
              <a:schemeClr val="tx1"/>
            </a:solidFill>
          </a:ln>
        </p:spPr>
        <p:txBody>
          <a:bodyPr wrap="square">
            <a:spAutoFit/>
          </a:bodyPr>
          <a:lstStyle/>
          <a:p>
            <a:pPr>
              <a:spcAft>
                <a:spcPts val="600"/>
              </a:spcAft>
            </a:pPr>
            <a:r>
              <a:rPr lang="en-US" sz="1400" b="1" dirty="0" smtClean="0">
                <a:ea typeface="DengXian" panose="02010600030101010101" pitchFamily="2" charset="-122"/>
                <a:cs typeface="Calibri Light" panose="020F0302020204030204" pitchFamily="34" charset="0"/>
              </a:rPr>
              <a:t>Double Hashing</a:t>
            </a:r>
            <a:endParaRPr lang="en-US" sz="1400" b="1" dirty="0" smtClean="0">
              <a:ea typeface="DengXian" panose="02010600030101010101" pitchFamily="2" charset="-122"/>
              <a:cs typeface="Calibri Light" panose="020F0302020204030204" pitchFamily="34" charset="0"/>
            </a:endParaRPr>
          </a:p>
          <a:p>
            <a:pPr>
              <a:spcAft>
                <a:spcPts val="600"/>
              </a:spcAft>
            </a:pPr>
            <a:r>
              <a:rPr lang="en-US" sz="1400" dirty="0">
                <a:ea typeface="DengXian" panose="02010600030101010101" pitchFamily="2" charset="-122"/>
                <a:cs typeface="Calibri Light" panose="020F0302020204030204" pitchFamily="34" charset="0"/>
              </a:rPr>
              <a:t>In a museum, there is a infra-red sensor at the door scanning the </a:t>
            </a:r>
            <a:r>
              <a:rPr lang="en-US" sz="1400" dirty="0" err="1">
                <a:ea typeface="DengXian" panose="02010600030101010101" pitchFamily="2" charset="-122"/>
                <a:cs typeface="Calibri Light" panose="020F0302020204030204" pitchFamily="34" charset="0"/>
              </a:rPr>
              <a:t>the</a:t>
            </a:r>
            <a:r>
              <a:rPr lang="en-US" sz="1400" dirty="0">
                <a:ea typeface="DengXian" panose="02010600030101010101" pitchFamily="2" charset="-122"/>
                <a:cs typeface="Calibri Light" panose="020F0302020204030204" pitchFamily="34" charset="0"/>
              </a:rPr>
              <a:t> ID of visitors, which is recorded each time a visitor enters or leaves the museum. Given a series of IDs recorded in a day, your task is to determine whether every visitor has left the museum. Assume nobody is inside the museum at the beginning</a:t>
            </a:r>
            <a:r>
              <a:rPr lang="en-US" sz="1400" dirty="0" smtClean="0">
                <a:ea typeface="DengXian" panose="02010600030101010101" pitchFamily="2" charset="-122"/>
                <a:cs typeface="Calibri Light" panose="020F0302020204030204" pitchFamily="34" charset="0"/>
              </a:rPr>
              <a:t>.</a:t>
            </a:r>
          </a:p>
          <a:p>
            <a:pPr>
              <a:spcAft>
                <a:spcPts val="600"/>
              </a:spcAft>
            </a:pPr>
            <a:r>
              <a:rPr lang="en-US" sz="1400" b="1" dirty="0" smtClean="0">
                <a:ea typeface="DengXian" panose="02010600030101010101" pitchFamily="2" charset="-122"/>
                <a:cs typeface="Calibri Light" panose="020F0302020204030204" pitchFamily="34" charset="0"/>
              </a:rPr>
              <a:t>Input:</a:t>
            </a:r>
          </a:p>
          <a:p>
            <a:pPr>
              <a:spcAft>
                <a:spcPts val="600"/>
              </a:spcAft>
            </a:pPr>
            <a:r>
              <a:rPr lang="en-US" sz="1400" dirty="0">
                <a:ea typeface="DengXian" panose="02010600030101010101" pitchFamily="2" charset="-122"/>
                <a:cs typeface="Calibri Light" panose="020F0302020204030204" pitchFamily="34" charset="0"/>
              </a:rPr>
              <a:t>N lines of ID: M_1, M_2, ..., M_N.</a:t>
            </a:r>
          </a:p>
          <a:p>
            <a:pPr>
              <a:spcAft>
                <a:spcPts val="600"/>
              </a:spcAft>
            </a:pPr>
            <a:r>
              <a:rPr lang="en-US" sz="1400" dirty="0">
                <a:ea typeface="DengXian" panose="02010600030101010101" pitchFamily="2" charset="-122"/>
                <a:cs typeface="Calibri Light" panose="020F0302020204030204" pitchFamily="34" charset="0"/>
              </a:rPr>
              <a:t>0 &lt;= N &lt;= 10000; 1 &lt;= </a:t>
            </a:r>
            <a:r>
              <a:rPr lang="en-US" sz="1400" dirty="0" err="1">
                <a:ea typeface="DengXian" panose="02010600030101010101" pitchFamily="2" charset="-122"/>
                <a:cs typeface="Calibri Light" panose="020F0302020204030204" pitchFamily="34" charset="0"/>
              </a:rPr>
              <a:t>M_i</a:t>
            </a:r>
            <a:r>
              <a:rPr lang="en-US" sz="1400" dirty="0">
                <a:ea typeface="DengXian" panose="02010600030101010101" pitchFamily="2" charset="-122"/>
                <a:cs typeface="Calibri Light" panose="020F0302020204030204" pitchFamily="34" charset="0"/>
              </a:rPr>
              <a:t> &lt;= 2^31-1; </a:t>
            </a:r>
          </a:p>
          <a:p>
            <a:pPr>
              <a:spcAft>
                <a:spcPts val="600"/>
              </a:spcAft>
            </a:pPr>
            <a:r>
              <a:rPr lang="en-US" sz="1400" dirty="0">
                <a:ea typeface="DengXian" panose="02010600030101010101" pitchFamily="2" charset="-122"/>
                <a:cs typeface="Calibri Light" panose="020F0302020204030204" pitchFamily="34" charset="0"/>
              </a:rPr>
              <a:t>Finally, input -1 as the end symbol</a:t>
            </a:r>
            <a:r>
              <a:rPr lang="en-US" sz="1400" dirty="0" smtClean="0">
                <a:ea typeface="DengXian" panose="02010600030101010101" pitchFamily="2" charset="-122"/>
                <a:cs typeface="Calibri Light" panose="020F0302020204030204" pitchFamily="34" charset="0"/>
              </a:rPr>
              <a:t>.</a:t>
            </a:r>
          </a:p>
          <a:p>
            <a:pPr>
              <a:spcAft>
                <a:spcPts val="600"/>
              </a:spcAft>
            </a:pPr>
            <a:r>
              <a:rPr lang="en-US" sz="1400" b="1" dirty="0" smtClean="0">
                <a:ea typeface="DengXian" panose="02010600030101010101" pitchFamily="2" charset="-122"/>
                <a:cs typeface="Calibri Light" panose="020F0302020204030204" pitchFamily="34" charset="0"/>
              </a:rPr>
              <a:t>Output:</a:t>
            </a:r>
          </a:p>
          <a:p>
            <a:pPr>
              <a:spcAft>
                <a:spcPts val="600"/>
              </a:spcAft>
            </a:pPr>
            <a:r>
              <a:rPr lang="en-US" sz="1400" dirty="0">
                <a:ea typeface="DengXian" panose="02010600030101010101" pitchFamily="2" charset="-122"/>
                <a:cs typeface="Calibri Light" panose="020F0302020204030204" pitchFamily="34" charset="0"/>
              </a:rPr>
              <a:t>If everyone has left, output -1. Otherwise, output the number of the people that are still inside the museum</a:t>
            </a:r>
            <a:r>
              <a:rPr lang="en-US" sz="1400" dirty="0" smtClean="0">
                <a:ea typeface="DengXian" panose="02010600030101010101" pitchFamily="2" charset="-122"/>
                <a:cs typeface="Calibri Light" panose="020F0302020204030204" pitchFamily="34" charset="0"/>
              </a:rPr>
              <a:t>.</a:t>
            </a:r>
          </a:p>
          <a:p>
            <a:pPr>
              <a:spcAft>
                <a:spcPts val="600"/>
              </a:spcAft>
            </a:pPr>
            <a:r>
              <a:rPr lang="en-US" sz="1400" dirty="0">
                <a:ea typeface="DengXian" panose="02010600030101010101" pitchFamily="2" charset="-122"/>
                <a:cs typeface="Calibri Light" panose="020F0302020204030204" pitchFamily="34" charset="0"/>
              </a:rPr>
              <a:t>Sample Input 1:</a:t>
            </a:r>
          </a:p>
          <a:p>
            <a:pPr>
              <a:spcAft>
                <a:spcPts val="600"/>
              </a:spcAft>
            </a:pPr>
            <a:r>
              <a:rPr lang="en-US" sz="1400" dirty="0">
                <a:ea typeface="DengXian" panose="02010600030101010101" pitchFamily="2" charset="-122"/>
                <a:cs typeface="Calibri Light" panose="020F0302020204030204" pitchFamily="34" charset="0"/>
              </a:rPr>
              <a:t>2</a:t>
            </a:r>
          </a:p>
          <a:p>
            <a:pPr>
              <a:spcAft>
                <a:spcPts val="600"/>
              </a:spcAft>
            </a:pPr>
            <a:r>
              <a:rPr lang="en-US" sz="1400" dirty="0">
                <a:ea typeface="DengXian" panose="02010600030101010101" pitchFamily="2" charset="-122"/>
                <a:cs typeface="Calibri Light" panose="020F0302020204030204" pitchFamily="34" charset="0"/>
              </a:rPr>
              <a:t>5</a:t>
            </a:r>
          </a:p>
          <a:p>
            <a:pPr>
              <a:spcAft>
                <a:spcPts val="600"/>
              </a:spcAft>
            </a:pPr>
            <a:r>
              <a:rPr lang="en-US" sz="1400" dirty="0">
                <a:ea typeface="DengXian" panose="02010600030101010101" pitchFamily="2" charset="-122"/>
                <a:cs typeface="Calibri Light" panose="020F0302020204030204" pitchFamily="34" charset="0"/>
              </a:rPr>
              <a:t>2</a:t>
            </a:r>
          </a:p>
          <a:p>
            <a:pPr>
              <a:spcAft>
                <a:spcPts val="600"/>
              </a:spcAft>
            </a:pPr>
            <a:r>
              <a:rPr lang="en-US" sz="1400" dirty="0">
                <a:ea typeface="DengXian" panose="02010600030101010101" pitchFamily="2" charset="-122"/>
                <a:cs typeface="Calibri Light" panose="020F0302020204030204" pitchFamily="34" charset="0"/>
              </a:rPr>
              <a:t>7</a:t>
            </a:r>
          </a:p>
          <a:p>
            <a:pPr>
              <a:spcAft>
                <a:spcPts val="600"/>
              </a:spcAft>
            </a:pPr>
            <a:r>
              <a:rPr lang="en-US" sz="1400" dirty="0">
                <a:ea typeface="DengXian" panose="02010600030101010101" pitchFamily="2" charset="-122"/>
                <a:cs typeface="Calibri Light" panose="020F0302020204030204" pitchFamily="34" charset="0"/>
              </a:rPr>
              <a:t>9</a:t>
            </a:r>
          </a:p>
          <a:p>
            <a:pPr>
              <a:spcAft>
                <a:spcPts val="600"/>
              </a:spcAft>
            </a:pPr>
            <a:r>
              <a:rPr lang="en-US" sz="1400" dirty="0">
                <a:ea typeface="DengXian" panose="02010600030101010101" pitchFamily="2" charset="-122"/>
                <a:cs typeface="Calibri Light" panose="020F0302020204030204" pitchFamily="34" charset="0"/>
              </a:rPr>
              <a:t>-</a:t>
            </a:r>
            <a:r>
              <a:rPr lang="en-US" sz="1400" dirty="0" smtClean="0">
                <a:ea typeface="DengXian" panose="02010600030101010101" pitchFamily="2" charset="-122"/>
                <a:cs typeface="Calibri Light" panose="020F0302020204030204" pitchFamily="34" charset="0"/>
              </a:rPr>
              <a:t>1</a:t>
            </a:r>
            <a:endParaRPr lang="en-US" sz="1400" dirty="0">
              <a:ea typeface="DengXian" panose="02010600030101010101" pitchFamily="2" charset="-122"/>
              <a:cs typeface="Calibri Light" panose="020F0302020204030204" pitchFamily="34" charset="0"/>
            </a:endParaRPr>
          </a:p>
          <a:p>
            <a:pPr>
              <a:spcAft>
                <a:spcPts val="600"/>
              </a:spcAft>
            </a:pPr>
            <a:r>
              <a:rPr lang="en-US" sz="1400" dirty="0">
                <a:ea typeface="DengXian" panose="02010600030101010101" pitchFamily="2" charset="-122"/>
                <a:cs typeface="Calibri Light" panose="020F0302020204030204" pitchFamily="34" charset="0"/>
              </a:rPr>
              <a:t>Sample Output 1:</a:t>
            </a:r>
          </a:p>
          <a:p>
            <a:pPr>
              <a:spcAft>
                <a:spcPts val="600"/>
              </a:spcAft>
            </a:pPr>
            <a:r>
              <a:rPr lang="en-US" sz="1400" dirty="0">
                <a:ea typeface="DengXian" panose="02010600030101010101" pitchFamily="2" charset="-122"/>
                <a:cs typeface="Calibri Light" panose="020F0302020204030204" pitchFamily="34" charset="0"/>
              </a:rPr>
              <a:t>3</a:t>
            </a:r>
            <a:endParaRPr lang="en-US" sz="1400" dirty="0">
              <a:ea typeface="DengXian" panose="02010600030101010101" pitchFamily="2" charset="-122"/>
              <a:cs typeface="Calibri Light" panose="020F0302020204030204" pitchFamily="34" charset="0"/>
            </a:endParaRPr>
          </a:p>
        </p:txBody>
      </p:sp>
      <p:sp>
        <p:nvSpPr>
          <p:cNvPr id="7" name="Date Placeholder 6">
            <a:extLst>
              <a:ext uri="{FF2B5EF4-FFF2-40B4-BE49-F238E27FC236}">
                <a16:creationId xmlns:a16="http://schemas.microsoft.com/office/drawing/2014/main" id="{6BA5AF44-C710-4849-84A2-1F3722F349C2}"/>
              </a:ext>
            </a:extLst>
          </p:cNvPr>
          <p:cNvSpPr>
            <a:spLocks noGrp="1"/>
          </p:cNvSpPr>
          <p:nvPr>
            <p:ph type="dt" sz="half" idx="10"/>
          </p:nvPr>
        </p:nvSpPr>
        <p:spPr/>
        <p:txBody>
          <a:bodyPr/>
          <a:lstStyle/>
          <a:p>
            <a:r>
              <a:rPr lang="en-US" altLang="zh-HK" dirty="0"/>
              <a:t>23/4/2020</a:t>
            </a:r>
            <a:endParaRPr lang="en-US" altLang="zh-CN" dirty="0"/>
          </a:p>
        </p:txBody>
      </p:sp>
      <p:sp>
        <p:nvSpPr>
          <p:cNvPr id="9" name="Footer Placeholder 8">
            <a:extLst>
              <a:ext uri="{FF2B5EF4-FFF2-40B4-BE49-F238E27FC236}">
                <a16:creationId xmlns:a16="http://schemas.microsoft.com/office/drawing/2014/main" id="{361F223D-1FA6-4277-A0C1-860155DDFC84}"/>
              </a:ext>
            </a:extLst>
          </p:cNvPr>
          <p:cNvSpPr>
            <a:spLocks noGrp="1"/>
          </p:cNvSpPr>
          <p:nvPr>
            <p:ph type="ftr" sz="quarter" idx="11"/>
          </p:nvPr>
        </p:nvSpPr>
        <p:spPr/>
        <p:txBody>
          <a:bodyPr/>
          <a:lstStyle/>
          <a:p>
            <a:r>
              <a:rPr lang="en-US" altLang="zh-CN" dirty="0"/>
              <a:t>CSCI2100C Lab </a:t>
            </a:r>
            <a:r>
              <a:rPr lang="en-US" altLang="zh-CN" dirty="0" smtClean="0"/>
              <a:t>4</a:t>
            </a:r>
            <a:endParaRPr lang="en-US" altLang="zh-CN" dirty="0"/>
          </a:p>
        </p:txBody>
      </p:sp>
      <p:sp>
        <p:nvSpPr>
          <p:cNvPr id="10" name="Slide Number Placeholder 9">
            <a:extLst>
              <a:ext uri="{FF2B5EF4-FFF2-40B4-BE49-F238E27FC236}">
                <a16:creationId xmlns:a16="http://schemas.microsoft.com/office/drawing/2014/main" id="{562A2023-19D1-432A-AE08-146133125FC4}"/>
              </a:ext>
            </a:extLst>
          </p:cNvPr>
          <p:cNvSpPr>
            <a:spLocks noGrp="1"/>
          </p:cNvSpPr>
          <p:nvPr>
            <p:ph type="sldNum" sz="quarter" idx="12"/>
          </p:nvPr>
        </p:nvSpPr>
        <p:spPr/>
        <p:txBody>
          <a:bodyPr/>
          <a:lstStyle/>
          <a:p>
            <a:fld id="{F12FD693-7EEE-EB4B-8E4A-5201F802BE3C}" type="slidenum">
              <a:rPr lang="en-US" smtClean="0"/>
              <a:t>10</a:t>
            </a:fld>
            <a:endParaRPr lang="en-US"/>
          </a:p>
        </p:txBody>
      </p:sp>
      <p:sp>
        <p:nvSpPr>
          <p:cNvPr id="11" name="Rectangle 10">
            <a:extLst>
              <a:ext uri="{FF2B5EF4-FFF2-40B4-BE49-F238E27FC236}">
                <a16:creationId xmlns:a16="http://schemas.microsoft.com/office/drawing/2014/main" id="{567FE826-C5D9-46D6-AB3E-5A4FCB1B5683}"/>
              </a:ext>
            </a:extLst>
          </p:cNvPr>
          <p:cNvSpPr/>
          <p:nvPr/>
        </p:nvSpPr>
        <p:spPr>
          <a:xfrm>
            <a:off x="838199" y="3551937"/>
            <a:ext cx="5152698" cy="1754326"/>
          </a:xfrm>
          <a:prstGeom prst="rect">
            <a:avLst/>
          </a:prstGeom>
          <a:solidFill>
            <a:schemeClr val="bg1">
              <a:lumMod val="95000"/>
            </a:schemeClr>
          </a:solidFill>
        </p:spPr>
        <p:txBody>
          <a:bodyPr wrap="square">
            <a:spAutoFit/>
          </a:bodyPr>
          <a:lstStyle/>
          <a:p>
            <a:r>
              <a:rPr lang="en-US" sz="900" dirty="0" err="1">
                <a:solidFill>
                  <a:srgbClr val="000088"/>
                </a:solidFill>
                <a:latin typeface="Consolas" panose="020B0609020204030204" pitchFamily="49" charset="0"/>
                <a:cs typeface="Consolas" panose="020B0609020204030204" pitchFamily="49" charset="0"/>
              </a:rPr>
              <a:t>int</a:t>
            </a:r>
            <a:r>
              <a:rPr lang="en-US" sz="900" dirty="0">
                <a:solidFill>
                  <a:srgbClr val="000088"/>
                </a:solidFill>
                <a:latin typeface="Consolas" panose="020B0609020204030204" pitchFamily="49" charset="0"/>
                <a:cs typeface="Consolas" panose="020B0609020204030204" pitchFamily="49" charset="0"/>
              </a:rPr>
              <a:t> search(</a:t>
            </a:r>
            <a:r>
              <a:rPr lang="en-US" sz="900" dirty="0" err="1">
                <a:solidFill>
                  <a:srgbClr val="000088"/>
                </a:solidFill>
                <a:latin typeface="Consolas" panose="020B0609020204030204" pitchFamily="49" charset="0"/>
                <a:cs typeface="Consolas" panose="020B0609020204030204" pitchFamily="49" charset="0"/>
              </a:rPr>
              <a:t>int</a:t>
            </a:r>
            <a:r>
              <a:rPr lang="en-US" sz="900" dirty="0">
                <a:solidFill>
                  <a:srgbClr val="000088"/>
                </a:solidFill>
                <a:latin typeface="Consolas" panose="020B0609020204030204" pitchFamily="49" charset="0"/>
                <a:cs typeface="Consolas" panose="020B0609020204030204" pitchFamily="49" charset="0"/>
              </a:rPr>
              <a:t> x, </a:t>
            </a:r>
            <a:r>
              <a:rPr lang="en-US" sz="900" dirty="0" err="1">
                <a:solidFill>
                  <a:srgbClr val="000088"/>
                </a:solidFill>
                <a:latin typeface="Consolas" panose="020B0609020204030204" pitchFamily="49" charset="0"/>
                <a:cs typeface="Consolas" panose="020B0609020204030204" pitchFamily="49" charset="0"/>
              </a:rPr>
              <a:t>struct</a:t>
            </a:r>
            <a:r>
              <a:rPr lang="en-US" sz="900" dirty="0">
                <a:solidFill>
                  <a:srgbClr val="000088"/>
                </a:solidFill>
                <a:latin typeface="Consolas" panose="020B0609020204030204" pitchFamily="49" charset="0"/>
                <a:cs typeface="Consolas" panose="020B0609020204030204" pitchFamily="49" charset="0"/>
              </a:rPr>
              <a:t> Entry </a:t>
            </a:r>
            <a:r>
              <a:rPr lang="en-US" sz="900" dirty="0" err="1">
                <a:solidFill>
                  <a:srgbClr val="000088"/>
                </a:solidFill>
                <a:latin typeface="Consolas" panose="020B0609020204030204" pitchFamily="49" charset="0"/>
                <a:cs typeface="Consolas" panose="020B0609020204030204" pitchFamily="49" charset="0"/>
              </a:rPr>
              <a:t>hashTable</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int</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hashTableSize</a:t>
            </a:r>
            <a:r>
              <a:rPr lang="en-US" sz="900" dirty="0">
                <a:solidFill>
                  <a:srgbClr val="000088"/>
                </a:solidFill>
                <a:latin typeface="Consolas" panose="020B0609020204030204" pitchFamily="49" charset="0"/>
                <a:cs typeface="Consolas" panose="020B0609020204030204" pitchFamily="49" charset="0"/>
              </a:rPr>
              <a:t>){</a:t>
            </a:r>
          </a:p>
          <a:p>
            <a:r>
              <a:rPr lang="en-US" sz="900" dirty="0">
                <a:solidFill>
                  <a:srgbClr val="000088"/>
                </a:solidFill>
                <a:latin typeface="Consolas" panose="020B0609020204030204" pitchFamily="49" charset="0"/>
                <a:cs typeface="Consolas" panose="020B0609020204030204" pitchFamily="49" charset="0"/>
              </a:rPr>
              <a:t>    // write your code here</a:t>
            </a:r>
          </a:p>
          <a:p>
            <a:r>
              <a:rPr lang="en-US" sz="900" dirty="0">
                <a:solidFill>
                  <a:srgbClr val="000088"/>
                </a:solidFill>
                <a:latin typeface="Consolas" panose="020B0609020204030204" pitchFamily="49" charset="0"/>
                <a:cs typeface="Consolas" panose="020B0609020204030204" pitchFamily="49" charset="0"/>
              </a:rPr>
              <a:t>}</a:t>
            </a:r>
          </a:p>
          <a:p>
            <a:endParaRPr lang="en-US" sz="900" dirty="0">
              <a:solidFill>
                <a:srgbClr val="000088"/>
              </a:solidFill>
              <a:latin typeface="Consolas" panose="020B0609020204030204" pitchFamily="49" charset="0"/>
              <a:cs typeface="Consolas" panose="020B0609020204030204" pitchFamily="49" charset="0"/>
            </a:endParaRPr>
          </a:p>
          <a:p>
            <a:r>
              <a:rPr lang="en-US" sz="900" dirty="0">
                <a:solidFill>
                  <a:srgbClr val="000088"/>
                </a:solidFill>
                <a:latin typeface="Consolas" panose="020B0609020204030204" pitchFamily="49" charset="0"/>
                <a:cs typeface="Consolas" panose="020B0609020204030204" pitchFamily="49" charset="0"/>
              </a:rPr>
              <a:t>void insert(</a:t>
            </a:r>
            <a:r>
              <a:rPr lang="en-US" sz="900" dirty="0" err="1">
                <a:solidFill>
                  <a:srgbClr val="000088"/>
                </a:solidFill>
                <a:latin typeface="Consolas" panose="020B0609020204030204" pitchFamily="49" charset="0"/>
                <a:cs typeface="Consolas" panose="020B0609020204030204" pitchFamily="49" charset="0"/>
              </a:rPr>
              <a:t>int</a:t>
            </a:r>
            <a:r>
              <a:rPr lang="en-US" sz="900" dirty="0">
                <a:solidFill>
                  <a:srgbClr val="000088"/>
                </a:solidFill>
                <a:latin typeface="Consolas" panose="020B0609020204030204" pitchFamily="49" charset="0"/>
                <a:cs typeface="Consolas" panose="020B0609020204030204" pitchFamily="49" charset="0"/>
              </a:rPr>
              <a:t> x, </a:t>
            </a:r>
            <a:r>
              <a:rPr lang="en-US" sz="900" dirty="0" err="1">
                <a:solidFill>
                  <a:srgbClr val="000088"/>
                </a:solidFill>
                <a:latin typeface="Consolas" panose="020B0609020204030204" pitchFamily="49" charset="0"/>
                <a:cs typeface="Consolas" panose="020B0609020204030204" pitchFamily="49" charset="0"/>
              </a:rPr>
              <a:t>struct</a:t>
            </a:r>
            <a:r>
              <a:rPr lang="en-US" sz="900" dirty="0">
                <a:solidFill>
                  <a:srgbClr val="000088"/>
                </a:solidFill>
                <a:latin typeface="Consolas" panose="020B0609020204030204" pitchFamily="49" charset="0"/>
                <a:cs typeface="Consolas" panose="020B0609020204030204" pitchFamily="49" charset="0"/>
              </a:rPr>
              <a:t> Entry </a:t>
            </a:r>
            <a:r>
              <a:rPr lang="en-US" sz="900" dirty="0" err="1">
                <a:solidFill>
                  <a:srgbClr val="000088"/>
                </a:solidFill>
                <a:latin typeface="Consolas" panose="020B0609020204030204" pitchFamily="49" charset="0"/>
                <a:cs typeface="Consolas" panose="020B0609020204030204" pitchFamily="49" charset="0"/>
              </a:rPr>
              <a:t>hashTable</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int</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hashTableSize</a:t>
            </a:r>
            <a:r>
              <a:rPr lang="en-US" sz="900" dirty="0">
                <a:solidFill>
                  <a:srgbClr val="000088"/>
                </a:solidFill>
                <a:latin typeface="Consolas" panose="020B0609020204030204" pitchFamily="49" charset="0"/>
                <a:cs typeface="Consolas" panose="020B0609020204030204" pitchFamily="49" charset="0"/>
              </a:rPr>
              <a:t>){</a:t>
            </a:r>
          </a:p>
          <a:p>
            <a:r>
              <a:rPr lang="en-US" sz="900" dirty="0">
                <a:solidFill>
                  <a:srgbClr val="000088"/>
                </a:solidFill>
                <a:latin typeface="Consolas" panose="020B0609020204030204" pitchFamily="49" charset="0"/>
                <a:cs typeface="Consolas" panose="020B0609020204030204" pitchFamily="49" charset="0"/>
              </a:rPr>
              <a:t>    for (</a:t>
            </a:r>
            <a:r>
              <a:rPr lang="en-US" sz="900" dirty="0" err="1">
                <a:solidFill>
                  <a:srgbClr val="000088"/>
                </a:solidFill>
                <a:latin typeface="Consolas" panose="020B0609020204030204" pitchFamily="49" charset="0"/>
                <a:cs typeface="Consolas" panose="020B0609020204030204" pitchFamily="49" charset="0"/>
              </a:rPr>
              <a:t>int</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i</a:t>
            </a:r>
            <a:r>
              <a:rPr lang="en-US" sz="900" dirty="0">
                <a:solidFill>
                  <a:srgbClr val="000088"/>
                </a:solidFill>
                <a:latin typeface="Consolas" panose="020B0609020204030204" pitchFamily="49" charset="0"/>
                <a:cs typeface="Consolas" panose="020B0609020204030204" pitchFamily="49" charset="0"/>
              </a:rPr>
              <a:t> = 0; </a:t>
            </a:r>
            <a:r>
              <a:rPr lang="en-US" sz="900" dirty="0" err="1">
                <a:solidFill>
                  <a:srgbClr val="000088"/>
                </a:solidFill>
                <a:latin typeface="Consolas" panose="020B0609020204030204" pitchFamily="49" charset="0"/>
                <a:cs typeface="Consolas" panose="020B0609020204030204" pitchFamily="49" charset="0"/>
              </a:rPr>
              <a:t>i</a:t>
            </a:r>
            <a:r>
              <a:rPr lang="en-US" sz="900" dirty="0">
                <a:solidFill>
                  <a:srgbClr val="000088"/>
                </a:solidFill>
                <a:latin typeface="Consolas" panose="020B0609020204030204" pitchFamily="49" charset="0"/>
                <a:cs typeface="Consolas" panose="020B0609020204030204" pitchFamily="49" charset="0"/>
              </a:rPr>
              <a:t> &lt; </a:t>
            </a:r>
            <a:r>
              <a:rPr lang="en-US" sz="900" dirty="0" err="1">
                <a:solidFill>
                  <a:srgbClr val="000088"/>
                </a:solidFill>
                <a:latin typeface="Consolas" panose="020B0609020204030204" pitchFamily="49" charset="0"/>
                <a:cs typeface="Consolas" panose="020B0609020204030204" pitchFamily="49" charset="0"/>
              </a:rPr>
              <a:t>hashTableSize</a:t>
            </a:r>
            <a:r>
              <a:rPr lang="en-US" sz="900" dirty="0">
                <a:solidFill>
                  <a:srgbClr val="000088"/>
                </a:solidFill>
                <a:latin typeface="Consolas" panose="020B0609020204030204" pitchFamily="49" charset="0"/>
                <a:cs typeface="Consolas" panose="020B0609020204030204" pitchFamily="49" charset="0"/>
              </a:rPr>
              <a:t> - 1; </a:t>
            </a:r>
            <a:r>
              <a:rPr lang="en-US" sz="900" dirty="0" err="1">
                <a:solidFill>
                  <a:srgbClr val="000088"/>
                </a:solidFill>
                <a:latin typeface="Consolas" panose="020B0609020204030204" pitchFamily="49" charset="0"/>
                <a:cs typeface="Consolas" panose="020B0609020204030204" pitchFamily="49" charset="0"/>
              </a:rPr>
              <a:t>i</a:t>
            </a:r>
            <a:r>
              <a:rPr lang="en-US" sz="900" dirty="0">
                <a:solidFill>
                  <a:srgbClr val="000088"/>
                </a:solidFill>
                <a:latin typeface="Consolas" panose="020B0609020204030204" pitchFamily="49" charset="0"/>
                <a:cs typeface="Consolas" panose="020B0609020204030204" pitchFamily="49" charset="0"/>
              </a:rPr>
              <a:t>++){</a:t>
            </a:r>
          </a:p>
          <a:p>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int</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hashed_key</a:t>
            </a:r>
            <a:r>
              <a:rPr lang="en-US" sz="900" dirty="0">
                <a:solidFill>
                  <a:srgbClr val="000088"/>
                </a:solidFill>
                <a:latin typeface="Consolas" panose="020B0609020204030204" pitchFamily="49" charset="0"/>
                <a:cs typeface="Consolas" panose="020B0609020204030204" pitchFamily="49" charset="0"/>
              </a:rPr>
              <a:t> = </a:t>
            </a:r>
            <a:r>
              <a:rPr lang="en-US" sz="900" dirty="0" err="1">
                <a:solidFill>
                  <a:srgbClr val="000088"/>
                </a:solidFill>
                <a:latin typeface="Consolas" panose="020B0609020204030204" pitchFamily="49" charset="0"/>
                <a:cs typeface="Consolas" panose="020B0609020204030204" pitchFamily="49" charset="0"/>
              </a:rPr>
              <a:t>doubleHashFunc</a:t>
            </a:r>
            <a:r>
              <a:rPr lang="en-US" sz="900" dirty="0">
                <a:solidFill>
                  <a:srgbClr val="000088"/>
                </a:solidFill>
                <a:latin typeface="Consolas" panose="020B0609020204030204" pitchFamily="49" charset="0"/>
                <a:cs typeface="Consolas" panose="020B0609020204030204" pitchFamily="49" charset="0"/>
              </a:rPr>
              <a:t>(</a:t>
            </a:r>
            <a:r>
              <a:rPr lang="en-US" sz="900" dirty="0" err="1">
                <a:solidFill>
                  <a:srgbClr val="000088"/>
                </a:solidFill>
                <a:latin typeface="Consolas" panose="020B0609020204030204" pitchFamily="49" charset="0"/>
                <a:cs typeface="Consolas" panose="020B0609020204030204" pitchFamily="49" charset="0"/>
              </a:rPr>
              <a:t>x,i,hashTableSize</a:t>
            </a:r>
            <a:r>
              <a:rPr lang="en-US" sz="900" dirty="0">
                <a:solidFill>
                  <a:srgbClr val="000088"/>
                </a:solidFill>
                <a:latin typeface="Consolas" panose="020B0609020204030204" pitchFamily="49" charset="0"/>
                <a:cs typeface="Consolas" panose="020B0609020204030204" pitchFamily="49" charset="0"/>
              </a:rPr>
              <a:t>);</a:t>
            </a:r>
          </a:p>
          <a:p>
            <a:r>
              <a:rPr lang="en-US" sz="900" dirty="0">
                <a:solidFill>
                  <a:srgbClr val="000088"/>
                </a:solidFill>
                <a:latin typeface="Consolas" panose="020B0609020204030204" pitchFamily="49" charset="0"/>
                <a:cs typeface="Consolas" panose="020B0609020204030204" pitchFamily="49" charset="0"/>
              </a:rPr>
              <a:t>        if(</a:t>
            </a:r>
            <a:r>
              <a:rPr lang="en-US" sz="900" dirty="0" err="1">
                <a:solidFill>
                  <a:srgbClr val="000088"/>
                </a:solidFill>
                <a:latin typeface="Consolas" panose="020B0609020204030204" pitchFamily="49" charset="0"/>
                <a:cs typeface="Consolas" panose="020B0609020204030204" pitchFamily="49" charset="0"/>
              </a:rPr>
              <a:t>hashTable</a:t>
            </a:r>
            <a:r>
              <a:rPr lang="en-US" sz="900" dirty="0">
                <a:solidFill>
                  <a:srgbClr val="000088"/>
                </a:solidFill>
                <a:latin typeface="Consolas" panose="020B0609020204030204" pitchFamily="49" charset="0"/>
                <a:cs typeface="Consolas" panose="020B0609020204030204" pitchFamily="49" charset="0"/>
              </a:rPr>
              <a:t>[</a:t>
            </a:r>
            <a:r>
              <a:rPr lang="en-US" sz="900" dirty="0" err="1">
                <a:solidFill>
                  <a:srgbClr val="000088"/>
                </a:solidFill>
                <a:latin typeface="Consolas" panose="020B0609020204030204" pitchFamily="49" charset="0"/>
                <a:cs typeface="Consolas" panose="020B0609020204030204" pitchFamily="49" charset="0"/>
              </a:rPr>
              <a:t>hashed_key</a:t>
            </a:r>
            <a:r>
              <a:rPr lang="en-US" sz="900" dirty="0">
                <a:solidFill>
                  <a:srgbClr val="000088"/>
                </a:solidFill>
                <a:latin typeface="Consolas" panose="020B0609020204030204" pitchFamily="49" charset="0"/>
                <a:cs typeface="Consolas" panose="020B0609020204030204" pitchFamily="49" charset="0"/>
              </a:rPr>
              <a:t>].ID == -1){</a:t>
            </a:r>
          </a:p>
          <a:p>
            <a:r>
              <a:rPr lang="en-US" sz="900" dirty="0">
                <a:solidFill>
                  <a:srgbClr val="000088"/>
                </a:solidFill>
                <a:latin typeface="Consolas" panose="020B0609020204030204" pitchFamily="49" charset="0"/>
                <a:cs typeface="Consolas" panose="020B0609020204030204" pitchFamily="49" charset="0"/>
              </a:rPr>
              <a:t>            // write your code here</a:t>
            </a:r>
          </a:p>
          <a:p>
            <a:r>
              <a:rPr lang="en-US" sz="900" dirty="0">
                <a:solidFill>
                  <a:srgbClr val="000088"/>
                </a:solidFill>
                <a:latin typeface="Consolas" panose="020B0609020204030204" pitchFamily="49" charset="0"/>
                <a:cs typeface="Consolas" panose="020B0609020204030204" pitchFamily="49" charset="0"/>
              </a:rPr>
              <a:t>        }</a:t>
            </a:r>
          </a:p>
          <a:p>
            <a:r>
              <a:rPr lang="en-US" sz="900" dirty="0">
                <a:solidFill>
                  <a:srgbClr val="000088"/>
                </a:solidFill>
                <a:latin typeface="Consolas" panose="020B0609020204030204" pitchFamily="49" charset="0"/>
                <a:cs typeface="Consolas" panose="020B0609020204030204" pitchFamily="49" charset="0"/>
              </a:rPr>
              <a:t>    }</a:t>
            </a:r>
          </a:p>
          <a:p>
            <a:r>
              <a:rPr lang="en-US" sz="900" dirty="0">
                <a:solidFill>
                  <a:srgbClr val="000088"/>
                </a:solidFill>
                <a:latin typeface="Consolas" panose="020B0609020204030204" pitchFamily="49" charset="0"/>
                <a:cs typeface="Consolas" panose="020B0609020204030204" pitchFamily="49" charset="0"/>
              </a:rPr>
              <a:t>}</a:t>
            </a:r>
            <a:endParaRPr lang="en-HK" altLang="zh-HK" sz="900" dirty="0">
              <a:solidFill>
                <a:srgbClr val="666600"/>
              </a:soli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8A111104-48E2-479C-9664-919AD4BDC191}"/>
              </a:ext>
            </a:extLst>
          </p:cNvPr>
          <p:cNvSpPr txBox="1"/>
          <p:nvPr/>
        </p:nvSpPr>
        <p:spPr>
          <a:xfrm>
            <a:off x="733097" y="3130375"/>
            <a:ext cx="2198294" cy="307777"/>
          </a:xfrm>
          <a:prstGeom prst="rect">
            <a:avLst/>
          </a:prstGeom>
          <a:noFill/>
        </p:spPr>
        <p:txBody>
          <a:bodyPr wrap="none" rtlCol="0">
            <a:spAutoFit/>
          </a:bodyPr>
          <a:lstStyle/>
          <a:p>
            <a:r>
              <a:rPr lang="en-US" sz="1400" dirty="0">
                <a:cs typeface="Calibri Light" panose="020F0302020204030204" pitchFamily="34" charset="0"/>
              </a:rPr>
              <a:t>Code segment to complete:</a:t>
            </a:r>
          </a:p>
        </p:txBody>
      </p:sp>
      <p:sp>
        <p:nvSpPr>
          <p:cNvPr id="13" name="Content Placeholder 2">
            <a:extLst>
              <a:ext uri="{FF2B5EF4-FFF2-40B4-BE49-F238E27FC236}">
                <a16:creationId xmlns:a16="http://schemas.microsoft.com/office/drawing/2014/main" id="{D1713B96-F96B-1040-B227-49A373341622}"/>
              </a:ext>
            </a:extLst>
          </p:cNvPr>
          <p:cNvSpPr>
            <a:spLocks noGrp="1"/>
          </p:cNvSpPr>
          <p:nvPr>
            <p:ph idx="1"/>
          </p:nvPr>
        </p:nvSpPr>
        <p:spPr>
          <a:xfrm>
            <a:off x="838200" y="1583450"/>
            <a:ext cx="5152697" cy="4351338"/>
          </a:xfrm>
        </p:spPr>
        <p:txBody>
          <a:bodyPr>
            <a:normAutofit/>
          </a:bodyPr>
          <a:lstStyle/>
          <a:p>
            <a:r>
              <a:rPr lang="en-US" sz="2400" dirty="0"/>
              <a:t>Straight forward implementation of </a:t>
            </a:r>
            <a:r>
              <a:rPr lang="en-US" sz="2400" dirty="0" smtClean="0"/>
              <a:t>Double Hashing</a:t>
            </a:r>
            <a:endParaRPr lang="en-US" sz="2400" dirty="0"/>
          </a:p>
        </p:txBody>
      </p:sp>
    </p:spTree>
    <p:extLst>
      <p:ext uri="{BB962C8B-B14F-4D97-AF65-F5344CB8AC3E}">
        <p14:creationId xmlns:p14="http://schemas.microsoft.com/office/powerpoint/2010/main" val="2944154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but not Least</a:t>
            </a:r>
          </a:p>
        </p:txBody>
      </p:sp>
      <p:sp>
        <p:nvSpPr>
          <p:cNvPr id="3" name="Content Placeholder 2"/>
          <p:cNvSpPr>
            <a:spLocks noGrp="1"/>
          </p:cNvSpPr>
          <p:nvPr>
            <p:ph idx="1"/>
          </p:nvPr>
        </p:nvSpPr>
        <p:spPr>
          <a:xfrm>
            <a:off x="838200" y="1825625"/>
            <a:ext cx="5070231" cy="4351338"/>
          </a:xfrm>
        </p:spPr>
        <p:txBody>
          <a:bodyPr>
            <a:normAutofit/>
          </a:bodyPr>
          <a:lstStyle/>
          <a:p>
            <a:r>
              <a:rPr lang="en-US" dirty="0"/>
              <a:t>Please add this declaration on top of (commented as shown) all your codes submitted to the OJ.</a:t>
            </a:r>
          </a:p>
        </p:txBody>
      </p:sp>
      <p:sp>
        <p:nvSpPr>
          <p:cNvPr id="8" name="Rectangle 7">
            <a:extLst>
              <a:ext uri="{FF2B5EF4-FFF2-40B4-BE49-F238E27FC236}">
                <a16:creationId xmlns:a16="http://schemas.microsoft.com/office/drawing/2014/main" id="{7D011405-270F-6944-BA03-B06C1F3551E4}"/>
              </a:ext>
            </a:extLst>
          </p:cNvPr>
          <p:cNvSpPr/>
          <p:nvPr/>
        </p:nvSpPr>
        <p:spPr>
          <a:xfrm>
            <a:off x="6058228" y="1825625"/>
            <a:ext cx="5295572" cy="3477875"/>
          </a:xfrm>
          <a:prstGeom prst="rect">
            <a:avLst/>
          </a:prstGeom>
          <a:solidFill>
            <a:schemeClr val="bg1">
              <a:lumMod val="95000"/>
            </a:schemeClr>
          </a:solidFill>
        </p:spPr>
        <p:txBody>
          <a:bodyPr wrap="square">
            <a:spAutoFit/>
          </a:bodyPr>
          <a:lstStyle/>
          <a:p>
            <a:r>
              <a:rPr lang="en-US" sz="1100" dirty="0">
                <a:solidFill>
                  <a:srgbClr val="666600"/>
                </a:solidFill>
                <a:latin typeface="Consolas" panose="020B0609020204030204" pitchFamily="49" charset="0"/>
                <a:cs typeface="Consolas" panose="020B0609020204030204" pitchFamily="49" charset="0"/>
              </a:rPr>
              <a:t>/*</a:t>
            </a:r>
          </a:p>
          <a:p>
            <a:r>
              <a:rPr lang="en-US" sz="1100" dirty="0">
                <a:solidFill>
                  <a:srgbClr val="666600"/>
                </a:solidFill>
                <a:latin typeface="Consolas" panose="020B0609020204030204" pitchFamily="49" charset="0"/>
                <a:cs typeface="Consolas" panose="020B0609020204030204" pitchFamily="49" charset="0"/>
              </a:rPr>
              <a:t>I, &lt;Your Full Name&gt;, am submitting the assignment for</a:t>
            </a:r>
          </a:p>
          <a:p>
            <a:r>
              <a:rPr lang="en-US" sz="1100" dirty="0">
                <a:solidFill>
                  <a:srgbClr val="666600"/>
                </a:solidFill>
                <a:latin typeface="Consolas" panose="020B0609020204030204" pitchFamily="49" charset="0"/>
                <a:cs typeface="Consolas" panose="020B0609020204030204" pitchFamily="49" charset="0"/>
              </a:rPr>
              <a:t>an individual project.</a:t>
            </a:r>
          </a:p>
          <a:p>
            <a:r>
              <a:rPr lang="en-US" sz="1100" dirty="0">
                <a:solidFill>
                  <a:srgbClr val="666600"/>
                </a:solidFill>
                <a:latin typeface="Consolas" panose="020B0609020204030204" pitchFamily="49" charset="0"/>
                <a:cs typeface="Consolas" panose="020B0609020204030204" pitchFamily="49" charset="0"/>
              </a:rPr>
              <a:t>I declare that the assignment here submitted is original except for</a:t>
            </a:r>
          </a:p>
          <a:p>
            <a:r>
              <a:rPr lang="en-US" sz="1100" dirty="0">
                <a:solidFill>
                  <a:srgbClr val="666600"/>
                </a:solidFill>
                <a:latin typeface="Consolas" panose="020B0609020204030204" pitchFamily="49" charset="0"/>
                <a:cs typeface="Consolas" panose="020B0609020204030204" pitchFamily="49" charset="0"/>
              </a:rPr>
              <a:t>source material explicitly acknowledged, the piece of work, or a part</a:t>
            </a:r>
          </a:p>
          <a:p>
            <a:r>
              <a:rPr lang="en-US" sz="1100" dirty="0">
                <a:solidFill>
                  <a:srgbClr val="666600"/>
                </a:solidFill>
                <a:latin typeface="Consolas" panose="020B0609020204030204" pitchFamily="49" charset="0"/>
                <a:cs typeface="Consolas" panose="020B0609020204030204" pitchFamily="49" charset="0"/>
              </a:rPr>
              <a:t>of the piece of work has not been submitted for more than one purpose</a:t>
            </a:r>
          </a:p>
          <a:p>
            <a:r>
              <a:rPr lang="en-US" sz="1100" dirty="0">
                <a:solidFill>
                  <a:srgbClr val="666600"/>
                </a:solidFill>
                <a:latin typeface="Consolas" panose="020B0609020204030204" pitchFamily="49" charset="0"/>
                <a:cs typeface="Consolas" panose="020B0609020204030204" pitchFamily="49" charset="0"/>
              </a:rPr>
              <a:t>(i.e. to satisfy the requirements in two different courses) without</a:t>
            </a:r>
          </a:p>
          <a:p>
            <a:r>
              <a:rPr lang="en-US" sz="1100" dirty="0">
                <a:solidFill>
                  <a:srgbClr val="666600"/>
                </a:solidFill>
                <a:latin typeface="Consolas" panose="020B0609020204030204" pitchFamily="49" charset="0"/>
                <a:cs typeface="Consolas" panose="020B0609020204030204" pitchFamily="49" charset="0"/>
              </a:rPr>
              <a:t>declaration. I also acknowledge that I am aware of University policy</a:t>
            </a:r>
          </a:p>
          <a:p>
            <a:r>
              <a:rPr lang="en-US" sz="1100" dirty="0">
                <a:solidFill>
                  <a:srgbClr val="666600"/>
                </a:solidFill>
                <a:latin typeface="Consolas" panose="020B0609020204030204" pitchFamily="49" charset="0"/>
                <a:cs typeface="Consolas" panose="020B0609020204030204" pitchFamily="49" charset="0"/>
              </a:rPr>
              <a:t>and regulations on honesty in academic work, and of the disciplinary</a:t>
            </a:r>
          </a:p>
          <a:p>
            <a:r>
              <a:rPr lang="en-US" sz="1100" dirty="0">
                <a:solidFill>
                  <a:srgbClr val="666600"/>
                </a:solidFill>
                <a:latin typeface="Consolas" panose="020B0609020204030204" pitchFamily="49" charset="0"/>
                <a:cs typeface="Consolas" panose="020B0609020204030204" pitchFamily="49" charset="0"/>
              </a:rPr>
              <a:t>guidelines and procedures applicable to breaches of such policy and</a:t>
            </a:r>
          </a:p>
          <a:p>
            <a:r>
              <a:rPr lang="en-US" sz="1100" dirty="0">
                <a:solidFill>
                  <a:srgbClr val="666600"/>
                </a:solidFill>
                <a:latin typeface="Consolas" panose="020B0609020204030204" pitchFamily="49" charset="0"/>
                <a:cs typeface="Consolas" panose="020B0609020204030204" pitchFamily="49" charset="0"/>
              </a:rPr>
              <a:t>regulations, as contained in the University website</a:t>
            </a:r>
          </a:p>
          <a:p>
            <a:r>
              <a:rPr lang="en-US" sz="1100" dirty="0">
                <a:solidFill>
                  <a:srgbClr val="666600"/>
                </a:solidFill>
                <a:latin typeface="Consolas" panose="020B0609020204030204" pitchFamily="49" charset="0"/>
                <a:cs typeface="Consolas" panose="020B0609020204030204" pitchFamily="49" charset="0"/>
              </a:rPr>
              <a:t>http://www.cuhk.edu.hk/policy/academichonesty/.</a:t>
            </a:r>
          </a:p>
          <a:p>
            <a:r>
              <a:rPr lang="en-US" sz="1100" dirty="0">
                <a:solidFill>
                  <a:srgbClr val="666600"/>
                </a:solidFill>
                <a:latin typeface="Consolas" panose="020B0609020204030204" pitchFamily="49" charset="0"/>
                <a:cs typeface="Consolas" panose="020B0609020204030204" pitchFamily="49" charset="0"/>
              </a:rPr>
              <a:t>It is also understood that assignments without a properly signed</a:t>
            </a:r>
          </a:p>
          <a:p>
            <a:r>
              <a:rPr lang="en-US" sz="1100" dirty="0">
                <a:solidFill>
                  <a:srgbClr val="666600"/>
                </a:solidFill>
                <a:latin typeface="Consolas" panose="020B0609020204030204" pitchFamily="49" charset="0"/>
                <a:cs typeface="Consolas" panose="020B0609020204030204" pitchFamily="49" charset="0"/>
              </a:rPr>
              <a:t>declaration by the student concerned will not be graded by the</a:t>
            </a:r>
          </a:p>
          <a:p>
            <a:r>
              <a:rPr lang="en-US" sz="1100" dirty="0">
                <a:solidFill>
                  <a:srgbClr val="666600"/>
                </a:solidFill>
                <a:latin typeface="Consolas" panose="020B0609020204030204" pitchFamily="49" charset="0"/>
                <a:cs typeface="Consolas" panose="020B0609020204030204" pitchFamily="49" charset="0"/>
              </a:rPr>
              <a:t>teacher(s).</a:t>
            </a:r>
          </a:p>
          <a:p>
            <a:r>
              <a:rPr lang="en-US" sz="1100" dirty="0">
                <a:solidFill>
                  <a:srgbClr val="666600"/>
                </a:solidFill>
                <a:latin typeface="Consolas" panose="020B0609020204030204" pitchFamily="49" charset="0"/>
                <a:cs typeface="Consolas" panose="020B0609020204030204" pitchFamily="49" charset="0"/>
              </a:rPr>
              <a:t>*/</a:t>
            </a:r>
            <a:endParaRPr lang="en-HK" sz="1100" dirty="0">
              <a:solidFill>
                <a:srgbClr val="000000"/>
              </a:solidFill>
              <a:latin typeface="Consolas" panose="020B0609020204030204" pitchFamily="49" charset="0"/>
              <a:cs typeface="Consolas" panose="020B0609020204030204" pitchFamily="49" charset="0"/>
            </a:endParaRPr>
          </a:p>
        </p:txBody>
      </p:sp>
      <p:sp>
        <p:nvSpPr>
          <p:cNvPr id="7" name="Date Placeholder 6">
            <a:extLst>
              <a:ext uri="{FF2B5EF4-FFF2-40B4-BE49-F238E27FC236}">
                <a16:creationId xmlns:a16="http://schemas.microsoft.com/office/drawing/2014/main" id="{DDB048EF-BDBD-4854-B3AB-82137378CB07}"/>
              </a:ext>
            </a:extLst>
          </p:cNvPr>
          <p:cNvSpPr>
            <a:spLocks noGrp="1"/>
          </p:cNvSpPr>
          <p:nvPr>
            <p:ph type="dt" sz="half" idx="10"/>
          </p:nvPr>
        </p:nvSpPr>
        <p:spPr/>
        <p:txBody>
          <a:bodyPr/>
          <a:lstStyle/>
          <a:p>
            <a:r>
              <a:rPr lang="en-US" altLang="zh-HK" dirty="0"/>
              <a:t>23/4/2020</a:t>
            </a:r>
            <a:endParaRPr lang="en-US" altLang="zh-CN" dirty="0"/>
          </a:p>
        </p:txBody>
      </p:sp>
      <p:sp>
        <p:nvSpPr>
          <p:cNvPr id="9" name="Footer Placeholder 8">
            <a:extLst>
              <a:ext uri="{FF2B5EF4-FFF2-40B4-BE49-F238E27FC236}">
                <a16:creationId xmlns:a16="http://schemas.microsoft.com/office/drawing/2014/main" id="{B8178F14-03C4-43E6-99FF-8C6E1A60F299}"/>
              </a:ext>
            </a:extLst>
          </p:cNvPr>
          <p:cNvSpPr>
            <a:spLocks noGrp="1"/>
          </p:cNvSpPr>
          <p:nvPr>
            <p:ph type="ftr" sz="quarter" idx="11"/>
          </p:nvPr>
        </p:nvSpPr>
        <p:spPr/>
        <p:txBody>
          <a:bodyPr/>
          <a:lstStyle/>
          <a:p>
            <a:r>
              <a:rPr lang="en-US" altLang="zh-CN" dirty="0"/>
              <a:t>CSCI2100C Lab </a:t>
            </a:r>
            <a:r>
              <a:rPr lang="en-US" altLang="zh-CN" dirty="0" smtClean="0"/>
              <a:t>4</a:t>
            </a:r>
            <a:endParaRPr lang="en-US" altLang="zh-CN" dirty="0"/>
          </a:p>
        </p:txBody>
      </p:sp>
      <p:sp>
        <p:nvSpPr>
          <p:cNvPr id="10" name="Slide Number Placeholder 9">
            <a:extLst>
              <a:ext uri="{FF2B5EF4-FFF2-40B4-BE49-F238E27FC236}">
                <a16:creationId xmlns:a16="http://schemas.microsoft.com/office/drawing/2014/main" id="{06A58E70-3CAE-423A-99BE-C1DC520AA54A}"/>
              </a:ext>
            </a:extLst>
          </p:cNvPr>
          <p:cNvSpPr>
            <a:spLocks noGrp="1"/>
          </p:cNvSpPr>
          <p:nvPr>
            <p:ph type="sldNum" sz="quarter" idx="12"/>
          </p:nvPr>
        </p:nvSpPr>
        <p:spPr/>
        <p:txBody>
          <a:bodyPr/>
          <a:lstStyle/>
          <a:p>
            <a:fld id="{F12FD693-7EEE-EB4B-8E4A-5201F802BE3C}" type="slidenum">
              <a:rPr lang="en-US" smtClean="0"/>
              <a:t>11</a:t>
            </a:fld>
            <a:endParaRPr lang="en-US"/>
          </a:p>
        </p:txBody>
      </p:sp>
    </p:spTree>
    <p:extLst>
      <p:ext uri="{BB962C8B-B14F-4D97-AF65-F5344CB8AC3E}">
        <p14:creationId xmlns:p14="http://schemas.microsoft.com/office/powerpoint/2010/main" val="2718478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256D-75B2-2245-9A90-90C5A622A980}"/>
              </a:ext>
            </a:extLst>
          </p:cNvPr>
          <p:cNvSpPr>
            <a:spLocks noGrp="1"/>
          </p:cNvSpPr>
          <p:nvPr>
            <p:ph type="title"/>
          </p:nvPr>
        </p:nvSpPr>
        <p:spPr/>
        <p:txBody>
          <a:bodyPr/>
          <a:lstStyle/>
          <a:p>
            <a:r>
              <a:rPr lang="en-US" altLang="zh-TW" dirty="0"/>
              <a:t>Questions?</a:t>
            </a:r>
            <a:endParaRPr lang="en-US" dirty="0"/>
          </a:p>
        </p:txBody>
      </p:sp>
      <p:sp>
        <p:nvSpPr>
          <p:cNvPr id="3" name="Text Placeholder 2">
            <a:extLst>
              <a:ext uri="{FF2B5EF4-FFF2-40B4-BE49-F238E27FC236}">
                <a16:creationId xmlns:a16="http://schemas.microsoft.com/office/drawing/2014/main" id="{B8170FAB-0918-9F41-920F-60728E625B6C}"/>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44A1F3A0-2D9D-4DE8-BBFC-1237356177BC}"/>
              </a:ext>
            </a:extLst>
          </p:cNvPr>
          <p:cNvSpPr>
            <a:spLocks noGrp="1"/>
          </p:cNvSpPr>
          <p:nvPr>
            <p:ph type="dt" sz="half" idx="10"/>
          </p:nvPr>
        </p:nvSpPr>
        <p:spPr/>
        <p:txBody>
          <a:bodyPr/>
          <a:lstStyle/>
          <a:p>
            <a:r>
              <a:rPr lang="en-US" altLang="zh-HK" dirty="0"/>
              <a:t>23/4/2020</a:t>
            </a:r>
            <a:endParaRPr lang="en-US" altLang="zh-CN" dirty="0"/>
          </a:p>
        </p:txBody>
      </p:sp>
      <p:sp>
        <p:nvSpPr>
          <p:cNvPr id="8" name="Footer Placeholder 7">
            <a:extLst>
              <a:ext uri="{FF2B5EF4-FFF2-40B4-BE49-F238E27FC236}">
                <a16:creationId xmlns:a16="http://schemas.microsoft.com/office/drawing/2014/main" id="{FBB692AE-1486-4D78-89B2-72B45205F835}"/>
              </a:ext>
            </a:extLst>
          </p:cNvPr>
          <p:cNvSpPr>
            <a:spLocks noGrp="1"/>
          </p:cNvSpPr>
          <p:nvPr>
            <p:ph type="ftr" sz="quarter" idx="11"/>
          </p:nvPr>
        </p:nvSpPr>
        <p:spPr/>
        <p:txBody>
          <a:bodyPr/>
          <a:lstStyle/>
          <a:p>
            <a:r>
              <a:rPr lang="en-US" altLang="zh-CN" dirty="0"/>
              <a:t>CSCI2100C Lab </a:t>
            </a:r>
            <a:r>
              <a:rPr lang="en-US" altLang="zh-CN" dirty="0" smtClean="0"/>
              <a:t>4</a:t>
            </a:r>
            <a:endParaRPr lang="en-US" altLang="zh-CN" dirty="0"/>
          </a:p>
        </p:txBody>
      </p:sp>
      <p:sp>
        <p:nvSpPr>
          <p:cNvPr id="9" name="Slide Number Placeholder 8">
            <a:extLst>
              <a:ext uri="{FF2B5EF4-FFF2-40B4-BE49-F238E27FC236}">
                <a16:creationId xmlns:a16="http://schemas.microsoft.com/office/drawing/2014/main" id="{1BB4ABA6-0062-43F1-9B0C-5CCC5DF9D8F0}"/>
              </a:ext>
            </a:extLst>
          </p:cNvPr>
          <p:cNvSpPr>
            <a:spLocks noGrp="1"/>
          </p:cNvSpPr>
          <p:nvPr>
            <p:ph type="sldNum" sz="quarter" idx="12"/>
          </p:nvPr>
        </p:nvSpPr>
        <p:spPr/>
        <p:txBody>
          <a:bodyPr/>
          <a:lstStyle/>
          <a:p>
            <a:fld id="{F12FD693-7EEE-EB4B-8E4A-5201F802BE3C}" type="slidenum">
              <a:rPr lang="en-US" smtClean="0"/>
              <a:t>12</a:t>
            </a:fld>
            <a:endParaRPr lang="en-US"/>
          </a:p>
        </p:txBody>
      </p:sp>
    </p:spTree>
    <p:extLst>
      <p:ext uri="{BB962C8B-B14F-4D97-AF65-F5344CB8AC3E}">
        <p14:creationId xmlns:p14="http://schemas.microsoft.com/office/powerpoint/2010/main" val="64884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AD62-7D90-4673-95F8-0367C3AA813B}"/>
              </a:ext>
            </a:extLst>
          </p:cNvPr>
          <p:cNvSpPr>
            <a:spLocks noGrp="1"/>
          </p:cNvSpPr>
          <p:nvPr>
            <p:ph type="title"/>
          </p:nvPr>
        </p:nvSpPr>
        <p:spPr/>
        <p:txBody>
          <a:bodyPr/>
          <a:lstStyle/>
          <a:p>
            <a:r>
              <a:rPr lang="en-US" altLang="zh-HK" dirty="0"/>
              <a:t>Reminders</a:t>
            </a:r>
            <a:endParaRPr lang="zh-HK" altLang="en-US" dirty="0"/>
          </a:p>
        </p:txBody>
      </p:sp>
      <p:sp>
        <p:nvSpPr>
          <p:cNvPr id="3" name="Content Placeholder 2">
            <a:extLst>
              <a:ext uri="{FF2B5EF4-FFF2-40B4-BE49-F238E27FC236}">
                <a16:creationId xmlns:a16="http://schemas.microsoft.com/office/drawing/2014/main" id="{6313ED73-CD81-4E72-969F-5E06832B789E}"/>
              </a:ext>
            </a:extLst>
          </p:cNvPr>
          <p:cNvSpPr>
            <a:spLocks noGrp="1"/>
          </p:cNvSpPr>
          <p:nvPr>
            <p:ph idx="1"/>
          </p:nvPr>
        </p:nvSpPr>
        <p:spPr/>
        <p:txBody>
          <a:bodyPr>
            <a:normAutofit fontScale="92500" lnSpcReduction="10000"/>
          </a:bodyPr>
          <a:lstStyle/>
          <a:p>
            <a:r>
              <a:rPr lang="en-US" altLang="zh-HK" sz="2400" dirty="0"/>
              <a:t>Please remember your password for the online judge</a:t>
            </a:r>
          </a:p>
          <a:p>
            <a:r>
              <a:rPr lang="en-US" altLang="zh-HK" sz="2400" dirty="0"/>
              <a:t>Please start your assignment early</a:t>
            </a:r>
          </a:p>
          <a:p>
            <a:pPr lvl="1"/>
            <a:r>
              <a:rPr lang="en-US" altLang="zh-HK" sz="2000" dirty="0"/>
              <a:t>And report any issues as early as possible. Some issues regarding the registration of the OJ were reported not until some hours before the deadline. For such cases of failure of code submission, we may not grade your lab.</a:t>
            </a:r>
          </a:p>
          <a:p>
            <a:pPr lvl="1"/>
            <a:r>
              <a:rPr lang="en-US" altLang="zh-HK" sz="2000" dirty="0"/>
              <a:t>Penalty:</a:t>
            </a:r>
          </a:p>
          <a:p>
            <a:pPr lvl="2"/>
            <a:r>
              <a:rPr lang="en-US" altLang="zh-HK" sz="1800" dirty="0"/>
              <a:t>-10 marks/day pro rata for first two days after deadline</a:t>
            </a:r>
          </a:p>
          <a:p>
            <a:pPr lvl="2"/>
            <a:r>
              <a:rPr lang="en-US" altLang="zh-HK" sz="1800" dirty="0"/>
              <a:t>-10 marks/hour pro rata afterwards (so you get 0 marks if you submit 2 day 8 hours after the deadline)</a:t>
            </a:r>
          </a:p>
          <a:p>
            <a:r>
              <a:rPr lang="en-US" altLang="zh-HK" sz="2400" dirty="0"/>
              <a:t>Grading is based on the </a:t>
            </a:r>
            <a:r>
              <a:rPr lang="en-US" altLang="zh-HK" sz="2400" b="1" dirty="0"/>
              <a:t>last</a:t>
            </a:r>
            <a:r>
              <a:rPr lang="en-US" altLang="zh-HK" sz="2400" dirty="0"/>
              <a:t> submission</a:t>
            </a:r>
          </a:p>
          <a:p>
            <a:r>
              <a:rPr lang="en-US" altLang="zh-HK" sz="2400" dirty="0"/>
              <a:t>Write your own code</a:t>
            </a:r>
          </a:p>
          <a:p>
            <a:pPr lvl="1"/>
            <a:r>
              <a:rPr lang="en-US" altLang="zh-HK" sz="2000" dirty="0"/>
              <a:t>We will check your code</a:t>
            </a:r>
          </a:p>
          <a:p>
            <a:pPr lvl="1"/>
            <a:r>
              <a:rPr lang="en-US" altLang="zh-HK" sz="2000" dirty="0"/>
              <a:t>Suspected cases of plagiarism will be reported</a:t>
            </a:r>
          </a:p>
          <a:p>
            <a:r>
              <a:rPr lang="en-US" altLang="zh-HK" sz="2400" dirty="0"/>
              <a:t>Questions?</a:t>
            </a:r>
          </a:p>
        </p:txBody>
      </p:sp>
      <p:sp>
        <p:nvSpPr>
          <p:cNvPr id="4" name="Date Placeholder 3">
            <a:extLst>
              <a:ext uri="{FF2B5EF4-FFF2-40B4-BE49-F238E27FC236}">
                <a16:creationId xmlns:a16="http://schemas.microsoft.com/office/drawing/2014/main" id="{99D32DF2-FBC7-4441-A477-D33693A72544}"/>
              </a:ext>
            </a:extLst>
          </p:cNvPr>
          <p:cNvSpPr>
            <a:spLocks noGrp="1"/>
          </p:cNvSpPr>
          <p:nvPr>
            <p:ph type="dt" sz="half" idx="10"/>
          </p:nvPr>
        </p:nvSpPr>
        <p:spPr/>
        <p:txBody>
          <a:bodyPr/>
          <a:lstStyle/>
          <a:p>
            <a:r>
              <a:rPr lang="en-US" altLang="zh-HK" dirty="0"/>
              <a:t>23/4/2020</a:t>
            </a:r>
            <a:endParaRPr lang="en-US" altLang="zh-CN" dirty="0"/>
          </a:p>
        </p:txBody>
      </p:sp>
      <p:sp>
        <p:nvSpPr>
          <p:cNvPr id="5" name="Footer Placeholder 4">
            <a:extLst>
              <a:ext uri="{FF2B5EF4-FFF2-40B4-BE49-F238E27FC236}">
                <a16:creationId xmlns:a16="http://schemas.microsoft.com/office/drawing/2014/main" id="{6A45C9F8-0A96-43AB-83D7-C22FC5A1644A}"/>
              </a:ext>
            </a:extLst>
          </p:cNvPr>
          <p:cNvSpPr>
            <a:spLocks noGrp="1"/>
          </p:cNvSpPr>
          <p:nvPr>
            <p:ph type="ftr" sz="quarter" idx="11"/>
          </p:nvPr>
        </p:nvSpPr>
        <p:spPr/>
        <p:txBody>
          <a:bodyPr/>
          <a:lstStyle/>
          <a:p>
            <a:r>
              <a:rPr lang="en-US" altLang="zh-CN" dirty="0"/>
              <a:t>CSCI2100C Lab 4</a:t>
            </a:r>
            <a:endParaRPr lang="en-US" altLang="zh-CN" dirty="0"/>
          </a:p>
        </p:txBody>
      </p:sp>
      <p:sp>
        <p:nvSpPr>
          <p:cNvPr id="6" name="Slide Number Placeholder 5">
            <a:extLst>
              <a:ext uri="{FF2B5EF4-FFF2-40B4-BE49-F238E27FC236}">
                <a16:creationId xmlns:a16="http://schemas.microsoft.com/office/drawing/2014/main" id="{5115C89F-DF1E-4216-B26F-9ACC664CFD9B}"/>
              </a:ext>
            </a:extLst>
          </p:cNvPr>
          <p:cNvSpPr>
            <a:spLocks noGrp="1"/>
          </p:cNvSpPr>
          <p:nvPr>
            <p:ph type="sldNum" sz="quarter" idx="12"/>
          </p:nvPr>
        </p:nvSpPr>
        <p:spPr/>
        <p:txBody>
          <a:bodyPr/>
          <a:lstStyle/>
          <a:p>
            <a:fld id="{F12FD693-7EEE-EB4B-8E4A-5201F802BE3C}" type="slidenum">
              <a:rPr lang="en-US" smtClean="0"/>
              <a:t>2</a:t>
            </a:fld>
            <a:endParaRPr lang="en-US"/>
          </a:p>
        </p:txBody>
      </p:sp>
    </p:spTree>
    <p:extLst>
      <p:ext uri="{BB962C8B-B14F-4D97-AF65-F5344CB8AC3E}">
        <p14:creationId xmlns:p14="http://schemas.microsoft.com/office/powerpoint/2010/main" val="342164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smtClean="0"/>
              <a:t>BFS with </a:t>
            </a:r>
            <a:r>
              <a:rPr lang="en-US" altLang="zh-CN" dirty="0" err="1" smtClean="0"/>
              <a:t>AdjMatrix</a:t>
            </a:r>
            <a:endParaRPr lang="en-US" altLang="zh-CN" dirty="0" smtClean="0"/>
          </a:p>
          <a:p>
            <a:r>
              <a:rPr lang="en-US" dirty="0" smtClean="0"/>
              <a:t>Double Hashing</a:t>
            </a:r>
            <a:endParaRPr lang="en-US" dirty="0"/>
          </a:p>
          <a:p>
            <a:r>
              <a:rPr lang="en-US" dirty="0" smtClean="0"/>
              <a:t>Overview </a:t>
            </a:r>
            <a:r>
              <a:rPr lang="en-US" dirty="0"/>
              <a:t>of Lab </a:t>
            </a:r>
            <a:r>
              <a:rPr lang="en-US" dirty="0"/>
              <a:t>4</a:t>
            </a:r>
            <a:r>
              <a:rPr lang="en-US" dirty="0" smtClean="0"/>
              <a:t> </a:t>
            </a:r>
            <a:r>
              <a:rPr lang="en-US" dirty="0"/>
              <a:t>Problems</a:t>
            </a:r>
          </a:p>
        </p:txBody>
      </p:sp>
      <p:sp>
        <p:nvSpPr>
          <p:cNvPr id="12" name="Date Placeholder 11">
            <a:extLst>
              <a:ext uri="{FF2B5EF4-FFF2-40B4-BE49-F238E27FC236}">
                <a16:creationId xmlns:a16="http://schemas.microsoft.com/office/drawing/2014/main" id="{99028D45-8450-46A9-B92E-8A8359522368}"/>
              </a:ext>
            </a:extLst>
          </p:cNvPr>
          <p:cNvSpPr>
            <a:spLocks noGrp="1"/>
          </p:cNvSpPr>
          <p:nvPr>
            <p:ph type="dt" sz="half" idx="10"/>
          </p:nvPr>
        </p:nvSpPr>
        <p:spPr/>
        <p:txBody>
          <a:bodyPr/>
          <a:lstStyle/>
          <a:p>
            <a:r>
              <a:rPr lang="en-US" altLang="zh-HK" dirty="0"/>
              <a:t>23/4/2020</a:t>
            </a:r>
            <a:endParaRPr lang="en-US" altLang="zh-CN" dirty="0"/>
          </a:p>
        </p:txBody>
      </p:sp>
      <p:sp>
        <p:nvSpPr>
          <p:cNvPr id="13" name="Footer Placeholder 12">
            <a:extLst>
              <a:ext uri="{FF2B5EF4-FFF2-40B4-BE49-F238E27FC236}">
                <a16:creationId xmlns:a16="http://schemas.microsoft.com/office/drawing/2014/main" id="{38B9A443-2E5E-4225-BF95-8BAB8213F482}"/>
              </a:ext>
            </a:extLst>
          </p:cNvPr>
          <p:cNvSpPr>
            <a:spLocks noGrp="1"/>
          </p:cNvSpPr>
          <p:nvPr>
            <p:ph type="ftr" sz="quarter" idx="11"/>
          </p:nvPr>
        </p:nvSpPr>
        <p:spPr/>
        <p:txBody>
          <a:bodyPr/>
          <a:lstStyle/>
          <a:p>
            <a:r>
              <a:rPr lang="en-US" altLang="zh-CN" dirty="0"/>
              <a:t>CSCI2100C Lab 4</a:t>
            </a:r>
            <a:endParaRPr lang="en-US" altLang="zh-CN" dirty="0"/>
          </a:p>
        </p:txBody>
      </p:sp>
      <p:sp>
        <p:nvSpPr>
          <p:cNvPr id="14" name="Slide Number Placeholder 13">
            <a:extLst>
              <a:ext uri="{FF2B5EF4-FFF2-40B4-BE49-F238E27FC236}">
                <a16:creationId xmlns:a16="http://schemas.microsoft.com/office/drawing/2014/main" id="{8E1B68AB-BE9A-42CD-AED5-309DA5D60AF2}"/>
              </a:ext>
            </a:extLst>
          </p:cNvPr>
          <p:cNvSpPr>
            <a:spLocks noGrp="1"/>
          </p:cNvSpPr>
          <p:nvPr>
            <p:ph type="sldNum" sz="quarter" idx="12"/>
          </p:nvPr>
        </p:nvSpPr>
        <p:spPr/>
        <p:txBody>
          <a:bodyPr/>
          <a:lstStyle/>
          <a:p>
            <a:fld id="{F12FD693-7EEE-EB4B-8E4A-5201F802BE3C}" type="slidenum">
              <a:rPr lang="en-US" smtClean="0"/>
              <a:t>3</a:t>
            </a:fld>
            <a:endParaRPr lang="en-US"/>
          </a:p>
        </p:txBody>
      </p:sp>
    </p:spTree>
    <p:extLst>
      <p:ext uri="{BB962C8B-B14F-4D97-AF65-F5344CB8AC3E}">
        <p14:creationId xmlns:p14="http://schemas.microsoft.com/office/powerpoint/2010/main" val="786733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b="1" dirty="0"/>
              <a:t>BFS with </a:t>
            </a:r>
            <a:r>
              <a:rPr lang="en-US" altLang="zh-CN" b="1" dirty="0" err="1"/>
              <a:t>AdjMatrix</a:t>
            </a:r>
            <a:endParaRPr lang="en-US" altLang="zh-CN" b="1" dirty="0"/>
          </a:p>
          <a:p>
            <a:r>
              <a:rPr lang="en-US" altLang="zh-CN" dirty="0" smtClean="0"/>
              <a:t>Double Hashing</a:t>
            </a:r>
            <a:endParaRPr lang="en-US" altLang="zh-CN" dirty="0"/>
          </a:p>
          <a:p>
            <a:r>
              <a:rPr lang="en-US" altLang="zh-CN" dirty="0"/>
              <a:t>Overview of Lab 4 Problems</a:t>
            </a:r>
            <a:endParaRPr lang="en-US" altLang="zh-CN" dirty="0"/>
          </a:p>
        </p:txBody>
      </p:sp>
      <p:sp>
        <p:nvSpPr>
          <p:cNvPr id="7" name="Date Placeholder 6">
            <a:extLst>
              <a:ext uri="{FF2B5EF4-FFF2-40B4-BE49-F238E27FC236}">
                <a16:creationId xmlns:a16="http://schemas.microsoft.com/office/drawing/2014/main" id="{B96945A9-C33C-4769-A2D8-C2E328EB334B}"/>
              </a:ext>
            </a:extLst>
          </p:cNvPr>
          <p:cNvSpPr>
            <a:spLocks noGrp="1"/>
          </p:cNvSpPr>
          <p:nvPr>
            <p:ph type="dt" sz="half" idx="10"/>
          </p:nvPr>
        </p:nvSpPr>
        <p:spPr/>
        <p:txBody>
          <a:bodyPr/>
          <a:lstStyle/>
          <a:p>
            <a:r>
              <a:rPr lang="en-US" altLang="zh-HK" dirty="0"/>
              <a:t>23/4/2020</a:t>
            </a:r>
            <a:endParaRPr lang="en-US" altLang="zh-CN" dirty="0"/>
          </a:p>
        </p:txBody>
      </p:sp>
      <p:sp>
        <p:nvSpPr>
          <p:cNvPr id="8" name="Footer Placeholder 7">
            <a:extLst>
              <a:ext uri="{FF2B5EF4-FFF2-40B4-BE49-F238E27FC236}">
                <a16:creationId xmlns:a16="http://schemas.microsoft.com/office/drawing/2014/main" id="{795B0469-4E6F-4C7E-883E-8F95D923F0F2}"/>
              </a:ext>
            </a:extLst>
          </p:cNvPr>
          <p:cNvSpPr>
            <a:spLocks noGrp="1"/>
          </p:cNvSpPr>
          <p:nvPr>
            <p:ph type="ftr" sz="quarter" idx="11"/>
          </p:nvPr>
        </p:nvSpPr>
        <p:spPr/>
        <p:txBody>
          <a:bodyPr/>
          <a:lstStyle/>
          <a:p>
            <a:r>
              <a:rPr lang="en-US" altLang="zh-CN" dirty="0"/>
              <a:t>CSCI2100C Lab </a:t>
            </a:r>
            <a:r>
              <a:rPr lang="en-US" altLang="zh-CN" dirty="0" smtClean="0"/>
              <a:t>4</a:t>
            </a:r>
            <a:endParaRPr lang="en-US" altLang="zh-CN" dirty="0"/>
          </a:p>
        </p:txBody>
      </p:sp>
      <p:sp>
        <p:nvSpPr>
          <p:cNvPr id="9" name="Slide Number Placeholder 8">
            <a:extLst>
              <a:ext uri="{FF2B5EF4-FFF2-40B4-BE49-F238E27FC236}">
                <a16:creationId xmlns:a16="http://schemas.microsoft.com/office/drawing/2014/main" id="{4162C879-CDB7-49B5-ABAC-9B9D2665C354}"/>
              </a:ext>
            </a:extLst>
          </p:cNvPr>
          <p:cNvSpPr>
            <a:spLocks noGrp="1"/>
          </p:cNvSpPr>
          <p:nvPr>
            <p:ph type="sldNum" sz="quarter" idx="12"/>
          </p:nvPr>
        </p:nvSpPr>
        <p:spPr/>
        <p:txBody>
          <a:bodyPr/>
          <a:lstStyle/>
          <a:p>
            <a:fld id="{F12FD693-7EEE-EB4B-8E4A-5201F802BE3C}" type="slidenum">
              <a:rPr lang="en-US" smtClean="0"/>
              <a:t>4</a:t>
            </a:fld>
            <a:endParaRPr lang="en-US"/>
          </a:p>
        </p:txBody>
      </p:sp>
    </p:spTree>
    <p:extLst>
      <p:ext uri="{BB962C8B-B14F-4D97-AF65-F5344CB8AC3E}">
        <p14:creationId xmlns:p14="http://schemas.microsoft.com/office/powerpoint/2010/main" val="2714133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normAutofit/>
          </a:bodyPr>
          <a:lstStyle/>
          <a:p>
            <a:r>
              <a:rPr lang="en-US" altLang="zh-HK" dirty="0" smtClean="0"/>
              <a:t>BFS with </a:t>
            </a:r>
            <a:r>
              <a:rPr lang="en-US" altLang="zh-HK" dirty="0" err="1" smtClean="0"/>
              <a:t>AdjMatrix</a:t>
            </a:r>
            <a:r>
              <a:rPr lang="en-US" altLang="zh-HK" dirty="0"/>
              <a:t/>
            </a:r>
            <a:br>
              <a:rPr lang="en-US" altLang="zh-HK" dirty="0"/>
            </a:br>
            <a:r>
              <a:rPr lang="en-US" altLang="zh-HK" sz="2400" dirty="0"/>
              <a:t>Properties</a:t>
            </a:r>
            <a:endParaRPr lang="zh-HK" altLang="en-US" dirty="0"/>
          </a:p>
        </p:txBody>
      </p:sp>
      <p:sp>
        <p:nvSpPr>
          <p:cNvPr id="8" name="Date Placeholder 7">
            <a:extLst>
              <a:ext uri="{FF2B5EF4-FFF2-40B4-BE49-F238E27FC236}">
                <a16:creationId xmlns:a16="http://schemas.microsoft.com/office/drawing/2014/main" id="{714160F7-D9DE-4648-B45A-C4A65E4DEA93}"/>
              </a:ext>
            </a:extLst>
          </p:cNvPr>
          <p:cNvSpPr>
            <a:spLocks noGrp="1"/>
          </p:cNvSpPr>
          <p:nvPr>
            <p:ph type="dt" sz="half" idx="10"/>
          </p:nvPr>
        </p:nvSpPr>
        <p:spPr/>
        <p:txBody>
          <a:bodyPr/>
          <a:lstStyle/>
          <a:p>
            <a:r>
              <a:rPr lang="en-US" altLang="zh-HK" dirty="0"/>
              <a:t>23/4/2020</a:t>
            </a:r>
            <a:endParaRPr lang="en-US" altLang="zh-CN" dirty="0"/>
          </a:p>
        </p:txBody>
      </p:sp>
      <p:sp>
        <p:nvSpPr>
          <p:cNvPr id="9" name="Footer Placeholder 8">
            <a:extLst>
              <a:ext uri="{FF2B5EF4-FFF2-40B4-BE49-F238E27FC236}">
                <a16:creationId xmlns:a16="http://schemas.microsoft.com/office/drawing/2014/main" id="{77ACBCF4-54A8-4BCC-B2B1-71A604449BFF}"/>
              </a:ext>
            </a:extLst>
          </p:cNvPr>
          <p:cNvSpPr>
            <a:spLocks noGrp="1"/>
          </p:cNvSpPr>
          <p:nvPr>
            <p:ph type="ftr" sz="quarter" idx="11"/>
          </p:nvPr>
        </p:nvSpPr>
        <p:spPr/>
        <p:txBody>
          <a:bodyPr/>
          <a:lstStyle/>
          <a:p>
            <a:r>
              <a:rPr lang="en-US" altLang="zh-CN" dirty="0"/>
              <a:t>CSCI2100C Lab 4</a:t>
            </a:r>
            <a:endParaRPr lang="en-US" altLang="zh-CN" dirty="0"/>
          </a:p>
        </p:txBody>
      </p:sp>
      <p:sp>
        <p:nvSpPr>
          <p:cNvPr id="11" name="Slide Number Placeholder 10">
            <a:extLst>
              <a:ext uri="{FF2B5EF4-FFF2-40B4-BE49-F238E27FC236}">
                <a16:creationId xmlns:a16="http://schemas.microsoft.com/office/drawing/2014/main" id="{271A7CB1-D75C-41A4-B0AA-15AA1CA29CB1}"/>
              </a:ext>
            </a:extLst>
          </p:cNvPr>
          <p:cNvSpPr>
            <a:spLocks noGrp="1"/>
          </p:cNvSpPr>
          <p:nvPr>
            <p:ph type="sldNum" sz="quarter" idx="12"/>
          </p:nvPr>
        </p:nvSpPr>
        <p:spPr/>
        <p:txBody>
          <a:bodyPr/>
          <a:lstStyle/>
          <a:p>
            <a:fld id="{F12FD693-7EEE-EB4B-8E4A-5201F802BE3C}" type="slidenum">
              <a:rPr lang="en-US" smtClean="0"/>
              <a:t>5</a:t>
            </a:fld>
            <a:endParaRPr lang="en-US"/>
          </a:p>
        </p:txBody>
      </p:sp>
      <p:sp>
        <p:nvSpPr>
          <p:cNvPr id="5" name="矩形 4"/>
          <p:cNvSpPr/>
          <p:nvPr/>
        </p:nvSpPr>
        <p:spPr>
          <a:xfrm>
            <a:off x="838200" y="1724747"/>
            <a:ext cx="4525108" cy="3693319"/>
          </a:xfrm>
          <a:prstGeom prst="rect">
            <a:avLst/>
          </a:prstGeom>
        </p:spPr>
        <p:txBody>
          <a:bodyPr wrap="square">
            <a:spAutoFit/>
          </a:bodyPr>
          <a:lstStyle/>
          <a:p>
            <a:r>
              <a:rPr lang="en-US" altLang="zh-CN" dirty="0"/>
              <a:t>This non-recursive implementation is similar to the non-recursive implementation of depth-first search, but differs from it in two ways:</a:t>
            </a:r>
          </a:p>
          <a:p>
            <a:r>
              <a:rPr lang="en-US" altLang="zh-CN" dirty="0"/>
              <a:t>it uses a queue (First In First Out) instead of a stack </a:t>
            </a:r>
            <a:r>
              <a:rPr lang="en-US" altLang="zh-CN" dirty="0" smtClean="0"/>
              <a:t>and it </a:t>
            </a:r>
            <a:r>
              <a:rPr lang="en-US" altLang="zh-CN" dirty="0"/>
              <a:t>checks whether a vertex has been discovered before </a:t>
            </a:r>
            <a:r>
              <a:rPr lang="en-US" altLang="zh-CN" dirty="0" err="1"/>
              <a:t>enqueueing</a:t>
            </a:r>
            <a:r>
              <a:rPr lang="en-US" altLang="zh-CN" dirty="0"/>
              <a:t> the vertex rather than delaying this check until the vertex is </a:t>
            </a:r>
            <a:r>
              <a:rPr lang="en-US" altLang="zh-CN" dirty="0" err="1"/>
              <a:t>dequeued</a:t>
            </a:r>
            <a:r>
              <a:rPr lang="en-US" altLang="zh-CN" dirty="0"/>
              <a:t> from the queue.</a:t>
            </a:r>
          </a:p>
          <a:p>
            <a:r>
              <a:rPr lang="en-US" altLang="zh-CN" dirty="0"/>
              <a:t>The </a:t>
            </a:r>
            <a:r>
              <a:rPr lang="en-US" altLang="zh-CN" i="1" dirty="0"/>
              <a:t>Q</a:t>
            </a:r>
            <a:r>
              <a:rPr lang="en-US" altLang="zh-CN" dirty="0"/>
              <a:t> queue contains the frontier along which the algorithm is currently searching.</a:t>
            </a:r>
          </a:p>
          <a:p>
            <a:r>
              <a:rPr lang="en-US" altLang="zh-CN" dirty="0"/>
              <a:t>Nodes can be labelled as discovered by storing them in a set, or by an attribute on each node, depending on the implementation</a:t>
            </a:r>
            <a:r>
              <a:rPr lang="en-US" altLang="zh-CN" dirty="0" smtClean="0"/>
              <a:t>.</a:t>
            </a:r>
            <a:endParaRPr lang="en-US" altLang="zh-CN" dirty="0"/>
          </a:p>
        </p:txBody>
      </p:sp>
      <p:pic>
        <p:nvPicPr>
          <p:cNvPr id="1028" name="Picture 4" descr="節點搜索的順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1707" y="1955522"/>
            <a:ext cx="5292093" cy="350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64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BFS with </a:t>
            </a:r>
            <a:r>
              <a:rPr lang="en-US" altLang="zh-CN" dirty="0" err="1"/>
              <a:t>AdjMatrix</a:t>
            </a:r>
            <a:endParaRPr lang="en-US" altLang="zh-CN" dirty="0"/>
          </a:p>
          <a:p>
            <a:r>
              <a:rPr lang="en-US" altLang="zh-CN" b="1" dirty="0" smtClean="0"/>
              <a:t>Double Hashing</a:t>
            </a:r>
            <a:endParaRPr lang="en-US" altLang="zh-CN" b="1" dirty="0"/>
          </a:p>
          <a:p>
            <a:r>
              <a:rPr lang="en-US" altLang="zh-CN" dirty="0"/>
              <a:t>Overview of Lab 4 Problems</a:t>
            </a:r>
            <a:endParaRPr lang="en-US" altLang="zh-CN" dirty="0"/>
          </a:p>
        </p:txBody>
      </p:sp>
      <p:sp>
        <p:nvSpPr>
          <p:cNvPr id="7" name="Date Placeholder 6">
            <a:extLst>
              <a:ext uri="{FF2B5EF4-FFF2-40B4-BE49-F238E27FC236}">
                <a16:creationId xmlns:a16="http://schemas.microsoft.com/office/drawing/2014/main" id="{12B29820-4FD8-46DA-B48F-09830FF75697}"/>
              </a:ext>
            </a:extLst>
          </p:cNvPr>
          <p:cNvSpPr>
            <a:spLocks noGrp="1"/>
          </p:cNvSpPr>
          <p:nvPr>
            <p:ph type="dt" sz="half" idx="10"/>
          </p:nvPr>
        </p:nvSpPr>
        <p:spPr/>
        <p:txBody>
          <a:bodyPr/>
          <a:lstStyle/>
          <a:p>
            <a:r>
              <a:rPr lang="en-US" altLang="zh-HK" dirty="0"/>
              <a:t>23/4/2020</a:t>
            </a:r>
            <a:endParaRPr lang="en-US" altLang="zh-CN" dirty="0"/>
          </a:p>
        </p:txBody>
      </p:sp>
      <p:sp>
        <p:nvSpPr>
          <p:cNvPr id="8" name="Footer Placeholder 7">
            <a:extLst>
              <a:ext uri="{FF2B5EF4-FFF2-40B4-BE49-F238E27FC236}">
                <a16:creationId xmlns:a16="http://schemas.microsoft.com/office/drawing/2014/main" id="{1AC2A24B-22D4-4661-AB58-3FF584B4611E}"/>
              </a:ext>
            </a:extLst>
          </p:cNvPr>
          <p:cNvSpPr>
            <a:spLocks noGrp="1"/>
          </p:cNvSpPr>
          <p:nvPr>
            <p:ph type="ftr" sz="quarter" idx="11"/>
          </p:nvPr>
        </p:nvSpPr>
        <p:spPr/>
        <p:txBody>
          <a:bodyPr/>
          <a:lstStyle/>
          <a:p>
            <a:r>
              <a:rPr lang="en-US" altLang="zh-CN" dirty="0"/>
              <a:t>CSCI2100C Lab </a:t>
            </a:r>
            <a:r>
              <a:rPr lang="en-US" altLang="zh-CN" dirty="0" smtClean="0"/>
              <a:t>4</a:t>
            </a:r>
            <a:endParaRPr lang="en-US" altLang="zh-CN" dirty="0"/>
          </a:p>
        </p:txBody>
      </p:sp>
      <p:sp>
        <p:nvSpPr>
          <p:cNvPr id="9" name="Slide Number Placeholder 8">
            <a:extLst>
              <a:ext uri="{FF2B5EF4-FFF2-40B4-BE49-F238E27FC236}">
                <a16:creationId xmlns:a16="http://schemas.microsoft.com/office/drawing/2014/main" id="{C2955784-1594-4F3D-A3AF-6CB7A62CCD16}"/>
              </a:ext>
            </a:extLst>
          </p:cNvPr>
          <p:cNvSpPr>
            <a:spLocks noGrp="1"/>
          </p:cNvSpPr>
          <p:nvPr>
            <p:ph type="sldNum" sz="quarter" idx="12"/>
          </p:nvPr>
        </p:nvSpPr>
        <p:spPr/>
        <p:txBody>
          <a:bodyPr/>
          <a:lstStyle/>
          <a:p>
            <a:fld id="{F12FD693-7EEE-EB4B-8E4A-5201F802BE3C}" type="slidenum">
              <a:rPr lang="en-US" smtClean="0"/>
              <a:t>6</a:t>
            </a:fld>
            <a:endParaRPr lang="en-US"/>
          </a:p>
        </p:txBody>
      </p:sp>
    </p:spTree>
    <p:extLst>
      <p:ext uri="{BB962C8B-B14F-4D97-AF65-F5344CB8AC3E}">
        <p14:creationId xmlns:p14="http://schemas.microsoft.com/office/powerpoint/2010/main" val="3462204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smtClean="0"/>
              <a:t>Double Hashing</a:t>
            </a:r>
            <a:r>
              <a:rPr lang="en-US" altLang="zh-HK" dirty="0" smtClean="0"/>
              <a:t/>
            </a:r>
            <a:br>
              <a:rPr lang="en-US" altLang="zh-HK" dirty="0" smtClean="0"/>
            </a:br>
            <a:r>
              <a:rPr lang="en-US" altLang="zh-HK" sz="2400" dirty="0" smtClean="0"/>
              <a:t>Properties</a:t>
            </a:r>
            <a:endParaRPr lang="zh-HK" altLang="en-US" dirty="0"/>
          </a:p>
        </p:txBody>
      </p:sp>
      <p:sp>
        <p:nvSpPr>
          <p:cNvPr id="3" name="Date Placeholder 2">
            <a:extLst>
              <a:ext uri="{FF2B5EF4-FFF2-40B4-BE49-F238E27FC236}">
                <a16:creationId xmlns:a16="http://schemas.microsoft.com/office/drawing/2014/main" id="{5EC496C1-538B-4A84-A9D9-1E0C424D0DDA}"/>
              </a:ext>
            </a:extLst>
          </p:cNvPr>
          <p:cNvSpPr>
            <a:spLocks noGrp="1"/>
          </p:cNvSpPr>
          <p:nvPr>
            <p:ph type="dt" sz="half" idx="10"/>
          </p:nvPr>
        </p:nvSpPr>
        <p:spPr/>
        <p:txBody>
          <a:bodyPr/>
          <a:lstStyle/>
          <a:p>
            <a:r>
              <a:rPr lang="en-US" altLang="zh-HK" dirty="0"/>
              <a:t>23/4/2020</a:t>
            </a:r>
            <a:endParaRPr lang="en-US" altLang="zh-CN" dirty="0"/>
          </a:p>
        </p:txBody>
      </p:sp>
      <p:sp>
        <p:nvSpPr>
          <p:cNvPr id="7" name="Footer Placeholder 6">
            <a:extLst>
              <a:ext uri="{FF2B5EF4-FFF2-40B4-BE49-F238E27FC236}">
                <a16:creationId xmlns:a16="http://schemas.microsoft.com/office/drawing/2014/main" id="{D3B1E27B-B636-4ECD-BA73-38E653563109}"/>
              </a:ext>
            </a:extLst>
          </p:cNvPr>
          <p:cNvSpPr>
            <a:spLocks noGrp="1"/>
          </p:cNvSpPr>
          <p:nvPr>
            <p:ph type="ftr" sz="quarter" idx="11"/>
          </p:nvPr>
        </p:nvSpPr>
        <p:spPr/>
        <p:txBody>
          <a:bodyPr/>
          <a:lstStyle/>
          <a:p>
            <a:r>
              <a:rPr lang="en-US" altLang="zh-CN" dirty="0"/>
              <a:t>CSCI2100C Lab </a:t>
            </a:r>
            <a:r>
              <a:rPr lang="en-US" altLang="zh-CN" dirty="0" smtClean="0"/>
              <a:t>4</a:t>
            </a:r>
            <a:endParaRPr lang="en-US" altLang="zh-CN" dirty="0"/>
          </a:p>
        </p:txBody>
      </p:sp>
      <p:sp>
        <p:nvSpPr>
          <p:cNvPr id="8" name="Slide Number Placeholder 7">
            <a:extLst>
              <a:ext uri="{FF2B5EF4-FFF2-40B4-BE49-F238E27FC236}">
                <a16:creationId xmlns:a16="http://schemas.microsoft.com/office/drawing/2014/main" id="{9BC0E5E6-1E69-41BB-84B8-77D7685646EC}"/>
              </a:ext>
            </a:extLst>
          </p:cNvPr>
          <p:cNvSpPr>
            <a:spLocks noGrp="1"/>
          </p:cNvSpPr>
          <p:nvPr>
            <p:ph type="sldNum" sz="quarter" idx="12"/>
          </p:nvPr>
        </p:nvSpPr>
        <p:spPr/>
        <p:txBody>
          <a:bodyPr/>
          <a:lstStyle/>
          <a:p>
            <a:fld id="{F12FD693-7EEE-EB4B-8E4A-5201F802BE3C}" type="slidenum">
              <a:rPr lang="en-US" smtClean="0"/>
              <a:t>7</a:t>
            </a:fld>
            <a:endParaRPr lang="en-US"/>
          </a:p>
        </p:txBody>
      </p:sp>
      <p:sp>
        <p:nvSpPr>
          <p:cNvPr id="77" name="矩形 76"/>
          <p:cNvSpPr/>
          <p:nvPr/>
        </p:nvSpPr>
        <p:spPr>
          <a:xfrm>
            <a:off x="838199" y="1690688"/>
            <a:ext cx="4894385" cy="400110"/>
          </a:xfrm>
          <a:prstGeom prst="rect">
            <a:avLst/>
          </a:prstGeom>
        </p:spPr>
        <p:txBody>
          <a:bodyPr wrap="square">
            <a:spAutoFit/>
          </a:bodyPr>
          <a:lstStyle/>
          <a:p>
            <a:pPr marL="285750" indent="-285750">
              <a:buFont typeface="Arial" panose="020B0604020202020204" pitchFamily="34" charset="0"/>
              <a:buChar char="•"/>
            </a:pPr>
            <a:endParaRPr lang="zh-CN" altLang="en-US" sz="2000" dirty="0"/>
          </a:p>
        </p:txBody>
      </p:sp>
      <mc:AlternateContent xmlns:mc="http://schemas.openxmlformats.org/markup-compatibility/2006">
        <mc:Choice xmlns:a14="http://schemas.microsoft.com/office/drawing/2010/main" Requires="a14">
          <p:sp>
            <p:nvSpPr>
              <p:cNvPr id="4" name="矩形 3"/>
              <p:cNvSpPr/>
              <p:nvPr/>
            </p:nvSpPr>
            <p:spPr>
              <a:xfrm>
                <a:off x="4774224" y="1027906"/>
                <a:ext cx="6096000" cy="4952638"/>
              </a:xfrm>
              <a:prstGeom prst="rect">
                <a:avLst/>
              </a:prstGeom>
            </p:spPr>
            <p:txBody>
              <a:bodyPr>
                <a:spAutoFit/>
              </a:bodyPr>
              <a:lstStyle/>
              <a:p>
                <a:pPr marL="342900" lvl="0" indent="-342900" fontAlgn="base">
                  <a:spcBef>
                    <a:spcPct val="20000"/>
                  </a:spcBef>
                  <a:spcAft>
                    <a:spcPct val="0"/>
                  </a:spcAft>
                  <a:buSzPct val="60000"/>
                  <a:buBlip>
                    <a:blip r:embed="rId2"/>
                  </a:buBlip>
                </a:pPr>
                <a:r>
                  <a:rPr lang="en-US" altLang="zh-CN" sz="2800" dirty="0">
                    <a:solidFill>
                      <a:prstClr val="black"/>
                    </a:solidFill>
                    <a:latin typeface="Comic Sans MS"/>
                    <a:ea typeface="黑体"/>
                    <a:cs typeface="Times New Roman" panose="02020603050405020304" pitchFamily="18" charset="0"/>
                  </a:rPr>
                  <a:t>Double hashing</a:t>
                </a:r>
              </a:p>
              <a:p>
                <a:pPr marL="742950" lvl="1" indent="-285750" fontAlgn="base">
                  <a:spcBef>
                    <a:spcPct val="20000"/>
                  </a:spcBef>
                  <a:spcAft>
                    <a:spcPct val="0"/>
                  </a:spcAft>
                  <a:buSzPct val="60000"/>
                  <a:buBlip>
                    <a:blip r:embed="rId3"/>
                  </a:buBlip>
                </a:pPr>
                <a:r>
                  <a:rPr lang="en-US" altLang="zh-CN" sz="2400" dirty="0">
                    <a:solidFill>
                      <a:prstClr val="black"/>
                    </a:solidFill>
                    <a:latin typeface="Comic Sans MS"/>
                    <a:ea typeface="黑体"/>
                    <a:cs typeface="Times New Roman" panose="02020603050405020304" pitchFamily="18" charset="0"/>
                  </a:rPr>
                  <a:t>We have an additional hash function </a:t>
                </a:r>
                <a14:m>
                  <m:oMath xmlns:m="http://schemas.openxmlformats.org/officeDocument/2006/math">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h</m:t>
                        </m:r>
                      </m:e>
                      <m:sup>
                        <m:r>
                          <a:rPr lang="en-US" altLang="zh-CN" sz="2400" i="1">
                            <a:solidFill>
                              <a:prstClr val="black"/>
                            </a:solidFill>
                            <a:latin typeface="Cambria Math" panose="02040503050406030204" pitchFamily="18" charset="0"/>
                          </a:rPr>
                          <m:t>′</m:t>
                        </m:r>
                      </m:sup>
                    </m:sSup>
                    <m:r>
                      <a:rPr lang="en-US" altLang="zh-CN" sz="2400" i="1">
                        <a:solidFill>
                          <a:prstClr val="black"/>
                        </a:solidFill>
                        <a:latin typeface="Cambria Math" panose="02040503050406030204" pitchFamily="18" charset="0"/>
                      </a:rPr>
                      <m:t>&gt;0</m:t>
                    </m:r>
                  </m:oMath>
                </a14:m>
                <a:r>
                  <a:rPr lang="en-US" altLang="zh-CN" sz="2400" dirty="0">
                    <a:solidFill>
                      <a:prstClr val="black"/>
                    </a:solidFill>
                    <a:latin typeface="Comic Sans MS"/>
                    <a:ea typeface="黑体"/>
                    <a:cs typeface="Times New Roman" panose="02020603050405020304" pitchFamily="18" charset="0"/>
                  </a:rPr>
                  <a:t>. </a:t>
                </a:r>
              </a:p>
              <a:p>
                <a:pPr marL="742950" lvl="1" indent="-285750" fontAlgn="base">
                  <a:spcBef>
                    <a:spcPct val="20000"/>
                  </a:spcBef>
                  <a:spcAft>
                    <a:spcPct val="0"/>
                  </a:spcAft>
                  <a:buSzPct val="60000"/>
                  <a:buBlip>
                    <a:blip r:embed="rId3"/>
                  </a:buBlip>
                </a:pPr>
                <a:r>
                  <a:rPr lang="en-US" altLang="zh-CN" sz="2200" dirty="0">
                    <a:solidFill>
                      <a:srgbClr val="FF0000"/>
                    </a:solidFill>
                    <a:latin typeface="Comic Sans MS"/>
                    <a:ea typeface="黑体"/>
                    <a:cs typeface="Times New Roman" panose="02020603050405020304" pitchFamily="18" charset="0"/>
                  </a:rPr>
                  <a:t>Insertion</a:t>
                </a:r>
                <a:r>
                  <a:rPr lang="en-US" altLang="zh-CN" sz="2200" dirty="0">
                    <a:solidFill>
                      <a:prstClr val="black"/>
                    </a:solidFill>
                    <a:latin typeface="Comic Sans MS"/>
                    <a:ea typeface="黑体"/>
                    <a:cs typeface="Times New Roman" panose="02020603050405020304" pitchFamily="18" charset="0"/>
                  </a:rPr>
                  <a:t>: we probe </a:t>
                </a:r>
                <a14:m>
                  <m:oMath xmlns:m="http://schemas.openxmlformats.org/officeDocument/2006/math">
                    <m:r>
                      <a:rPr lang="en-US" altLang="zh-CN" sz="2200" i="1">
                        <a:solidFill>
                          <a:srgbClr val="0D14FF"/>
                        </a:solidFill>
                        <a:latin typeface="Cambria Math" panose="02040503050406030204" pitchFamily="18" charset="0"/>
                      </a:rPr>
                      <m:t>h</m:t>
                    </m:r>
                    <m:d>
                      <m:dPr>
                        <m:ctrlPr>
                          <a:rPr lang="en-US" altLang="zh-CN" sz="2200" i="1">
                            <a:solidFill>
                              <a:srgbClr val="0D14FF"/>
                            </a:solidFill>
                            <a:latin typeface="Cambria Math" panose="02040503050406030204" pitchFamily="18" charset="0"/>
                          </a:rPr>
                        </m:ctrlPr>
                      </m:dPr>
                      <m:e>
                        <m:r>
                          <a:rPr lang="en-US" altLang="zh-CN" sz="2200" i="1">
                            <a:solidFill>
                              <a:srgbClr val="0D14FF"/>
                            </a:solidFill>
                            <a:latin typeface="Cambria Math" panose="02040503050406030204" pitchFamily="18" charset="0"/>
                          </a:rPr>
                          <m:t>𝑘</m:t>
                        </m:r>
                        <m:r>
                          <a:rPr lang="en-US" altLang="zh-CN" sz="2200" i="1">
                            <a:solidFill>
                              <a:srgbClr val="0D14FF"/>
                            </a:solidFill>
                            <a:latin typeface="Cambria Math" panose="02040503050406030204" pitchFamily="18" charset="0"/>
                          </a:rPr>
                          <m:t>,</m:t>
                        </m:r>
                        <m:r>
                          <a:rPr lang="en-US" altLang="zh-CN" sz="2200" i="1">
                            <a:solidFill>
                              <a:srgbClr val="0D14FF"/>
                            </a:solidFill>
                            <a:latin typeface="Cambria Math" panose="02040503050406030204" pitchFamily="18" charset="0"/>
                          </a:rPr>
                          <m:t>𝑖</m:t>
                        </m:r>
                      </m:e>
                    </m:d>
                    <m:r>
                      <a:rPr lang="en-US" altLang="zh-CN" sz="2200" i="1">
                        <a:solidFill>
                          <a:prstClr val="black"/>
                        </a:solidFill>
                        <a:latin typeface="Cambria Math" panose="02040503050406030204" pitchFamily="18" charset="0"/>
                      </a:rPr>
                      <m:t>=</m:t>
                    </m:r>
                    <m:d>
                      <m:dPr>
                        <m:ctrlPr>
                          <a:rPr lang="en-US" altLang="zh-CN" sz="2200" i="1">
                            <a:solidFill>
                              <a:prstClr val="black"/>
                            </a:solidFill>
                            <a:latin typeface="Cambria Math" panose="02040503050406030204" pitchFamily="18" charset="0"/>
                          </a:rPr>
                        </m:ctrlPr>
                      </m:dPr>
                      <m:e>
                        <m:r>
                          <a:rPr lang="en-US" altLang="zh-CN" sz="2200" i="1">
                            <a:solidFill>
                              <a:prstClr val="black"/>
                            </a:solidFill>
                            <a:latin typeface="Cambria Math" panose="02040503050406030204" pitchFamily="18" charset="0"/>
                          </a:rPr>
                          <m:t>h</m:t>
                        </m:r>
                        <m:d>
                          <m:dPr>
                            <m:ctrlPr>
                              <a:rPr lang="en-US" altLang="zh-CN" sz="2200" i="1">
                                <a:solidFill>
                                  <a:prstClr val="black"/>
                                </a:solidFill>
                                <a:latin typeface="Cambria Math" panose="02040503050406030204" pitchFamily="18" charset="0"/>
                              </a:rPr>
                            </m:ctrlPr>
                          </m:dPr>
                          <m:e>
                            <m:r>
                              <a:rPr lang="en-US" altLang="zh-CN" sz="2200" i="1">
                                <a:solidFill>
                                  <a:prstClr val="black"/>
                                </a:solidFill>
                                <a:latin typeface="Cambria Math" panose="02040503050406030204" pitchFamily="18" charset="0"/>
                              </a:rPr>
                              <m:t>𝑘</m:t>
                            </m:r>
                          </m:e>
                        </m:d>
                        <m:r>
                          <a:rPr lang="en-US" altLang="zh-CN" sz="2200" i="1">
                            <a:solidFill>
                              <a:prstClr val="black"/>
                            </a:solidFill>
                            <a:latin typeface="Cambria Math" panose="02040503050406030204" pitchFamily="18" charset="0"/>
                          </a:rPr>
                          <m:t>+</m:t>
                        </m:r>
                        <m:r>
                          <a:rPr lang="en-US" altLang="zh-CN" sz="2200" i="1">
                            <a:solidFill>
                              <a:prstClr val="black"/>
                            </a:solidFill>
                            <a:latin typeface="Cambria Math" panose="02040503050406030204" pitchFamily="18" charset="0"/>
                          </a:rPr>
                          <m:t>𝑖</m:t>
                        </m:r>
                        <m:r>
                          <a:rPr lang="en-US" altLang="zh-CN" sz="2200" i="1">
                            <a:solidFill>
                              <a:prstClr val="black"/>
                            </a:solidFill>
                            <a:latin typeface="Cambria Math" panose="02040503050406030204" pitchFamily="18" charset="0"/>
                          </a:rPr>
                          <m:t>⋅</m:t>
                        </m:r>
                        <m:sSup>
                          <m:sSupPr>
                            <m:ctrlPr>
                              <a:rPr lang="en-US" altLang="zh-CN" sz="2200" i="1">
                                <a:solidFill>
                                  <a:prstClr val="black"/>
                                </a:solidFill>
                                <a:latin typeface="Cambria Math" panose="02040503050406030204" pitchFamily="18" charset="0"/>
                              </a:rPr>
                            </m:ctrlPr>
                          </m:sSupPr>
                          <m:e>
                            <m:r>
                              <a:rPr lang="en-US" altLang="zh-CN" sz="2200" i="1">
                                <a:solidFill>
                                  <a:prstClr val="black"/>
                                </a:solidFill>
                                <a:latin typeface="Cambria Math" panose="02040503050406030204" pitchFamily="18" charset="0"/>
                              </a:rPr>
                              <m:t>h</m:t>
                            </m:r>
                          </m:e>
                          <m:sup>
                            <m:r>
                              <a:rPr lang="en-US" altLang="zh-CN" sz="2200" i="1">
                                <a:solidFill>
                                  <a:prstClr val="black"/>
                                </a:solidFill>
                                <a:latin typeface="Cambria Math" panose="02040503050406030204" pitchFamily="18" charset="0"/>
                              </a:rPr>
                              <m:t>′</m:t>
                            </m:r>
                          </m:sup>
                        </m:sSup>
                        <m:d>
                          <m:dPr>
                            <m:ctrlPr>
                              <a:rPr lang="en-US" altLang="zh-CN" sz="2200" i="1">
                                <a:solidFill>
                                  <a:prstClr val="black"/>
                                </a:solidFill>
                                <a:latin typeface="Cambria Math" panose="02040503050406030204" pitchFamily="18" charset="0"/>
                              </a:rPr>
                            </m:ctrlPr>
                          </m:dPr>
                          <m:e>
                            <m:r>
                              <a:rPr lang="en-US" altLang="zh-CN" sz="2200" i="1">
                                <a:solidFill>
                                  <a:prstClr val="black"/>
                                </a:solidFill>
                                <a:latin typeface="Cambria Math" panose="02040503050406030204" pitchFamily="18" charset="0"/>
                              </a:rPr>
                              <m:t>𝑘</m:t>
                            </m:r>
                          </m:e>
                        </m:d>
                      </m:e>
                    </m:d>
                    <m:r>
                      <a:rPr lang="en-US" altLang="zh-CN" sz="2200" i="1">
                        <a:solidFill>
                          <a:prstClr val="black"/>
                        </a:solidFill>
                        <a:latin typeface="Cambria Math" panose="02040503050406030204" pitchFamily="18" charset="0"/>
                      </a:rPr>
                      <m:t>%</m:t>
                    </m:r>
                    <m:r>
                      <a:rPr lang="en-US" altLang="zh-CN" sz="2200" i="1">
                        <a:solidFill>
                          <a:prstClr val="black"/>
                        </a:solidFill>
                        <a:latin typeface="Cambria Math" panose="02040503050406030204" pitchFamily="18" charset="0"/>
                      </a:rPr>
                      <m:t>𝑚</m:t>
                    </m:r>
                  </m:oMath>
                </a14:m>
                <a:r>
                  <a:rPr lang="en-US" altLang="zh-CN" sz="2200" dirty="0">
                    <a:solidFill>
                      <a:prstClr val="black"/>
                    </a:solidFill>
                    <a:latin typeface="Comic Sans MS"/>
                    <a:ea typeface="黑体"/>
                    <a:cs typeface="Times New Roman" panose="02020603050405020304" pitchFamily="18" charset="0"/>
                  </a:rPr>
                  <a:t> one by one for </a:t>
                </a:r>
                <a14:m>
                  <m:oMath xmlns:m="http://schemas.openxmlformats.org/officeDocument/2006/math">
                    <m:r>
                      <a:rPr lang="en-US" altLang="zh-CN" sz="2200" i="1">
                        <a:solidFill>
                          <a:prstClr val="black"/>
                        </a:solidFill>
                        <a:latin typeface="Cambria Math" panose="02040503050406030204" pitchFamily="18" charset="0"/>
                      </a:rPr>
                      <m:t>𝑖</m:t>
                    </m:r>
                  </m:oMath>
                </a14:m>
                <a:r>
                  <a:rPr lang="en-US" altLang="zh-CN" sz="2200" dirty="0">
                    <a:solidFill>
                      <a:prstClr val="black"/>
                    </a:solidFill>
                    <a:latin typeface="Comic Sans MS"/>
                    <a:ea typeface="黑体"/>
                    <a:cs typeface="Times New Roman" panose="02020603050405020304" pitchFamily="18" charset="0"/>
                  </a:rPr>
                  <a:t> from </a:t>
                </a:r>
                <a14:m>
                  <m:oMath xmlns:m="http://schemas.openxmlformats.org/officeDocument/2006/math">
                    <m:r>
                      <a:rPr lang="en-US" altLang="zh-CN" sz="2200" i="1">
                        <a:solidFill>
                          <a:prstClr val="black"/>
                        </a:solidFill>
                        <a:latin typeface="Cambria Math" panose="02040503050406030204" pitchFamily="18" charset="0"/>
                      </a:rPr>
                      <m:t>0</m:t>
                    </m:r>
                  </m:oMath>
                </a14:m>
                <a:r>
                  <a:rPr lang="en-US" altLang="zh-CN" sz="2200" dirty="0">
                    <a:solidFill>
                      <a:prstClr val="black"/>
                    </a:solidFill>
                    <a:latin typeface="Comic Sans MS"/>
                    <a:ea typeface="黑体"/>
                    <a:cs typeface="Times New Roman" panose="02020603050405020304" pitchFamily="18" charset="0"/>
                  </a:rPr>
                  <a:t> to </a:t>
                </a:r>
                <a14:m>
                  <m:oMath xmlns:m="http://schemas.openxmlformats.org/officeDocument/2006/math">
                    <m:r>
                      <a:rPr lang="en-US" altLang="zh-CN" sz="2200" i="1">
                        <a:solidFill>
                          <a:prstClr val="black"/>
                        </a:solidFill>
                        <a:latin typeface="Cambria Math" panose="02040503050406030204" pitchFamily="18" charset="0"/>
                      </a:rPr>
                      <m:t>𝑚</m:t>
                    </m:r>
                    <m:r>
                      <a:rPr lang="en-US" altLang="zh-CN" sz="2200" i="1">
                        <a:solidFill>
                          <a:prstClr val="black"/>
                        </a:solidFill>
                        <a:latin typeface="Cambria Math" panose="02040503050406030204" pitchFamily="18" charset="0"/>
                      </a:rPr>
                      <m:t>−1</m:t>
                    </m:r>
                  </m:oMath>
                </a14:m>
                <a:r>
                  <a:rPr lang="en-US" altLang="zh-CN" sz="2200" dirty="0">
                    <a:solidFill>
                      <a:prstClr val="black"/>
                    </a:solidFill>
                    <a:latin typeface="Comic Sans MS"/>
                    <a:ea typeface="黑体"/>
                    <a:cs typeface="Times New Roman" panose="02020603050405020304" pitchFamily="18" charset="0"/>
                  </a:rPr>
                  <a:t> until an empty slot is found. </a:t>
                </a:r>
              </a:p>
              <a:p>
                <a:pPr marL="742950" lvl="1" indent="-285750" fontAlgn="base">
                  <a:spcBef>
                    <a:spcPct val="20000"/>
                  </a:spcBef>
                  <a:spcAft>
                    <a:spcPct val="0"/>
                  </a:spcAft>
                  <a:buSzPct val="60000"/>
                  <a:buBlip>
                    <a:blip r:embed="rId3"/>
                  </a:buBlip>
                </a:pPr>
                <a:r>
                  <a:rPr lang="en-US" altLang="zh-CN" sz="2200" dirty="0">
                    <a:solidFill>
                      <a:srgbClr val="FF0000"/>
                    </a:solidFill>
                    <a:latin typeface="Comic Sans MS"/>
                    <a:ea typeface="黑体"/>
                    <a:cs typeface="Times New Roman" panose="02020603050405020304" pitchFamily="18" charset="0"/>
                  </a:rPr>
                  <a:t>Search</a:t>
                </a:r>
                <a:r>
                  <a:rPr lang="en-US" altLang="zh-CN" sz="2200" dirty="0">
                    <a:solidFill>
                      <a:prstClr val="black"/>
                    </a:solidFill>
                    <a:latin typeface="Comic Sans MS"/>
                    <a:ea typeface="黑体"/>
                    <a:cs typeface="Times New Roman" panose="02020603050405020304" pitchFamily="18" charset="0"/>
                  </a:rPr>
                  <a:t>: we search </a:t>
                </a:r>
                <a14:m>
                  <m:oMath xmlns:m="http://schemas.openxmlformats.org/officeDocument/2006/math">
                    <m:r>
                      <a:rPr lang="en-US" altLang="zh-CN" sz="2200" i="1">
                        <a:solidFill>
                          <a:srgbClr val="0D14FF"/>
                        </a:solidFill>
                        <a:latin typeface="Cambria Math" panose="02040503050406030204" pitchFamily="18" charset="0"/>
                      </a:rPr>
                      <m:t>h</m:t>
                    </m:r>
                    <m:d>
                      <m:dPr>
                        <m:ctrlPr>
                          <a:rPr lang="en-US" altLang="zh-CN" sz="2200" i="1">
                            <a:solidFill>
                              <a:srgbClr val="0D14FF"/>
                            </a:solidFill>
                            <a:latin typeface="Cambria Math" panose="02040503050406030204" pitchFamily="18" charset="0"/>
                          </a:rPr>
                        </m:ctrlPr>
                      </m:dPr>
                      <m:e>
                        <m:r>
                          <a:rPr lang="en-US" altLang="zh-CN" sz="2200" i="1">
                            <a:solidFill>
                              <a:srgbClr val="0D14FF"/>
                            </a:solidFill>
                            <a:latin typeface="Cambria Math" panose="02040503050406030204" pitchFamily="18" charset="0"/>
                          </a:rPr>
                          <m:t>𝑘</m:t>
                        </m:r>
                        <m:r>
                          <a:rPr lang="en-US" altLang="zh-CN" sz="2200" i="1">
                            <a:solidFill>
                              <a:srgbClr val="0D14FF"/>
                            </a:solidFill>
                            <a:latin typeface="Cambria Math" panose="02040503050406030204" pitchFamily="18" charset="0"/>
                          </a:rPr>
                          <m:t>,</m:t>
                        </m:r>
                        <m:r>
                          <a:rPr lang="en-US" altLang="zh-CN" sz="2200" i="1">
                            <a:solidFill>
                              <a:srgbClr val="0D14FF"/>
                            </a:solidFill>
                            <a:latin typeface="Cambria Math" panose="02040503050406030204" pitchFamily="18" charset="0"/>
                          </a:rPr>
                          <m:t>𝑖</m:t>
                        </m:r>
                      </m:e>
                    </m:d>
                  </m:oMath>
                </a14:m>
                <a:r>
                  <a:rPr lang="en-US" altLang="zh-CN" sz="2200" dirty="0">
                    <a:solidFill>
                      <a:prstClr val="black"/>
                    </a:solidFill>
                    <a:latin typeface="Comic Sans MS"/>
                    <a:ea typeface="黑体"/>
                    <a:cs typeface="Times New Roman" panose="02020603050405020304" pitchFamily="18" charset="0"/>
                  </a:rPr>
                  <a:t> for </a:t>
                </a:r>
                <a14:m>
                  <m:oMath xmlns:m="http://schemas.openxmlformats.org/officeDocument/2006/math">
                    <m:r>
                      <a:rPr lang="en-US" altLang="zh-CN" sz="2200" i="1">
                        <a:solidFill>
                          <a:prstClr val="black"/>
                        </a:solidFill>
                        <a:latin typeface="Cambria Math" panose="02040503050406030204" pitchFamily="18" charset="0"/>
                      </a:rPr>
                      <m:t>𝑖</m:t>
                    </m:r>
                  </m:oMath>
                </a14:m>
                <a:r>
                  <a:rPr lang="en-US" altLang="zh-CN" sz="2200" dirty="0">
                    <a:solidFill>
                      <a:prstClr val="black"/>
                    </a:solidFill>
                    <a:latin typeface="Comic Sans MS"/>
                    <a:ea typeface="黑体"/>
                    <a:cs typeface="Times New Roman" panose="02020603050405020304" pitchFamily="18" charset="0"/>
                  </a:rPr>
                  <a:t> from 0 to </a:t>
                </a:r>
                <a14:m>
                  <m:oMath xmlns:m="http://schemas.openxmlformats.org/officeDocument/2006/math">
                    <m:r>
                      <a:rPr lang="en-US" altLang="zh-CN" sz="2200" i="1">
                        <a:solidFill>
                          <a:prstClr val="black"/>
                        </a:solidFill>
                        <a:latin typeface="Cambria Math" panose="02040503050406030204" pitchFamily="18" charset="0"/>
                      </a:rPr>
                      <m:t>𝑚</m:t>
                    </m:r>
                    <m:r>
                      <a:rPr lang="en-US" altLang="zh-CN" sz="2200" i="1">
                        <a:solidFill>
                          <a:prstClr val="black"/>
                        </a:solidFill>
                        <a:latin typeface="Cambria Math" panose="02040503050406030204" pitchFamily="18" charset="0"/>
                      </a:rPr>
                      <m:t>−1</m:t>
                    </m:r>
                  </m:oMath>
                </a14:m>
                <a:r>
                  <a:rPr lang="en-US" altLang="zh-CN" sz="2200" dirty="0">
                    <a:solidFill>
                      <a:prstClr val="black"/>
                    </a:solidFill>
                    <a:latin typeface="Comic Sans MS"/>
                    <a:ea typeface="黑体"/>
                    <a:cs typeface="Times New Roman" panose="02020603050405020304" pitchFamily="18" charset="0"/>
                  </a:rPr>
                  <a:t> </a:t>
                </a:r>
                <a:r>
                  <a:rPr lang="en-US" altLang="zh-CN" sz="2200" dirty="0">
                    <a:solidFill>
                      <a:prstClr val="black"/>
                    </a:solidFill>
                    <a:latin typeface="Comic Sans MS"/>
                    <a:ea typeface="黑体"/>
                    <a:cs typeface="Times New Roman" panose="02020603050405020304" pitchFamily="18" charset="0"/>
                  </a:rPr>
                  <a:t>until one of the following happens:</a:t>
                </a:r>
              </a:p>
              <a:p>
                <a:pPr marL="1143000" lvl="2" indent="-228600" fontAlgn="base">
                  <a:spcBef>
                    <a:spcPct val="20000"/>
                  </a:spcBef>
                  <a:spcAft>
                    <a:spcPct val="0"/>
                  </a:spcAft>
                  <a:buFont typeface="Arial" charset="0"/>
                  <a:buChar char="•"/>
                </a:pPr>
                <a14:m>
                  <m:oMath xmlns:m="http://schemas.openxmlformats.org/officeDocument/2006/math">
                    <m:r>
                      <a:rPr lang="en-US" altLang="zh-CN" sz="2000" i="1">
                        <a:solidFill>
                          <a:prstClr val="black"/>
                        </a:solidFill>
                        <a:latin typeface="Cambria Math" panose="02040503050406030204" pitchFamily="18" charset="0"/>
                      </a:rPr>
                      <m:t>𝑇</m:t>
                    </m:r>
                    <m:r>
                      <a:rPr lang="en-US" altLang="zh-CN" sz="2000" i="1">
                        <a:solidFill>
                          <a:prstClr val="black"/>
                        </a:solidFill>
                        <a:latin typeface="Cambria Math" panose="02040503050406030204" pitchFamily="18" charset="0"/>
                      </a:rPr>
                      <m:t>[</m:t>
                    </m:r>
                    <m:r>
                      <a:rPr lang="en-US" altLang="zh-CN" sz="2000" i="1">
                        <a:solidFill>
                          <a:srgbClr val="0D14FF"/>
                        </a:solidFill>
                        <a:latin typeface="Cambria Math" panose="02040503050406030204" pitchFamily="18" charset="0"/>
                      </a:rPr>
                      <m:t>h</m:t>
                    </m:r>
                    <m:d>
                      <m:dPr>
                        <m:ctrlPr>
                          <a:rPr lang="en-US" altLang="zh-CN" sz="2000" i="1">
                            <a:solidFill>
                              <a:srgbClr val="0D14FF"/>
                            </a:solidFill>
                            <a:latin typeface="Cambria Math" panose="02040503050406030204" pitchFamily="18" charset="0"/>
                          </a:rPr>
                        </m:ctrlPr>
                      </m:dPr>
                      <m:e>
                        <m:r>
                          <a:rPr lang="en-US" altLang="zh-CN" sz="2000" i="1">
                            <a:solidFill>
                              <a:srgbClr val="0D14FF"/>
                            </a:solidFill>
                            <a:latin typeface="Cambria Math" panose="02040503050406030204" pitchFamily="18" charset="0"/>
                          </a:rPr>
                          <m:t>𝑘</m:t>
                        </m:r>
                        <m:r>
                          <a:rPr lang="en-US" altLang="zh-CN" sz="2000" i="1">
                            <a:solidFill>
                              <a:srgbClr val="0D14FF"/>
                            </a:solidFill>
                            <a:latin typeface="Cambria Math" panose="02040503050406030204" pitchFamily="18" charset="0"/>
                          </a:rPr>
                          <m:t>,</m:t>
                        </m:r>
                        <m:r>
                          <a:rPr lang="en-US" altLang="zh-CN" sz="2000" i="1">
                            <a:solidFill>
                              <a:srgbClr val="0D14FF"/>
                            </a:solidFill>
                            <a:latin typeface="Cambria Math" panose="02040503050406030204" pitchFamily="18" charset="0"/>
                          </a:rPr>
                          <m:t>𝑖</m:t>
                        </m:r>
                      </m:e>
                    </m:d>
                    <m:r>
                      <a:rPr lang="en-US" altLang="zh-CN" sz="2000" i="1">
                        <a:solidFill>
                          <a:prstClr val="black"/>
                        </a:solidFill>
                        <a:latin typeface="Cambria Math" panose="02040503050406030204" pitchFamily="18" charset="0"/>
                      </a:rPr>
                      <m:t>]</m:t>
                    </m:r>
                  </m:oMath>
                </a14:m>
                <a:r>
                  <a:rPr lang="en-US" altLang="zh-CN" sz="2000" dirty="0">
                    <a:solidFill>
                      <a:prstClr val="black"/>
                    </a:solidFill>
                    <a:latin typeface="Comic Sans MS"/>
                    <a:ea typeface="黑体"/>
                    <a:cs typeface="Times New Roman" panose="02020603050405020304" pitchFamily="18" charset="0"/>
                  </a:rPr>
                  <a:t> has the record with key equal to </a:t>
                </a:r>
                <a14:m>
                  <m:oMath xmlns:m="http://schemas.openxmlformats.org/officeDocument/2006/math">
                    <m:r>
                      <a:rPr lang="en-US" altLang="zh-CN" sz="2000" i="1">
                        <a:solidFill>
                          <a:prstClr val="black"/>
                        </a:solidFill>
                        <a:latin typeface="Cambria Math" panose="02040503050406030204" pitchFamily="18" charset="0"/>
                      </a:rPr>
                      <m:t>𝑘</m:t>
                    </m:r>
                  </m:oMath>
                </a14:m>
                <a:r>
                  <a:rPr lang="en-US" altLang="zh-CN" sz="2000" dirty="0">
                    <a:solidFill>
                      <a:prstClr val="black"/>
                    </a:solidFill>
                    <a:latin typeface="Comic Sans MS"/>
                    <a:ea typeface="黑体"/>
                    <a:cs typeface="Times New Roman" panose="02020603050405020304" pitchFamily="18" charset="0"/>
                  </a:rPr>
                  <a:t>. </a:t>
                </a:r>
              </a:p>
              <a:p>
                <a:pPr marL="1143000" lvl="2" indent="-228600" fontAlgn="base">
                  <a:spcBef>
                    <a:spcPct val="20000"/>
                  </a:spcBef>
                  <a:spcAft>
                    <a:spcPct val="0"/>
                  </a:spcAft>
                  <a:buFont typeface="Arial" charset="0"/>
                  <a:buChar char="•"/>
                </a:pPr>
                <a14:m>
                  <m:oMath xmlns:m="http://schemas.openxmlformats.org/officeDocument/2006/math">
                    <m:r>
                      <a:rPr lang="en-US" altLang="zh-CN" sz="2000" i="1">
                        <a:solidFill>
                          <a:prstClr val="black"/>
                        </a:solidFill>
                        <a:latin typeface="Cambria Math" panose="02040503050406030204" pitchFamily="18" charset="0"/>
                      </a:rPr>
                      <m:t>𝑇</m:t>
                    </m:r>
                    <m:r>
                      <a:rPr lang="en-US" altLang="zh-CN" sz="2000" i="1">
                        <a:solidFill>
                          <a:prstClr val="black"/>
                        </a:solidFill>
                        <a:latin typeface="Cambria Math" panose="02040503050406030204" pitchFamily="18" charset="0"/>
                      </a:rPr>
                      <m:t>[</m:t>
                    </m:r>
                    <m:r>
                      <a:rPr lang="en-US" altLang="zh-CN" sz="2000" i="1">
                        <a:solidFill>
                          <a:srgbClr val="0D14FF"/>
                        </a:solidFill>
                        <a:latin typeface="Cambria Math" panose="02040503050406030204" pitchFamily="18" charset="0"/>
                      </a:rPr>
                      <m:t>h</m:t>
                    </m:r>
                    <m:d>
                      <m:dPr>
                        <m:ctrlPr>
                          <a:rPr lang="en-US" altLang="zh-CN" sz="2000" i="1">
                            <a:solidFill>
                              <a:srgbClr val="0D14FF"/>
                            </a:solidFill>
                            <a:latin typeface="Cambria Math" panose="02040503050406030204" pitchFamily="18" charset="0"/>
                          </a:rPr>
                        </m:ctrlPr>
                      </m:dPr>
                      <m:e>
                        <m:r>
                          <a:rPr lang="en-US" altLang="zh-CN" sz="2000" i="1">
                            <a:solidFill>
                              <a:srgbClr val="0D14FF"/>
                            </a:solidFill>
                            <a:latin typeface="Cambria Math" panose="02040503050406030204" pitchFamily="18" charset="0"/>
                          </a:rPr>
                          <m:t>𝑘</m:t>
                        </m:r>
                        <m:r>
                          <a:rPr lang="en-US" altLang="zh-CN" sz="2000" i="1">
                            <a:solidFill>
                              <a:srgbClr val="0D14FF"/>
                            </a:solidFill>
                            <a:latin typeface="Cambria Math" panose="02040503050406030204" pitchFamily="18" charset="0"/>
                          </a:rPr>
                          <m:t>,</m:t>
                        </m:r>
                        <m:r>
                          <a:rPr lang="en-US" altLang="zh-CN" sz="2000" i="1">
                            <a:solidFill>
                              <a:srgbClr val="0D14FF"/>
                            </a:solidFill>
                            <a:latin typeface="Cambria Math" panose="02040503050406030204" pitchFamily="18" charset="0"/>
                          </a:rPr>
                          <m:t>𝑖</m:t>
                        </m:r>
                      </m:e>
                    </m:d>
                    <m:r>
                      <a:rPr lang="en-US" altLang="zh-CN" sz="2000" i="1">
                        <a:solidFill>
                          <a:prstClr val="black"/>
                        </a:solidFill>
                        <a:latin typeface="Cambria Math" panose="02040503050406030204" pitchFamily="18" charset="0"/>
                      </a:rPr>
                      <m:t>]</m:t>
                    </m:r>
                  </m:oMath>
                </a14:m>
                <a:r>
                  <a:rPr lang="en-US" altLang="zh-CN" sz="2000" dirty="0">
                    <a:solidFill>
                      <a:prstClr val="black"/>
                    </a:solidFill>
                    <a:latin typeface="Comic Sans MS"/>
                    <a:ea typeface="黑体"/>
                    <a:cs typeface="Times New Roman" panose="02020603050405020304" pitchFamily="18" charset="0"/>
                  </a:rPr>
                  <a:t> is empty, then no record contains key </a:t>
                </a:r>
                <a14:m>
                  <m:oMath xmlns:m="http://schemas.openxmlformats.org/officeDocument/2006/math">
                    <m:r>
                      <a:rPr lang="en-US" altLang="zh-CN" sz="2000" i="1">
                        <a:solidFill>
                          <a:prstClr val="black"/>
                        </a:solidFill>
                        <a:latin typeface="Cambria Math" panose="02040503050406030204" pitchFamily="18" charset="0"/>
                      </a:rPr>
                      <m:t>𝑘</m:t>
                    </m:r>
                  </m:oMath>
                </a14:m>
                <a:r>
                  <a:rPr lang="en-US" altLang="zh-CN" sz="2000" dirty="0">
                    <a:solidFill>
                      <a:prstClr val="black"/>
                    </a:solidFill>
                    <a:latin typeface="Comic Sans MS"/>
                    <a:ea typeface="黑体"/>
                    <a:cs typeface="Times New Roman" panose="02020603050405020304" pitchFamily="18" charset="0"/>
                  </a:rPr>
                  <a:t> in the hash table</a:t>
                </a:r>
              </a:p>
            </p:txBody>
          </p:sp>
        </mc:Choice>
        <mc:Fallback>
          <p:sp>
            <p:nvSpPr>
              <p:cNvPr id="4" name="矩形 3"/>
              <p:cNvSpPr>
                <a:spLocks noRot="1" noChangeAspect="1" noMove="1" noResize="1" noEditPoints="1" noAdjustHandles="1" noChangeArrowheads="1" noChangeShapeType="1" noTextEdit="1"/>
              </p:cNvSpPr>
              <p:nvPr/>
            </p:nvSpPr>
            <p:spPr>
              <a:xfrm>
                <a:off x="4774224" y="1027906"/>
                <a:ext cx="6096000" cy="4952638"/>
              </a:xfrm>
              <a:prstGeom prst="rect">
                <a:avLst/>
              </a:prstGeom>
              <a:blipFill>
                <a:blip r:embed="rId4"/>
                <a:stretch>
                  <a:fillRect t="-1355" r="-2300" b="-1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75583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BFS with </a:t>
            </a:r>
            <a:r>
              <a:rPr lang="en-US" altLang="zh-CN" dirty="0" err="1"/>
              <a:t>AdjMatrix</a:t>
            </a:r>
            <a:endParaRPr lang="en-US" altLang="zh-CN" dirty="0"/>
          </a:p>
          <a:p>
            <a:r>
              <a:rPr lang="en-US" altLang="zh-CN" dirty="0" smtClean="0"/>
              <a:t>Double Hashing</a:t>
            </a:r>
            <a:endParaRPr lang="en-US" altLang="zh-CN" dirty="0"/>
          </a:p>
          <a:p>
            <a:r>
              <a:rPr lang="en-US" altLang="zh-CN" b="1" dirty="0"/>
              <a:t>Overview of Lab 4 Problems</a:t>
            </a:r>
            <a:endParaRPr lang="en-US" altLang="zh-CN" b="1" dirty="0"/>
          </a:p>
        </p:txBody>
      </p:sp>
      <p:sp>
        <p:nvSpPr>
          <p:cNvPr id="7" name="Date Placeholder 6">
            <a:extLst>
              <a:ext uri="{FF2B5EF4-FFF2-40B4-BE49-F238E27FC236}">
                <a16:creationId xmlns:a16="http://schemas.microsoft.com/office/drawing/2014/main" id="{0A5B52D2-3D21-4AFB-A7EA-D52F55C5D119}"/>
              </a:ext>
            </a:extLst>
          </p:cNvPr>
          <p:cNvSpPr>
            <a:spLocks noGrp="1"/>
          </p:cNvSpPr>
          <p:nvPr>
            <p:ph type="dt" sz="half" idx="10"/>
          </p:nvPr>
        </p:nvSpPr>
        <p:spPr/>
        <p:txBody>
          <a:bodyPr/>
          <a:lstStyle/>
          <a:p>
            <a:r>
              <a:rPr lang="en-US" altLang="zh-HK" dirty="0"/>
              <a:t>23/4/2020</a:t>
            </a:r>
            <a:endParaRPr lang="en-US" altLang="zh-CN" dirty="0"/>
          </a:p>
        </p:txBody>
      </p:sp>
      <p:sp>
        <p:nvSpPr>
          <p:cNvPr id="8" name="Footer Placeholder 7">
            <a:extLst>
              <a:ext uri="{FF2B5EF4-FFF2-40B4-BE49-F238E27FC236}">
                <a16:creationId xmlns:a16="http://schemas.microsoft.com/office/drawing/2014/main" id="{DF5822C6-81D6-4110-A3B4-3B3D4FD1DD13}"/>
              </a:ext>
            </a:extLst>
          </p:cNvPr>
          <p:cNvSpPr>
            <a:spLocks noGrp="1"/>
          </p:cNvSpPr>
          <p:nvPr>
            <p:ph type="ftr" sz="quarter" idx="11"/>
          </p:nvPr>
        </p:nvSpPr>
        <p:spPr/>
        <p:txBody>
          <a:bodyPr/>
          <a:lstStyle/>
          <a:p>
            <a:r>
              <a:rPr lang="en-US" altLang="zh-CN" dirty="0"/>
              <a:t>CSCI2100C Lab </a:t>
            </a:r>
            <a:r>
              <a:rPr lang="en-US" altLang="zh-CN" dirty="0" smtClean="0"/>
              <a:t>4</a:t>
            </a:r>
            <a:endParaRPr lang="en-US" altLang="zh-CN" dirty="0"/>
          </a:p>
        </p:txBody>
      </p:sp>
      <p:sp>
        <p:nvSpPr>
          <p:cNvPr id="9" name="Slide Number Placeholder 8">
            <a:extLst>
              <a:ext uri="{FF2B5EF4-FFF2-40B4-BE49-F238E27FC236}">
                <a16:creationId xmlns:a16="http://schemas.microsoft.com/office/drawing/2014/main" id="{912C79E6-C91E-4A0D-AFAF-2620F57082CC}"/>
              </a:ext>
            </a:extLst>
          </p:cNvPr>
          <p:cNvSpPr>
            <a:spLocks noGrp="1"/>
          </p:cNvSpPr>
          <p:nvPr>
            <p:ph type="sldNum" sz="quarter" idx="12"/>
          </p:nvPr>
        </p:nvSpPr>
        <p:spPr/>
        <p:txBody>
          <a:bodyPr/>
          <a:lstStyle/>
          <a:p>
            <a:fld id="{F12FD693-7EEE-EB4B-8E4A-5201F802BE3C}" type="slidenum">
              <a:rPr lang="en-US" smtClean="0"/>
              <a:t>8</a:t>
            </a:fld>
            <a:endParaRPr lang="en-US"/>
          </a:p>
        </p:txBody>
      </p:sp>
    </p:spTree>
    <p:extLst>
      <p:ext uri="{BB962C8B-B14F-4D97-AF65-F5344CB8AC3E}">
        <p14:creationId xmlns:p14="http://schemas.microsoft.com/office/powerpoint/2010/main" val="4025081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D1713B96-F96B-1040-B227-49A373341622}"/>
              </a:ext>
            </a:extLst>
          </p:cNvPr>
          <p:cNvSpPr>
            <a:spLocks noGrp="1"/>
          </p:cNvSpPr>
          <p:nvPr>
            <p:ph idx="1"/>
          </p:nvPr>
        </p:nvSpPr>
        <p:spPr>
          <a:xfrm>
            <a:off x="838200" y="1583450"/>
            <a:ext cx="5152697" cy="4351338"/>
          </a:xfrm>
        </p:spPr>
        <p:txBody>
          <a:bodyPr>
            <a:normAutofit/>
          </a:bodyPr>
          <a:lstStyle/>
          <a:p>
            <a:r>
              <a:rPr lang="en-US" sz="2400" dirty="0"/>
              <a:t>Straight forward implementation of </a:t>
            </a:r>
            <a:r>
              <a:rPr lang="en-US" sz="2400" dirty="0" smtClean="0"/>
              <a:t>BST with </a:t>
            </a:r>
            <a:r>
              <a:rPr lang="en-US" sz="2400" dirty="0" err="1" smtClean="0"/>
              <a:t>AdjMatrix</a:t>
            </a:r>
            <a:endParaRPr lang="en-US" sz="2400" dirty="0"/>
          </a:p>
        </p:txBody>
      </p:sp>
      <p:sp>
        <p:nvSpPr>
          <p:cNvPr id="2" name="Title 1"/>
          <p:cNvSpPr>
            <a:spLocks noGrp="1"/>
          </p:cNvSpPr>
          <p:nvPr>
            <p:ph type="title"/>
          </p:nvPr>
        </p:nvSpPr>
        <p:spPr/>
        <p:txBody>
          <a:bodyPr/>
          <a:lstStyle/>
          <a:p>
            <a:r>
              <a:rPr lang="en-US" dirty="0"/>
              <a:t>Lab </a:t>
            </a:r>
            <a:r>
              <a:rPr lang="en-US" dirty="0" smtClean="0"/>
              <a:t>4</a:t>
            </a:r>
            <a:r>
              <a:rPr lang="en-US" b="1" dirty="0"/>
              <a:t/>
            </a:r>
            <a:br>
              <a:rPr lang="en-US" b="1" dirty="0"/>
            </a:br>
            <a:r>
              <a:rPr lang="en-US" altLang="zh-TW" sz="2400" dirty="0">
                <a:solidFill>
                  <a:prstClr val="black"/>
                </a:solidFill>
              </a:rPr>
              <a:t>Problem </a:t>
            </a:r>
            <a:r>
              <a:rPr lang="en-US" altLang="zh-TW" sz="2400" dirty="0" smtClean="0">
                <a:solidFill>
                  <a:prstClr val="black"/>
                </a:solidFill>
              </a:rPr>
              <a:t>1</a:t>
            </a:r>
            <a:endParaRPr lang="en-US" dirty="0"/>
          </a:p>
        </p:txBody>
      </p:sp>
      <p:sp>
        <p:nvSpPr>
          <p:cNvPr id="3" name="Rectangle 2">
            <a:extLst>
              <a:ext uri="{FF2B5EF4-FFF2-40B4-BE49-F238E27FC236}">
                <a16:creationId xmlns:a16="http://schemas.microsoft.com/office/drawing/2014/main" id="{F253ECCF-DCC0-CA45-B305-715C5026C80E}"/>
              </a:ext>
            </a:extLst>
          </p:cNvPr>
          <p:cNvSpPr/>
          <p:nvPr/>
        </p:nvSpPr>
        <p:spPr>
          <a:xfrm>
            <a:off x="6096000" y="1235131"/>
            <a:ext cx="5152697" cy="4308872"/>
          </a:xfrm>
          <a:prstGeom prst="rect">
            <a:avLst/>
          </a:prstGeom>
          <a:ln>
            <a:solidFill>
              <a:schemeClr val="tx1"/>
            </a:solidFill>
          </a:ln>
        </p:spPr>
        <p:txBody>
          <a:bodyPr wrap="square">
            <a:spAutoFit/>
          </a:bodyPr>
          <a:lstStyle/>
          <a:p>
            <a:pPr>
              <a:spcAft>
                <a:spcPts val="600"/>
              </a:spcAft>
            </a:pPr>
            <a:r>
              <a:rPr lang="en-HK" sz="1400" b="1" dirty="0" smtClean="0">
                <a:ea typeface="DengXian" panose="02010600030101010101" pitchFamily="2" charset="-122"/>
                <a:cs typeface="Calibri Light" panose="020F0302020204030204" pitchFamily="34" charset="0"/>
              </a:rPr>
              <a:t>BST with </a:t>
            </a:r>
            <a:r>
              <a:rPr lang="en-HK" sz="1400" b="1" dirty="0" err="1" smtClean="0">
                <a:ea typeface="DengXian" panose="02010600030101010101" pitchFamily="2" charset="-122"/>
                <a:cs typeface="Calibri Light" panose="020F0302020204030204" pitchFamily="34" charset="0"/>
              </a:rPr>
              <a:t>AdjMatrix</a:t>
            </a:r>
            <a:endParaRPr lang="en-HK" sz="1400" b="1" dirty="0">
              <a:ea typeface="DengXian" panose="02010600030101010101" pitchFamily="2" charset="-122"/>
              <a:cs typeface="Calibri Light" panose="020F0302020204030204" pitchFamily="34" charset="0"/>
            </a:endParaRPr>
          </a:p>
          <a:p>
            <a:pPr>
              <a:spcAft>
                <a:spcPts val="600"/>
              </a:spcAft>
            </a:pPr>
            <a:r>
              <a:rPr lang="en-US" sz="1400" b="1" dirty="0">
                <a:ea typeface="DengXian" panose="02010600030101010101" pitchFamily="2" charset="-122"/>
                <a:cs typeface="Calibri Light" panose="020F0302020204030204" pitchFamily="34" charset="0"/>
              </a:rPr>
              <a:t>Description:</a:t>
            </a:r>
          </a:p>
          <a:p>
            <a:pPr>
              <a:spcAft>
                <a:spcPts val="600"/>
              </a:spcAft>
            </a:pPr>
            <a:r>
              <a:rPr lang="en-US" sz="1400" dirty="0">
                <a:ea typeface="DengXian" panose="02010600030101010101" pitchFamily="2" charset="-122"/>
                <a:cs typeface="Calibri Light" panose="020F0302020204030204" pitchFamily="34" charset="0"/>
              </a:rPr>
              <a:t>Given an unweighted, undirected and connected graph and a vertex, find out the BFS traversal order of the graph from the vertex. When there are multiple </a:t>
            </a:r>
            <a:r>
              <a:rPr lang="en-US" sz="1400" dirty="0" err="1">
                <a:ea typeface="DengXian" panose="02010600030101010101" pitchFamily="2" charset="-122"/>
                <a:cs typeface="Calibri Light" panose="020F0302020204030204" pitchFamily="34" charset="0"/>
              </a:rPr>
              <a:t>neighbours</a:t>
            </a:r>
            <a:r>
              <a:rPr lang="en-US" sz="1400" dirty="0">
                <a:ea typeface="DengXian" panose="02010600030101010101" pitchFamily="2" charset="-122"/>
                <a:cs typeface="Calibri Light" panose="020F0302020204030204" pitchFamily="34" charset="0"/>
              </a:rPr>
              <a:t> for a vertex, visit the </a:t>
            </a:r>
            <a:r>
              <a:rPr lang="en-US" sz="1400" dirty="0" err="1">
                <a:ea typeface="DengXian" panose="02010600030101010101" pitchFamily="2" charset="-122"/>
                <a:cs typeface="Calibri Light" panose="020F0302020204030204" pitchFamily="34" charset="0"/>
              </a:rPr>
              <a:t>neighbours</a:t>
            </a:r>
            <a:r>
              <a:rPr lang="en-US" sz="1400" dirty="0">
                <a:ea typeface="DengXian" panose="02010600030101010101" pitchFamily="2" charset="-122"/>
                <a:cs typeface="Calibri Light" panose="020F0302020204030204" pitchFamily="34" charset="0"/>
              </a:rPr>
              <a:t> in ascending order of their vertices' label. Note that the required traversal is unique</a:t>
            </a:r>
            <a:r>
              <a:rPr lang="en-US" sz="1400" dirty="0" smtClean="0">
                <a:ea typeface="DengXian" panose="02010600030101010101" pitchFamily="2" charset="-122"/>
                <a:cs typeface="Calibri Light" panose="020F0302020204030204" pitchFamily="34" charset="0"/>
              </a:rPr>
              <a:t>.</a:t>
            </a:r>
          </a:p>
          <a:p>
            <a:pPr>
              <a:spcAft>
                <a:spcPts val="600"/>
              </a:spcAft>
            </a:pPr>
            <a:r>
              <a:rPr lang="en-US" sz="1400" b="1" dirty="0" smtClean="0">
                <a:ea typeface="DengXian" panose="02010600030101010101" pitchFamily="2" charset="-122"/>
                <a:cs typeface="Calibri Light" panose="020F0302020204030204" pitchFamily="34" charset="0"/>
              </a:rPr>
              <a:t>Input</a:t>
            </a:r>
            <a:r>
              <a:rPr lang="en-US" sz="1400" b="1" dirty="0">
                <a:ea typeface="DengXian" panose="02010600030101010101" pitchFamily="2" charset="-122"/>
                <a:cs typeface="Calibri Light" panose="020F0302020204030204" pitchFamily="34" charset="0"/>
              </a:rPr>
              <a:t>:</a:t>
            </a:r>
          </a:p>
          <a:p>
            <a:pPr>
              <a:spcAft>
                <a:spcPts val="600"/>
              </a:spcAft>
            </a:pPr>
            <a:r>
              <a:rPr lang="en-US" sz="1400" dirty="0">
                <a:ea typeface="DengXian" panose="02010600030101010101" pitchFamily="2" charset="-122"/>
                <a:cs typeface="Calibri Light" panose="020F0302020204030204" pitchFamily="34" charset="0"/>
              </a:rPr>
              <a:t>The first line are two integers, the number of vertices N and edges E.</a:t>
            </a:r>
          </a:p>
          <a:p>
            <a:pPr>
              <a:spcAft>
                <a:spcPts val="600"/>
              </a:spcAft>
            </a:pPr>
            <a:r>
              <a:rPr lang="en-US" sz="1400" dirty="0">
                <a:ea typeface="DengXian" panose="02010600030101010101" pitchFamily="2" charset="-122"/>
                <a:cs typeface="Calibri Light" panose="020F0302020204030204" pitchFamily="34" charset="0"/>
              </a:rPr>
              <a:t>The second line is one integer, the starting vertex S.</a:t>
            </a:r>
          </a:p>
          <a:p>
            <a:pPr>
              <a:spcAft>
                <a:spcPts val="600"/>
              </a:spcAft>
            </a:pPr>
            <a:r>
              <a:rPr lang="en-US" sz="1400" dirty="0">
                <a:ea typeface="DengXian" panose="02010600030101010101" pitchFamily="2" charset="-122"/>
                <a:cs typeface="Calibri Light" panose="020F0302020204030204" pitchFamily="34" charset="0"/>
              </a:rPr>
              <a:t>The next E lines are the edges, each consist of two integers, u and v, representing an undirected edge between vertex u and v.</a:t>
            </a:r>
          </a:p>
          <a:p>
            <a:pPr>
              <a:spcAft>
                <a:spcPts val="600"/>
              </a:spcAft>
            </a:pPr>
            <a:r>
              <a:rPr lang="en-US" sz="1400" dirty="0">
                <a:ea typeface="DengXian" panose="02010600030101010101" pitchFamily="2" charset="-122"/>
                <a:cs typeface="Calibri Light" panose="020F0302020204030204" pitchFamily="34" charset="0"/>
              </a:rPr>
              <a:t>Note that the vertices are labeled from 0 to N-1.</a:t>
            </a:r>
          </a:p>
          <a:p>
            <a:pPr>
              <a:spcAft>
                <a:spcPts val="600"/>
              </a:spcAft>
            </a:pPr>
            <a:r>
              <a:rPr lang="en-US" sz="1400" dirty="0">
                <a:ea typeface="DengXian" panose="02010600030101010101" pitchFamily="2" charset="-122"/>
                <a:cs typeface="Calibri Light" panose="020F0302020204030204" pitchFamily="34" charset="0"/>
              </a:rPr>
              <a:t>2 &lt;= N &lt;= 1,000; 0 &lt;= E &lt;= </a:t>
            </a:r>
            <a:r>
              <a:rPr lang="en-US" sz="1400" dirty="0" smtClean="0">
                <a:ea typeface="DengXian" panose="02010600030101010101" pitchFamily="2" charset="-122"/>
                <a:cs typeface="Calibri Light" panose="020F0302020204030204" pitchFamily="34" charset="0"/>
              </a:rPr>
              <a:t>100,000</a:t>
            </a:r>
          </a:p>
          <a:p>
            <a:pPr>
              <a:spcAft>
                <a:spcPts val="600"/>
              </a:spcAft>
            </a:pPr>
            <a:r>
              <a:rPr lang="en-US" sz="1400" b="1" dirty="0" smtClean="0">
                <a:ea typeface="DengXian" panose="02010600030101010101" pitchFamily="2" charset="-122"/>
                <a:cs typeface="Calibri Light" panose="020F0302020204030204" pitchFamily="34" charset="0"/>
              </a:rPr>
              <a:t>Output</a:t>
            </a:r>
            <a:r>
              <a:rPr lang="en-US" sz="1400" b="1" dirty="0">
                <a:ea typeface="DengXian" panose="02010600030101010101" pitchFamily="2" charset="-122"/>
                <a:cs typeface="Calibri Light" panose="020F0302020204030204" pitchFamily="34" charset="0"/>
              </a:rPr>
              <a:t>:</a:t>
            </a:r>
          </a:p>
          <a:p>
            <a:pPr>
              <a:spcAft>
                <a:spcPts val="600"/>
              </a:spcAft>
            </a:pPr>
            <a:r>
              <a:rPr lang="en-US" sz="1400" dirty="0">
                <a:ea typeface="DengXian" panose="02010600030101010101" pitchFamily="2" charset="-122"/>
                <a:cs typeface="Calibri Light" panose="020F0302020204030204" pitchFamily="34" charset="0"/>
              </a:rPr>
              <a:t>Output the BFS traversal from S as required</a:t>
            </a:r>
            <a:r>
              <a:rPr lang="en-US" sz="1400" dirty="0" smtClean="0">
                <a:ea typeface="DengXian" panose="02010600030101010101" pitchFamily="2" charset="-122"/>
                <a:cs typeface="Calibri Light" panose="020F0302020204030204" pitchFamily="34" charset="0"/>
              </a:rPr>
              <a:t>.</a:t>
            </a:r>
            <a:endParaRPr lang="en-US" sz="1400" dirty="0">
              <a:ea typeface="DengXian" panose="02010600030101010101" pitchFamily="2" charset="-122"/>
              <a:cs typeface="Calibri Light" panose="020F0302020204030204" pitchFamily="34" charset="0"/>
            </a:endParaRPr>
          </a:p>
        </p:txBody>
      </p:sp>
      <p:sp>
        <p:nvSpPr>
          <p:cNvPr id="7" name="Date Placeholder 6">
            <a:extLst>
              <a:ext uri="{FF2B5EF4-FFF2-40B4-BE49-F238E27FC236}">
                <a16:creationId xmlns:a16="http://schemas.microsoft.com/office/drawing/2014/main" id="{6BA5AF44-C710-4849-84A2-1F3722F349C2}"/>
              </a:ext>
            </a:extLst>
          </p:cNvPr>
          <p:cNvSpPr>
            <a:spLocks noGrp="1"/>
          </p:cNvSpPr>
          <p:nvPr>
            <p:ph type="dt" sz="half" idx="10"/>
          </p:nvPr>
        </p:nvSpPr>
        <p:spPr/>
        <p:txBody>
          <a:bodyPr/>
          <a:lstStyle/>
          <a:p>
            <a:r>
              <a:rPr lang="en-US" altLang="zh-HK" dirty="0"/>
              <a:t>23/4/2020</a:t>
            </a:r>
            <a:endParaRPr lang="en-US" altLang="zh-CN" dirty="0"/>
          </a:p>
        </p:txBody>
      </p:sp>
      <p:sp>
        <p:nvSpPr>
          <p:cNvPr id="9" name="Footer Placeholder 8">
            <a:extLst>
              <a:ext uri="{FF2B5EF4-FFF2-40B4-BE49-F238E27FC236}">
                <a16:creationId xmlns:a16="http://schemas.microsoft.com/office/drawing/2014/main" id="{361F223D-1FA6-4277-A0C1-860155DDFC84}"/>
              </a:ext>
            </a:extLst>
          </p:cNvPr>
          <p:cNvSpPr>
            <a:spLocks noGrp="1"/>
          </p:cNvSpPr>
          <p:nvPr>
            <p:ph type="ftr" sz="quarter" idx="11"/>
          </p:nvPr>
        </p:nvSpPr>
        <p:spPr/>
        <p:txBody>
          <a:bodyPr/>
          <a:lstStyle/>
          <a:p>
            <a:r>
              <a:rPr lang="en-US" altLang="zh-CN" dirty="0"/>
              <a:t>CSCI2100C Lab </a:t>
            </a:r>
            <a:r>
              <a:rPr lang="en-US" altLang="zh-CN" dirty="0" smtClean="0"/>
              <a:t>4</a:t>
            </a:r>
            <a:endParaRPr lang="en-US" altLang="zh-CN" dirty="0"/>
          </a:p>
        </p:txBody>
      </p:sp>
      <p:sp>
        <p:nvSpPr>
          <p:cNvPr id="10" name="Slide Number Placeholder 9">
            <a:extLst>
              <a:ext uri="{FF2B5EF4-FFF2-40B4-BE49-F238E27FC236}">
                <a16:creationId xmlns:a16="http://schemas.microsoft.com/office/drawing/2014/main" id="{562A2023-19D1-432A-AE08-146133125FC4}"/>
              </a:ext>
            </a:extLst>
          </p:cNvPr>
          <p:cNvSpPr>
            <a:spLocks noGrp="1"/>
          </p:cNvSpPr>
          <p:nvPr>
            <p:ph type="sldNum" sz="quarter" idx="12"/>
          </p:nvPr>
        </p:nvSpPr>
        <p:spPr/>
        <p:txBody>
          <a:bodyPr/>
          <a:lstStyle/>
          <a:p>
            <a:fld id="{F12FD693-7EEE-EB4B-8E4A-5201F802BE3C}" type="slidenum">
              <a:rPr lang="en-US" smtClean="0"/>
              <a:t>9</a:t>
            </a:fld>
            <a:endParaRPr lang="en-US" dirty="0"/>
          </a:p>
        </p:txBody>
      </p:sp>
      <p:sp>
        <p:nvSpPr>
          <p:cNvPr id="11" name="Rectangle 10">
            <a:extLst>
              <a:ext uri="{FF2B5EF4-FFF2-40B4-BE49-F238E27FC236}">
                <a16:creationId xmlns:a16="http://schemas.microsoft.com/office/drawing/2014/main" id="{4CE5C6C3-D697-4491-A26E-93A54C7C65FB}"/>
              </a:ext>
            </a:extLst>
          </p:cNvPr>
          <p:cNvSpPr/>
          <p:nvPr/>
        </p:nvSpPr>
        <p:spPr>
          <a:xfrm>
            <a:off x="838199" y="3066402"/>
            <a:ext cx="5152698" cy="646331"/>
          </a:xfrm>
          <a:prstGeom prst="rect">
            <a:avLst/>
          </a:prstGeom>
          <a:solidFill>
            <a:schemeClr val="bg1">
              <a:lumMod val="95000"/>
            </a:schemeClr>
          </a:solidFill>
        </p:spPr>
        <p:txBody>
          <a:bodyPr wrap="square">
            <a:spAutoFit/>
          </a:bodyPr>
          <a:lstStyle/>
          <a:p>
            <a:r>
              <a:rPr lang="en-US" sz="900" dirty="0">
                <a:solidFill>
                  <a:srgbClr val="000088"/>
                </a:solidFill>
                <a:latin typeface="Consolas" panose="020B0609020204030204" pitchFamily="49" charset="0"/>
                <a:cs typeface="Consolas" panose="020B0609020204030204" pitchFamily="49" charset="0"/>
              </a:rPr>
              <a:t>void </a:t>
            </a:r>
            <a:r>
              <a:rPr lang="en-US" sz="900" dirty="0" err="1">
                <a:solidFill>
                  <a:srgbClr val="000088"/>
                </a:solidFill>
                <a:latin typeface="Consolas" panose="020B0609020204030204" pitchFamily="49" charset="0"/>
                <a:cs typeface="Consolas" panose="020B0609020204030204" pitchFamily="49" charset="0"/>
              </a:rPr>
              <a:t>bfs</a:t>
            </a:r>
            <a:r>
              <a:rPr lang="en-US" sz="900" dirty="0">
                <a:solidFill>
                  <a:srgbClr val="000088"/>
                </a:solidFill>
                <a:latin typeface="Consolas" panose="020B0609020204030204" pitchFamily="49" charset="0"/>
                <a:cs typeface="Consolas" panose="020B0609020204030204" pitchFamily="49" charset="0"/>
              </a:rPr>
              <a:t>(</a:t>
            </a:r>
            <a:r>
              <a:rPr lang="en-US" sz="900" dirty="0" err="1">
                <a:solidFill>
                  <a:srgbClr val="000088"/>
                </a:solidFill>
                <a:latin typeface="Consolas" panose="020B0609020204030204" pitchFamily="49" charset="0"/>
                <a:cs typeface="Consolas" panose="020B0609020204030204" pitchFamily="49" charset="0"/>
              </a:rPr>
              <a:t>struct</a:t>
            </a:r>
            <a:r>
              <a:rPr lang="en-US" sz="900" dirty="0">
                <a:solidFill>
                  <a:srgbClr val="000088"/>
                </a:solidFill>
                <a:latin typeface="Consolas" panose="020B0609020204030204" pitchFamily="49" charset="0"/>
                <a:cs typeface="Consolas" panose="020B0609020204030204" pitchFamily="49" charset="0"/>
              </a:rPr>
              <a:t> Graph * G, </a:t>
            </a:r>
            <a:r>
              <a:rPr lang="en-US" sz="900" dirty="0" err="1">
                <a:solidFill>
                  <a:srgbClr val="000088"/>
                </a:solidFill>
                <a:latin typeface="Consolas" panose="020B0609020204030204" pitchFamily="49" charset="0"/>
                <a:cs typeface="Consolas" panose="020B0609020204030204" pitchFamily="49" charset="0"/>
              </a:rPr>
              <a:t>int</a:t>
            </a:r>
            <a:r>
              <a:rPr lang="en-US" sz="900" dirty="0">
                <a:solidFill>
                  <a:srgbClr val="000088"/>
                </a:solidFill>
                <a:latin typeface="Consolas" panose="020B0609020204030204" pitchFamily="49" charset="0"/>
                <a:cs typeface="Consolas" panose="020B0609020204030204" pitchFamily="49" charset="0"/>
              </a:rPr>
              <a:t> S){</a:t>
            </a:r>
          </a:p>
          <a:p>
            <a:r>
              <a:rPr lang="en-US" sz="900" dirty="0">
                <a:solidFill>
                  <a:srgbClr val="000088"/>
                </a:solidFill>
                <a:latin typeface="Consolas" panose="020B0609020204030204" pitchFamily="49" charset="0"/>
                <a:cs typeface="Consolas" panose="020B0609020204030204" pitchFamily="49" charset="0"/>
              </a:rPr>
              <a:t>    // write your code here</a:t>
            </a:r>
          </a:p>
          <a:p>
            <a:r>
              <a:rPr lang="en-US" sz="900" dirty="0">
                <a:solidFill>
                  <a:srgbClr val="000088"/>
                </a:solidFill>
                <a:latin typeface="Consolas" panose="020B0609020204030204" pitchFamily="49" charset="0"/>
                <a:cs typeface="Consolas" panose="020B0609020204030204" pitchFamily="49" charset="0"/>
              </a:rPr>
              <a:t>    // use the provided </a:t>
            </a:r>
            <a:r>
              <a:rPr lang="en-US" sz="900" dirty="0" err="1">
                <a:solidFill>
                  <a:srgbClr val="000088"/>
                </a:solidFill>
                <a:latin typeface="Consolas" panose="020B0609020204030204" pitchFamily="49" charset="0"/>
                <a:cs typeface="Consolas" panose="020B0609020204030204" pitchFamily="49" charset="0"/>
              </a:rPr>
              <a:t>printVertex</a:t>
            </a:r>
            <a:r>
              <a:rPr lang="en-US" sz="900" dirty="0">
                <a:solidFill>
                  <a:srgbClr val="000088"/>
                </a:solidFill>
                <a:latin typeface="Consolas" panose="020B0609020204030204" pitchFamily="49" charset="0"/>
                <a:cs typeface="Consolas" panose="020B0609020204030204" pitchFamily="49" charset="0"/>
              </a:rPr>
              <a:t> function for output of a vertex</a:t>
            </a:r>
          </a:p>
          <a:p>
            <a:r>
              <a:rPr lang="en-US" sz="900" dirty="0">
                <a:solidFill>
                  <a:srgbClr val="000088"/>
                </a:solidFill>
                <a:latin typeface="Consolas" panose="020B0609020204030204" pitchFamily="49" charset="0"/>
                <a:cs typeface="Consolas" panose="020B0609020204030204" pitchFamily="49" charset="0"/>
              </a:rPr>
              <a:t>}</a:t>
            </a:r>
            <a:endParaRPr lang="en-HK" sz="900" dirty="0">
              <a:solidFill>
                <a:srgbClr val="000088"/>
              </a:soli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BC3025DF-ADA7-499F-84FB-F6B6B147AEDB}"/>
              </a:ext>
            </a:extLst>
          </p:cNvPr>
          <p:cNvSpPr txBox="1"/>
          <p:nvPr/>
        </p:nvSpPr>
        <p:spPr>
          <a:xfrm>
            <a:off x="838199" y="2649958"/>
            <a:ext cx="2198294" cy="307777"/>
          </a:xfrm>
          <a:prstGeom prst="rect">
            <a:avLst/>
          </a:prstGeom>
          <a:noFill/>
        </p:spPr>
        <p:txBody>
          <a:bodyPr wrap="none" rtlCol="0">
            <a:spAutoFit/>
          </a:bodyPr>
          <a:lstStyle/>
          <a:p>
            <a:r>
              <a:rPr lang="en-US" sz="1400" dirty="0">
                <a:cs typeface="Calibri Light" panose="020F0302020204030204" pitchFamily="34" charset="0"/>
              </a:rPr>
              <a:t>Code segment to complete:</a:t>
            </a:r>
          </a:p>
        </p:txBody>
      </p:sp>
    </p:spTree>
    <p:extLst>
      <p:ext uri="{BB962C8B-B14F-4D97-AF65-F5344CB8AC3E}">
        <p14:creationId xmlns:p14="http://schemas.microsoft.com/office/powerpoint/2010/main" val="636880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5070</TotalTime>
  <Words>837</Words>
  <Application>Microsoft Office PowerPoint</Application>
  <PresentationFormat>宽屏</PresentationFormat>
  <Paragraphs>148</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DengXian</vt:lpstr>
      <vt:lpstr>DengXian</vt:lpstr>
      <vt:lpstr>等线 Light</vt:lpstr>
      <vt:lpstr>新細明體</vt:lpstr>
      <vt:lpstr>黑体</vt:lpstr>
      <vt:lpstr>Arial</vt:lpstr>
      <vt:lpstr>Calibri</vt:lpstr>
      <vt:lpstr>Calibri Light</vt:lpstr>
      <vt:lpstr>Cambria Math</vt:lpstr>
      <vt:lpstr>Comic Sans MS</vt:lpstr>
      <vt:lpstr>Consolas</vt:lpstr>
      <vt:lpstr>Times New Roman</vt:lpstr>
      <vt:lpstr>Office Theme</vt:lpstr>
      <vt:lpstr>CSCI2100C Lab 4</vt:lpstr>
      <vt:lpstr>Reminders</vt:lpstr>
      <vt:lpstr>Agenda</vt:lpstr>
      <vt:lpstr>Agenda</vt:lpstr>
      <vt:lpstr>BFS with AdjMatrix Properties</vt:lpstr>
      <vt:lpstr>Agenda</vt:lpstr>
      <vt:lpstr>Double Hashing Properties</vt:lpstr>
      <vt:lpstr>Agenda</vt:lpstr>
      <vt:lpstr>Lab 4 Problem 1</vt:lpstr>
      <vt:lpstr>Lab 4 Problem 2</vt:lpstr>
      <vt:lpstr>Last but not Least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SHRG-Based Semantic Parsing</dc:title>
  <dc:creator>LO, Chun Hei</dc:creator>
  <cp:lastModifiedBy>Mr. BIAN, Song</cp:lastModifiedBy>
  <cp:revision>465</cp:revision>
  <dcterms:created xsi:type="dcterms:W3CDTF">2019-10-10T03:43:14Z</dcterms:created>
  <dcterms:modified xsi:type="dcterms:W3CDTF">2020-04-22T09:34:25Z</dcterms:modified>
</cp:coreProperties>
</file>