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3"/>
    <p:restoredTop sz="94719"/>
  </p:normalViewPr>
  <p:slideViewPr>
    <p:cSldViewPr snapToGrid="0">
      <p:cViewPr varScale="1">
        <p:scale>
          <a:sx n="144" d="100"/>
          <a:sy n="144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9C8-37C7-8014-A67D-8E29861C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01050-E649-4C38-2E44-1878E386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5FE0-2F86-18CF-AF96-1F1946FE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4741-7A71-5024-6191-D2862B79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A38B-646D-F5F5-93C2-00F3EA46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9780-675D-85FD-54EE-46EAA9D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E8A20-F38C-E19F-BAB9-49F10F66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5090-A9E0-EA43-0B2E-68CF3DA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BE52-F975-7FF6-ABD5-ECC2F65B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299C2-7C71-C982-707C-A7E1CB08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C40C-0F05-A4FB-FB0D-BFEC3D4B9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96030-60B9-FF8A-AAB9-C796A6F35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9C8E-5C86-7714-6959-882B2397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178E-EEC8-A440-C684-0311E7A4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56F8-4AED-1F40-DC2F-26643480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455-A484-C15D-2771-400A55B0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3B80-6DFB-AA0E-8B23-637E8C949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8E41-FB17-6C47-E02D-033F38CF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4F47E-49A3-9F74-BB34-C50310DE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A9C1-6D7F-5A2E-D943-C1298054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C70-D7B5-434E-7D77-DD623149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B2F4-8095-7506-5B0B-7B321DF7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2391-8525-C610-DA32-676A6FF2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41BB-B004-749D-0293-F3CB8729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4F30-EFF4-DC94-28E2-8DECDB85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7D7F-1FF8-7B11-D73D-BA77081F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8AF8-6270-91E4-7AE6-383ED9785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F218-5CE1-DC63-D372-695F43434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2765-D032-C83C-9273-314C4B1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FE6C-88C9-603F-3860-53EE5455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9C1E-A86C-850C-8776-DA5E153C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E4E6-651E-B6F0-7553-D6D267E8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FAF85-DC6D-E3F5-594E-EB3EED3B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942B-8720-9683-385B-4FF17C61C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6112-9ACA-78D9-6392-2E51ACA86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FBC26-7C85-86D2-5EC7-71A1D761C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C73E8-49DC-5F2B-1289-6ED9163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F75FA-D323-6D92-15AA-0B921D9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A0ABB-7D0B-2A4C-2760-40FAFC2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B99-3D0A-152F-5968-B4FA166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A17CF-6CE1-DA15-7A19-2745733E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A067-2DA8-6647-27E3-6B1C8D27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3CC69-57A8-E78A-48AF-C0B9C89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80F94-8B01-CFA1-706F-92F26F59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57018-63C1-B157-0F7F-6E0FAF53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8B0F-EA20-63C8-E3F2-EA5F9FCD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191A-0852-4040-B036-D941D766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5A78-3573-EEBA-2148-51C58B5B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F60B5-553A-FEE6-901F-8957D290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A0F2-F268-7EC8-4E4D-2D6D0D2D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85EFC-ED53-1362-06BB-30EDFDCA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423FB-B209-2AD3-B938-785AC496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8CA5-58E6-F7A6-4D8C-2CB029F7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FFAB-C966-C8F6-0A3F-D5AA4E165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74612-4602-E0DE-4A30-EF49C7282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264D-A1AE-69B1-9AE3-E509A1B5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B39A-B5C8-EBE7-267A-E64D1999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31386-1516-264E-BF4B-91E50417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C1DD-3C4D-E0A7-AEAA-302DB2B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E19A2-866C-3881-1F42-5948C22D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7202-E1FD-DBC0-DE86-C7FCB0525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B986-F77F-7F4B-B7EC-DEEB9F21C325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93BF-482E-A03F-5FD2-AA5B4E4F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2061-4723-CF46-73A6-D77F405AB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65F-0C8A-8140-AACF-981761B0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3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4BB22A-3111-3801-794B-E153D02D29FF}"/>
              </a:ext>
            </a:extLst>
          </p:cNvPr>
          <p:cNvGrpSpPr/>
          <p:nvPr/>
        </p:nvGrpSpPr>
        <p:grpSpPr>
          <a:xfrm>
            <a:off x="3672840" y="0"/>
            <a:ext cx="4846320" cy="6858000"/>
            <a:chOff x="3672840" y="0"/>
            <a:chExt cx="4846320" cy="6858000"/>
          </a:xfrm>
        </p:grpSpPr>
        <p:pic>
          <p:nvPicPr>
            <p:cNvPr id="5" name="Picture 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7D2C7FF-630E-3C37-D44D-93F07745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2840" y="0"/>
              <a:ext cx="484632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62E243-8D31-39C1-DDF5-3B6C8F1A14C4}"/>
                </a:ext>
              </a:extLst>
            </p:cNvPr>
            <p:cNvSpPr/>
            <p:nvPr/>
          </p:nvSpPr>
          <p:spPr>
            <a:xfrm>
              <a:off x="3913129" y="5015884"/>
              <a:ext cx="4365743" cy="1500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51156D-C8CB-D262-2BF4-A40FC177FF1C}"/>
                </a:ext>
              </a:extLst>
            </p:cNvPr>
            <p:cNvSpPr/>
            <p:nvPr/>
          </p:nvSpPr>
          <p:spPr>
            <a:xfrm>
              <a:off x="3913130" y="1491450"/>
              <a:ext cx="447287" cy="1065321"/>
            </a:xfrm>
            <a:prstGeom prst="rect">
              <a:avLst/>
            </a:prstGeom>
            <a:solidFill>
              <a:srgbClr val="F0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Hong Kong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18DE50-BAE7-B026-1C7A-62859CF3BDB1}"/>
                </a:ext>
              </a:extLst>
            </p:cNvPr>
            <p:cNvSpPr/>
            <p:nvPr/>
          </p:nvSpPr>
          <p:spPr>
            <a:xfrm>
              <a:off x="3913130" y="2683277"/>
              <a:ext cx="447287" cy="1065321"/>
            </a:xfrm>
            <a:prstGeom prst="rect">
              <a:avLst/>
            </a:prstGeom>
            <a:solidFill>
              <a:srgbClr val="F0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Kowloon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95F630-6B76-BE34-8083-718BE5E01897}"/>
                </a:ext>
              </a:extLst>
            </p:cNvPr>
            <p:cNvSpPr/>
            <p:nvPr/>
          </p:nvSpPr>
          <p:spPr>
            <a:xfrm>
              <a:off x="3913130" y="3875104"/>
              <a:ext cx="447287" cy="1065321"/>
            </a:xfrm>
            <a:prstGeom prst="rect">
              <a:avLst/>
            </a:prstGeom>
            <a:solidFill>
              <a:srgbClr val="F0D2C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New Territories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5AB2F2-FC88-37DF-C48E-C0DF3E986A1D}"/>
                </a:ext>
              </a:extLst>
            </p:cNvPr>
            <p:cNvSpPr/>
            <p:nvPr/>
          </p:nvSpPr>
          <p:spPr>
            <a:xfrm>
              <a:off x="4500536" y="1491450"/>
              <a:ext cx="1764585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5B5B0C-4B5B-DF7C-8C07-1D7F8EE919AB}"/>
                </a:ext>
              </a:extLst>
            </p:cNvPr>
            <p:cNvSpPr/>
            <p:nvPr/>
          </p:nvSpPr>
          <p:spPr>
            <a:xfrm>
              <a:off x="4500536" y="2683276"/>
              <a:ext cx="1764585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48C192-E5F7-0DBB-BCB3-E1EEFFD27AB9}"/>
                </a:ext>
              </a:extLst>
            </p:cNvPr>
            <p:cNvSpPr/>
            <p:nvPr/>
          </p:nvSpPr>
          <p:spPr>
            <a:xfrm>
              <a:off x="4500536" y="3875102"/>
              <a:ext cx="1764585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7FCF99-BE84-687A-2C3B-C59F6A11AF17}"/>
                </a:ext>
              </a:extLst>
            </p:cNvPr>
            <p:cNvSpPr/>
            <p:nvPr/>
          </p:nvSpPr>
          <p:spPr>
            <a:xfrm>
              <a:off x="6405241" y="1491450"/>
              <a:ext cx="1873632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DISTRICT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EBE3CB-79CB-6DBE-0A56-D9D494B06507}"/>
                </a:ext>
              </a:extLst>
            </p:cNvPr>
            <p:cNvSpPr/>
            <p:nvPr/>
          </p:nvSpPr>
          <p:spPr>
            <a:xfrm>
              <a:off x="6405241" y="2683276"/>
              <a:ext cx="1873632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DISTRICT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77C8E6-CEB8-5CA7-0361-93267877C9DE}"/>
                </a:ext>
              </a:extLst>
            </p:cNvPr>
            <p:cNvSpPr/>
            <p:nvPr/>
          </p:nvSpPr>
          <p:spPr>
            <a:xfrm>
              <a:off x="6405240" y="3849580"/>
              <a:ext cx="1873632" cy="10653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DISTRICT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18D26F-23AD-79D8-B51F-022397926586}"/>
                </a:ext>
              </a:extLst>
            </p:cNvPr>
            <p:cNvSpPr/>
            <p:nvPr/>
          </p:nvSpPr>
          <p:spPr>
            <a:xfrm>
              <a:off x="4108076" y="675661"/>
              <a:ext cx="3966883" cy="6892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K" sz="1300" b="1" dirty="0">
                  <a:solidFill>
                    <a:schemeClr val="bg1"/>
                  </a:solidFill>
                </a:rPr>
                <a:t>Dragon Tiger Billboard of Compulsory Testing Notice</a:t>
              </a:r>
            </a:p>
            <a:p>
              <a:pPr algn="ctr"/>
              <a:r>
                <a:rPr lang="en-HK" sz="900" i="1" dirty="0">
                  <a:solidFill>
                    <a:schemeClr val="bg1"/>
                  </a:solidFill>
                </a:rPr>
                <a:t>this billboard celebrates the </a:t>
              </a:r>
              <a:r>
                <a:rPr lang="en-HK" sz="900" b="1" i="1" dirty="0">
                  <a:solidFill>
                    <a:schemeClr val="bg1"/>
                  </a:solidFill>
                </a:rPr>
                <a:t>top 10 places by area </a:t>
              </a:r>
              <a:r>
                <a:rPr lang="en-HK" sz="900" i="1" dirty="0">
                  <a:solidFill>
                    <a:schemeClr val="bg1"/>
                  </a:solidFill>
                </a:rPr>
                <a:t>being tested the most</a:t>
              </a:r>
            </a:p>
            <a:p>
              <a:pPr algn="ctr"/>
              <a:r>
                <a:rPr lang="en-HK" sz="1200" dirty="0"/>
                <a:t>🕺 </a:t>
              </a:r>
              <a:r>
                <a:rPr lang="en-HK" sz="900" dirty="0">
                  <a:solidFill>
                    <a:schemeClr val="bg1"/>
                  </a:solidFill>
                </a:rPr>
                <a:t>nose picking is </a:t>
              </a:r>
              <a:r>
                <a:rPr lang="en-HK" sz="900" b="1" i="1" u="sng" dirty="0">
                  <a:solidFill>
                    <a:schemeClr val="bg1"/>
                  </a:solidFill>
                </a:rPr>
                <a:t>exciting</a:t>
              </a:r>
              <a:r>
                <a:rPr lang="en-HK" sz="900" dirty="0">
                  <a:solidFill>
                    <a:schemeClr val="bg1"/>
                  </a:solidFill>
                </a:rPr>
                <a:t> and </a:t>
              </a:r>
              <a:r>
                <a:rPr lang="en-HK" sz="900" b="1" i="1" u="sng" dirty="0">
                  <a:solidFill>
                    <a:schemeClr val="bg1"/>
                  </a:solidFill>
                </a:rPr>
                <a:t>addictive</a:t>
              </a:r>
              <a:r>
                <a:rPr lang="en-HK" sz="900" dirty="0">
                  <a:solidFill>
                    <a:schemeClr val="bg1"/>
                  </a:solidFill>
                </a:rPr>
                <a:t>, let’s party our noses!</a:t>
              </a:r>
              <a:r>
                <a:rPr lang="en-HK" sz="900" dirty="0"/>
                <a:t> </a:t>
              </a:r>
              <a:r>
                <a:rPr lang="en-HK" sz="1200" dirty="0"/>
                <a:t>💃</a:t>
              </a:r>
              <a:endParaRPr lang="en-HK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87C6FC-A4AF-6543-15E7-59A936740608}"/>
                </a:ext>
              </a:extLst>
            </p:cNvPr>
            <p:cNvSpPr/>
            <p:nvPr/>
          </p:nvSpPr>
          <p:spPr>
            <a:xfrm>
              <a:off x="3672840" y="6600317"/>
              <a:ext cx="2930817" cy="2507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Source: </a:t>
              </a:r>
              <a:r>
                <a:rPr lang="en-US" sz="600" i="1" dirty="0">
                  <a:solidFill>
                    <a:schemeClr val="tx1"/>
                  </a:solidFill>
                </a:rPr>
                <a:t>(Hong Kong) Centre for Health Protection</a:t>
              </a:r>
            </a:p>
            <a:p>
              <a:r>
                <a:rPr lang="en-US" sz="600" dirty="0">
                  <a:solidFill>
                    <a:schemeClr val="tx1"/>
                  </a:solidFill>
                </a:rPr>
                <a:t>* Only listing </a:t>
              </a:r>
              <a:r>
                <a:rPr lang="en-US" sz="600" b="1" u="sng" dirty="0">
                  <a:solidFill>
                    <a:schemeClr val="tx1"/>
                  </a:solidFill>
                </a:rPr>
                <a:t>specified places</a:t>
              </a:r>
              <a:r>
                <a:rPr lang="en-US" sz="600" dirty="0">
                  <a:solidFill>
                    <a:schemeClr val="tx1"/>
                  </a:solidFill>
                </a:rPr>
                <a:t> with </a:t>
              </a:r>
              <a:r>
                <a:rPr lang="en-US" sz="600" b="1" u="sng" dirty="0">
                  <a:solidFill>
                    <a:schemeClr val="tx1"/>
                  </a:solidFill>
                </a:rPr>
                <a:t>correct</a:t>
              </a:r>
              <a:r>
                <a:rPr lang="en-US" sz="600" dirty="0">
                  <a:solidFill>
                    <a:schemeClr val="tx1"/>
                  </a:solidFill>
                </a:rPr>
                <a:t> address on </a:t>
              </a:r>
              <a:r>
                <a:rPr lang="en-US" sz="600" i="1" dirty="0">
                  <a:solidFill>
                    <a:schemeClr val="tx1"/>
                  </a:solidFill>
                </a:rPr>
                <a:t>Compulsory Testing Notice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139D502-859F-8242-1E50-968D892BC924}"/>
              </a:ext>
            </a:extLst>
          </p:cNvPr>
          <p:cNvGrpSpPr/>
          <p:nvPr/>
        </p:nvGrpSpPr>
        <p:grpSpPr>
          <a:xfrm>
            <a:off x="1895119" y="3063874"/>
            <a:ext cx="8401763" cy="730253"/>
            <a:chOff x="2132772" y="2709000"/>
            <a:chExt cx="8401763" cy="730253"/>
          </a:xfrm>
        </p:grpSpPr>
        <p:pic>
          <p:nvPicPr>
            <p:cNvPr id="1026" name="Picture 2" descr="Centre for Health Protection - Wikipedia">
              <a:extLst>
                <a:ext uri="{FF2B5EF4-FFF2-40B4-BE49-F238E27FC236}">
                  <a16:creationId xmlns:a16="http://schemas.microsoft.com/office/drawing/2014/main" id="{D2C47B68-7A1E-0672-3225-9A0EB0CF8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772" y="2709000"/>
              <a:ext cx="669833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DFが世界中で広く使われるようになった理由とは？ - GIGAZINE">
              <a:extLst>
                <a:ext uri="{FF2B5EF4-FFF2-40B4-BE49-F238E27FC236}">
                  <a16:creationId xmlns:a16="http://schemas.microsoft.com/office/drawing/2014/main" id="{57F521CC-85E6-AFBA-A4DE-1E62959179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80" t="5223" r="30346" b="7944"/>
            <a:stretch/>
          </p:blipFill>
          <p:spPr bwMode="auto">
            <a:xfrm>
              <a:off x="3903914" y="2719253"/>
              <a:ext cx="59368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ata filter, data filtering, data mining, database management, filter  tunnel icon - Download on Iconfinder">
              <a:extLst>
                <a:ext uri="{FF2B5EF4-FFF2-40B4-BE49-F238E27FC236}">
                  <a16:creationId xmlns:a16="http://schemas.microsoft.com/office/drawing/2014/main" id="{53BD9384-D05A-1A80-3965-21C916F38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8908" y="2719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Microsoft Excel - Wikipedia">
              <a:extLst>
                <a:ext uri="{FF2B5EF4-FFF2-40B4-BE49-F238E27FC236}">
                  <a16:creationId xmlns:a16="http://schemas.microsoft.com/office/drawing/2014/main" id="{6056ABD3-351F-B65E-EBC1-775664997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0217" y="2709000"/>
              <a:ext cx="774167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con-tableau - ProMTO® | Project Portfolio Optimization">
              <a:extLst>
                <a:ext uri="{FF2B5EF4-FFF2-40B4-BE49-F238E27FC236}">
                  <a16:creationId xmlns:a16="http://schemas.microsoft.com/office/drawing/2014/main" id="{58EC966B-8931-DA4F-EAA7-319434A8E8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7" t="20915" r="3193" b="24761"/>
            <a:stretch/>
          </p:blipFill>
          <p:spPr bwMode="auto">
            <a:xfrm>
              <a:off x="9295693" y="2719253"/>
              <a:ext cx="1238842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EB552B6-F61D-42A5-347B-B12EF86CA353}"/>
                </a:ext>
              </a:extLst>
            </p:cNvPr>
            <p:cNvCxnSpPr/>
            <p:nvPr/>
          </p:nvCxnSpPr>
          <p:spPr>
            <a:xfrm>
              <a:off x="2991775" y="3069000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787E1C-7D27-BF3D-4DB1-8B2F58E61591}"/>
                </a:ext>
              </a:extLst>
            </p:cNvPr>
            <p:cNvCxnSpPr/>
            <p:nvPr/>
          </p:nvCxnSpPr>
          <p:spPr>
            <a:xfrm>
              <a:off x="4742155" y="3079253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4FC570-FEA7-EACF-097F-42554DE0AF48}"/>
                </a:ext>
              </a:extLst>
            </p:cNvPr>
            <p:cNvCxnSpPr/>
            <p:nvPr/>
          </p:nvCxnSpPr>
          <p:spPr>
            <a:xfrm>
              <a:off x="6510291" y="3079253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5F8E55E-F526-D8C7-03B1-BA6D603EBB23}"/>
                </a:ext>
              </a:extLst>
            </p:cNvPr>
            <p:cNvCxnSpPr/>
            <p:nvPr/>
          </p:nvCxnSpPr>
          <p:spPr>
            <a:xfrm>
              <a:off x="8447103" y="3069000"/>
              <a:ext cx="7190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5443BF-6342-29A0-F6A1-5E803E2AF218}"/>
                </a:ext>
              </a:extLst>
            </p:cNvPr>
            <p:cNvSpPr txBox="1"/>
            <p:nvPr/>
          </p:nvSpPr>
          <p:spPr>
            <a:xfrm>
              <a:off x="2932103" y="2727223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cache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6D8060-C655-4943-075C-2A1F9DB0BF3A}"/>
                </a:ext>
              </a:extLst>
            </p:cNvPr>
            <p:cNvSpPr txBox="1"/>
            <p:nvPr/>
          </p:nvSpPr>
          <p:spPr>
            <a:xfrm>
              <a:off x="4633741" y="2727224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process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248C22-E736-92E0-2D13-87B5E9087AE9}"/>
                </a:ext>
              </a:extLst>
            </p:cNvPr>
            <p:cNvSpPr txBox="1"/>
            <p:nvPr/>
          </p:nvSpPr>
          <p:spPr>
            <a:xfrm>
              <a:off x="6454595" y="2728372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0294CD-80FF-3A2F-8B67-3750F942917D}"/>
                </a:ext>
              </a:extLst>
            </p:cNvPr>
            <p:cNvSpPr txBox="1"/>
            <p:nvPr/>
          </p:nvSpPr>
          <p:spPr>
            <a:xfrm>
              <a:off x="8391407" y="2728946"/>
              <a:ext cx="830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visualise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13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King Yeung</dc:creator>
  <cp:lastModifiedBy>CHAN, King Yeung</cp:lastModifiedBy>
  <cp:revision>19</cp:revision>
  <dcterms:created xsi:type="dcterms:W3CDTF">2022-08-25T09:39:14Z</dcterms:created>
  <dcterms:modified xsi:type="dcterms:W3CDTF">2022-08-28T07:23:32Z</dcterms:modified>
</cp:coreProperties>
</file>