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03" r:id="rId8"/>
    <p:sldId id="2435" r:id="rId9"/>
    <p:sldId id="2434" r:id="rId10"/>
    <p:sldId id="2442" r:id="rId11"/>
    <p:sldId id="2443" r:id="rId12"/>
    <p:sldId id="2405" r:id="rId13"/>
    <p:sldId id="2400" r:id="rId14"/>
    <p:sldId id="2429" r:id="rId15"/>
    <p:sldId id="328" r:id="rId16"/>
    <p:sldId id="32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03"/>
            <p14:sldId id="2435"/>
            <p14:sldId id="2434"/>
            <p14:sldId id="2442"/>
            <p14:sldId id="2443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754"/>
        <p:guide orient="horz" pos="7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接口方式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379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信息管理中心 软件开发部 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2018.10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151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的对外接口方式，并确定接口相关文档模板设计。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3838369" cy="3004919"/>
            <a:chOff x="8175289" y="1757609"/>
            <a:chExt cx="3838369" cy="300491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几种接口方式说明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300609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科顺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系统集成外部系统讨论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接口文档模板确定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接口方式介绍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的接口集成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说明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3305" y="1946275"/>
            <a:ext cx="9565005" cy="4103370"/>
            <a:chOff x="4126" y="4707"/>
            <a:chExt cx="11236" cy="4820"/>
          </a:xfrm>
        </p:grpSpPr>
        <p:sp>
          <p:nvSpPr>
            <p:cNvPr id="27" name="箭头3"/>
            <p:cNvSpPr/>
            <p:nvPr/>
          </p:nvSpPr>
          <p:spPr bwMode="gray">
            <a:xfrm flipV="1">
              <a:off x="5017" y="7136"/>
              <a:ext cx="1291" cy="1796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箭头2"/>
            <p:cNvSpPr/>
            <p:nvPr/>
          </p:nvSpPr>
          <p:spPr bwMode="gray">
            <a:xfrm rot="16200000">
              <a:off x="5358" y="6388"/>
              <a:ext cx="384" cy="153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箭头1"/>
            <p:cNvSpPr/>
            <p:nvPr/>
          </p:nvSpPr>
          <p:spPr bwMode="gray">
            <a:xfrm>
              <a:off x="5009" y="5174"/>
              <a:ext cx="1291" cy="2081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62118" tIns="31058" rIns="62118" bIns="31058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1"/>
            <p:cNvSpPr>
              <a:spLocks noChangeArrowheads="1"/>
            </p:cNvSpPr>
            <p:nvPr/>
          </p:nvSpPr>
          <p:spPr bwMode="gray">
            <a:xfrm>
              <a:off x="8152" y="4714"/>
              <a:ext cx="7210" cy="1413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基于SOAP的基础之上，实现了应用上的跨平台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，有严格的规范和标准，包括安全，事务等各个方面的内容，配置复杂，使用效率也不高。</a:t>
              </a:r>
              <a:endPara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标题1"/>
            <p:cNvSpPr>
              <a:spLocks noChangeArrowheads="1"/>
            </p:cNvSpPr>
            <p:nvPr/>
          </p:nvSpPr>
          <p:spPr bwMode="gray">
            <a:xfrm>
              <a:off x="6457" y="4707"/>
              <a:ext cx="1468" cy="1420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75000"/>
              </a:schemeClr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endPara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2"/>
            <p:cNvSpPr>
              <a:spLocks noChangeArrowheads="1"/>
            </p:cNvSpPr>
            <p:nvPr/>
          </p:nvSpPr>
          <p:spPr bwMode="gray">
            <a:xfrm>
              <a:off x="8152" y="6431"/>
              <a:ext cx="7210" cy="1408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RFC是SAP系统和其他（SAP或非SAP）系统间的一个重要而常用的双向接口技术，也被视为SAP与外部通信的基本协议，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SAP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内部的函数，便于开发和实施。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标题2"/>
            <p:cNvSpPr>
              <a:spLocks noChangeArrowheads="1"/>
            </p:cNvSpPr>
            <p:nvPr/>
          </p:nvSpPr>
          <p:spPr bwMode="gray">
            <a:xfrm>
              <a:off x="6457" y="6431"/>
              <a:ext cx="1468" cy="1408"/>
            </a:xfrm>
            <a:prstGeom prst="roundRect">
              <a:avLst>
                <a:gd name="adj" fmla="val 11921"/>
              </a:avLst>
            </a:prstGeom>
            <a:solidFill>
              <a:schemeClr val="accent3"/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RFC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3"/>
            <p:cNvSpPr>
              <a:spLocks noChangeArrowheads="1"/>
            </p:cNvSpPr>
            <p:nvPr/>
          </p:nvSpPr>
          <p:spPr bwMode="ltGray">
            <a:xfrm>
              <a:off x="8152" y="8133"/>
              <a:ext cx="7210" cy="1395"/>
            </a:xfrm>
            <a:prstGeom prst="roundRect">
              <a:avLst>
                <a:gd name="adj" fmla="val 11505"/>
              </a:avLst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其核心是面向资源，专门针对网络应用设计和开发方式，以降低开发的复杂性，提高系统的可伸缩性，对数据传输效率高，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S4 hana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支持。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标题3"/>
            <p:cNvSpPr>
              <a:spLocks noChangeArrowheads="1"/>
            </p:cNvSpPr>
            <p:nvPr/>
          </p:nvSpPr>
          <p:spPr bwMode="gray">
            <a:xfrm>
              <a:off x="6457" y="8133"/>
              <a:ext cx="1468" cy="1395"/>
            </a:xfrm>
            <a:prstGeom prst="roundRect">
              <a:avLst>
                <a:gd name="adj" fmla="val 11921"/>
              </a:avLst>
            </a:prstGeom>
            <a:solidFill>
              <a:schemeClr val="accent6">
                <a:lumMod val="75000"/>
              </a:schemeClr>
            </a:solidFill>
            <a:ln w="63500" cap="flat" cmpd="sng" algn="ctr">
              <a:solidFill>
                <a:schemeClr val="bg1"/>
              </a:solidFill>
              <a:prstDash val="solid"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4126" y="6318"/>
              <a:ext cx="1633" cy="1635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  <a:round/>
            </a:ln>
            <a:effectLst>
              <a:outerShdw blurRad="127000" dist="38100" dir="5400000" algn="ctr" rotWithShape="0">
                <a:prstClr val="black">
                  <a:alpha val="40000"/>
                </a:prstClr>
              </a:outerShdw>
            </a:effectLst>
          </p:spPr>
          <p:txBody>
            <a:bodyPr lIns="62118" tIns="31058" rIns="62118" bIns="31058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  <a:endPara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  <a:endPara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1513205" y="837565"/>
            <a:ext cx="97224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webservice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65239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SAP </a:t>
            </a:r>
            <a:r>
              <a:rPr lang="zh-CN" altLang="en-US" sz="1600"/>
              <a:t>开发函数</a:t>
            </a:r>
            <a:endParaRPr lang="zh-CN" altLang="en-US" sz="1600"/>
          </a:p>
        </p:txBody>
      </p:sp>
      <p:sp>
        <p:nvSpPr>
          <p:cNvPr id="3" name="圆角矩形 2"/>
          <p:cNvSpPr/>
          <p:nvPr/>
        </p:nvSpPr>
        <p:spPr>
          <a:xfrm>
            <a:off x="523684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/>
              <a:t>SAP配置发布接口信息</a:t>
            </a:r>
            <a:endParaRPr lang="en-US" altLang="zh-CN" sz="1600"/>
          </a:p>
        </p:txBody>
      </p:sp>
      <p:sp>
        <p:nvSpPr>
          <p:cNvPr id="4" name="圆角矩形 3"/>
          <p:cNvSpPr/>
          <p:nvPr/>
        </p:nvSpPr>
        <p:spPr>
          <a:xfrm>
            <a:off x="7821295" y="1932940"/>
            <a:ext cx="1446530" cy="7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/>
              <a:t>第三方系统通过WSDL生成代理类</a:t>
            </a:r>
            <a:endParaRPr lang="en-US" altLang="zh-CN" sz="160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4098925" y="2329815"/>
            <a:ext cx="1137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>
            <a:off x="6683375" y="2329815"/>
            <a:ext cx="1137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0725" y="3167380"/>
            <a:ext cx="11012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SAP</a:t>
            </a:r>
            <a:r>
              <a:rPr lang="zh-CN" altLang="en-US"/>
              <a:t>内开发功能函数，通过函数发布和配置对外的接口，第三方系统通过</a:t>
            </a:r>
            <a:r>
              <a:rPr lang="en-US" altLang="zh-CN"/>
              <a:t>wsdl</a:t>
            </a:r>
            <a:r>
              <a:rPr lang="zh-CN" altLang="en-US"/>
              <a:t>文件生成代理类调用接口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、传统的开发方式，有严格的要求，安全性和数据格式要求较高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、外网访问需要开放端口。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、修改接口字段后，需要重新部署，不利于运维管理。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RESTful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9095" y="2607310"/>
            <a:ext cx="9818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、基于</a:t>
            </a:r>
            <a:r>
              <a:rPr lang="en-US" altLang="zh-CN"/>
              <a:t>SAP http </a:t>
            </a:r>
            <a:r>
              <a:rPr lang="zh-CN" altLang="en-US"/>
              <a:t>服务类的扩展，</a:t>
            </a:r>
            <a:r>
              <a:rPr lang="en-US" altLang="zh-CN"/>
              <a:t>SAP </a:t>
            </a:r>
            <a:r>
              <a:rPr lang="zh-CN" altLang="en-US"/>
              <a:t>新的功能特性。需要开发一个类，通过配置外部服务发布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、数据格式是</a:t>
            </a:r>
            <a:r>
              <a:rPr lang="en-US" altLang="zh-CN"/>
              <a:t>JSON</a:t>
            </a:r>
            <a:r>
              <a:rPr lang="zh-CN" altLang="en-US"/>
              <a:t>，传输效率上较高，发布配置的过程简单，对外网需要提供端口访问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、SAP 推荐以 OData （开放数据协议）方式提供 Restful Service，一种非常简单的接口协议，主流的开发接口方式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RFC</a:t>
            </a:r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配置过程和使用特点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2651125"/>
            <a:ext cx="9832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、只需要开发</a:t>
            </a:r>
            <a:r>
              <a:rPr lang="en-US" altLang="zh-CN"/>
              <a:t>SAP</a:t>
            </a:r>
            <a:r>
              <a:rPr lang="zh-CN" altLang="en-US"/>
              <a:t>内部函数，并勾选</a:t>
            </a:r>
            <a:r>
              <a:rPr lang="en-US" altLang="zh-CN"/>
              <a:t>RFC</a:t>
            </a:r>
            <a:r>
              <a:rPr lang="zh-CN" altLang="en-US"/>
              <a:t>方式即可发布成服务，提供给外围系统访问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、泛微</a:t>
            </a:r>
            <a:r>
              <a:rPr lang="en-US" altLang="zh-CN"/>
              <a:t>OA</a:t>
            </a:r>
            <a:r>
              <a:rPr lang="zh-CN" altLang="en-US"/>
              <a:t>支持</a:t>
            </a:r>
            <a:r>
              <a:rPr lang="en-US" altLang="zh-CN"/>
              <a:t>RFC</a:t>
            </a:r>
            <a:r>
              <a:rPr lang="zh-CN" altLang="en-US"/>
              <a:t>方式配置，简单易用。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、外网系统访问需要特殊配置，不利于云系统的对接。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2912110" y="5016500"/>
            <a:ext cx="5970270" cy="1430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17500" y="549275"/>
            <a:ext cx="1990725" cy="51600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3015615" y="406400"/>
            <a:ext cx="77743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科顺SAP系统集成外部系统讨论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的中间件接口集成方案</a:t>
            </a:r>
            <a:endParaRPr lang="en-US" altLang="zh-CN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38445" y="3246755"/>
            <a:ext cx="1515110" cy="1125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49605" y="66484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WMS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49605" y="192849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BQ</a:t>
            </a:r>
            <a:r>
              <a:rPr lang="zh-CN" altLang="en-US"/>
              <a:t>报表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49605" y="319024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Salesforce CRM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286240" y="3260725"/>
            <a:ext cx="1313180" cy="1111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SAP ERP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439410" y="1431925"/>
            <a:ext cx="1313180" cy="11112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泛微</a:t>
            </a:r>
            <a:r>
              <a:rPr lang="en-US" altLang="zh-CN"/>
              <a:t>OA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9" idx="3"/>
            <a:endCxn id="6" idx="1"/>
          </p:cNvCxnSpPr>
          <p:nvPr/>
        </p:nvCxnSpPr>
        <p:spPr>
          <a:xfrm>
            <a:off x="1962785" y="1220470"/>
            <a:ext cx="3375660" cy="2588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3"/>
            <a:endCxn id="6" idx="1"/>
          </p:cNvCxnSpPr>
          <p:nvPr/>
        </p:nvCxnSpPr>
        <p:spPr>
          <a:xfrm>
            <a:off x="1962785" y="2484120"/>
            <a:ext cx="3375660" cy="13252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6" idx="1"/>
          </p:cNvCxnSpPr>
          <p:nvPr/>
        </p:nvCxnSpPr>
        <p:spPr>
          <a:xfrm>
            <a:off x="1962785" y="3745865"/>
            <a:ext cx="3375660" cy="6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0"/>
            <a:endCxn id="13" idx="2"/>
          </p:cNvCxnSpPr>
          <p:nvPr/>
        </p:nvCxnSpPr>
        <p:spPr>
          <a:xfrm rot="16200000">
            <a:off x="5744210" y="2894965"/>
            <a:ext cx="703580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49605" y="4484370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OA</a:t>
            </a:r>
            <a:endParaRPr lang="en-US" altLang="zh-CN"/>
          </a:p>
          <a:p>
            <a:pPr algn="ctr"/>
            <a:r>
              <a:rPr lang="zh-CN" altLang="en-US"/>
              <a:t>费用</a:t>
            </a:r>
            <a:r>
              <a:rPr lang="zh-CN" altLang="en-US"/>
              <a:t>报销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419475" y="517207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企业邮箱</a:t>
            </a:r>
            <a:endParaRPr lang="zh-CN"/>
          </a:p>
        </p:txBody>
      </p:sp>
      <p:sp>
        <p:nvSpPr>
          <p:cNvPr id="16" name="圆角矩形 15"/>
          <p:cNvSpPr/>
          <p:nvPr/>
        </p:nvSpPr>
        <p:spPr>
          <a:xfrm>
            <a:off x="5439410" y="517207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文档服务器</a:t>
            </a:r>
            <a:endParaRPr lang="zh-CN"/>
          </a:p>
        </p:txBody>
      </p:sp>
      <p:sp>
        <p:nvSpPr>
          <p:cNvPr id="24" name="圆角矩形 23"/>
          <p:cNvSpPr/>
          <p:nvPr/>
        </p:nvSpPr>
        <p:spPr>
          <a:xfrm>
            <a:off x="7506335" y="517207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消息推送服务器</a:t>
            </a:r>
            <a:endParaRPr lang="zh-CN"/>
          </a:p>
        </p:txBody>
      </p:sp>
      <p:sp>
        <p:nvSpPr>
          <p:cNvPr id="37" name="圆角矩形 36"/>
          <p:cNvSpPr/>
          <p:nvPr/>
        </p:nvSpPr>
        <p:spPr>
          <a:xfrm>
            <a:off x="9286240" y="1506855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金税</a:t>
            </a:r>
            <a:r>
              <a:rPr lang="en-US" altLang="zh-CN"/>
              <a:t>/</a:t>
            </a:r>
            <a:r>
              <a:rPr lang="zh-CN" altLang="en-US"/>
              <a:t>银企直连系统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7" idx="2"/>
            <a:endCxn id="12" idx="0"/>
          </p:cNvCxnSpPr>
          <p:nvPr/>
        </p:nvCxnSpPr>
        <p:spPr>
          <a:xfrm>
            <a:off x="9942830" y="2618105"/>
            <a:ext cx="0" cy="6426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2"/>
            <a:endCxn id="15" idx="0"/>
          </p:cNvCxnSpPr>
          <p:nvPr/>
        </p:nvCxnSpPr>
        <p:spPr>
          <a:xfrm flipH="1">
            <a:off x="4076065" y="4371975"/>
            <a:ext cx="201993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0"/>
            <a:endCxn id="6" idx="2"/>
          </p:cNvCxnSpPr>
          <p:nvPr/>
        </p:nvCxnSpPr>
        <p:spPr>
          <a:xfrm flipH="1" flipV="1">
            <a:off x="6096000" y="4371975"/>
            <a:ext cx="206692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0"/>
            <a:endCxn id="6" idx="2"/>
          </p:cNvCxnSpPr>
          <p:nvPr/>
        </p:nvCxnSpPr>
        <p:spPr>
          <a:xfrm flipV="1">
            <a:off x="6096000" y="4371975"/>
            <a:ext cx="0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等腰三角形 41"/>
          <p:cNvSpPr/>
          <p:nvPr/>
        </p:nvSpPr>
        <p:spPr>
          <a:xfrm>
            <a:off x="497840" y="5758180"/>
            <a:ext cx="1558290" cy="431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5800" y="62109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应用系统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等腰三角形 44"/>
          <p:cNvSpPr/>
          <p:nvPr/>
        </p:nvSpPr>
        <p:spPr>
          <a:xfrm rot="16200000">
            <a:off x="8364220" y="5511800"/>
            <a:ext cx="1558290" cy="431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351010" y="5172710"/>
            <a:ext cx="490220" cy="13030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服务系统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>
            <a:stCxn id="6" idx="3"/>
            <a:endCxn id="12" idx="1"/>
          </p:cNvCxnSpPr>
          <p:nvPr/>
        </p:nvCxnSpPr>
        <p:spPr>
          <a:xfrm>
            <a:off x="6853555" y="3809365"/>
            <a:ext cx="2432685" cy="6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14285" y="344805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数据总线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104255" y="266636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协同办公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cxnSp>
        <p:nvCxnSpPr>
          <p:cNvPr id="53" name="直接箭头连接符 52"/>
          <p:cNvCxnSpPr>
            <a:stCxn id="26" idx="3"/>
            <a:endCxn id="6" idx="1"/>
          </p:cNvCxnSpPr>
          <p:nvPr/>
        </p:nvCxnSpPr>
        <p:spPr>
          <a:xfrm flipV="1">
            <a:off x="1962785" y="3809365"/>
            <a:ext cx="3375660" cy="12306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1471295" y="837565"/>
            <a:ext cx="85255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中间件的功能说明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中间件功能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00405" y="1882775"/>
            <a:ext cx="10791190" cy="4553585"/>
            <a:chOff x="1460" y="1782"/>
            <a:chExt cx="12091" cy="5102"/>
          </a:xfrm>
        </p:grpSpPr>
        <p:grpSp>
          <p:nvGrpSpPr>
            <p:cNvPr id="3" name="Group 3"/>
            <p:cNvGrpSpPr/>
            <p:nvPr/>
          </p:nvGrpSpPr>
          <p:grpSpPr>
            <a:xfrm>
              <a:off x="7180" y="2403"/>
              <a:ext cx="1035" cy="1339"/>
              <a:chOff x="6078950" y="2211813"/>
              <a:chExt cx="876190" cy="1133812"/>
            </a:xfrm>
          </p:grpSpPr>
          <p:sp>
            <p:nvSpPr>
              <p:cNvPr id="4" name="Shape 1585"/>
              <p:cNvSpPr/>
              <p:nvPr/>
            </p:nvSpPr>
            <p:spPr>
              <a:xfrm>
                <a:off x="6227601" y="2211813"/>
                <a:ext cx="617337" cy="106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118"/>
                    </a:moveTo>
                    <a:lnTo>
                      <a:pt x="9697" y="5751"/>
                    </a:lnTo>
                    <a:lnTo>
                      <a:pt x="7758" y="5277"/>
                    </a:lnTo>
                    <a:lnTo>
                      <a:pt x="19720" y="0"/>
                    </a:lnTo>
                    <a:lnTo>
                      <a:pt x="21600" y="8660"/>
                    </a:lnTo>
                    <a:lnTo>
                      <a:pt x="19824" y="8226"/>
                    </a:lnTo>
                    <a:lnTo>
                      <a:pt x="10122" y="21600"/>
                    </a:lnTo>
                    <a:cubicBezTo>
                      <a:pt x="10122" y="21600"/>
                      <a:pt x="0" y="19118"/>
                      <a:pt x="0" y="19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Shape 1593"/>
              <p:cNvSpPr/>
              <p:nvPr/>
            </p:nvSpPr>
            <p:spPr>
              <a:xfrm>
                <a:off x="6078950" y="2588395"/>
                <a:ext cx="876190" cy="7572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80" y="21600"/>
                    </a:moveTo>
                    <a:lnTo>
                      <a:pt x="21600" y="10353"/>
                    </a:lnTo>
                    <a:cubicBezTo>
                      <a:pt x="16072" y="3956"/>
                      <a:pt x="8435" y="0"/>
                      <a:pt x="0" y="0"/>
                    </a:cubicBezTo>
                    <a:lnTo>
                      <a:pt x="0" y="15906"/>
                    </a:lnTo>
                    <a:cubicBezTo>
                      <a:pt x="4639" y="15906"/>
                      <a:pt x="8839" y="18082"/>
                      <a:pt x="11880" y="216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Group 4"/>
            <p:cNvGrpSpPr/>
            <p:nvPr/>
          </p:nvGrpSpPr>
          <p:grpSpPr>
            <a:xfrm>
              <a:off x="7753" y="3281"/>
              <a:ext cx="1396" cy="1035"/>
              <a:chOff x="6564542" y="2955067"/>
              <a:chExt cx="1182094" cy="876194"/>
            </a:xfrm>
          </p:grpSpPr>
          <p:sp>
            <p:nvSpPr>
              <p:cNvPr id="7" name="Shape 1588"/>
              <p:cNvSpPr/>
              <p:nvPr/>
            </p:nvSpPr>
            <p:spPr>
              <a:xfrm>
                <a:off x="6683463" y="3123538"/>
                <a:ext cx="1063173" cy="615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389"/>
                    </a:moveTo>
                    <a:lnTo>
                      <a:pt x="13424" y="1954"/>
                    </a:lnTo>
                    <a:lnTo>
                      <a:pt x="12962" y="0"/>
                    </a:lnTo>
                    <a:lnTo>
                      <a:pt x="21600" y="2047"/>
                    </a:lnTo>
                    <a:lnTo>
                      <a:pt x="16255" y="13950"/>
                    </a:lnTo>
                    <a:lnTo>
                      <a:pt x="15833" y="12161"/>
                    </a:lnTo>
                    <a:lnTo>
                      <a:pt x="2403" y="21600"/>
                    </a:lnTo>
                    <a:cubicBezTo>
                      <a:pt x="2403" y="21600"/>
                      <a:pt x="0" y="11389"/>
                      <a:pt x="0" y="113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Shape 1596"/>
              <p:cNvSpPr/>
              <p:nvPr/>
            </p:nvSpPr>
            <p:spPr>
              <a:xfrm>
                <a:off x="6564542" y="2955067"/>
                <a:ext cx="75723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694" y="21600"/>
                    </a:moveTo>
                    <a:lnTo>
                      <a:pt x="21600" y="21600"/>
                    </a:lnTo>
                    <a:cubicBezTo>
                      <a:pt x="21600" y="13165"/>
                      <a:pt x="17644" y="5528"/>
                      <a:pt x="11247" y="0"/>
                    </a:cubicBezTo>
                    <a:lnTo>
                      <a:pt x="0" y="9720"/>
                    </a:lnTo>
                    <a:cubicBezTo>
                      <a:pt x="3518" y="12760"/>
                      <a:pt x="5694" y="16960"/>
                      <a:pt x="5694" y="2160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>
              <a:off x="7753" y="4311"/>
              <a:ext cx="1360" cy="1035"/>
              <a:chOff x="6564542" y="3827152"/>
              <a:chExt cx="1151156" cy="876194"/>
            </a:xfrm>
          </p:grpSpPr>
          <p:sp>
            <p:nvSpPr>
              <p:cNvPr id="10" name="Shape 1586"/>
              <p:cNvSpPr/>
              <p:nvPr/>
            </p:nvSpPr>
            <p:spPr>
              <a:xfrm>
                <a:off x="6653734" y="3985712"/>
                <a:ext cx="1061964" cy="61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81" y="0"/>
                    </a:moveTo>
                    <a:lnTo>
                      <a:pt x="15849" y="9698"/>
                    </a:lnTo>
                    <a:lnTo>
                      <a:pt x="16323" y="7759"/>
                    </a:lnTo>
                    <a:lnTo>
                      <a:pt x="21600" y="19720"/>
                    </a:lnTo>
                    <a:lnTo>
                      <a:pt x="12940" y="21600"/>
                    </a:lnTo>
                    <a:lnTo>
                      <a:pt x="13374" y="19824"/>
                    </a:lnTo>
                    <a:lnTo>
                      <a:pt x="0" y="10123"/>
                    </a:lnTo>
                    <a:cubicBezTo>
                      <a:pt x="0" y="10123"/>
                      <a:pt x="2481" y="0"/>
                      <a:pt x="2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Shape 1599"/>
              <p:cNvSpPr/>
              <p:nvPr/>
            </p:nvSpPr>
            <p:spPr>
              <a:xfrm>
                <a:off x="6564542" y="3827152"/>
                <a:ext cx="75723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694" y="0"/>
                    </a:moveTo>
                    <a:cubicBezTo>
                      <a:pt x="5694" y="4640"/>
                      <a:pt x="3518" y="8840"/>
                      <a:pt x="0" y="11880"/>
                    </a:cubicBezTo>
                    <a:lnTo>
                      <a:pt x="11247" y="21600"/>
                    </a:lnTo>
                    <a:cubicBezTo>
                      <a:pt x="17644" y="16072"/>
                      <a:pt x="21600" y="8435"/>
                      <a:pt x="21600" y="0"/>
                    </a:cubicBezTo>
                    <a:cubicBezTo>
                      <a:pt x="21600" y="0"/>
                      <a:pt x="5694" y="0"/>
                      <a:pt x="5694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7"/>
            <p:cNvGrpSpPr/>
            <p:nvPr/>
          </p:nvGrpSpPr>
          <p:grpSpPr>
            <a:xfrm>
              <a:off x="7180" y="4884"/>
              <a:ext cx="1035" cy="1396"/>
              <a:chOff x="6078950" y="4312744"/>
              <a:chExt cx="876190" cy="1182094"/>
            </a:xfrm>
          </p:grpSpPr>
          <p:sp>
            <p:nvSpPr>
              <p:cNvPr id="13" name="Shape 1587"/>
              <p:cNvSpPr/>
              <p:nvPr/>
            </p:nvSpPr>
            <p:spPr>
              <a:xfrm>
                <a:off x="6168141" y="4431665"/>
                <a:ext cx="615228" cy="1063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211" y="0"/>
                    </a:moveTo>
                    <a:lnTo>
                      <a:pt x="19646" y="13424"/>
                    </a:lnTo>
                    <a:lnTo>
                      <a:pt x="21600" y="12962"/>
                    </a:lnTo>
                    <a:lnTo>
                      <a:pt x="19554" y="21600"/>
                    </a:lnTo>
                    <a:lnTo>
                      <a:pt x="7650" y="16255"/>
                    </a:lnTo>
                    <a:lnTo>
                      <a:pt x="9439" y="15833"/>
                    </a:lnTo>
                    <a:lnTo>
                      <a:pt x="0" y="2403"/>
                    </a:lnTo>
                    <a:cubicBezTo>
                      <a:pt x="0" y="2403"/>
                      <a:pt x="10211" y="0"/>
                      <a:pt x="102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Shape 1602"/>
              <p:cNvSpPr/>
              <p:nvPr/>
            </p:nvSpPr>
            <p:spPr>
              <a:xfrm>
                <a:off x="6078950" y="4312744"/>
                <a:ext cx="876190" cy="757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694"/>
                    </a:moveTo>
                    <a:lnTo>
                      <a:pt x="0" y="21600"/>
                    </a:lnTo>
                    <a:cubicBezTo>
                      <a:pt x="8435" y="21600"/>
                      <a:pt x="16072" y="17643"/>
                      <a:pt x="21600" y="11247"/>
                    </a:cubicBezTo>
                    <a:lnTo>
                      <a:pt x="11880" y="0"/>
                    </a:lnTo>
                    <a:cubicBezTo>
                      <a:pt x="8839" y="3518"/>
                      <a:pt x="4639" y="5694"/>
                      <a:pt x="0" y="569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8"/>
            <p:cNvGrpSpPr/>
            <p:nvPr/>
          </p:nvGrpSpPr>
          <p:grpSpPr>
            <a:xfrm>
              <a:off x="6150" y="4884"/>
              <a:ext cx="1035" cy="1396"/>
              <a:chOff x="5206865" y="4312744"/>
              <a:chExt cx="876194" cy="1182094"/>
            </a:xfrm>
          </p:grpSpPr>
          <p:sp>
            <p:nvSpPr>
              <p:cNvPr id="16" name="Shape 1591"/>
              <p:cNvSpPr/>
              <p:nvPr/>
            </p:nvSpPr>
            <p:spPr>
              <a:xfrm>
                <a:off x="5375337" y="4431665"/>
                <a:ext cx="615241" cy="10631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89" y="0"/>
                    </a:moveTo>
                    <a:lnTo>
                      <a:pt x="1954" y="13424"/>
                    </a:lnTo>
                    <a:lnTo>
                      <a:pt x="0" y="12962"/>
                    </a:lnTo>
                    <a:lnTo>
                      <a:pt x="2046" y="21600"/>
                    </a:lnTo>
                    <a:lnTo>
                      <a:pt x="13950" y="16255"/>
                    </a:lnTo>
                    <a:lnTo>
                      <a:pt x="12161" y="15833"/>
                    </a:lnTo>
                    <a:lnTo>
                      <a:pt x="21600" y="2403"/>
                    </a:lnTo>
                    <a:cubicBezTo>
                      <a:pt x="21600" y="2403"/>
                      <a:pt x="11389" y="0"/>
                      <a:pt x="11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Shape 1605"/>
              <p:cNvSpPr/>
              <p:nvPr/>
            </p:nvSpPr>
            <p:spPr>
              <a:xfrm>
                <a:off x="5206865" y="4312744"/>
                <a:ext cx="876194" cy="757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720" y="0"/>
                    </a:moveTo>
                    <a:lnTo>
                      <a:pt x="0" y="11247"/>
                    </a:lnTo>
                    <a:cubicBezTo>
                      <a:pt x="5528" y="17643"/>
                      <a:pt x="13165" y="21600"/>
                      <a:pt x="21600" y="21600"/>
                    </a:cubicBezTo>
                    <a:lnTo>
                      <a:pt x="21600" y="5694"/>
                    </a:lnTo>
                    <a:cubicBezTo>
                      <a:pt x="16960" y="5694"/>
                      <a:pt x="12760" y="3518"/>
                      <a:pt x="972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9"/>
            <p:cNvGrpSpPr/>
            <p:nvPr/>
          </p:nvGrpSpPr>
          <p:grpSpPr>
            <a:xfrm>
              <a:off x="5249" y="4311"/>
              <a:ext cx="1363" cy="1035"/>
              <a:chOff x="4443791" y="3827152"/>
              <a:chExt cx="1153633" cy="876194"/>
            </a:xfrm>
          </p:grpSpPr>
          <p:sp>
            <p:nvSpPr>
              <p:cNvPr id="19" name="Shape 1590"/>
              <p:cNvSpPr/>
              <p:nvPr/>
            </p:nvSpPr>
            <p:spPr>
              <a:xfrm>
                <a:off x="4443791" y="3985712"/>
                <a:ext cx="1061959" cy="617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118" y="0"/>
                    </a:moveTo>
                    <a:lnTo>
                      <a:pt x="5751" y="9698"/>
                    </a:lnTo>
                    <a:lnTo>
                      <a:pt x="5277" y="7759"/>
                    </a:lnTo>
                    <a:lnTo>
                      <a:pt x="0" y="19720"/>
                    </a:lnTo>
                    <a:lnTo>
                      <a:pt x="8660" y="21600"/>
                    </a:lnTo>
                    <a:lnTo>
                      <a:pt x="8226" y="19824"/>
                    </a:lnTo>
                    <a:lnTo>
                      <a:pt x="21600" y="10123"/>
                    </a:lnTo>
                    <a:cubicBezTo>
                      <a:pt x="21600" y="10123"/>
                      <a:pt x="19118" y="0"/>
                      <a:pt x="19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Shape 1608"/>
              <p:cNvSpPr/>
              <p:nvPr/>
            </p:nvSpPr>
            <p:spPr>
              <a:xfrm>
                <a:off x="4840194" y="3827152"/>
                <a:ext cx="75723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06" y="0"/>
                    </a:moveTo>
                    <a:lnTo>
                      <a:pt x="0" y="0"/>
                    </a:lnTo>
                    <a:cubicBezTo>
                      <a:pt x="0" y="8436"/>
                      <a:pt x="3956" y="16072"/>
                      <a:pt x="10353" y="21600"/>
                    </a:cubicBezTo>
                    <a:lnTo>
                      <a:pt x="21600" y="11880"/>
                    </a:lnTo>
                    <a:cubicBezTo>
                      <a:pt x="18082" y="8840"/>
                      <a:pt x="15906" y="4640"/>
                      <a:pt x="1590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10"/>
            <p:cNvGrpSpPr/>
            <p:nvPr/>
          </p:nvGrpSpPr>
          <p:grpSpPr>
            <a:xfrm>
              <a:off x="5202" y="3281"/>
              <a:ext cx="1409" cy="1035"/>
              <a:chOff x="4404151" y="2955067"/>
              <a:chExt cx="1193263" cy="876194"/>
            </a:xfrm>
          </p:grpSpPr>
          <p:sp>
            <p:nvSpPr>
              <p:cNvPr id="22" name="Shape 1592"/>
              <p:cNvSpPr/>
              <p:nvPr/>
            </p:nvSpPr>
            <p:spPr>
              <a:xfrm>
                <a:off x="4404151" y="3123538"/>
                <a:ext cx="1063183" cy="6152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389"/>
                    </a:moveTo>
                    <a:lnTo>
                      <a:pt x="8177" y="1954"/>
                    </a:lnTo>
                    <a:lnTo>
                      <a:pt x="8638" y="0"/>
                    </a:lnTo>
                    <a:lnTo>
                      <a:pt x="0" y="2047"/>
                    </a:lnTo>
                    <a:lnTo>
                      <a:pt x="5345" y="13950"/>
                    </a:lnTo>
                    <a:lnTo>
                      <a:pt x="5767" y="12161"/>
                    </a:lnTo>
                    <a:lnTo>
                      <a:pt x="19197" y="21600"/>
                    </a:lnTo>
                    <a:cubicBezTo>
                      <a:pt x="19197" y="21600"/>
                      <a:pt x="21600" y="11389"/>
                      <a:pt x="21600" y="113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Shape 1611"/>
              <p:cNvSpPr/>
              <p:nvPr/>
            </p:nvSpPr>
            <p:spPr>
              <a:xfrm>
                <a:off x="4840194" y="2955067"/>
                <a:ext cx="757220" cy="876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720"/>
                    </a:moveTo>
                    <a:lnTo>
                      <a:pt x="10353" y="0"/>
                    </a:lnTo>
                    <a:cubicBezTo>
                      <a:pt x="3956" y="5528"/>
                      <a:pt x="0" y="13165"/>
                      <a:pt x="0" y="21600"/>
                    </a:cubicBezTo>
                    <a:lnTo>
                      <a:pt x="15906" y="21600"/>
                    </a:lnTo>
                    <a:cubicBezTo>
                      <a:pt x="15906" y="16960"/>
                      <a:pt x="18082" y="12760"/>
                      <a:pt x="21600" y="972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2"/>
            <p:cNvGrpSpPr/>
            <p:nvPr/>
          </p:nvGrpSpPr>
          <p:grpSpPr>
            <a:xfrm>
              <a:off x="6150" y="2403"/>
              <a:ext cx="1035" cy="1339"/>
              <a:chOff x="5206865" y="2211813"/>
              <a:chExt cx="876194" cy="1133810"/>
            </a:xfrm>
          </p:grpSpPr>
          <p:sp>
            <p:nvSpPr>
              <p:cNvPr id="25" name="Shape 1589"/>
              <p:cNvSpPr/>
              <p:nvPr/>
            </p:nvSpPr>
            <p:spPr>
              <a:xfrm>
                <a:off x="5315876" y="2211813"/>
                <a:ext cx="617346" cy="106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118"/>
                    </a:moveTo>
                    <a:lnTo>
                      <a:pt x="11902" y="5751"/>
                    </a:lnTo>
                    <a:lnTo>
                      <a:pt x="13841" y="5277"/>
                    </a:lnTo>
                    <a:lnTo>
                      <a:pt x="1880" y="0"/>
                    </a:lnTo>
                    <a:lnTo>
                      <a:pt x="0" y="8660"/>
                    </a:lnTo>
                    <a:lnTo>
                      <a:pt x="1775" y="8226"/>
                    </a:lnTo>
                    <a:lnTo>
                      <a:pt x="11478" y="21600"/>
                    </a:lnTo>
                    <a:cubicBezTo>
                      <a:pt x="11478" y="21600"/>
                      <a:pt x="21600" y="19118"/>
                      <a:pt x="21600" y="19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Shape 1614"/>
              <p:cNvSpPr/>
              <p:nvPr/>
            </p:nvSpPr>
            <p:spPr>
              <a:xfrm>
                <a:off x="5206865" y="2588396"/>
                <a:ext cx="876194" cy="757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906"/>
                    </a:moveTo>
                    <a:lnTo>
                      <a:pt x="21600" y="0"/>
                    </a:lnTo>
                    <a:cubicBezTo>
                      <a:pt x="13165" y="0"/>
                      <a:pt x="5528" y="3956"/>
                      <a:pt x="0" y="10353"/>
                    </a:cubicBezTo>
                    <a:lnTo>
                      <a:pt x="9720" y="21600"/>
                    </a:lnTo>
                    <a:cubicBezTo>
                      <a:pt x="12760" y="18082"/>
                      <a:pt x="16960" y="15906"/>
                      <a:pt x="21600" y="1590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Group 11"/>
            <p:cNvGrpSpPr/>
            <p:nvPr/>
          </p:nvGrpSpPr>
          <p:grpSpPr>
            <a:xfrm>
              <a:off x="6881" y="3900"/>
              <a:ext cx="589" cy="884"/>
              <a:chOff x="5825986" y="3479214"/>
              <a:chExt cx="498816" cy="748224"/>
            </a:xfrm>
          </p:grpSpPr>
          <p:sp>
            <p:nvSpPr>
              <p:cNvPr id="28" name="Shape 1621"/>
              <p:cNvSpPr/>
              <p:nvPr/>
            </p:nvSpPr>
            <p:spPr>
              <a:xfrm>
                <a:off x="5825986" y="3479214"/>
                <a:ext cx="498816" cy="7482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66" y="8831"/>
                    </a:moveTo>
                    <a:cubicBezTo>
                      <a:pt x="17325" y="8934"/>
                      <a:pt x="17111" y="9089"/>
                      <a:pt x="16823" y="9295"/>
                    </a:cubicBezTo>
                    <a:cubicBezTo>
                      <a:pt x="16534" y="9502"/>
                      <a:pt x="16319" y="9656"/>
                      <a:pt x="16179" y="9759"/>
                    </a:cubicBezTo>
                    <a:cubicBezTo>
                      <a:pt x="14379" y="11193"/>
                      <a:pt x="13388" y="12591"/>
                      <a:pt x="13204" y="13950"/>
                    </a:cubicBezTo>
                    <a:lnTo>
                      <a:pt x="8396" y="13950"/>
                    </a:lnTo>
                    <a:cubicBezTo>
                      <a:pt x="8212" y="12591"/>
                      <a:pt x="7221" y="11193"/>
                      <a:pt x="5421" y="9759"/>
                    </a:cubicBezTo>
                    <a:cubicBezTo>
                      <a:pt x="5281" y="9656"/>
                      <a:pt x="5066" y="9502"/>
                      <a:pt x="4777" y="9295"/>
                    </a:cubicBezTo>
                    <a:cubicBezTo>
                      <a:pt x="4489" y="9089"/>
                      <a:pt x="4274" y="8934"/>
                      <a:pt x="4134" y="8831"/>
                    </a:cubicBezTo>
                    <a:cubicBezTo>
                      <a:pt x="3178" y="8091"/>
                      <a:pt x="2700" y="7246"/>
                      <a:pt x="2700" y="6300"/>
                    </a:cubicBezTo>
                    <a:cubicBezTo>
                      <a:pt x="2700" y="5625"/>
                      <a:pt x="2943" y="4997"/>
                      <a:pt x="3427" y="4415"/>
                    </a:cubicBezTo>
                    <a:cubicBezTo>
                      <a:pt x="3913" y="3834"/>
                      <a:pt x="4546" y="3359"/>
                      <a:pt x="5326" y="2988"/>
                    </a:cubicBezTo>
                    <a:cubicBezTo>
                      <a:pt x="6106" y="2618"/>
                      <a:pt x="6971" y="2327"/>
                      <a:pt x="7920" y="2116"/>
                    </a:cubicBezTo>
                    <a:cubicBezTo>
                      <a:pt x="8870" y="1905"/>
                      <a:pt x="9829" y="1799"/>
                      <a:pt x="10800" y="1799"/>
                    </a:cubicBezTo>
                    <a:cubicBezTo>
                      <a:pt x="11771" y="1799"/>
                      <a:pt x="12730" y="1905"/>
                      <a:pt x="13680" y="2116"/>
                    </a:cubicBezTo>
                    <a:cubicBezTo>
                      <a:pt x="14628" y="2327"/>
                      <a:pt x="15493" y="2618"/>
                      <a:pt x="16274" y="2988"/>
                    </a:cubicBezTo>
                    <a:cubicBezTo>
                      <a:pt x="17054" y="3359"/>
                      <a:pt x="17687" y="3834"/>
                      <a:pt x="18173" y="4415"/>
                    </a:cubicBezTo>
                    <a:cubicBezTo>
                      <a:pt x="18657" y="4997"/>
                      <a:pt x="18900" y="5625"/>
                      <a:pt x="18900" y="6300"/>
                    </a:cubicBezTo>
                    <a:cubicBezTo>
                      <a:pt x="18900" y="7246"/>
                      <a:pt x="18422" y="8091"/>
                      <a:pt x="17466" y="8831"/>
                    </a:cubicBezTo>
                    <a:cubicBezTo>
                      <a:pt x="17466" y="8831"/>
                      <a:pt x="17466" y="8831"/>
                      <a:pt x="17466" y="8831"/>
                    </a:cubicBezTo>
                    <a:close/>
                    <a:moveTo>
                      <a:pt x="20661" y="3705"/>
                    </a:moveTo>
                    <a:cubicBezTo>
                      <a:pt x="20035" y="2904"/>
                      <a:pt x="19213" y="2238"/>
                      <a:pt x="18194" y="1708"/>
                    </a:cubicBezTo>
                    <a:cubicBezTo>
                      <a:pt x="17174" y="1179"/>
                      <a:pt x="16021" y="762"/>
                      <a:pt x="14734" y="457"/>
                    </a:cubicBezTo>
                    <a:cubicBezTo>
                      <a:pt x="13447" y="153"/>
                      <a:pt x="12136" y="0"/>
                      <a:pt x="10800" y="0"/>
                    </a:cubicBezTo>
                    <a:cubicBezTo>
                      <a:pt x="9464" y="0"/>
                      <a:pt x="8153" y="153"/>
                      <a:pt x="6866" y="457"/>
                    </a:cubicBezTo>
                    <a:cubicBezTo>
                      <a:pt x="5579" y="762"/>
                      <a:pt x="4426" y="1179"/>
                      <a:pt x="3407" y="1708"/>
                    </a:cubicBezTo>
                    <a:cubicBezTo>
                      <a:pt x="2387" y="2238"/>
                      <a:pt x="1564" y="2903"/>
                      <a:pt x="938" y="3705"/>
                    </a:cubicBezTo>
                    <a:cubicBezTo>
                      <a:pt x="312" y="4507"/>
                      <a:pt x="0" y="5372"/>
                      <a:pt x="0" y="6300"/>
                    </a:cubicBezTo>
                    <a:cubicBezTo>
                      <a:pt x="0" y="7753"/>
                      <a:pt x="724" y="9009"/>
                      <a:pt x="2173" y="10069"/>
                    </a:cubicBezTo>
                    <a:cubicBezTo>
                      <a:pt x="2805" y="10528"/>
                      <a:pt x="3330" y="10936"/>
                      <a:pt x="3745" y="11292"/>
                    </a:cubicBezTo>
                    <a:cubicBezTo>
                      <a:pt x="4159" y="11648"/>
                      <a:pt x="4578" y="12096"/>
                      <a:pt x="5000" y="12635"/>
                    </a:cubicBezTo>
                    <a:cubicBezTo>
                      <a:pt x="5421" y="13174"/>
                      <a:pt x="5661" y="13678"/>
                      <a:pt x="5717" y="14147"/>
                    </a:cubicBezTo>
                    <a:cubicBezTo>
                      <a:pt x="5056" y="14409"/>
                      <a:pt x="4726" y="14794"/>
                      <a:pt x="4726" y="15300"/>
                    </a:cubicBezTo>
                    <a:cubicBezTo>
                      <a:pt x="4726" y="15647"/>
                      <a:pt x="4901" y="15947"/>
                      <a:pt x="5253" y="16200"/>
                    </a:cubicBezTo>
                    <a:cubicBezTo>
                      <a:pt x="4901" y="16453"/>
                      <a:pt x="4726" y="16753"/>
                      <a:pt x="4726" y="17100"/>
                    </a:cubicBezTo>
                    <a:cubicBezTo>
                      <a:pt x="4726" y="17588"/>
                      <a:pt x="5042" y="17968"/>
                      <a:pt x="5675" y="18240"/>
                    </a:cubicBezTo>
                    <a:cubicBezTo>
                      <a:pt x="5492" y="18455"/>
                      <a:pt x="5401" y="18675"/>
                      <a:pt x="5401" y="18901"/>
                    </a:cubicBezTo>
                    <a:cubicBezTo>
                      <a:pt x="5401" y="19331"/>
                      <a:pt x="5622" y="19665"/>
                      <a:pt x="6064" y="19898"/>
                    </a:cubicBezTo>
                    <a:cubicBezTo>
                      <a:pt x="6507" y="20133"/>
                      <a:pt x="7053" y="20251"/>
                      <a:pt x="7699" y="20251"/>
                    </a:cubicBezTo>
                    <a:cubicBezTo>
                      <a:pt x="7981" y="20663"/>
                      <a:pt x="8403" y="20991"/>
                      <a:pt x="8964" y="21235"/>
                    </a:cubicBezTo>
                    <a:cubicBezTo>
                      <a:pt x="9527" y="21478"/>
                      <a:pt x="10139" y="21600"/>
                      <a:pt x="10800" y="21600"/>
                    </a:cubicBezTo>
                    <a:cubicBezTo>
                      <a:pt x="11461" y="21600"/>
                      <a:pt x="12073" y="21478"/>
                      <a:pt x="12636" y="21235"/>
                    </a:cubicBezTo>
                    <a:cubicBezTo>
                      <a:pt x="13198" y="20991"/>
                      <a:pt x="13620" y="20663"/>
                      <a:pt x="13901" y="20251"/>
                    </a:cubicBezTo>
                    <a:cubicBezTo>
                      <a:pt x="14548" y="20251"/>
                      <a:pt x="15093" y="20133"/>
                      <a:pt x="15536" y="19898"/>
                    </a:cubicBezTo>
                    <a:cubicBezTo>
                      <a:pt x="15978" y="19665"/>
                      <a:pt x="16201" y="19331"/>
                      <a:pt x="16201" y="18901"/>
                    </a:cubicBezTo>
                    <a:cubicBezTo>
                      <a:pt x="16201" y="18675"/>
                      <a:pt x="16108" y="18455"/>
                      <a:pt x="15925" y="18240"/>
                    </a:cubicBezTo>
                    <a:cubicBezTo>
                      <a:pt x="16558" y="17968"/>
                      <a:pt x="16874" y="17588"/>
                      <a:pt x="16874" y="17100"/>
                    </a:cubicBezTo>
                    <a:cubicBezTo>
                      <a:pt x="16874" y="16753"/>
                      <a:pt x="16699" y="16453"/>
                      <a:pt x="16347" y="16200"/>
                    </a:cubicBezTo>
                    <a:cubicBezTo>
                      <a:pt x="16699" y="15947"/>
                      <a:pt x="16874" y="15647"/>
                      <a:pt x="16874" y="15300"/>
                    </a:cubicBezTo>
                    <a:cubicBezTo>
                      <a:pt x="16874" y="14794"/>
                      <a:pt x="16544" y="14409"/>
                      <a:pt x="15883" y="14147"/>
                    </a:cubicBezTo>
                    <a:cubicBezTo>
                      <a:pt x="15940" y="13678"/>
                      <a:pt x="16179" y="13174"/>
                      <a:pt x="16600" y="12635"/>
                    </a:cubicBezTo>
                    <a:cubicBezTo>
                      <a:pt x="17022" y="12096"/>
                      <a:pt x="17441" y="11648"/>
                      <a:pt x="17855" y="11292"/>
                    </a:cubicBezTo>
                    <a:cubicBezTo>
                      <a:pt x="18271" y="10936"/>
                      <a:pt x="18795" y="10528"/>
                      <a:pt x="19427" y="10069"/>
                    </a:cubicBezTo>
                    <a:cubicBezTo>
                      <a:pt x="20876" y="9009"/>
                      <a:pt x="21600" y="7753"/>
                      <a:pt x="21600" y="6300"/>
                    </a:cubicBezTo>
                    <a:cubicBezTo>
                      <a:pt x="21600" y="5372"/>
                      <a:pt x="21288" y="4507"/>
                      <a:pt x="20661" y="3705"/>
                    </a:cubicBezTo>
                    <a:cubicBezTo>
                      <a:pt x="20661" y="3705"/>
                      <a:pt x="20661" y="3705"/>
                      <a:pt x="20661" y="37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Shape 1622"/>
              <p:cNvSpPr/>
              <p:nvPr/>
            </p:nvSpPr>
            <p:spPr>
              <a:xfrm>
                <a:off x="6057672" y="3613741"/>
                <a:ext cx="124690" cy="93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96" y="1800"/>
                    </a:moveTo>
                    <a:cubicBezTo>
                      <a:pt x="8314" y="607"/>
                      <a:pt x="5513" y="0"/>
                      <a:pt x="2701" y="0"/>
                    </a:cubicBezTo>
                    <a:cubicBezTo>
                      <a:pt x="1972" y="0"/>
                      <a:pt x="1340" y="357"/>
                      <a:pt x="804" y="1072"/>
                    </a:cubicBezTo>
                    <a:cubicBezTo>
                      <a:pt x="268" y="1787"/>
                      <a:pt x="0" y="2629"/>
                      <a:pt x="0" y="3600"/>
                    </a:cubicBezTo>
                    <a:cubicBezTo>
                      <a:pt x="0" y="4578"/>
                      <a:pt x="268" y="5420"/>
                      <a:pt x="804" y="6135"/>
                    </a:cubicBezTo>
                    <a:cubicBezTo>
                      <a:pt x="1340" y="6843"/>
                      <a:pt x="1972" y="7200"/>
                      <a:pt x="2701" y="7200"/>
                    </a:cubicBezTo>
                    <a:cubicBezTo>
                      <a:pt x="5629" y="7200"/>
                      <a:pt x="8608" y="8137"/>
                      <a:pt x="11647" y="10011"/>
                    </a:cubicBezTo>
                    <a:cubicBezTo>
                      <a:pt x="14687" y="11885"/>
                      <a:pt x="16204" y="14548"/>
                      <a:pt x="16204" y="18000"/>
                    </a:cubicBezTo>
                    <a:cubicBezTo>
                      <a:pt x="16204" y="18978"/>
                      <a:pt x="16467" y="19820"/>
                      <a:pt x="17003" y="20528"/>
                    </a:cubicBezTo>
                    <a:cubicBezTo>
                      <a:pt x="17539" y="21243"/>
                      <a:pt x="18171" y="21600"/>
                      <a:pt x="18904" y="21600"/>
                    </a:cubicBezTo>
                    <a:cubicBezTo>
                      <a:pt x="19633" y="21600"/>
                      <a:pt x="20265" y="21243"/>
                      <a:pt x="20801" y="20528"/>
                    </a:cubicBezTo>
                    <a:cubicBezTo>
                      <a:pt x="21337" y="19820"/>
                      <a:pt x="21600" y="18978"/>
                      <a:pt x="21600" y="18000"/>
                    </a:cubicBezTo>
                    <a:cubicBezTo>
                      <a:pt x="21600" y="14097"/>
                      <a:pt x="20548" y="10726"/>
                      <a:pt x="18439" y="7874"/>
                    </a:cubicBezTo>
                    <a:cubicBezTo>
                      <a:pt x="16330" y="5029"/>
                      <a:pt x="13882" y="3000"/>
                      <a:pt x="11096" y="1800"/>
                    </a:cubicBezTo>
                    <a:cubicBezTo>
                      <a:pt x="11096" y="1800"/>
                      <a:pt x="11096" y="1800"/>
                      <a:pt x="11096" y="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Text Placeholder 4"/>
            <p:cNvSpPr txBox="1"/>
            <p:nvPr/>
          </p:nvSpPr>
          <p:spPr>
            <a:xfrm>
              <a:off x="8674" y="1782"/>
              <a:ext cx="3740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接口统一程序解耦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Placeholder 4"/>
            <p:cNvSpPr txBox="1"/>
            <p:nvPr/>
          </p:nvSpPr>
          <p:spPr>
            <a:xfrm>
              <a:off x="9709" y="3078"/>
              <a:ext cx="3842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协议互通高效传输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Placeholder 4"/>
            <p:cNvSpPr txBox="1"/>
            <p:nvPr/>
          </p:nvSpPr>
          <p:spPr>
            <a:xfrm>
              <a:off x="9581" y="4617"/>
              <a:ext cx="3161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安全管理防控隐蔽</a:t>
              </a:r>
              <a:endPara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Placeholder 4"/>
            <p:cNvSpPr txBox="1"/>
            <p:nvPr/>
          </p:nvSpPr>
          <p:spPr>
            <a:xfrm>
              <a:off x="8447" y="5888"/>
              <a:ext cx="3428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降低成本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Placeholder 4"/>
            <p:cNvSpPr txBox="1"/>
            <p:nvPr/>
          </p:nvSpPr>
          <p:spPr>
            <a:xfrm>
              <a:off x="2498" y="1782"/>
              <a:ext cx="3114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日志记录数据追踪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4"/>
            <p:cNvSpPr txBox="1"/>
            <p:nvPr/>
          </p:nvSpPr>
          <p:spPr>
            <a:xfrm>
              <a:off x="1460" y="3078"/>
              <a:ext cx="3114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部署架构配置解耦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Placeholder 4"/>
            <p:cNvSpPr txBox="1"/>
            <p:nvPr/>
          </p:nvSpPr>
          <p:spPr>
            <a:xfrm>
              <a:off x="1591" y="4619"/>
              <a:ext cx="3114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r">
                <a:buClrTx/>
                <a:buSzTx/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消息推送及时提醒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Placeholder 4"/>
            <p:cNvSpPr txBox="1"/>
            <p:nvPr/>
          </p:nvSpPr>
          <p:spPr>
            <a:xfrm>
              <a:off x="2536" y="5888"/>
              <a:ext cx="3190" cy="9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r">
                <a:buClrTx/>
                <a:buSzTx/>
                <a:buNone/>
              </a:pPr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定时作业异步调用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r">
                <a:buNone/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Placeholder 4"/>
            <p:cNvSpPr txBox="1"/>
            <p:nvPr/>
          </p:nvSpPr>
          <p:spPr>
            <a:xfrm>
              <a:off x="7330" y="3132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Placeholder 4"/>
            <p:cNvSpPr txBox="1"/>
            <p:nvPr/>
          </p:nvSpPr>
          <p:spPr>
            <a:xfrm>
              <a:off x="7967" y="3708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Placeholder 4"/>
            <p:cNvSpPr txBox="1"/>
            <p:nvPr/>
          </p:nvSpPr>
          <p:spPr>
            <a:xfrm>
              <a:off x="7944" y="4618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Placeholder 4"/>
            <p:cNvSpPr txBox="1"/>
            <p:nvPr/>
          </p:nvSpPr>
          <p:spPr>
            <a:xfrm>
              <a:off x="7301" y="5217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Placeholder 4"/>
            <p:cNvSpPr txBox="1"/>
            <p:nvPr/>
          </p:nvSpPr>
          <p:spPr>
            <a:xfrm>
              <a:off x="6446" y="5207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Placeholder 4"/>
            <p:cNvSpPr txBox="1"/>
            <p:nvPr/>
          </p:nvSpPr>
          <p:spPr>
            <a:xfrm>
              <a:off x="5827" y="4588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Placeholder 4"/>
            <p:cNvSpPr txBox="1"/>
            <p:nvPr/>
          </p:nvSpPr>
          <p:spPr>
            <a:xfrm>
              <a:off x="5813" y="3722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Placeholder 4"/>
            <p:cNvSpPr txBox="1"/>
            <p:nvPr/>
          </p:nvSpPr>
          <p:spPr>
            <a:xfrm>
              <a:off x="6443" y="3127"/>
              <a:ext cx="574" cy="316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GB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WPS 演示</Application>
  <PresentationFormat>自定义</PresentationFormat>
  <Paragraphs>170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Helvetica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44</cp:revision>
  <dcterms:created xsi:type="dcterms:W3CDTF">2018-09-27T08:28:00Z</dcterms:created>
  <dcterms:modified xsi:type="dcterms:W3CDTF">2019-05-23T03:53:17Z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