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404" r:id="rId2"/>
    <p:sldId id="256" r:id="rId3"/>
    <p:sldId id="259" r:id="rId4"/>
    <p:sldId id="2444" r:id="rId5"/>
    <p:sldId id="2445" r:id="rId6"/>
    <p:sldId id="2403" r:id="rId7"/>
    <p:sldId id="2441" r:id="rId8"/>
    <p:sldId id="2439" r:id="rId9"/>
    <p:sldId id="2442" r:id="rId10"/>
    <p:sldId id="2432" r:id="rId11"/>
    <p:sldId id="2434" r:id="rId12"/>
    <p:sldId id="2443" r:id="rId13"/>
    <p:sldId id="2446" r:id="rId14"/>
    <p:sldId id="2436" r:id="rId15"/>
    <p:sldId id="240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469C"/>
    <a:srgbClr val="00A0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647" autoAdjust="0"/>
    <p:restoredTop sz="80519" autoAdjust="0"/>
  </p:normalViewPr>
  <p:slideViewPr>
    <p:cSldViewPr snapToGrid="0" showGuides="1">
      <p:cViewPr varScale="1">
        <p:scale>
          <a:sx n="56" d="100"/>
          <a:sy n="56" d="100"/>
        </p:scale>
        <p:origin x="-948" y="-90"/>
      </p:cViewPr>
      <p:guideLst>
        <p:guide orient="horz" pos="2795"/>
        <p:guide orient="horz" pos="7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63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、信息中心的伙伴们，大家早上好！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、我们的口号是？我，我们是一支有责任的，有激情的高效团队。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、大家好，我是梁其华，今天的晨会由我主持，我今天和大家分享的是财务自由。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、最重要的投资就是投资自己的人生，其中投资的关键就是选择自己热爱的事业（生活愿景），事业不是职业，要区分。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憧憬你今后想要的人生，根据你的人生价值观找到你认为必须要完成的事，在它身上下功夫，就是对自己人生的一种投资。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、大部分人是“干一行，爱一行”，在职业工作中投入热情，让职业变成了自己的事业。职业获得薪酬，事业获得成就。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、你为别人工作。就像为工资而工作的大多数人一样，你的工作只会使雇主或股东更加富有，你的努力和成功将使雇主更加成功并得以提前退休。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、创造财务自由的三大原则：创造资产、减少负债、管理日常开支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、前段时间，有一个新闻，唐山撤销收费站，一大批收费站员工下岗，一位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岁的女士突然之间茫然不知所措。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“我在收费站呆了十几年了，我从毕业就来收费站了，我除了收费，我什么也不会干呀。”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、即使是陆奇，即使已经爬到了雅虎总裁，做过百度总裁，他依然保持每天学习，坚持阅读最前沿的论文，获知最前沿的科技思潮。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人民日报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曾经发表过一篇文章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靠物质获取幸福的时代已经过去了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，今天的人们，看着物质基础的同时，也更看重精神层面的滋养。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做有钱阶级，不如做有闲阶级：在体面生活的基础上，不追求大富大贵，彻底的自由自在，有收入，有空闲时间，陪家人，做一些有意义的事情，还能做公益。这是一种“新幸福指数”。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、工作带来收入，兴趣带来价值感。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一份无法带来价值感的工作，你可能可以做一段时间，但无法坚持，更无法深入。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每一个人在一开始的时候，都不可能幸运地找到自己终其一生要从事的事业，这需要慢慢摸索。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但这摸索是必要的。如果你做一份自己丝毫不感兴趣的工作，你不仅会变得憋屈，而且经常自我贬低自己。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金钱对我们没有任何用处，除非把它花掉。政府运行的各项经济政策，目标是让人民获得更好的生活。</a:t>
            </a:r>
            <a:endParaRPr lang="en-US" altLang="zh-CN" sz="1200" dirty="0" smtClean="0"/>
          </a:p>
          <a:p>
            <a:r>
              <a:rPr lang="zh-CN" altLang="en-US" sz="1200" dirty="0" smtClean="0"/>
              <a:t>赚钱是用来花的，可能是你自己花掉，可能是你为家庭、父母、子女花</a:t>
            </a:r>
            <a:r>
              <a:rPr lang="zh-CN" altLang="en-US" sz="1200" smtClean="0"/>
              <a:t>掉。</a:t>
            </a:r>
            <a:endParaRPr lang="en-US" altLang="zh-CN" sz="1200" dirty="0" smtClean="0"/>
          </a:p>
          <a:p>
            <a:r>
              <a:rPr lang="zh-CN" altLang="en-US" sz="1200" dirty="0" smtClean="0"/>
              <a:t>人类的终极目标是繁衍生息。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、财务自由似乎是一个比较浮躁的话题，但我今天分享的不是焦虑，我们怀着探讨的心态来了解财务自由这个主题。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、分享今天这个主题的目的是想和大家一起探讨和学习：什么是财务自由，为什么需要要财务自由，如何实现财务自由。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252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、人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人生而自由，但无往而不在牢笼之中。自由是相对的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，今天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的主题是“财务自由”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，不是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贩卖焦虑，也不是传销推销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我们聊聊人生。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我们大部分人，一辈子都是在为钱努力工作中度过。一个人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要拥有几百亿身价的可能性非常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低。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、财富的多少是否衡量一个人的成功和幸福？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概括有几条：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、不必为钱而工作；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、不工作的时候保持财产性收入（财产性收入可以来自：房租、股票红利、债券利息）的净现金流入，有一句话说得很形象：躺着睡觉的时候也在赚钱；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、保有一定量的净资产；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、保有一个平常和自由的心，过上自己真实想要的生活，这里的真实指符合实际的内心期待的；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、人需要应对风险和危机的，金融危机，工作岗位减少，社会保险低，生病等等。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、人是需要意外支出的，生病、交际应酬、送礼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究其本质就是：我们不需要出卖自己的时间就能生活得很惬意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、如何衡量你是否是“财务自由”。</a:t>
            </a:r>
            <a:endParaRPr lang="en-US" altLang="zh-CN" dirty="0" smtClean="0"/>
          </a:p>
          <a:p>
            <a:r>
              <a:rPr lang="zh-CN" altLang="en-US" dirty="0" smtClean="0"/>
              <a:t>请大家算一算，你是否财务自由了？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如果你每月的开支是一千元，且你能获得一千零一元无需劳心劳力干活所挣来的被动收入的话，那你就已经达到这种人人都羡慕的财务自由了。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假如存下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万，平均理财收益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，一年就有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元的利息收入，平均下来每个月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元，就已经解决一家三口的早餐开支。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那时候非常流行“逃离北上广”的说法，但也有不少人坚持下去，这个是值得我们思考的问题啊。一线大城市带给我们是什么？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、当人实现了财务自由后，他不需要工作也能维持自己稳定的生活。这个时候，更多的是思考自己的兴趣爱好。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、什么是你真正想要的？地位、安宁、荣誉、自由、健康、快乐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品质和自由同等重要，做到适度就好。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所谓自由，就是一个人可以按自己的意愿去生活，自己给自己作主。自由有多么可贵呢？匈牙利著名诗人裴多菲的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自由与爱情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一诗，给出了最好的答案：生命诚可贵，爱情价更高。若为自由故，二者皆可抛。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、人生三大终极目标：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、财务自由：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有足够金钱养活自己和家人，需要用钱时不用发愁；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、时间自由：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有可支配时间，可以灵活安排工作、休息和娱乐；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、心灵自由：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跟随内心，不让梦想憋屈。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、再回头看到“财务自由”这几个字，原来说的是不是财务，而是自由。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E720040-6A73-4D7E-88A3-11A25FE289F6}"/>
              </a:ext>
            </a:extLst>
          </p:cNvPr>
          <p:cNvSpPr/>
          <p:nvPr userDrawn="1"/>
        </p:nvSpPr>
        <p:spPr>
          <a:xfrm>
            <a:off x="4865314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95736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27F4D38-7936-420D-BB2A-2AB2DA277905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F2368AD-72E6-411D-8E44-8798DE8DE854}"/>
              </a:ext>
            </a:extLst>
          </p:cNvPr>
          <p:cNvSpPr/>
          <p:nvPr userDrawn="1"/>
        </p:nvSpPr>
        <p:spPr>
          <a:xfrm>
            <a:off x="0" y="1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A7555473-BEC3-4523-99BC-DDEFB4A6AE0E}"/>
              </a:ext>
            </a:extLst>
          </p:cNvPr>
          <p:cNvGrpSpPr/>
          <p:nvPr userDrawn="1"/>
        </p:nvGrpSpPr>
        <p:grpSpPr>
          <a:xfrm>
            <a:off x="272054" y="79528"/>
            <a:ext cx="11647897" cy="270389"/>
            <a:chOff x="272730" y="160985"/>
            <a:chExt cx="11647897" cy="270389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8D41D6E8-4E63-404B-BE01-AFDAC7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="" xmlns:a16="http://schemas.microsoft.com/office/drawing/2014/main" id="{693A3A7E-8A6F-43C4-8924-BE4267DA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<a:extLst>
              <a:ext uri="{FF2B5EF4-FFF2-40B4-BE49-F238E27FC236}">
                <a16:creationId xmlns="" xmlns:a16="http://schemas.microsoft.com/office/drawing/2014/main" id="{DC8306CE-23BC-43E0-B271-F7BDFAD2BE97}"/>
              </a:ext>
            </a:extLst>
          </p:cNvPr>
          <p:cNvSpPr txBox="1"/>
          <p:nvPr userDrawn="1"/>
        </p:nvSpPr>
        <p:spPr>
          <a:xfrm>
            <a:off x="8805306" y="90482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12526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A2934E02-885F-4DE5-A8CD-A0B755BCF10C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35C4FA5F-A368-4CE1-B551-429560142B43}"/>
              </a:ext>
            </a:extLst>
          </p:cNvPr>
          <p:cNvGrpSpPr/>
          <p:nvPr userDrawn="1"/>
        </p:nvGrpSpPr>
        <p:grpSpPr>
          <a:xfrm>
            <a:off x="271375" y="74023"/>
            <a:ext cx="11649255" cy="293454"/>
            <a:chOff x="271373" y="149805"/>
            <a:chExt cx="11649254" cy="293453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="" xmlns:a16="http://schemas.microsoft.com/office/drawing/2014/main" id="{D9028075-8FE7-4A48-8137-1C92E6CFA414}"/>
                </a:ext>
              </a:extLst>
            </p:cNvPr>
            <p:cNvSpPr txBox="1"/>
            <p:nvPr/>
          </p:nvSpPr>
          <p:spPr>
            <a:xfrm>
              <a:off x="8805306" y="166260"/>
              <a:ext cx="2582758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="" xmlns:a16="http://schemas.microsoft.com/office/drawing/2014/main" id="{F0EFBFDE-6013-42FF-91E7-778DBD6B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F41DDECF-8C72-49B8-A170-462E1808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6814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  <a:pPr/>
              <a:t>2019/4/24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31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31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>
            <a:extLst>
              <a:ext uri="{FF2B5EF4-FFF2-40B4-BE49-F238E27FC236}">
                <a16:creationId xmlns="" xmlns:a16="http://schemas.microsoft.com/office/drawing/2014/main" id="{E742670A-5F99-4FC0-B09D-715419AF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="" xmlns:a16="http://schemas.microsoft.com/office/drawing/2014/main" id="{8B512DC7-300D-4210-A41E-42FB36991E9E}"/>
              </a:ext>
            </a:extLst>
          </p:cNvPr>
          <p:cNvSpPr/>
          <p:nvPr/>
        </p:nvSpPr>
        <p:spPr>
          <a:xfrm>
            <a:off x="-42866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F7CF6A1-F42F-4345-8E65-512E3468ABDA}"/>
              </a:ext>
            </a:extLst>
          </p:cNvPr>
          <p:cNvSpPr txBox="1"/>
          <p:nvPr/>
        </p:nvSpPr>
        <p:spPr>
          <a:xfrm>
            <a:off x="392429" y="2164080"/>
            <a:ext cx="570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3C4B4E8-ECCF-4E52-9071-7F4A94909060}"/>
              </a:ext>
            </a:extLst>
          </p:cNvPr>
          <p:cNvSpPr txBox="1"/>
          <p:nvPr/>
        </p:nvSpPr>
        <p:spPr>
          <a:xfrm>
            <a:off x="392430" y="3185819"/>
            <a:ext cx="52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7E55C8BE-7C88-4A39-9A21-F62BEB66A5C6}"/>
              </a:ext>
            </a:extLst>
          </p:cNvPr>
          <p:cNvSpPr txBox="1"/>
          <p:nvPr/>
        </p:nvSpPr>
        <p:spPr>
          <a:xfrm>
            <a:off x="392429" y="3745026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686CBDB-D9D1-4811-9A5B-F924146BFAE3}"/>
              </a:ext>
            </a:extLst>
          </p:cNvPr>
          <p:cNvSpPr txBox="1"/>
          <p:nvPr/>
        </p:nvSpPr>
        <p:spPr>
          <a:xfrm>
            <a:off x="392429" y="4937763"/>
            <a:ext cx="17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梁其华  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2019.04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="" xmlns:a16="http://schemas.microsoft.com/office/drawing/2014/main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710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为什么要追求财务自由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追求财务自由的意义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799" y="574040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活成自己喜欢的样子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87732" y="577426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让消费回归享受，不为钱所苦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7571" y="514773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让爱好回归乐趣，不为钱折腰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798" y="508000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让感情回归纯粹，不为钱所累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360" y="1814473"/>
            <a:ext cx="10871199" cy="193899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一个风和日丽的早上，在美丽的海滩上，渔夫在懒洋洋晒太阳，旁边的一位正在度假的富翁问：你为什么不趁天气好去捕鱼，赚更多的钱呢？赚到了钱就可以做自己喜欢做的事情和享受生活。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渔夫：我现在就在做喜欢的事情和享受生活。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实现财务自由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003993" y="1958523"/>
            <a:ext cx="10482747" cy="3893625"/>
            <a:chOff x="1020618" y="1526273"/>
            <a:chExt cx="7079775" cy="2629653"/>
          </a:xfrm>
        </p:grpSpPr>
        <p:grpSp>
          <p:nvGrpSpPr>
            <p:cNvPr id="61" name="组合 60"/>
            <p:cNvGrpSpPr/>
            <p:nvPr/>
          </p:nvGrpSpPr>
          <p:grpSpPr>
            <a:xfrm>
              <a:off x="1020618" y="1526273"/>
              <a:ext cx="1675446" cy="2629653"/>
              <a:chOff x="778084" y="1038958"/>
              <a:chExt cx="1850186" cy="2900945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887052" y="1038958"/>
                <a:ext cx="1632254" cy="1502650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778084" y="1947913"/>
                <a:ext cx="1850186" cy="1991990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关注自己的事业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懂得什么是最重要的投资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403141" y="1647875"/>
                <a:ext cx="600075" cy="6000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65" name="文本框 11"/>
              <p:cNvSpPr txBox="1"/>
              <p:nvPr/>
            </p:nvSpPr>
            <p:spPr>
              <a:xfrm>
                <a:off x="1304926" y="1222952"/>
                <a:ext cx="839367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01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  <p:sp>
            <p:nvSpPr>
              <p:cNvPr id="66" name="文本框 64"/>
              <p:cNvSpPr txBox="1"/>
              <p:nvPr/>
            </p:nvSpPr>
            <p:spPr>
              <a:xfrm>
                <a:off x="1148007" y="2434566"/>
                <a:ext cx="1110344" cy="23504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endParaRPr lang="zh-HK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24547" y="1526273"/>
              <a:ext cx="1675446" cy="2629653"/>
              <a:chOff x="2690633" y="1038958"/>
              <a:chExt cx="1850186" cy="2900945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2799601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2690633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延后享受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延迟满足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管理你的现金流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315689" y="1647875"/>
                <a:ext cx="600075" cy="600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2" name="文本框 48"/>
              <p:cNvSpPr txBox="1"/>
              <p:nvPr/>
            </p:nvSpPr>
            <p:spPr>
              <a:xfrm>
                <a:off x="3185327" y="1222952"/>
                <a:ext cx="89494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02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621018" y="1526273"/>
              <a:ext cx="1675446" cy="2629653"/>
              <a:chOff x="4603182" y="1038958"/>
              <a:chExt cx="1850186" cy="2900945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712149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460318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3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科学的资产配置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学会理财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228238" y="1647875"/>
                <a:ext cx="600075" cy="6000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9" name="文本框 54"/>
              <p:cNvSpPr txBox="1"/>
              <p:nvPr/>
            </p:nvSpPr>
            <p:spPr>
              <a:xfrm>
                <a:off x="5044295" y="1222952"/>
                <a:ext cx="97858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03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424947" y="1526273"/>
              <a:ext cx="1675446" cy="2629653"/>
              <a:chOff x="6515732" y="1038958"/>
              <a:chExt cx="1850186" cy="2900945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6624698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651573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4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寻找导师和顾问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建立自己的团队</a:t>
                </a:r>
                <a:endParaRPr lang="zh-HK" alt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HK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140787" y="1647875"/>
                <a:ext cx="600075" cy="600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86" name="文本框 60"/>
              <p:cNvSpPr txBox="1"/>
              <p:nvPr/>
            </p:nvSpPr>
            <p:spPr>
              <a:xfrm>
                <a:off x="6988992" y="1222952"/>
                <a:ext cx="87627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04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科学的资产配置</a:t>
            </a:r>
            <a:endParaRPr lang="zh-HK" altLang="en-US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hape 5166"/>
          <p:cNvSpPr/>
          <p:nvPr/>
        </p:nvSpPr>
        <p:spPr>
          <a:xfrm>
            <a:off x="3184704" y="2374620"/>
            <a:ext cx="1838509" cy="1628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" name="Shape 5167"/>
          <p:cNvSpPr/>
          <p:nvPr/>
        </p:nvSpPr>
        <p:spPr>
          <a:xfrm>
            <a:off x="2627154" y="3340270"/>
            <a:ext cx="2960546" cy="169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6" name="Shape 5168"/>
          <p:cNvSpPr/>
          <p:nvPr/>
        </p:nvSpPr>
        <p:spPr>
          <a:xfrm>
            <a:off x="2069605" y="4387327"/>
            <a:ext cx="4082584" cy="1695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42254" y="1923391"/>
            <a:ext cx="1294867" cy="1110098"/>
            <a:chOff x="2313735" y="1108481"/>
            <a:chExt cx="857881" cy="73546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3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风险投资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3184704" y="3340270"/>
            <a:ext cx="2399527" cy="652672"/>
            <a:chOff x="1944344" y="2047198"/>
            <a:chExt cx="1589745" cy="432411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1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财富增长</a:t>
              </a: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2627156" y="4387326"/>
            <a:ext cx="3521563" cy="652673"/>
            <a:chOff x="1574955" y="2740898"/>
            <a:chExt cx="2333121" cy="432412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9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日常开销</a:t>
              </a:r>
            </a:p>
          </p:txBody>
        </p:sp>
      </p:grpSp>
      <p:grpSp>
        <p:nvGrpSpPr>
          <p:cNvPr id="11" name="组合 15"/>
          <p:cNvGrpSpPr/>
          <p:nvPr/>
        </p:nvGrpSpPr>
        <p:grpSpPr>
          <a:xfrm>
            <a:off x="2069607" y="5434382"/>
            <a:ext cx="4643588" cy="652666"/>
            <a:chOff x="1205565" y="3434598"/>
            <a:chExt cx="3076490" cy="43240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7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人生保障</a:t>
              </a:r>
            </a:p>
          </p:txBody>
        </p:sp>
      </p:grpSp>
      <p:sp>
        <p:nvSpPr>
          <p:cNvPr id="13" name="Round Same Side Corner Rectangle 67"/>
          <p:cNvSpPr/>
          <p:nvPr/>
        </p:nvSpPr>
        <p:spPr>
          <a:xfrm rot="10800000" flipH="1">
            <a:off x="7366942" y="200673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4" name="Round Same Side Corner Rectangle 68"/>
          <p:cNvSpPr/>
          <p:nvPr/>
        </p:nvSpPr>
        <p:spPr>
          <a:xfrm rot="10800000" flipH="1">
            <a:off x="7364467" y="3186000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5" name="Round Same Side Corner Rectangle 69"/>
          <p:cNvSpPr/>
          <p:nvPr/>
        </p:nvSpPr>
        <p:spPr>
          <a:xfrm rot="10800000" flipH="1">
            <a:off x="7366942" y="425785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33" name="Rectangle 71"/>
          <p:cNvSpPr/>
          <p:nvPr/>
        </p:nvSpPr>
        <p:spPr>
          <a:xfrm>
            <a:off x="7574182" y="2239900"/>
            <a:ext cx="2377574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房地产、股票、期货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30" name="Rectangle 73"/>
          <p:cNvSpPr/>
          <p:nvPr/>
        </p:nvSpPr>
        <p:spPr>
          <a:xfrm>
            <a:off x="7574182" y="3371128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银行理财、信托、资管分红险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7574182" y="4518121"/>
            <a:ext cx="3147015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余额宝、理财通、活期存款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19" name="Round Same Side Corner Rectangle 76"/>
          <p:cNvSpPr/>
          <p:nvPr/>
        </p:nvSpPr>
        <p:spPr>
          <a:xfrm rot="10800000" flipH="1">
            <a:off x="7364467" y="5345347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6" name="Rectangle 79"/>
          <p:cNvSpPr/>
          <p:nvPr/>
        </p:nvSpPr>
        <p:spPr>
          <a:xfrm>
            <a:off x="7574182" y="5530474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意外险、医保社保、重疾险、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45" name="上箭头 44"/>
          <p:cNvSpPr/>
          <p:nvPr/>
        </p:nvSpPr>
        <p:spPr>
          <a:xfrm>
            <a:off x="551805" y="1765755"/>
            <a:ext cx="1087820" cy="43355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风险和回报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关于财务自由的四点想法</a:t>
            </a:r>
            <a:endParaRPr lang="zh-HK" altLang="en-US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矩形 32"/>
          <p:cNvSpPr>
            <a:spLocks noChangeArrowheads="1"/>
          </p:cNvSpPr>
          <p:nvPr/>
        </p:nvSpPr>
        <p:spPr bwMode="auto">
          <a:xfrm>
            <a:off x="177609" y="3786152"/>
            <a:ext cx="11777334" cy="1007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2084" tIns="31042" rIns="62084" bIns="3104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459311" y="2445019"/>
            <a:ext cx="3417489" cy="6476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Freeform 42"/>
          <p:cNvSpPr>
            <a:spLocks/>
          </p:cNvSpPr>
          <p:nvPr/>
        </p:nvSpPr>
        <p:spPr bwMode="auto">
          <a:xfrm flipH="1">
            <a:off x="6790267" y="2445019"/>
            <a:ext cx="3656290" cy="6476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Freeform 42"/>
          <p:cNvSpPr>
            <a:spLocks/>
          </p:cNvSpPr>
          <p:nvPr/>
        </p:nvSpPr>
        <p:spPr bwMode="auto">
          <a:xfrm flipV="1">
            <a:off x="1459311" y="5362156"/>
            <a:ext cx="3840822" cy="646244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reeform 42"/>
          <p:cNvSpPr>
            <a:spLocks/>
          </p:cNvSpPr>
          <p:nvPr/>
        </p:nvSpPr>
        <p:spPr bwMode="auto">
          <a:xfrm flipH="1" flipV="1">
            <a:off x="6976533" y="5362156"/>
            <a:ext cx="3470024" cy="615311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3"/>
          <p:cNvSpPr txBox="1">
            <a:spLocks noChangeArrowheads="1"/>
          </p:cNvSpPr>
          <p:nvPr/>
        </p:nvSpPr>
        <p:spPr bwMode="auto">
          <a:xfrm>
            <a:off x="4304117" y="4072444"/>
            <a:ext cx="3793051" cy="462800"/>
          </a:xfrm>
          <a:prstGeom prst="rect">
            <a:avLst/>
          </a:prstGeom>
          <a:noFill/>
          <a:ln>
            <a:noFill/>
          </a:ln>
        </p:spPr>
        <p:txBody>
          <a:bodyPr wrap="non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关于财务自由的四点想法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pSp>
        <p:nvGrpSpPr>
          <p:cNvPr id="74" name="组合 34"/>
          <p:cNvGrpSpPr>
            <a:grpSpLocks/>
          </p:cNvGrpSpPr>
          <p:nvPr/>
        </p:nvGrpSpPr>
        <p:grpSpPr bwMode="auto">
          <a:xfrm>
            <a:off x="969363" y="3030115"/>
            <a:ext cx="1009042" cy="1011755"/>
            <a:chOff x="0" y="0"/>
            <a:chExt cx="1154113" cy="1155699"/>
          </a:xfrm>
          <a:solidFill>
            <a:schemeClr val="bg1">
              <a:lumMod val="65000"/>
            </a:schemeClr>
          </a:solidFill>
        </p:grpSpPr>
        <p:sp>
          <p:nvSpPr>
            <p:cNvPr id="92" name="Oval 30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266700" y="128587"/>
              <a:ext cx="638175" cy="868362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6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37"/>
          <p:cNvGrpSpPr>
            <a:grpSpLocks/>
          </p:cNvGrpSpPr>
          <p:nvPr/>
        </p:nvGrpSpPr>
        <p:grpSpPr bwMode="auto">
          <a:xfrm>
            <a:off x="991570" y="4408771"/>
            <a:ext cx="1009042" cy="1011756"/>
            <a:chOff x="0" y="0"/>
            <a:chExt cx="1154113" cy="1155699"/>
          </a:xfrm>
          <a:solidFill>
            <a:schemeClr val="bg1">
              <a:lumMod val="65000"/>
            </a:schemeClr>
          </a:solidFill>
        </p:grpSpPr>
        <p:sp>
          <p:nvSpPr>
            <p:cNvPr id="90" name="Oval 31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chemeClr val="accent2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1" name="Freeform 35"/>
            <p:cNvSpPr>
              <a:spLocks noEditPoints="1"/>
            </p:cNvSpPr>
            <p:nvPr/>
          </p:nvSpPr>
          <p:spPr bwMode="auto">
            <a:xfrm>
              <a:off x="269875" y="169862"/>
              <a:ext cx="563563" cy="766762"/>
            </a:xfrm>
            <a:custGeom>
              <a:avLst/>
              <a:gdLst>
                <a:gd name="T0" fmla="*/ 73939 w 625"/>
                <a:gd name="T1" fmla="*/ 124194 h 852"/>
                <a:gd name="T2" fmla="*/ 62217 w 625"/>
                <a:gd name="T3" fmla="*/ 766762 h 852"/>
                <a:gd name="T4" fmla="*/ 563563 w 625"/>
                <a:gd name="T5" fmla="*/ 188091 h 852"/>
                <a:gd name="T6" fmla="*/ 520281 w 625"/>
                <a:gd name="T7" fmla="*/ 201590 h 852"/>
                <a:gd name="T8" fmla="*/ 64021 w 625"/>
                <a:gd name="T9" fmla="*/ 722664 h 852"/>
                <a:gd name="T10" fmla="*/ 243459 w 625"/>
                <a:gd name="T11" fmla="*/ 81896 h 852"/>
                <a:gd name="T12" fmla="*/ 320104 w 625"/>
                <a:gd name="T13" fmla="*/ 81896 h 852"/>
                <a:gd name="T14" fmla="*/ 280429 w 625"/>
                <a:gd name="T15" fmla="*/ 122394 h 852"/>
                <a:gd name="T16" fmla="*/ 196571 w 625"/>
                <a:gd name="T17" fmla="*/ 83696 h 852"/>
                <a:gd name="T18" fmla="*/ 103696 w 625"/>
                <a:gd name="T19" fmla="*/ 194390 h 852"/>
                <a:gd name="T20" fmla="*/ 459867 w 625"/>
                <a:gd name="T21" fmla="*/ 194390 h 852"/>
                <a:gd name="T22" fmla="*/ 366992 w 625"/>
                <a:gd name="T23" fmla="*/ 83696 h 852"/>
                <a:gd name="T24" fmla="*/ 196571 w 625"/>
                <a:gd name="T25" fmla="*/ 83696 h 852"/>
                <a:gd name="T26" fmla="*/ 199276 w 625"/>
                <a:gd name="T27" fmla="*/ 582271 h 852"/>
                <a:gd name="T28" fmla="*/ 136157 w 625"/>
                <a:gd name="T29" fmla="*/ 600270 h 852"/>
                <a:gd name="T30" fmla="*/ 122631 w 625"/>
                <a:gd name="T31" fmla="*/ 613770 h 852"/>
                <a:gd name="T32" fmla="*/ 199276 w 625"/>
                <a:gd name="T33" fmla="*/ 619169 h 852"/>
                <a:gd name="T34" fmla="*/ 119025 w 625"/>
                <a:gd name="T35" fmla="*/ 658767 h 852"/>
                <a:gd name="T36" fmla="*/ 218212 w 625"/>
                <a:gd name="T37" fmla="*/ 610170 h 852"/>
                <a:gd name="T38" fmla="*/ 218212 w 625"/>
                <a:gd name="T39" fmla="*/ 578671 h 852"/>
                <a:gd name="T40" fmla="*/ 99187 w 625"/>
                <a:gd name="T41" fmla="*/ 584971 h 852"/>
                <a:gd name="T42" fmla="*/ 192964 w 625"/>
                <a:gd name="T43" fmla="*/ 683966 h 852"/>
                <a:gd name="T44" fmla="*/ 192964 w 625"/>
                <a:gd name="T45" fmla="*/ 301485 h 852"/>
                <a:gd name="T46" fmla="*/ 136157 w 625"/>
                <a:gd name="T47" fmla="*/ 318584 h 852"/>
                <a:gd name="T48" fmla="*/ 155994 w 625"/>
                <a:gd name="T49" fmla="*/ 368982 h 852"/>
                <a:gd name="T50" fmla="*/ 119025 w 625"/>
                <a:gd name="T51" fmla="*/ 382481 h 852"/>
                <a:gd name="T52" fmla="*/ 192964 w 625"/>
                <a:gd name="T53" fmla="*/ 281686 h 852"/>
                <a:gd name="T54" fmla="*/ 99187 w 625"/>
                <a:gd name="T55" fmla="*/ 380681 h 852"/>
                <a:gd name="T56" fmla="*/ 217310 w 625"/>
                <a:gd name="T57" fmla="*/ 323084 h 852"/>
                <a:gd name="T58" fmla="*/ 216408 w 625"/>
                <a:gd name="T59" fmla="*/ 296985 h 852"/>
                <a:gd name="T60" fmla="*/ 199276 w 625"/>
                <a:gd name="T61" fmla="*/ 452678 h 852"/>
                <a:gd name="T62" fmla="*/ 122631 w 625"/>
                <a:gd name="T63" fmla="*/ 471577 h 852"/>
                <a:gd name="T64" fmla="*/ 199276 w 625"/>
                <a:gd name="T65" fmla="*/ 522874 h 852"/>
                <a:gd name="T66" fmla="*/ 218212 w 625"/>
                <a:gd name="T67" fmla="*/ 438278 h 852"/>
                <a:gd name="T68" fmla="*/ 99187 w 625"/>
                <a:gd name="T69" fmla="*/ 442778 h 852"/>
                <a:gd name="T70" fmla="*/ 199276 w 625"/>
                <a:gd name="T71" fmla="*/ 541773 h 852"/>
                <a:gd name="T72" fmla="*/ 260592 w 625"/>
                <a:gd name="T73" fmla="*/ 418479 h 852"/>
                <a:gd name="T74" fmla="*/ 294856 w 625"/>
                <a:gd name="T75" fmla="*/ 650668 h 852"/>
                <a:gd name="T76" fmla="*/ 452654 w 625"/>
                <a:gd name="T77" fmla="*/ 602070 h 852"/>
                <a:gd name="T78" fmla="*/ 288544 w 625"/>
                <a:gd name="T79" fmla="*/ 644368 h 852"/>
                <a:gd name="T80" fmla="*/ 452654 w 625"/>
                <a:gd name="T81" fmla="*/ 456277 h 852"/>
                <a:gd name="T82" fmla="*/ 288544 w 625"/>
                <a:gd name="T83" fmla="*/ 368982 h 852"/>
                <a:gd name="T84" fmla="*/ 288544 w 625"/>
                <a:gd name="T85" fmla="*/ 316784 h 8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5" h="852">
                  <a:moveTo>
                    <a:pt x="48" y="224"/>
                  </a:moveTo>
                  <a:cubicBezTo>
                    <a:pt x="48" y="200"/>
                    <a:pt x="59" y="188"/>
                    <a:pt x="82" y="188"/>
                  </a:cubicBezTo>
                  <a:lnTo>
                    <a:pt x="82" y="138"/>
                  </a:lnTo>
                  <a:cubicBezTo>
                    <a:pt x="39" y="139"/>
                    <a:pt x="0" y="167"/>
                    <a:pt x="0" y="209"/>
                  </a:cubicBezTo>
                  <a:lnTo>
                    <a:pt x="0" y="783"/>
                  </a:lnTo>
                  <a:cubicBezTo>
                    <a:pt x="0" y="818"/>
                    <a:pt x="34" y="852"/>
                    <a:pt x="69" y="852"/>
                  </a:cubicBezTo>
                  <a:lnTo>
                    <a:pt x="556" y="852"/>
                  </a:lnTo>
                  <a:cubicBezTo>
                    <a:pt x="591" y="852"/>
                    <a:pt x="625" y="818"/>
                    <a:pt x="625" y="783"/>
                  </a:cubicBezTo>
                  <a:lnTo>
                    <a:pt x="625" y="209"/>
                  </a:lnTo>
                  <a:cubicBezTo>
                    <a:pt x="625" y="167"/>
                    <a:pt x="586" y="139"/>
                    <a:pt x="543" y="138"/>
                  </a:cubicBezTo>
                  <a:lnTo>
                    <a:pt x="543" y="188"/>
                  </a:lnTo>
                  <a:cubicBezTo>
                    <a:pt x="566" y="188"/>
                    <a:pt x="577" y="200"/>
                    <a:pt x="577" y="224"/>
                  </a:cubicBezTo>
                  <a:lnTo>
                    <a:pt x="577" y="768"/>
                  </a:lnTo>
                  <a:cubicBezTo>
                    <a:pt x="577" y="785"/>
                    <a:pt x="570" y="803"/>
                    <a:pt x="554" y="803"/>
                  </a:cubicBezTo>
                  <a:lnTo>
                    <a:pt x="71" y="803"/>
                  </a:lnTo>
                  <a:cubicBezTo>
                    <a:pt x="53" y="803"/>
                    <a:pt x="48" y="783"/>
                    <a:pt x="48" y="764"/>
                  </a:cubicBezTo>
                  <a:lnTo>
                    <a:pt x="48" y="224"/>
                  </a:lnTo>
                  <a:close/>
                  <a:moveTo>
                    <a:pt x="270" y="91"/>
                  </a:moveTo>
                  <a:cubicBezTo>
                    <a:pt x="270" y="71"/>
                    <a:pt x="289" y="52"/>
                    <a:pt x="309" y="52"/>
                  </a:cubicBezTo>
                  <a:lnTo>
                    <a:pt x="316" y="52"/>
                  </a:lnTo>
                  <a:cubicBezTo>
                    <a:pt x="336" y="52"/>
                    <a:pt x="355" y="71"/>
                    <a:pt x="355" y="91"/>
                  </a:cubicBezTo>
                  <a:lnTo>
                    <a:pt x="355" y="95"/>
                  </a:lnTo>
                  <a:cubicBezTo>
                    <a:pt x="355" y="117"/>
                    <a:pt x="336" y="136"/>
                    <a:pt x="314" y="136"/>
                  </a:cubicBezTo>
                  <a:lnTo>
                    <a:pt x="311" y="136"/>
                  </a:lnTo>
                  <a:cubicBezTo>
                    <a:pt x="289" y="136"/>
                    <a:pt x="270" y="117"/>
                    <a:pt x="270" y="95"/>
                  </a:cubicBezTo>
                  <a:lnTo>
                    <a:pt x="270" y="91"/>
                  </a:lnTo>
                  <a:close/>
                  <a:moveTo>
                    <a:pt x="218" y="93"/>
                  </a:moveTo>
                  <a:lnTo>
                    <a:pt x="149" y="93"/>
                  </a:lnTo>
                  <a:cubicBezTo>
                    <a:pt x="126" y="93"/>
                    <a:pt x="115" y="104"/>
                    <a:pt x="115" y="127"/>
                  </a:cubicBezTo>
                  <a:lnTo>
                    <a:pt x="115" y="216"/>
                  </a:lnTo>
                  <a:cubicBezTo>
                    <a:pt x="115" y="231"/>
                    <a:pt x="124" y="246"/>
                    <a:pt x="138" y="246"/>
                  </a:cubicBezTo>
                  <a:lnTo>
                    <a:pt x="487" y="246"/>
                  </a:lnTo>
                  <a:cubicBezTo>
                    <a:pt x="501" y="246"/>
                    <a:pt x="510" y="231"/>
                    <a:pt x="510" y="216"/>
                  </a:cubicBezTo>
                  <a:lnTo>
                    <a:pt x="510" y="127"/>
                  </a:lnTo>
                  <a:cubicBezTo>
                    <a:pt x="510" y="104"/>
                    <a:pt x="499" y="93"/>
                    <a:pt x="476" y="93"/>
                  </a:cubicBezTo>
                  <a:lnTo>
                    <a:pt x="407" y="93"/>
                  </a:lnTo>
                  <a:cubicBezTo>
                    <a:pt x="407" y="45"/>
                    <a:pt x="366" y="0"/>
                    <a:pt x="320" y="0"/>
                  </a:cubicBezTo>
                  <a:lnTo>
                    <a:pt x="305" y="0"/>
                  </a:lnTo>
                  <a:cubicBezTo>
                    <a:pt x="259" y="0"/>
                    <a:pt x="218" y="45"/>
                    <a:pt x="218" y="93"/>
                  </a:cubicBezTo>
                  <a:close/>
                  <a:moveTo>
                    <a:pt x="132" y="654"/>
                  </a:moveTo>
                  <a:cubicBezTo>
                    <a:pt x="132" y="649"/>
                    <a:pt x="133" y="647"/>
                    <a:pt x="138" y="647"/>
                  </a:cubicBezTo>
                  <a:lnTo>
                    <a:pt x="221" y="647"/>
                  </a:lnTo>
                  <a:lnTo>
                    <a:pt x="221" y="654"/>
                  </a:lnTo>
                  <a:cubicBezTo>
                    <a:pt x="221" y="661"/>
                    <a:pt x="186" y="680"/>
                    <a:pt x="180" y="684"/>
                  </a:cubicBezTo>
                  <a:cubicBezTo>
                    <a:pt x="174" y="679"/>
                    <a:pt x="161" y="667"/>
                    <a:pt x="151" y="667"/>
                  </a:cubicBezTo>
                  <a:lnTo>
                    <a:pt x="149" y="667"/>
                  </a:lnTo>
                  <a:cubicBezTo>
                    <a:pt x="144" y="667"/>
                    <a:pt x="136" y="675"/>
                    <a:pt x="136" y="680"/>
                  </a:cubicBezTo>
                  <a:lnTo>
                    <a:pt x="136" y="682"/>
                  </a:lnTo>
                  <a:cubicBezTo>
                    <a:pt x="136" y="688"/>
                    <a:pt x="167" y="721"/>
                    <a:pt x="173" y="721"/>
                  </a:cubicBezTo>
                  <a:lnTo>
                    <a:pt x="175" y="721"/>
                  </a:lnTo>
                  <a:cubicBezTo>
                    <a:pt x="180" y="721"/>
                    <a:pt x="214" y="693"/>
                    <a:pt x="221" y="688"/>
                  </a:cubicBezTo>
                  <a:cubicBezTo>
                    <a:pt x="221" y="700"/>
                    <a:pt x="225" y="738"/>
                    <a:pt x="214" y="738"/>
                  </a:cubicBezTo>
                  <a:lnTo>
                    <a:pt x="138" y="738"/>
                  </a:lnTo>
                  <a:cubicBezTo>
                    <a:pt x="133" y="738"/>
                    <a:pt x="132" y="737"/>
                    <a:pt x="132" y="732"/>
                  </a:cubicBezTo>
                  <a:lnTo>
                    <a:pt x="132" y="654"/>
                  </a:lnTo>
                  <a:close/>
                  <a:moveTo>
                    <a:pt x="214" y="760"/>
                  </a:moveTo>
                  <a:cubicBezTo>
                    <a:pt x="255" y="760"/>
                    <a:pt x="240" y="715"/>
                    <a:pt x="242" y="678"/>
                  </a:cubicBezTo>
                  <a:cubicBezTo>
                    <a:pt x="243" y="658"/>
                    <a:pt x="292" y="642"/>
                    <a:pt x="296" y="624"/>
                  </a:cubicBezTo>
                  <a:lnTo>
                    <a:pt x="290" y="624"/>
                  </a:lnTo>
                  <a:cubicBezTo>
                    <a:pt x="275" y="624"/>
                    <a:pt x="253" y="637"/>
                    <a:pt x="242" y="643"/>
                  </a:cubicBezTo>
                  <a:cubicBezTo>
                    <a:pt x="237" y="635"/>
                    <a:pt x="232" y="626"/>
                    <a:pt x="218" y="626"/>
                  </a:cubicBezTo>
                  <a:lnTo>
                    <a:pt x="134" y="626"/>
                  </a:lnTo>
                  <a:cubicBezTo>
                    <a:pt x="122" y="626"/>
                    <a:pt x="110" y="637"/>
                    <a:pt x="110" y="650"/>
                  </a:cubicBezTo>
                  <a:lnTo>
                    <a:pt x="110" y="736"/>
                  </a:lnTo>
                  <a:cubicBezTo>
                    <a:pt x="110" y="750"/>
                    <a:pt x="123" y="760"/>
                    <a:pt x="138" y="760"/>
                  </a:cubicBezTo>
                  <a:lnTo>
                    <a:pt x="214" y="760"/>
                  </a:lnTo>
                  <a:close/>
                  <a:moveTo>
                    <a:pt x="132" y="341"/>
                  </a:moveTo>
                  <a:cubicBezTo>
                    <a:pt x="132" y="336"/>
                    <a:pt x="133" y="335"/>
                    <a:pt x="138" y="335"/>
                  </a:cubicBezTo>
                  <a:lnTo>
                    <a:pt x="214" y="335"/>
                  </a:lnTo>
                  <a:cubicBezTo>
                    <a:pt x="219" y="335"/>
                    <a:pt x="221" y="336"/>
                    <a:pt x="221" y="341"/>
                  </a:cubicBezTo>
                  <a:cubicBezTo>
                    <a:pt x="221" y="346"/>
                    <a:pt x="184" y="371"/>
                    <a:pt x="180" y="371"/>
                  </a:cubicBezTo>
                  <a:cubicBezTo>
                    <a:pt x="175" y="371"/>
                    <a:pt x="164" y="354"/>
                    <a:pt x="151" y="354"/>
                  </a:cubicBezTo>
                  <a:cubicBezTo>
                    <a:pt x="145" y="354"/>
                    <a:pt x="136" y="361"/>
                    <a:pt x="136" y="367"/>
                  </a:cubicBezTo>
                  <a:lnTo>
                    <a:pt x="136" y="369"/>
                  </a:lnTo>
                  <a:cubicBezTo>
                    <a:pt x="136" y="378"/>
                    <a:pt x="166" y="406"/>
                    <a:pt x="173" y="410"/>
                  </a:cubicBezTo>
                  <a:lnTo>
                    <a:pt x="221" y="376"/>
                  </a:lnTo>
                  <a:lnTo>
                    <a:pt x="221" y="425"/>
                  </a:lnTo>
                  <a:lnTo>
                    <a:pt x="132" y="425"/>
                  </a:lnTo>
                  <a:lnTo>
                    <a:pt x="132" y="341"/>
                  </a:lnTo>
                  <a:close/>
                  <a:moveTo>
                    <a:pt x="240" y="330"/>
                  </a:moveTo>
                  <a:cubicBezTo>
                    <a:pt x="237" y="319"/>
                    <a:pt x="228" y="313"/>
                    <a:pt x="214" y="313"/>
                  </a:cubicBezTo>
                  <a:lnTo>
                    <a:pt x="138" y="313"/>
                  </a:lnTo>
                  <a:cubicBezTo>
                    <a:pt x="123" y="313"/>
                    <a:pt x="110" y="322"/>
                    <a:pt x="110" y="337"/>
                  </a:cubicBezTo>
                  <a:lnTo>
                    <a:pt x="110" y="423"/>
                  </a:lnTo>
                  <a:cubicBezTo>
                    <a:pt x="110" y="436"/>
                    <a:pt x="122" y="447"/>
                    <a:pt x="134" y="447"/>
                  </a:cubicBezTo>
                  <a:lnTo>
                    <a:pt x="218" y="447"/>
                  </a:lnTo>
                  <a:cubicBezTo>
                    <a:pt x="252" y="447"/>
                    <a:pt x="242" y="393"/>
                    <a:pt x="241" y="359"/>
                  </a:cubicBezTo>
                  <a:lnTo>
                    <a:pt x="296" y="313"/>
                  </a:lnTo>
                  <a:cubicBezTo>
                    <a:pt x="296" y="313"/>
                    <a:pt x="292" y="311"/>
                    <a:pt x="292" y="311"/>
                  </a:cubicBezTo>
                  <a:cubicBezTo>
                    <a:pt x="271" y="311"/>
                    <a:pt x="253" y="329"/>
                    <a:pt x="240" y="330"/>
                  </a:cubicBezTo>
                  <a:close/>
                  <a:moveTo>
                    <a:pt x="132" y="492"/>
                  </a:moveTo>
                  <a:lnTo>
                    <a:pt x="221" y="492"/>
                  </a:lnTo>
                  <a:lnTo>
                    <a:pt x="221" y="503"/>
                  </a:lnTo>
                  <a:lnTo>
                    <a:pt x="180" y="529"/>
                  </a:lnTo>
                  <a:lnTo>
                    <a:pt x="152" y="508"/>
                  </a:lnTo>
                  <a:cubicBezTo>
                    <a:pt x="145" y="513"/>
                    <a:pt x="136" y="515"/>
                    <a:pt x="136" y="524"/>
                  </a:cubicBezTo>
                  <a:cubicBezTo>
                    <a:pt x="136" y="531"/>
                    <a:pt x="167" y="565"/>
                    <a:pt x="173" y="565"/>
                  </a:cubicBezTo>
                  <a:cubicBezTo>
                    <a:pt x="183" y="565"/>
                    <a:pt x="209" y="536"/>
                    <a:pt x="221" y="533"/>
                  </a:cubicBezTo>
                  <a:lnTo>
                    <a:pt x="221" y="581"/>
                  </a:lnTo>
                  <a:lnTo>
                    <a:pt x="132" y="581"/>
                  </a:lnTo>
                  <a:lnTo>
                    <a:pt x="132" y="492"/>
                  </a:lnTo>
                  <a:close/>
                  <a:moveTo>
                    <a:pt x="242" y="487"/>
                  </a:moveTo>
                  <a:cubicBezTo>
                    <a:pt x="238" y="480"/>
                    <a:pt x="233" y="470"/>
                    <a:pt x="221" y="470"/>
                  </a:cubicBezTo>
                  <a:lnTo>
                    <a:pt x="132" y="470"/>
                  </a:lnTo>
                  <a:cubicBezTo>
                    <a:pt x="121" y="470"/>
                    <a:pt x="110" y="481"/>
                    <a:pt x="110" y="492"/>
                  </a:cubicBezTo>
                  <a:lnTo>
                    <a:pt x="110" y="581"/>
                  </a:lnTo>
                  <a:cubicBezTo>
                    <a:pt x="110" y="591"/>
                    <a:pt x="121" y="602"/>
                    <a:pt x="132" y="602"/>
                  </a:cubicBezTo>
                  <a:lnTo>
                    <a:pt x="221" y="602"/>
                  </a:lnTo>
                  <a:cubicBezTo>
                    <a:pt x="252" y="602"/>
                    <a:pt x="242" y="547"/>
                    <a:pt x="242" y="515"/>
                  </a:cubicBezTo>
                  <a:lnTo>
                    <a:pt x="296" y="469"/>
                  </a:lnTo>
                  <a:lnTo>
                    <a:pt x="289" y="465"/>
                  </a:lnTo>
                  <a:lnTo>
                    <a:pt x="242" y="487"/>
                  </a:lnTo>
                  <a:close/>
                  <a:moveTo>
                    <a:pt x="320" y="716"/>
                  </a:moveTo>
                  <a:cubicBezTo>
                    <a:pt x="320" y="721"/>
                    <a:pt x="322" y="723"/>
                    <a:pt x="327" y="723"/>
                  </a:cubicBezTo>
                  <a:lnTo>
                    <a:pt x="495" y="723"/>
                  </a:lnTo>
                  <a:cubicBezTo>
                    <a:pt x="500" y="723"/>
                    <a:pt x="502" y="721"/>
                    <a:pt x="502" y="716"/>
                  </a:cubicBezTo>
                  <a:lnTo>
                    <a:pt x="502" y="669"/>
                  </a:lnTo>
                  <a:cubicBezTo>
                    <a:pt x="502" y="664"/>
                    <a:pt x="500" y="663"/>
                    <a:pt x="495" y="663"/>
                  </a:cubicBezTo>
                  <a:lnTo>
                    <a:pt x="320" y="663"/>
                  </a:lnTo>
                  <a:lnTo>
                    <a:pt x="320" y="716"/>
                  </a:lnTo>
                  <a:close/>
                  <a:moveTo>
                    <a:pt x="320" y="565"/>
                  </a:moveTo>
                  <a:lnTo>
                    <a:pt x="502" y="565"/>
                  </a:lnTo>
                  <a:lnTo>
                    <a:pt x="502" y="507"/>
                  </a:lnTo>
                  <a:lnTo>
                    <a:pt x="320" y="507"/>
                  </a:lnTo>
                  <a:lnTo>
                    <a:pt x="320" y="565"/>
                  </a:lnTo>
                  <a:close/>
                  <a:moveTo>
                    <a:pt x="320" y="410"/>
                  </a:moveTo>
                  <a:lnTo>
                    <a:pt x="452" y="410"/>
                  </a:lnTo>
                  <a:lnTo>
                    <a:pt x="452" y="352"/>
                  </a:lnTo>
                  <a:lnTo>
                    <a:pt x="320" y="352"/>
                  </a:lnTo>
                  <a:lnTo>
                    <a:pt x="320" y="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40"/>
          <p:cNvGrpSpPr>
            <a:grpSpLocks/>
          </p:cNvGrpSpPr>
          <p:nvPr/>
        </p:nvGrpSpPr>
        <p:grpSpPr bwMode="auto">
          <a:xfrm>
            <a:off x="9901089" y="3057910"/>
            <a:ext cx="1010431" cy="1011755"/>
            <a:chOff x="0" y="0"/>
            <a:chExt cx="1155700" cy="1155698"/>
          </a:xfrm>
          <a:solidFill>
            <a:schemeClr val="bg1">
              <a:lumMod val="65000"/>
            </a:schemeClr>
          </a:solidFill>
        </p:grpSpPr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0" y="0"/>
              <a:ext cx="1155700" cy="1155698"/>
            </a:xfrm>
            <a:prstGeom prst="ellipse">
              <a:avLst/>
            </a:prstGeom>
            <a:solidFill>
              <a:schemeClr val="accent3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9" name="Freeform 36"/>
            <p:cNvSpPr>
              <a:spLocks noEditPoints="1"/>
            </p:cNvSpPr>
            <p:nvPr/>
          </p:nvSpPr>
          <p:spPr bwMode="auto">
            <a:xfrm>
              <a:off x="261937" y="217487"/>
              <a:ext cx="712788" cy="701675"/>
            </a:xfrm>
            <a:custGeom>
              <a:avLst/>
              <a:gdLst>
                <a:gd name="T0" fmla="*/ 188097 w 792"/>
                <a:gd name="T1" fmla="*/ 307152 h 779"/>
                <a:gd name="T2" fmla="*/ 249296 w 792"/>
                <a:gd name="T3" fmla="*/ 200865 h 779"/>
                <a:gd name="T4" fmla="*/ 350994 w 792"/>
                <a:gd name="T5" fmla="*/ 290938 h 779"/>
                <a:gd name="T6" fmla="*/ 264596 w 792"/>
                <a:gd name="T7" fmla="*/ 182850 h 779"/>
                <a:gd name="T8" fmla="*/ 350994 w 792"/>
                <a:gd name="T9" fmla="*/ 290938 h 779"/>
                <a:gd name="T10" fmla="*/ 350994 w 792"/>
                <a:gd name="T11" fmla="*/ 290938 h 779"/>
                <a:gd name="T12" fmla="*/ 420293 w 792"/>
                <a:gd name="T13" fmla="*/ 174743 h 779"/>
                <a:gd name="T14" fmla="*/ 442793 w 792"/>
                <a:gd name="T15" fmla="*/ 163034 h 779"/>
                <a:gd name="T16" fmla="*/ 445493 w 792"/>
                <a:gd name="T17" fmla="*/ 182850 h 779"/>
                <a:gd name="T18" fmla="*/ 439193 w 792"/>
                <a:gd name="T19" fmla="*/ 215276 h 779"/>
                <a:gd name="T20" fmla="*/ 418493 w 792"/>
                <a:gd name="T21" fmla="*/ 207170 h 779"/>
                <a:gd name="T22" fmla="*/ 393293 w 792"/>
                <a:gd name="T23" fmla="*/ 185552 h 779"/>
                <a:gd name="T24" fmla="*/ 410393 w 792"/>
                <a:gd name="T25" fmla="*/ 172942 h 779"/>
                <a:gd name="T26" fmla="*/ 442793 w 792"/>
                <a:gd name="T27" fmla="*/ 163034 h 779"/>
                <a:gd name="T28" fmla="*/ 337494 w 792"/>
                <a:gd name="T29" fmla="*/ 308953 h 779"/>
                <a:gd name="T30" fmla="*/ 325795 w 792"/>
                <a:gd name="T31" fmla="*/ 440461 h 779"/>
                <a:gd name="T32" fmla="*/ 371694 w 792"/>
                <a:gd name="T33" fmla="*/ 320663 h 779"/>
                <a:gd name="T34" fmla="*/ 280795 w 792"/>
                <a:gd name="T35" fmla="*/ 268420 h 779"/>
                <a:gd name="T36" fmla="*/ 246596 w 792"/>
                <a:gd name="T37" fmla="*/ 280130 h 779"/>
                <a:gd name="T38" fmla="*/ 292495 w 792"/>
                <a:gd name="T39" fmla="*/ 440461 h 779"/>
                <a:gd name="T40" fmla="*/ 280795 w 792"/>
                <a:gd name="T41" fmla="*/ 268420 h 779"/>
                <a:gd name="T42" fmla="*/ 416693 w 792"/>
                <a:gd name="T43" fmla="*/ 240497 h 779"/>
                <a:gd name="T44" fmla="*/ 404993 w 792"/>
                <a:gd name="T45" fmla="*/ 440461 h 779"/>
                <a:gd name="T46" fmla="*/ 450892 w 792"/>
                <a:gd name="T47" fmla="*/ 253107 h 779"/>
                <a:gd name="T48" fmla="*/ 201597 w 792"/>
                <a:gd name="T49" fmla="*/ 351288 h 779"/>
                <a:gd name="T50" fmla="*/ 167397 w 792"/>
                <a:gd name="T51" fmla="*/ 362997 h 779"/>
                <a:gd name="T52" fmla="*/ 213296 w 792"/>
                <a:gd name="T53" fmla="*/ 440461 h 779"/>
                <a:gd name="T54" fmla="*/ 201597 w 792"/>
                <a:gd name="T55" fmla="*/ 351288 h 779"/>
                <a:gd name="T56" fmla="*/ 122398 w 792"/>
                <a:gd name="T57" fmla="*/ 440461 h 779"/>
                <a:gd name="T58" fmla="*/ 110698 w 792"/>
                <a:gd name="T59" fmla="*/ 170240 h 779"/>
                <a:gd name="T60" fmla="*/ 134098 w 792"/>
                <a:gd name="T61" fmla="*/ 170240 h 779"/>
                <a:gd name="T62" fmla="*/ 477892 w 792"/>
                <a:gd name="T63" fmla="*/ 417042 h 779"/>
                <a:gd name="T64" fmla="*/ 477892 w 792"/>
                <a:gd name="T65" fmla="*/ 440461 h 779"/>
                <a:gd name="T66" fmla="*/ 110698 w 792"/>
                <a:gd name="T67" fmla="*/ 428751 h 779"/>
                <a:gd name="T68" fmla="*/ 477892 w 792"/>
                <a:gd name="T69" fmla="*/ 417042 h 779"/>
                <a:gd name="T70" fmla="*/ 611990 w 792"/>
                <a:gd name="T71" fmla="*/ 701675 h 779"/>
                <a:gd name="T72" fmla="*/ 436493 w 792"/>
                <a:gd name="T73" fmla="*/ 566564 h 779"/>
                <a:gd name="T74" fmla="*/ 0 w 792"/>
                <a:gd name="T75" fmla="*/ 299045 h 779"/>
                <a:gd name="T76" fmla="*/ 599390 w 792"/>
                <a:gd name="T77" fmla="*/ 299045 h 779"/>
                <a:gd name="T78" fmla="*/ 677689 w 792"/>
                <a:gd name="T79" fmla="*/ 544947 h 779"/>
                <a:gd name="T80" fmla="*/ 300595 w 792"/>
                <a:gd name="T81" fmla="*/ 561160 h 779"/>
                <a:gd name="T82" fmla="*/ 561591 w 792"/>
                <a:gd name="T83" fmla="*/ 299045 h 779"/>
                <a:gd name="T84" fmla="*/ 38699 w 792"/>
                <a:gd name="T85" fmla="*/ 299045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43"/>
          <p:cNvGrpSpPr>
            <a:grpSpLocks/>
          </p:cNvGrpSpPr>
          <p:nvPr/>
        </p:nvGrpSpPr>
        <p:grpSpPr bwMode="auto">
          <a:xfrm>
            <a:off x="9942728" y="4435177"/>
            <a:ext cx="1009042" cy="1011755"/>
            <a:chOff x="0" y="0"/>
            <a:chExt cx="1154113" cy="1155698"/>
          </a:xfrm>
          <a:solidFill>
            <a:schemeClr val="bg1">
              <a:lumMod val="65000"/>
            </a:schemeClr>
          </a:solidFill>
        </p:grpSpPr>
        <p:sp>
          <p:nvSpPr>
            <p:cNvPr id="86" name="Oval 32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8"/>
            </a:xfrm>
            <a:prstGeom prst="ellipse">
              <a:avLst/>
            </a:prstGeom>
            <a:solidFill>
              <a:schemeClr val="accent4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7" name="Freeform 37"/>
            <p:cNvSpPr>
              <a:spLocks noEditPoints="1"/>
            </p:cNvSpPr>
            <p:nvPr/>
          </p:nvSpPr>
          <p:spPr bwMode="auto">
            <a:xfrm>
              <a:off x="268287" y="254000"/>
              <a:ext cx="658813" cy="652462"/>
            </a:xfrm>
            <a:custGeom>
              <a:avLst/>
              <a:gdLst>
                <a:gd name="T0" fmla="*/ 594912 w 732"/>
                <a:gd name="T1" fmla="*/ 562343 h 724"/>
                <a:gd name="T2" fmla="*/ 526510 w 732"/>
                <a:gd name="T3" fmla="*/ 562343 h 724"/>
                <a:gd name="T4" fmla="*/ 431109 w 732"/>
                <a:gd name="T5" fmla="*/ 379401 h 724"/>
                <a:gd name="T6" fmla="*/ 421208 w 732"/>
                <a:gd name="T7" fmla="*/ 415449 h 724"/>
                <a:gd name="T8" fmla="*/ 369007 w 732"/>
                <a:gd name="T9" fmla="*/ 455101 h 724"/>
                <a:gd name="T10" fmla="*/ 540011 w 732"/>
                <a:gd name="T11" fmla="*/ 644351 h 724"/>
                <a:gd name="T12" fmla="*/ 649813 w 732"/>
                <a:gd name="T13" fmla="*/ 570454 h 724"/>
                <a:gd name="T14" fmla="*/ 568811 w 732"/>
                <a:gd name="T15" fmla="*/ 486643 h 724"/>
                <a:gd name="T16" fmla="*/ 449109 w 732"/>
                <a:gd name="T17" fmla="*/ 388413 h 724"/>
                <a:gd name="T18" fmla="*/ 237605 w 732"/>
                <a:gd name="T19" fmla="*/ 231606 h 724"/>
                <a:gd name="T20" fmla="*/ 273605 w 732"/>
                <a:gd name="T21" fmla="*/ 221693 h 724"/>
                <a:gd name="T22" fmla="*/ 283506 w 732"/>
                <a:gd name="T23" fmla="*/ 186546 h 724"/>
                <a:gd name="T24" fmla="*/ 292506 w 732"/>
                <a:gd name="T25" fmla="*/ 153202 h 724"/>
                <a:gd name="T26" fmla="*/ 126903 w 732"/>
                <a:gd name="T27" fmla="*/ 14419 h 724"/>
                <a:gd name="T28" fmla="*/ 104402 w 732"/>
                <a:gd name="T29" fmla="*/ 184744 h 724"/>
                <a:gd name="T30" fmla="*/ 900 w 732"/>
                <a:gd name="T31" fmla="*/ 141487 h 724"/>
                <a:gd name="T32" fmla="*/ 196204 w 732"/>
                <a:gd name="T33" fmla="*/ 281171 h 724"/>
                <a:gd name="T34" fmla="*/ 221404 w 732"/>
                <a:gd name="T35" fmla="*/ 248729 h 724"/>
                <a:gd name="T36" fmla="*/ 634513 w 732"/>
                <a:gd name="T37" fmla="*/ 63985 h 724"/>
                <a:gd name="T38" fmla="*/ 546311 w 732"/>
                <a:gd name="T39" fmla="*/ 0 h 724"/>
                <a:gd name="T40" fmla="*/ 309606 w 732"/>
                <a:gd name="T41" fmla="*/ 211780 h 724"/>
                <a:gd name="T42" fmla="*/ 275405 w 732"/>
                <a:gd name="T43" fmla="*/ 260444 h 724"/>
                <a:gd name="T44" fmla="*/ 246605 w 732"/>
                <a:gd name="T45" fmla="*/ 274863 h 724"/>
                <a:gd name="T46" fmla="*/ 250205 w 732"/>
                <a:gd name="T47" fmla="*/ 364982 h 724"/>
                <a:gd name="T48" fmla="*/ 58501 w 732"/>
                <a:gd name="T49" fmla="*/ 530801 h 724"/>
                <a:gd name="T50" fmla="*/ 37801 w 732"/>
                <a:gd name="T51" fmla="*/ 652462 h 724"/>
                <a:gd name="T52" fmla="*/ 136803 w 732"/>
                <a:gd name="T53" fmla="*/ 553331 h 724"/>
                <a:gd name="T54" fmla="*/ 291606 w 732"/>
                <a:gd name="T55" fmla="*/ 406437 h 724"/>
                <a:gd name="T56" fmla="*/ 378907 w 732"/>
                <a:gd name="T57" fmla="*/ 406437 h 724"/>
                <a:gd name="T58" fmla="*/ 404108 w 732"/>
                <a:gd name="T59" fmla="*/ 352366 h 724"/>
                <a:gd name="T60" fmla="*/ 441009 w 732"/>
                <a:gd name="T61" fmla="*/ 344255 h 724"/>
                <a:gd name="T62" fmla="*/ 634513 w 732"/>
                <a:gd name="T63" fmla="*/ 63985 h 7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2" h="724">
                  <a:moveTo>
                    <a:pt x="623" y="586"/>
                  </a:moveTo>
                  <a:cubicBezTo>
                    <a:pt x="644" y="586"/>
                    <a:pt x="661" y="603"/>
                    <a:pt x="661" y="624"/>
                  </a:cubicBezTo>
                  <a:cubicBezTo>
                    <a:pt x="661" y="645"/>
                    <a:pt x="644" y="662"/>
                    <a:pt x="623" y="662"/>
                  </a:cubicBezTo>
                  <a:cubicBezTo>
                    <a:pt x="602" y="662"/>
                    <a:pt x="585" y="645"/>
                    <a:pt x="585" y="624"/>
                  </a:cubicBezTo>
                  <a:cubicBezTo>
                    <a:pt x="585" y="603"/>
                    <a:pt x="602" y="586"/>
                    <a:pt x="623" y="586"/>
                  </a:cubicBezTo>
                  <a:close/>
                  <a:moveTo>
                    <a:pt x="479" y="421"/>
                  </a:moveTo>
                  <a:lnTo>
                    <a:pt x="489" y="441"/>
                  </a:lnTo>
                  <a:lnTo>
                    <a:pt x="468" y="461"/>
                  </a:lnTo>
                  <a:lnTo>
                    <a:pt x="449" y="480"/>
                  </a:lnTo>
                  <a:cubicBezTo>
                    <a:pt x="438" y="491"/>
                    <a:pt x="425" y="500"/>
                    <a:pt x="410" y="505"/>
                  </a:cubicBezTo>
                  <a:lnTo>
                    <a:pt x="539" y="633"/>
                  </a:lnTo>
                  <a:lnTo>
                    <a:pt x="600" y="715"/>
                  </a:lnTo>
                  <a:lnTo>
                    <a:pt x="632" y="724"/>
                  </a:lnTo>
                  <a:lnTo>
                    <a:pt x="722" y="633"/>
                  </a:lnTo>
                  <a:lnTo>
                    <a:pt x="713" y="600"/>
                  </a:lnTo>
                  <a:lnTo>
                    <a:pt x="632" y="540"/>
                  </a:lnTo>
                  <a:lnTo>
                    <a:pt x="511" y="419"/>
                  </a:lnTo>
                  <a:lnTo>
                    <a:pt x="499" y="431"/>
                  </a:lnTo>
                  <a:lnTo>
                    <a:pt x="479" y="421"/>
                  </a:lnTo>
                  <a:close/>
                  <a:moveTo>
                    <a:pt x="264" y="257"/>
                  </a:moveTo>
                  <a:lnTo>
                    <a:pt x="285" y="237"/>
                  </a:lnTo>
                  <a:lnTo>
                    <a:pt x="304" y="246"/>
                  </a:lnTo>
                  <a:lnTo>
                    <a:pt x="294" y="227"/>
                  </a:lnTo>
                  <a:lnTo>
                    <a:pt x="315" y="207"/>
                  </a:lnTo>
                  <a:lnTo>
                    <a:pt x="317" y="205"/>
                  </a:lnTo>
                  <a:cubicBezTo>
                    <a:pt x="322" y="193"/>
                    <a:pt x="325" y="181"/>
                    <a:pt x="325" y="170"/>
                  </a:cubicBezTo>
                  <a:cubicBezTo>
                    <a:pt x="325" y="84"/>
                    <a:pt x="242" y="0"/>
                    <a:pt x="156" y="1"/>
                  </a:cubicBezTo>
                  <a:cubicBezTo>
                    <a:pt x="156" y="1"/>
                    <a:pt x="146" y="11"/>
                    <a:pt x="141" y="16"/>
                  </a:cubicBezTo>
                  <a:cubicBezTo>
                    <a:pt x="210" y="85"/>
                    <a:pt x="204" y="74"/>
                    <a:pt x="204" y="116"/>
                  </a:cubicBezTo>
                  <a:cubicBezTo>
                    <a:pt x="204" y="151"/>
                    <a:pt x="149" y="205"/>
                    <a:pt x="116" y="205"/>
                  </a:cubicBezTo>
                  <a:cubicBezTo>
                    <a:pt x="72" y="205"/>
                    <a:pt x="86" y="212"/>
                    <a:pt x="16" y="142"/>
                  </a:cubicBezTo>
                  <a:cubicBezTo>
                    <a:pt x="10" y="147"/>
                    <a:pt x="1" y="157"/>
                    <a:pt x="1" y="157"/>
                  </a:cubicBezTo>
                  <a:cubicBezTo>
                    <a:pt x="2" y="243"/>
                    <a:pt x="83" y="325"/>
                    <a:pt x="169" y="325"/>
                  </a:cubicBezTo>
                  <a:cubicBezTo>
                    <a:pt x="185" y="325"/>
                    <a:pt x="201" y="320"/>
                    <a:pt x="218" y="312"/>
                  </a:cubicBezTo>
                  <a:lnTo>
                    <a:pt x="221" y="315"/>
                  </a:lnTo>
                  <a:cubicBezTo>
                    <a:pt x="226" y="301"/>
                    <a:pt x="234" y="288"/>
                    <a:pt x="246" y="276"/>
                  </a:cubicBezTo>
                  <a:lnTo>
                    <a:pt x="264" y="257"/>
                  </a:lnTo>
                  <a:close/>
                  <a:moveTo>
                    <a:pt x="705" y="71"/>
                  </a:moveTo>
                  <a:lnTo>
                    <a:pt x="655" y="20"/>
                  </a:lnTo>
                  <a:cubicBezTo>
                    <a:pt x="642" y="7"/>
                    <a:pt x="624" y="0"/>
                    <a:pt x="607" y="0"/>
                  </a:cubicBezTo>
                  <a:cubicBezTo>
                    <a:pt x="589" y="0"/>
                    <a:pt x="572" y="7"/>
                    <a:pt x="558" y="20"/>
                  </a:cubicBezTo>
                  <a:lnTo>
                    <a:pt x="344" y="235"/>
                  </a:lnTo>
                  <a:cubicBezTo>
                    <a:pt x="350" y="248"/>
                    <a:pt x="345" y="267"/>
                    <a:pt x="335" y="277"/>
                  </a:cubicBezTo>
                  <a:cubicBezTo>
                    <a:pt x="328" y="284"/>
                    <a:pt x="317" y="289"/>
                    <a:pt x="306" y="289"/>
                  </a:cubicBezTo>
                  <a:cubicBezTo>
                    <a:pt x="302" y="289"/>
                    <a:pt x="297" y="288"/>
                    <a:pt x="293" y="286"/>
                  </a:cubicBezTo>
                  <a:lnTo>
                    <a:pt x="274" y="305"/>
                  </a:lnTo>
                  <a:cubicBezTo>
                    <a:pt x="247" y="331"/>
                    <a:pt x="247" y="375"/>
                    <a:pt x="274" y="401"/>
                  </a:cubicBezTo>
                  <a:lnTo>
                    <a:pt x="278" y="405"/>
                  </a:lnTo>
                  <a:lnTo>
                    <a:pt x="110" y="572"/>
                  </a:lnTo>
                  <a:lnTo>
                    <a:pt x="65" y="589"/>
                  </a:lnTo>
                  <a:lnTo>
                    <a:pt x="0" y="682"/>
                  </a:lnTo>
                  <a:lnTo>
                    <a:pt x="42" y="724"/>
                  </a:lnTo>
                  <a:lnTo>
                    <a:pt x="135" y="659"/>
                  </a:lnTo>
                  <a:lnTo>
                    <a:pt x="152" y="614"/>
                  </a:lnTo>
                  <a:lnTo>
                    <a:pt x="319" y="447"/>
                  </a:lnTo>
                  <a:lnTo>
                    <a:pt x="324" y="451"/>
                  </a:lnTo>
                  <a:cubicBezTo>
                    <a:pt x="338" y="465"/>
                    <a:pt x="355" y="471"/>
                    <a:pt x="373" y="471"/>
                  </a:cubicBezTo>
                  <a:cubicBezTo>
                    <a:pt x="390" y="471"/>
                    <a:pt x="408" y="465"/>
                    <a:pt x="421" y="451"/>
                  </a:cubicBezTo>
                  <a:lnTo>
                    <a:pt x="440" y="433"/>
                  </a:lnTo>
                  <a:cubicBezTo>
                    <a:pt x="434" y="420"/>
                    <a:pt x="438" y="401"/>
                    <a:pt x="449" y="391"/>
                  </a:cubicBezTo>
                  <a:cubicBezTo>
                    <a:pt x="456" y="384"/>
                    <a:pt x="467" y="379"/>
                    <a:pt x="477" y="379"/>
                  </a:cubicBezTo>
                  <a:cubicBezTo>
                    <a:pt x="482" y="379"/>
                    <a:pt x="487" y="380"/>
                    <a:pt x="490" y="382"/>
                  </a:cubicBezTo>
                  <a:lnTo>
                    <a:pt x="705" y="167"/>
                  </a:lnTo>
                  <a:cubicBezTo>
                    <a:pt x="732" y="140"/>
                    <a:pt x="732" y="97"/>
                    <a:pt x="70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TextBox 46"/>
          <p:cNvSpPr txBox="1">
            <a:spLocks noChangeArrowheads="1"/>
          </p:cNvSpPr>
          <p:nvPr/>
        </p:nvSpPr>
        <p:spPr bwMode="auto">
          <a:xfrm>
            <a:off x="2061680" y="2048933"/>
            <a:ext cx="2815119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拥有一技之长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79" name="TextBox 47"/>
          <p:cNvSpPr txBox="1">
            <a:spLocks noChangeArrowheads="1"/>
          </p:cNvSpPr>
          <p:nvPr/>
        </p:nvSpPr>
        <p:spPr bwMode="auto">
          <a:xfrm>
            <a:off x="1995061" y="2553246"/>
            <a:ext cx="2949472" cy="6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有一技傍身，才可能有持续而稳定的收入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TextBox 48"/>
          <p:cNvSpPr txBox="1">
            <a:spLocks noChangeArrowheads="1"/>
          </p:cNvSpPr>
          <p:nvPr/>
        </p:nvSpPr>
        <p:spPr bwMode="auto">
          <a:xfrm>
            <a:off x="7636917" y="2048933"/>
            <a:ext cx="2353750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平常和自由的心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81" name="TextBox 49"/>
          <p:cNvSpPr txBox="1">
            <a:spLocks noChangeArrowheads="1"/>
          </p:cNvSpPr>
          <p:nvPr/>
        </p:nvSpPr>
        <p:spPr bwMode="auto">
          <a:xfrm>
            <a:off x="6587067" y="2553246"/>
            <a:ext cx="3293204" cy="8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保有一个平常和自由的心，过</a:t>
            </a:r>
            <a:r>
              <a:rPr lang="zh-CN" altLang="en-US" sz="1800" dirty="0" smtClean="0">
                <a:solidFill>
                  <a:schemeClr val="tx1"/>
                </a:solidFill>
              </a:rPr>
              <a:t>上</a:t>
            </a:r>
            <a:r>
              <a:rPr lang="zh-CN" altLang="en-US" sz="1800" dirty="0" smtClean="0">
                <a:solidFill>
                  <a:schemeClr val="tx1"/>
                </a:solidFill>
              </a:rPr>
              <a:t>符合实际的内心</a:t>
            </a:r>
            <a:r>
              <a:rPr lang="zh-CN" altLang="en-US" sz="1800" dirty="0" smtClean="0">
                <a:solidFill>
                  <a:schemeClr val="tx1"/>
                </a:solidFill>
              </a:rPr>
              <a:t>期待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zh-CN" altLang="en-US" sz="1800" dirty="0" smtClean="0">
                <a:solidFill>
                  <a:schemeClr val="tx1"/>
                </a:solidFill>
              </a:rPr>
              <a:t>自己</a:t>
            </a:r>
            <a:r>
              <a:rPr lang="zh-CN" altLang="en-US" sz="1800" dirty="0" smtClean="0">
                <a:solidFill>
                  <a:schemeClr val="tx1"/>
                </a:solidFill>
              </a:rPr>
              <a:t>真实想要的</a:t>
            </a:r>
            <a:r>
              <a:rPr lang="zh-CN" altLang="en-US" sz="1800" dirty="0" smtClean="0">
                <a:solidFill>
                  <a:schemeClr val="tx1"/>
                </a:solidFill>
              </a:rPr>
              <a:t>生活</a:t>
            </a:r>
            <a:r>
              <a:rPr lang="en-US" altLang="zh-CN" sz="1800" dirty="0" smtClean="0">
                <a:solidFill>
                  <a:schemeClr val="tx1"/>
                </a:solidFill>
              </a:rPr>
              <a:t>,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82" name="TextBox 50"/>
          <p:cNvSpPr txBox="1">
            <a:spLocks noChangeArrowheads="1"/>
          </p:cNvSpPr>
          <p:nvPr/>
        </p:nvSpPr>
        <p:spPr bwMode="auto">
          <a:xfrm>
            <a:off x="1693355" y="6054264"/>
            <a:ext cx="2997178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学会自我教育与更新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83" name="TextBox 51"/>
          <p:cNvSpPr txBox="1">
            <a:spLocks noChangeArrowheads="1"/>
          </p:cNvSpPr>
          <p:nvPr/>
        </p:nvSpPr>
        <p:spPr bwMode="auto">
          <a:xfrm>
            <a:off x="1995061" y="4809067"/>
            <a:ext cx="3423606" cy="11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人生不是线性的，不要以为一班车就能把你从现在的位置带到你所期望的位置。不存在一劳永逸的情况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4" name="TextBox 52"/>
          <p:cNvSpPr txBox="1">
            <a:spLocks noChangeArrowheads="1"/>
          </p:cNvSpPr>
          <p:nvPr/>
        </p:nvSpPr>
        <p:spPr bwMode="auto">
          <a:xfrm>
            <a:off x="7264401" y="6054264"/>
            <a:ext cx="3234248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让工作与兴趣建立联系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85" name="TextBox 53"/>
          <p:cNvSpPr txBox="1">
            <a:spLocks noChangeArrowheads="1"/>
          </p:cNvSpPr>
          <p:nvPr/>
        </p:nvSpPr>
        <p:spPr bwMode="auto">
          <a:xfrm>
            <a:off x="6841067" y="4758268"/>
            <a:ext cx="3039204" cy="11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工作带来收入，兴趣带来价值感。财务自由不只有钱，而是一种价值被认可，收入满足需求的状态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人生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9533" y="2761860"/>
            <a:ext cx="6286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i="1" dirty="0" smtClean="0"/>
              <a:t>如果你有一百万，你会用来做什么事情</a:t>
            </a:r>
            <a:r>
              <a:rPr lang="zh-CN" altLang="en-US" sz="2600" b="1" i="1" dirty="0" smtClean="0"/>
              <a:t>？</a:t>
            </a:r>
            <a:endParaRPr lang="zh-CN" altLang="en-US" sz="2600" b="1" i="1" dirty="0"/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>
            <a:extLst>
              <a:ext uri="{FF2B5EF4-FFF2-40B4-BE49-F238E27FC236}">
                <a16:creationId xmlns="" xmlns:a16="http://schemas.microsoft.com/office/drawing/2014/main" id="{63120D12-FE94-4606-8069-50689EE8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="" xmlns:a16="http://schemas.microsoft.com/office/drawing/2014/main" id="{8B512DC7-300D-4210-A41E-42FB36991E9E}"/>
              </a:ext>
            </a:extLst>
          </p:cNvPr>
          <p:cNvSpPr/>
          <p:nvPr/>
        </p:nvSpPr>
        <p:spPr>
          <a:xfrm>
            <a:off x="-53220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="" xmlns:a16="http://schemas.microsoft.com/office/drawing/2014/main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F978CFE-16BB-4CF5-BC84-BDA91949BA0B}"/>
              </a:ext>
            </a:extLst>
          </p:cNvPr>
          <p:cNvSpPr txBox="1"/>
          <p:nvPr/>
        </p:nvSpPr>
        <p:spPr>
          <a:xfrm>
            <a:off x="1332957" y="2591459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819AA1A6-D93E-4DB4-BADD-A8D07C38C156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6892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017" r="22235"/>
          <a:stretch/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B4B2360-7218-48B5-AE5D-F4365A4C9468}"/>
              </a:ext>
            </a:extLst>
          </p:cNvPr>
          <p:cNvSpPr/>
          <p:nvPr/>
        </p:nvSpPr>
        <p:spPr>
          <a:xfrm>
            <a:off x="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587097"/>
            <a:ext cx="760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了解财务自由，积极面对生活，追求自己真实想要的生活。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5" y="1555342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56" y="1363658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5" y="5784653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8"/>
            <a:ext cx="60219" cy="1043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0316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3ECCECFB-8A2B-42E3-BB90-84B05A511565}"/>
              </a:ext>
            </a:extLst>
          </p:cNvPr>
          <p:cNvGrpSpPr/>
          <p:nvPr/>
        </p:nvGrpSpPr>
        <p:grpSpPr>
          <a:xfrm>
            <a:off x="729247" y="2369470"/>
            <a:ext cx="5271021" cy="1650607"/>
            <a:chOff x="345182" y="2332391"/>
            <a:chExt cx="5271021" cy="1650607"/>
          </a:xfrm>
        </p:grpSpPr>
        <p:sp>
          <p:nvSpPr>
            <p:cNvPr id="2" name="文本框 1">
              <a:extLst>
                <a:ext uri="{FF2B5EF4-FFF2-40B4-BE49-F238E27FC236}">
                  <a16:creationId xmlns="" xmlns:a16="http://schemas.microsoft.com/office/drawing/2014/main" id="{2871A151-4299-4FEA-AEED-88771DC8FE9A}"/>
                </a:ext>
              </a:extLst>
            </p:cNvPr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DEDE40B-7AB0-4730-8567-A24599FF8BAA}"/>
                </a:ext>
              </a:extLst>
            </p:cNvPr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2B21ED84-23FD-4FBF-B40A-00DCAA6BAFEE}"/>
                </a:ext>
              </a:extLst>
            </p:cNvPr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D43511E3-9523-485E-913F-7199E1F70272}"/>
              </a:ext>
            </a:extLst>
          </p:cNvPr>
          <p:cNvGrpSpPr/>
          <p:nvPr/>
        </p:nvGrpSpPr>
        <p:grpSpPr>
          <a:xfrm>
            <a:off x="7018917" y="1383062"/>
            <a:ext cx="2658420" cy="4091878"/>
            <a:chOff x="8175290" y="1757609"/>
            <a:chExt cx="2658421" cy="4091878"/>
          </a:xfrm>
        </p:grpSpPr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F59C157-714D-4AA7-8082-EE86C700A2B2}"/>
                </a:ext>
              </a:extLst>
            </p:cNvPr>
            <p:cNvSpPr txBox="1"/>
            <p:nvPr/>
          </p:nvSpPr>
          <p:spPr>
            <a:xfrm>
              <a:off x="9007568" y="1781014"/>
              <a:ext cx="162095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A184154C-8112-4CE4-A52B-44F73641C7A3}"/>
                </a:ext>
              </a:extLst>
            </p:cNvPr>
            <p:cNvSpPr txBox="1"/>
            <p:nvPr/>
          </p:nvSpPr>
          <p:spPr>
            <a:xfrm>
              <a:off x="8175290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A7807FB4-0BE9-4940-9960-80E3DEF1B4C0}"/>
                </a:ext>
              </a:extLst>
            </p:cNvPr>
            <p:cNvSpPr txBox="1"/>
            <p:nvPr/>
          </p:nvSpPr>
          <p:spPr>
            <a:xfrm>
              <a:off x="9007569" y="2867974"/>
              <a:ext cx="1826142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8AB1FC5-DE30-41B7-A72F-5700F344ECE1}"/>
                </a:ext>
              </a:extLst>
            </p:cNvPr>
            <p:cNvSpPr txBox="1"/>
            <p:nvPr/>
          </p:nvSpPr>
          <p:spPr>
            <a:xfrm>
              <a:off x="8175290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8A691021-8A29-4525-88E3-6ABFFEC1A7CF}"/>
                </a:ext>
              </a:extLst>
            </p:cNvPr>
            <p:cNvSpPr txBox="1"/>
            <p:nvPr/>
          </p:nvSpPr>
          <p:spPr>
            <a:xfrm>
              <a:off x="9007569" y="3954936"/>
              <a:ext cx="1415773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E24CF56E-54A3-4AB8-A02E-C2A9A0D5CE84}"/>
                </a:ext>
              </a:extLst>
            </p:cNvPr>
            <p:cNvSpPr txBox="1"/>
            <p:nvPr/>
          </p:nvSpPr>
          <p:spPr>
            <a:xfrm>
              <a:off x="8175290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7E63000E-6151-4B4D-A526-7607F5A8E7E3}"/>
                </a:ext>
              </a:extLst>
            </p:cNvPr>
            <p:cNvSpPr txBox="1"/>
            <p:nvPr/>
          </p:nvSpPr>
          <p:spPr>
            <a:xfrm>
              <a:off x="9007569" y="5041896"/>
              <a:ext cx="130798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思考人生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FEAE2CCE-B35E-4932-B5A1-77F0FA08E6E5}"/>
                </a:ext>
              </a:extLst>
            </p:cNvPr>
            <p:cNvSpPr txBox="1"/>
            <p:nvPr/>
          </p:nvSpPr>
          <p:spPr>
            <a:xfrm>
              <a:off x="8175290" y="501849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2532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709987" y="1748110"/>
            <a:ext cx="10605503" cy="201492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2433" y="2385725"/>
            <a:ext cx="974655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dirty="0" smtClean="0"/>
              <a:t>昨天有人说我穷，</a:t>
            </a:r>
            <a:endParaRPr lang="en-US" altLang="zh-CN" sz="2400" dirty="0" smtClean="0"/>
          </a:p>
          <a:p>
            <a:pPr latinLnBrk="1"/>
            <a:endParaRPr lang="en-US" altLang="zh-CN" sz="2400" dirty="0" smtClean="0"/>
          </a:p>
          <a:p>
            <a:pPr latinLnBrk="1"/>
            <a:r>
              <a:rPr lang="zh-CN" altLang="en-US" sz="2400" dirty="0" smtClean="0"/>
              <a:t>我站阳台上，想了一个晚上：</a:t>
            </a:r>
            <a:r>
              <a:rPr lang="zh-CN" altLang="en-US" sz="2400" b="1" i="1" dirty="0" smtClean="0"/>
              <a:t>究竟是谁 走漏的风声</a:t>
            </a:r>
            <a:r>
              <a:rPr lang="en-US" altLang="zh-CN" sz="2400" b="1" i="1" dirty="0" smtClean="0"/>
              <a:t>……</a:t>
            </a:r>
            <a:endParaRPr lang="zh-CN" altLang="en-US" sz="2400" b="1" i="1" dirty="0"/>
          </a:p>
        </p:txBody>
      </p:sp>
      <p:sp>
        <p:nvSpPr>
          <p:cNvPr id="12" name="矩形 93"/>
          <p:cNvSpPr/>
          <p:nvPr/>
        </p:nvSpPr>
        <p:spPr>
          <a:xfrm>
            <a:off x="655603" y="1683770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93"/>
          <p:cNvSpPr/>
          <p:nvPr/>
        </p:nvSpPr>
        <p:spPr>
          <a:xfrm rot="10800000">
            <a:off x="10956902" y="3411252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3466" y="4809067"/>
            <a:ext cx="111876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不是我吹牛，</a:t>
            </a:r>
            <a:r>
              <a:rPr lang="zh-CN" altLang="en-US" sz="2000" b="1" dirty="0" smtClean="0"/>
              <a:t>马云、马明哲、马化腾 、李嘉诚 还有我</a:t>
            </a:r>
            <a:r>
              <a:rPr lang="zh-CN" altLang="en-US" sz="2000" dirty="0" smtClean="0"/>
              <a:t>，我们五人的资产加起来足以撼动整个亚洲</a:t>
            </a:r>
            <a:endParaRPr lang="en-US" altLang="zh-CN" sz="2000" dirty="0" smtClean="0"/>
          </a:p>
          <a:p>
            <a:r>
              <a:rPr lang="zh-CN" altLang="en-US" sz="2000" dirty="0" smtClean="0"/>
              <a:t>甚至世界的经济体系。</a:t>
            </a:r>
          </a:p>
          <a:p>
            <a:endParaRPr lang="zh-CN" altLang="en-US" dirty="0"/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56948" y="846905"/>
            <a:ext cx="1068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轻松一刻</a:t>
            </a:r>
            <a:r>
              <a:rPr lang="zh-CN" altLang="en-US" sz="20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 何以解忧，唯有暴富</a:t>
            </a:r>
            <a:endParaRPr lang="zh-CN" altLang="en-US" sz="20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财务自由的概念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9987" y="1748110"/>
            <a:ext cx="10605503" cy="201492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4699" y="1826925"/>
            <a:ext cx="974655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财务自由是引自西方投资理财中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Financial Freedom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的一个概念。</a:t>
            </a:r>
            <a:r>
              <a:rPr lang="zh-CN" altLang="en-US" sz="2400" dirty="0" smtClean="0"/>
              <a:t>指你无需为生活开销而努力为钱工作的状态。简单地说，你的资产产生的被动收入必须至少要等于或超过你的日常开支。这是我们大多数人最渴望达到的状态，如果进入这种状态，我们就可以称之</a:t>
            </a:r>
            <a:r>
              <a:rPr lang="zh-CN" altLang="en-US" sz="2400" b="1" dirty="0" smtClean="0"/>
              <a:t>财务自由</a:t>
            </a:r>
            <a:r>
              <a:rPr lang="zh-CN" altLang="en-US" sz="2400" dirty="0" smtClean="0"/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655603" y="1683770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93"/>
          <p:cNvSpPr/>
          <p:nvPr/>
        </p:nvSpPr>
        <p:spPr>
          <a:xfrm rot="10800000">
            <a:off x="10956902" y="3411252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740910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7252" y="4834527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有一定量的净资产</a:t>
            </a:r>
            <a:endParaRPr lang="zh-CN" altLang="en-US" sz="2000" b="1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448859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063441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046" y="4834527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不必为钱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而工作</a:t>
            </a:r>
            <a:endParaRPr lang="zh-CN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23628" y="4834527"/>
            <a:ext cx="139906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保持财产性收入的净现金流入</a:t>
            </a:r>
          </a:p>
          <a:p>
            <a:pPr algn="ctr"/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067623" y="2061062"/>
            <a:ext cx="10255697" cy="4400697"/>
            <a:chOff x="825376" y="1347614"/>
            <a:chExt cx="7134688" cy="3061479"/>
          </a:xfrm>
        </p:grpSpPr>
        <p:sp>
          <p:nvSpPr>
            <p:cNvPr id="117" name="箭头3"/>
            <p:cNvSpPr>
              <a:spLocks/>
            </p:cNvSpPr>
            <p:nvPr/>
          </p:nvSpPr>
          <p:spPr bwMode="gray">
            <a:xfrm flipV="1">
              <a:off x="1391522" y="2889667"/>
              <a:ext cx="819764" cy="114053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箭头2"/>
            <p:cNvSpPr>
              <a:spLocks/>
            </p:cNvSpPr>
            <p:nvPr/>
          </p:nvSpPr>
          <p:spPr bwMode="gray">
            <a:xfrm rot="16200000">
              <a:off x="1607533" y="2415012"/>
              <a:ext cx="243647" cy="974403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箭头1"/>
            <p:cNvSpPr>
              <a:spLocks/>
            </p:cNvSpPr>
            <p:nvPr/>
          </p:nvSpPr>
          <p:spPr bwMode="gray">
            <a:xfrm>
              <a:off x="1386251" y="1643759"/>
              <a:ext cx="819764" cy="132119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1"/>
            <p:cNvSpPr>
              <a:spLocks noChangeArrowheads="1"/>
            </p:cNvSpPr>
            <p:nvPr/>
          </p:nvSpPr>
          <p:spPr bwMode="gray">
            <a:xfrm>
              <a:off x="3381955" y="1352205"/>
              <a:ext cx="4578109" cy="896993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大部分人的工作都是为了讨生活即为个人或家庭，为供房供车，为维持一个体面的生活。如果你可以不必为钱而工作，而是为兴趣而工作，那你有幸在通往财务自由的路上迈出了重要的一步。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标题1"/>
            <p:cNvSpPr>
              <a:spLocks noChangeArrowheads="1"/>
            </p:cNvSpPr>
            <p:nvPr/>
          </p:nvSpPr>
          <p:spPr bwMode="gray">
            <a:xfrm>
              <a:off x="2305985" y="1347614"/>
              <a:ext cx="931954" cy="901585"/>
            </a:xfrm>
            <a:prstGeom prst="roundRect">
              <a:avLst>
                <a:gd name="adj" fmla="val 11921"/>
              </a:avLst>
            </a:prstGeom>
            <a:solidFill>
              <a:schemeClr val="accent2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不必为钱而工作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文本2"/>
            <p:cNvSpPr>
              <a:spLocks noChangeArrowheads="1"/>
            </p:cNvSpPr>
            <p:nvPr/>
          </p:nvSpPr>
          <p:spPr bwMode="gray">
            <a:xfrm>
              <a:off x="3381955" y="2442238"/>
              <a:ext cx="4578109" cy="894027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除了工资收入外，财产性收入是达至财务自由一个很重要的指标。即保证不工作的时候也有净现金流入。</a:t>
              </a:r>
              <a:endParaRPr lang="en-US" altLang="zh-CN" dirty="0" smtClean="0"/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财产性收入可以来自房租、股票红利、债卷利息。</a:t>
              </a:r>
              <a:endParaRPr lang="zh-CN" altLang="zh-CN" dirty="0" smtClean="0"/>
            </a:p>
          </p:txBody>
        </p:sp>
        <p:sp>
          <p:nvSpPr>
            <p:cNvPr id="123" name="标题2"/>
            <p:cNvSpPr>
              <a:spLocks noChangeArrowheads="1"/>
            </p:cNvSpPr>
            <p:nvPr/>
          </p:nvSpPr>
          <p:spPr bwMode="gray">
            <a:xfrm>
              <a:off x="2305985" y="2442238"/>
              <a:ext cx="931955" cy="894027"/>
            </a:xfrm>
            <a:prstGeom prst="roundRect">
              <a:avLst>
                <a:gd name="adj" fmla="val 11921"/>
              </a:avLst>
            </a:prstGeom>
            <a:solidFill>
              <a:schemeClr val="accent3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保持财产性收入净现金流入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文本3"/>
            <p:cNvSpPr>
              <a:spLocks noChangeArrowheads="1"/>
            </p:cNvSpPr>
            <p:nvPr/>
          </p:nvSpPr>
          <p:spPr bwMode="ltGray">
            <a:xfrm>
              <a:off x="3381955" y="3523042"/>
              <a:ext cx="4578109" cy="886051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财务自由一个定量的概念，净资产</a:t>
              </a:r>
              <a:r>
                <a:rPr lang="en-US" altLang="en-US" dirty="0" smtClean="0"/>
                <a:t>Net Wealth </a:t>
              </a:r>
              <a:r>
                <a:rPr lang="zh-CN" altLang="en-US" dirty="0" smtClean="0"/>
                <a:t>，</a:t>
              </a:r>
              <a:endParaRPr lang="en-US" altLang="zh-CN" dirty="0" smtClean="0"/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净资产</a:t>
              </a:r>
              <a:r>
                <a:rPr lang="en-US" altLang="zh-CN" dirty="0" smtClean="0"/>
                <a:t>=</a:t>
              </a:r>
              <a:r>
                <a:rPr lang="zh-CN" altLang="en-US" dirty="0" smtClean="0"/>
                <a:t>资产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负债。</a:t>
              </a:r>
              <a:endParaRPr lang="zh-CN" altLang="zh-CN" dirty="0"/>
            </a:p>
          </p:txBody>
        </p:sp>
        <p:sp>
          <p:nvSpPr>
            <p:cNvPr id="125" name="标题3"/>
            <p:cNvSpPr>
              <a:spLocks noChangeArrowheads="1"/>
            </p:cNvSpPr>
            <p:nvPr/>
          </p:nvSpPr>
          <p:spPr bwMode="gray">
            <a:xfrm>
              <a:off x="2305985" y="3523042"/>
              <a:ext cx="931954" cy="886051"/>
            </a:xfrm>
            <a:prstGeom prst="roundRect">
              <a:avLst>
                <a:gd name="adj" fmla="val 11921"/>
              </a:avLst>
            </a:prstGeom>
            <a:solidFill>
              <a:schemeClr val="accent4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保有一定量的净资产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Oval 19"/>
            <p:cNvSpPr>
              <a:spLocks noChangeArrowheads="1"/>
            </p:cNvSpPr>
            <p:nvPr/>
          </p:nvSpPr>
          <p:spPr bwMode="auto">
            <a:xfrm>
              <a:off x="825376" y="2370440"/>
              <a:ext cx="1036927" cy="1038223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自由</a:t>
              </a:r>
              <a:endPara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785258" y="2032012"/>
            <a:ext cx="7257143" cy="64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/>
              <a:t>原来当这个指数≥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的时候，我们就实现财务自由了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258024" y="5059339"/>
            <a:ext cx="9867176" cy="1128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被动收入：不用花时间和精力自动的收入，如房产租金，知识产权、银行利息、投资理财等等。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/>
              <a:t>一般工薪族，如果不注意理财的话，大概被动收入只有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银行利息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这一项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743200"/>
            <a:ext cx="7584242" cy="201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8508" y="2060538"/>
            <a:ext cx="7212013" cy="22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6550" y="2653915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财务自由真正的意义不是关乎于钱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它是关于什么是你真实想要的生活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它是关于你如何驾驭你的恐惧和担忧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财务自由就是摆脱了财富困惑，得到了生活质量和安全的保障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2127</Words>
  <Application>Microsoft Office PowerPoint</Application>
  <PresentationFormat>自定义</PresentationFormat>
  <Paragraphs>169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梁其华</cp:lastModifiedBy>
  <cp:revision>261</cp:revision>
  <dcterms:created xsi:type="dcterms:W3CDTF">2018-09-27T08:28:48Z</dcterms:created>
  <dcterms:modified xsi:type="dcterms:W3CDTF">2019-04-24T16:50:51Z</dcterms:modified>
</cp:coreProperties>
</file>