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59" autoAdjust="0"/>
  </p:normalViewPr>
  <p:slideViewPr>
    <p:cSldViewPr>
      <p:cViewPr varScale="1">
        <p:scale>
          <a:sx n="68" d="100"/>
          <a:sy n="68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EC8BBE-9772-4B3A-86F5-B69530679D5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39BA0F-FC2C-4751-8C9B-F8F5F47CCED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05CE28C-3AD0-4DC1-A182-4E68935BD08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1A5B0D0-00E6-49AD-A8B6-43D5E5EE52B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50D15-F8B4-4261-B40F-67675C54A7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A5B0D0-00E6-49AD-A8B6-43D5E5EE5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A5B0D0-00E6-49AD-A8B6-43D5E5EE5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B8873-7E76-4EC8-B913-C8C3C34AFA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CC28-8FCA-4592-85D7-CA5FBF8680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227E-BAEB-4A99-A239-D7BE743317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6048E-35E2-4A58-BADB-2D05BD1FDC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1193B-B676-4F94-9FBC-E0B469F70E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10E73-987E-4C70-9EB2-625233B3BE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8FEC8-98EB-4460-B260-E617139A7D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49FDA-B646-4A7C-80E8-7F8FC6D63E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75CDF-5132-43C2-8641-16B3068876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23043-E230-49DA-8690-2128124B67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255D-E109-4EB0-A8A0-AE205891EFD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69249-AACE-405F-A67F-BA5E85BBB0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C77D-0506-4A4D-8DBD-B0B58B63995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E8118-692B-4D92-9E6F-3BD622A6FA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E087C-244A-4455-B94B-701D59AFA7E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34C0F-31A2-4AE4-A027-7D5212098A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EEDED-ADF7-4630-886F-01D7D1C1F1D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60354-BA01-40F9-94C7-4F5BBEC3F4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6B517-499D-4B7A-B06A-0D60B209F3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2CE43-A353-4019-BFB4-320FC67203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65FFE-725F-4C74-9D74-767DEC59016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2817A-3519-4E7E-9048-711DC13E9D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2C9779-5386-4F16-B165-762497B3DC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3F7B05-0B22-44CA-9FD1-150506025BB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8800" b="1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塞依科技</a:t>
            </a:r>
            <a:endParaRPr lang="zh-CN" altLang="en-US" sz="8800" b="1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8888" y="5013325"/>
            <a:ext cx="64008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b="1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解决方案引领者</a:t>
            </a:r>
            <a:endParaRPr lang="zh-CN" altLang="en-US" sz="3600" b="1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5583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系统内部结构剖析与实例研究一个例子 </a:t>
            </a:r>
            <a:r>
              <a:rPr lang="zh-CN" altLang="en-US" dirty="0" smtClean="0"/>
              <a:t>：</a:t>
            </a:r>
            <a:r>
              <a:rPr lang="zh-CN" altLang="en-US" dirty="0"/>
              <a:t>下面，我们将跟踪一制鞋企业的业务流程，看</a:t>
            </a:r>
            <a:r>
              <a:rPr lang="en-US" altLang="zh-CN" dirty="0"/>
              <a:t>SAP R/3</a:t>
            </a:r>
            <a:r>
              <a:rPr lang="zh-CN" altLang="en-US" dirty="0"/>
              <a:t>是以何种方式得到运用的。我们会看到，在每一个阶段，从最初的订货到最后的发货以及开票，</a:t>
            </a:r>
            <a:r>
              <a:rPr lang="en-US" altLang="zh-CN" dirty="0"/>
              <a:t>R/3</a:t>
            </a:r>
            <a:r>
              <a:rPr lang="zh-CN" altLang="en-US" dirty="0"/>
              <a:t>各模块是如何相互协作来支持和控制整个业务流程的。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这个公司是一生产运动鞋的主要厂家。它希望能够增加在运动鞋市场上的占有率，所以发起了一场促销活动，宣传它生产的某种鞋，并允诺以优惠价出售</a:t>
            </a:r>
            <a:r>
              <a:rPr lang="zh-CN" altLang="en-US" dirty="0" smtClean="0"/>
              <a:t>。</a:t>
            </a:r>
            <a:r>
              <a:rPr lang="zh-CN" altLang="en-US" dirty="0"/>
              <a:t>促销活动发起后不久，就收到了公司的一位潜在客户打来的电话，他想尽快买到</a:t>
            </a:r>
            <a:r>
              <a:rPr lang="en-US" altLang="zh-CN" dirty="0"/>
              <a:t>4000</a:t>
            </a:r>
            <a:r>
              <a:rPr lang="zh-CN" altLang="en-US" dirty="0"/>
              <a:t>双这种</a:t>
            </a:r>
            <a:r>
              <a:rPr lang="zh-CN" altLang="en-US" dirty="0" smtClean="0"/>
              <a:t>鞋子。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公司得到此客户的详细信息后，就将其作为客户主记录（</a:t>
            </a:r>
            <a:r>
              <a:rPr lang="en-US" altLang="zh-CN" dirty="0"/>
              <a:t>Customer </a:t>
            </a:r>
            <a:r>
              <a:rPr lang="en-US" altLang="zh-CN" dirty="0" err="1"/>
              <a:t>MasterRecord</a:t>
            </a:r>
            <a:r>
              <a:rPr lang="zh-CN" altLang="en-US" dirty="0"/>
              <a:t>）输入“销售与分发”模块（</a:t>
            </a:r>
            <a:r>
              <a:rPr lang="en-US" altLang="zh-CN" dirty="0"/>
              <a:t>SD</a:t>
            </a:r>
            <a:r>
              <a:rPr lang="zh-CN" altLang="en-US" dirty="0"/>
              <a:t>）的</a:t>
            </a:r>
            <a:r>
              <a:rPr lang="zh-CN" altLang="en-US" dirty="0" smtClean="0"/>
              <a:t>数据库中。所谓</a:t>
            </a:r>
            <a:r>
              <a:rPr lang="zh-CN" altLang="en-US" dirty="0"/>
              <a:t>客户主记录，其中存储的是该公司与此客户的业务关系，包含如下条目：地址、付款方式、以往的销售记录和客户所在公司的代码等等。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这些信息输入</a:t>
            </a:r>
            <a:r>
              <a:rPr lang="en-US" altLang="zh-CN" dirty="0"/>
              <a:t>SD</a:t>
            </a:r>
            <a:r>
              <a:rPr lang="zh-CN" altLang="en-US" dirty="0"/>
              <a:t>模块后，就触发订单处理流程。首先，给该客户生成一份报价单，包括价格、数量、交货期和该报价单的有效期等</a:t>
            </a:r>
            <a:r>
              <a:rPr lang="zh-CN" altLang="en-US" dirty="0" smtClean="0"/>
              <a:t>信息。</a:t>
            </a:r>
            <a:r>
              <a:rPr lang="zh-CN" altLang="en-US" dirty="0"/>
              <a:t>报价单发出几天后，公司收到了一份书面</a:t>
            </a:r>
            <a:r>
              <a:rPr lang="zh-CN" altLang="en-US" dirty="0" smtClean="0"/>
              <a:t>订单。</a:t>
            </a:r>
            <a:r>
              <a:rPr lang="zh-CN" altLang="en-US" dirty="0"/>
              <a:t>现在可以输入这份订单了。订单的大部分的信息可以从客户主记录取得，因而无需重新输入。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订单输入完毕后，整个订货信息就被保存下来，由</a:t>
            </a:r>
            <a:r>
              <a:rPr lang="en-US" altLang="zh-CN" dirty="0"/>
              <a:t>R/3</a:t>
            </a:r>
            <a:r>
              <a:rPr lang="zh-CN" altLang="en-US" dirty="0"/>
              <a:t>系统自动给它分配一个订单编号。一旦订单被确认并赋予了一个订单号，订单信息就从</a:t>
            </a:r>
            <a:r>
              <a:rPr lang="en-US" altLang="zh-CN" dirty="0"/>
              <a:t>SD</a:t>
            </a:r>
            <a:r>
              <a:rPr lang="zh-CN" altLang="en-US" dirty="0"/>
              <a:t>模块传送到“物料管理”模块（</a:t>
            </a:r>
            <a:r>
              <a:rPr lang="en-US" altLang="zh-CN" dirty="0"/>
              <a:t>MM</a:t>
            </a:r>
            <a:r>
              <a:rPr lang="zh-CN" altLang="en-US" dirty="0"/>
              <a:t>）和“生产计划”模块（</a:t>
            </a:r>
            <a:r>
              <a:rPr lang="en-US" altLang="zh-CN" dirty="0"/>
              <a:t>PP</a:t>
            </a:r>
            <a:r>
              <a:rPr lang="zh-CN" altLang="en-US" dirty="0"/>
              <a:t>），以便开始这批鞋的</a:t>
            </a:r>
            <a:r>
              <a:rPr lang="zh-CN" altLang="en-US" dirty="0" smtClean="0"/>
              <a:t>生产。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MM</a:t>
            </a:r>
            <a:r>
              <a:rPr lang="zh-CN" altLang="en-US" dirty="0"/>
              <a:t>模块从</a:t>
            </a:r>
            <a:r>
              <a:rPr lang="en-US" altLang="zh-CN" dirty="0"/>
              <a:t>SD</a:t>
            </a:r>
            <a:r>
              <a:rPr lang="zh-CN" altLang="en-US" dirty="0"/>
              <a:t>模块收到计划发送这</a:t>
            </a:r>
            <a:r>
              <a:rPr lang="en-US" altLang="zh-CN" dirty="0"/>
              <a:t>4000</a:t>
            </a:r>
            <a:r>
              <a:rPr lang="zh-CN" altLang="en-US" dirty="0"/>
              <a:t>双鞋的信息后，首先检查数据库中保存的库存信息，看当前可以提供的产成品</a:t>
            </a:r>
            <a:r>
              <a:rPr lang="zh-CN" altLang="en-US" dirty="0" smtClean="0"/>
              <a:t>数目。</a:t>
            </a:r>
            <a:r>
              <a:rPr lang="zh-CN" altLang="en-US" dirty="0"/>
              <a:t>经查询，得知仓库中只有</a:t>
            </a:r>
            <a:r>
              <a:rPr lang="en-US" altLang="zh-CN" dirty="0"/>
              <a:t>1000</a:t>
            </a:r>
            <a:r>
              <a:rPr lang="zh-CN" altLang="en-US" dirty="0"/>
              <a:t>双这种鞋子。显然，要满足客户订单，还要生产</a:t>
            </a:r>
            <a:r>
              <a:rPr lang="en-US" altLang="zh-CN" dirty="0"/>
              <a:t>3000</a:t>
            </a:r>
            <a:r>
              <a:rPr lang="zh-CN" altLang="en-US" dirty="0"/>
              <a:t>双鞋子。于是，</a:t>
            </a:r>
            <a:r>
              <a:rPr lang="en-US" altLang="zh-CN" dirty="0"/>
              <a:t>MM</a:t>
            </a:r>
            <a:r>
              <a:rPr lang="zh-CN" altLang="en-US" dirty="0"/>
              <a:t>模块把仓库中</a:t>
            </a:r>
            <a:r>
              <a:rPr lang="zh-CN" altLang="en-US" dirty="0" smtClean="0"/>
              <a:t>现有</a:t>
            </a:r>
            <a:r>
              <a:rPr lang="zh-CN" altLang="en-US" dirty="0"/>
              <a:t>的鞋和原料预留下来，再向公司的供应商去定购原料的不足</a:t>
            </a:r>
            <a:r>
              <a:rPr lang="zh-CN" altLang="en-US" dirty="0" smtClean="0"/>
              <a:t>部分。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。当供应商将原料运到以后，仓库管理员便把这批到货的详细信息输入</a:t>
            </a:r>
            <a:r>
              <a:rPr lang="en-US" altLang="zh-CN" dirty="0"/>
              <a:t>MM</a:t>
            </a:r>
            <a:r>
              <a:rPr lang="zh-CN" altLang="en-US" dirty="0"/>
              <a:t>模块来更新库存</a:t>
            </a:r>
            <a:r>
              <a:rPr lang="zh-CN" altLang="en-US" dirty="0" smtClean="0"/>
              <a:t>信息。</a:t>
            </a:r>
            <a:r>
              <a:rPr lang="en-US" altLang="zh-CN" dirty="0"/>
              <a:t>MM</a:t>
            </a:r>
            <a:r>
              <a:rPr lang="zh-CN" altLang="en-US" dirty="0"/>
              <a:t>模块还能提供发票核查的功能，用来检查供应商开出的发票上记载的货项确实是公司定购的，并核实价格的正确性。经过核查的这些信息又被传送给“财务会计”模块（</a:t>
            </a:r>
            <a:r>
              <a:rPr lang="en-US" altLang="zh-CN" dirty="0"/>
              <a:t>FI</a:t>
            </a:r>
            <a:r>
              <a:rPr lang="zh-CN" altLang="en-US" dirty="0" smtClean="0"/>
              <a:t>）</a:t>
            </a:r>
            <a:r>
              <a:rPr lang="zh-CN" altLang="en-US" dirty="0"/>
              <a:t>，由其决定付款方式并安排给供应商</a:t>
            </a:r>
            <a:r>
              <a:rPr lang="zh-CN" altLang="en-US" dirty="0" smtClean="0"/>
              <a:t>付款。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MM</a:t>
            </a:r>
            <a:r>
              <a:rPr lang="zh-CN" altLang="en-US" dirty="0"/>
              <a:t>模块进行处理的同时，“生产计划”模块（</a:t>
            </a:r>
            <a:r>
              <a:rPr lang="en-US" altLang="zh-CN" dirty="0"/>
              <a:t>PP</a:t>
            </a:r>
            <a:r>
              <a:rPr lang="zh-CN" altLang="en-US" dirty="0"/>
              <a:t>）在为这批鞋的生产安排机器设备。它计算出为达到订单要求所需的机器工时。当</a:t>
            </a:r>
            <a:r>
              <a:rPr lang="en-US" altLang="zh-CN" dirty="0"/>
              <a:t>PP</a:t>
            </a:r>
            <a:r>
              <a:rPr lang="zh-CN" altLang="en-US" dirty="0"/>
              <a:t>模块为能按期交这笔货而制定机器使用计划时，发现需要推迟一台机器的维修。这个信息被送往“工厂维护”模块（</a:t>
            </a:r>
            <a:r>
              <a:rPr lang="en-US" altLang="zh-CN" dirty="0"/>
              <a:t>PM</a:t>
            </a:r>
            <a:r>
              <a:rPr lang="zh-CN" altLang="en-US" dirty="0"/>
              <a:t>），以作相应</a:t>
            </a:r>
            <a:r>
              <a:rPr lang="zh-CN" altLang="en-US" dirty="0" smtClean="0"/>
              <a:t>调整。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PP</a:t>
            </a:r>
            <a:r>
              <a:rPr lang="zh-CN" altLang="en-US" dirty="0"/>
              <a:t>模块同时计算出人力工时，传送给“人事管理”模块（</a:t>
            </a:r>
            <a:r>
              <a:rPr lang="en-US" altLang="zh-CN" dirty="0"/>
              <a:t>PA</a:t>
            </a:r>
            <a:r>
              <a:rPr lang="zh-CN" altLang="en-US" dirty="0" smtClean="0"/>
              <a:t>）</a:t>
            </a:r>
            <a:r>
              <a:rPr lang="zh-CN" altLang="en-US" dirty="0"/>
              <a:t>，由它来计算员工的</a:t>
            </a:r>
            <a:r>
              <a:rPr lang="zh-CN" altLang="en-US" dirty="0" smtClean="0"/>
              <a:t>工资。</a:t>
            </a:r>
            <a:r>
              <a:rPr lang="zh-CN" altLang="en-US" dirty="0"/>
              <a:t>“质量管理”模块（</a:t>
            </a:r>
            <a:r>
              <a:rPr lang="en-US" altLang="zh-CN" dirty="0"/>
              <a:t>QM</a:t>
            </a:r>
            <a:r>
              <a:rPr lang="zh-CN" altLang="en-US" dirty="0"/>
              <a:t>）为保证产品质量而制定的一系列检测措施，则贯穿于整个生产过程中。当生产和测试都完成以后，最终可供货数目回送给</a:t>
            </a:r>
            <a:r>
              <a:rPr lang="en-US" altLang="zh-CN" dirty="0"/>
              <a:t>MM</a:t>
            </a:r>
            <a:r>
              <a:rPr lang="zh-CN" altLang="en-US" dirty="0"/>
              <a:t>和</a:t>
            </a:r>
            <a:r>
              <a:rPr lang="en-US" altLang="zh-CN" dirty="0"/>
              <a:t>SD</a:t>
            </a:r>
            <a:r>
              <a:rPr lang="zh-CN" altLang="en-US" dirty="0" smtClean="0"/>
              <a:t>模块。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MM</a:t>
            </a:r>
            <a:r>
              <a:rPr lang="zh-CN" altLang="en-US" dirty="0"/>
              <a:t>模块将生产好的产品计入库存。</a:t>
            </a:r>
            <a:r>
              <a:rPr lang="en-US" altLang="zh-CN" dirty="0"/>
              <a:t>SD</a:t>
            </a:r>
            <a:r>
              <a:rPr lang="zh-CN" altLang="en-US" dirty="0"/>
              <a:t>模块自动准备好装运</a:t>
            </a:r>
            <a:r>
              <a:rPr lang="zh-CN" altLang="en-US" dirty="0" smtClean="0"/>
              <a:t>单据，</a:t>
            </a:r>
            <a:r>
              <a:rPr lang="zh-CN" altLang="en-US" dirty="0"/>
              <a:t>并安排把这批鞋子运送给那个客户。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08063"/>
          </a:xfrm>
        </p:spPr>
        <p:txBody>
          <a:bodyPr/>
          <a:lstStyle/>
          <a:p>
            <a:pPr algn="l" eaLnBrk="1" hangingPunct="1"/>
            <a:r>
              <a:rPr lang="en-US" altLang="zh-CN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SAP R/3</a:t>
            </a:r>
            <a:r>
              <a:rPr lang="zh-CN" altLang="en-US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系统基础知识 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SAP R/3</a:t>
            </a:r>
            <a:r>
              <a:rPr lang="zh-CN" altLang="en-US" dirty="0">
                <a:ea typeface="宋体" panose="02010600030101010101" pitchFamily="2" charset="-122"/>
              </a:rPr>
              <a:t>系统三层架构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315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634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在整个过程中，所有与财务有关的信息都从物流类模块送至</a:t>
            </a:r>
            <a:r>
              <a:rPr lang="en-US" altLang="zh-CN" dirty="0"/>
              <a:t>FI</a:t>
            </a:r>
            <a:r>
              <a:rPr lang="zh-CN" altLang="en-US" dirty="0"/>
              <a:t>模块。当</a:t>
            </a:r>
            <a:r>
              <a:rPr lang="en-US" altLang="zh-CN" dirty="0"/>
              <a:t>FI</a:t>
            </a:r>
            <a:r>
              <a:rPr lang="zh-CN" altLang="en-US" dirty="0"/>
              <a:t>模块被告知货物已发运</a:t>
            </a:r>
            <a:r>
              <a:rPr lang="zh-CN" altLang="en-US" dirty="0" smtClean="0"/>
              <a:t>时，</a:t>
            </a:r>
            <a:r>
              <a:rPr lang="zh-CN" altLang="en-US" dirty="0"/>
              <a:t>它生成最终的销货</a:t>
            </a:r>
            <a:r>
              <a:rPr lang="zh-CN" altLang="en-US" dirty="0" smtClean="0"/>
              <a:t>发票。</a:t>
            </a:r>
            <a:r>
              <a:rPr lang="zh-CN" altLang="en-US" dirty="0"/>
              <a:t>当客户付清货款</a:t>
            </a:r>
            <a:r>
              <a:rPr lang="zh-CN" altLang="en-US" dirty="0" smtClean="0"/>
              <a:t>后，</a:t>
            </a:r>
            <a:r>
              <a:rPr lang="en-US" altLang="zh-CN" dirty="0"/>
              <a:t>FI</a:t>
            </a:r>
            <a:r>
              <a:rPr lang="zh-CN" altLang="en-US" dirty="0"/>
              <a:t>模块更新总帐科目和客户</a:t>
            </a:r>
            <a:r>
              <a:rPr lang="zh-CN" altLang="en-US" dirty="0" smtClean="0"/>
              <a:t>数据库。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“控制”模块（</a:t>
            </a:r>
            <a:r>
              <a:rPr lang="en-US" altLang="zh-CN" dirty="0"/>
              <a:t>CO</a:t>
            </a:r>
            <a:r>
              <a:rPr lang="zh-CN" altLang="en-US" dirty="0"/>
              <a:t>）一直监控着来自物流类和人力资源类模块的信息。比如说，它使用这些信息来修改</a:t>
            </a:r>
            <a:r>
              <a:rPr lang="en-US" altLang="zh-CN" dirty="0"/>
              <a:t>MM</a:t>
            </a:r>
            <a:r>
              <a:rPr lang="zh-CN" altLang="en-US" dirty="0"/>
              <a:t>和</a:t>
            </a:r>
            <a:r>
              <a:rPr lang="en-US" altLang="zh-CN" dirty="0"/>
              <a:t>PP</a:t>
            </a:r>
            <a:r>
              <a:rPr lang="zh-CN" altLang="en-US" dirty="0"/>
              <a:t>等模块的配置，以便改进将来的生产流程处理。同时，</a:t>
            </a:r>
            <a:r>
              <a:rPr lang="en-US" altLang="zh-CN" dirty="0"/>
              <a:t>CO</a:t>
            </a:r>
            <a:r>
              <a:rPr lang="zh-CN" altLang="en-US" dirty="0"/>
              <a:t>模块提供一份整个生产流程的成本分析，可以用来指导销售部门将来的报价。直到这时，才算是完成了这批</a:t>
            </a:r>
            <a:r>
              <a:rPr lang="en-US" altLang="zh-CN" dirty="0"/>
              <a:t>4000</a:t>
            </a:r>
            <a:r>
              <a:rPr lang="zh-CN" altLang="en-US" dirty="0"/>
              <a:t>双鞋子订单的全部处理。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52928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0800" y="2492375"/>
            <a:ext cx="7138988" cy="2160588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sz="12000" dirty="0" smtClean="0">
                <a:latin typeface="华文行楷" pitchFamily="2" charset="-122"/>
                <a:ea typeface="华文行楷" pitchFamily="2" charset="-122"/>
              </a:rPr>
              <a:t>谢谢欣赏！</a:t>
            </a:r>
            <a:endParaRPr lang="zh-CN" altLang="en-US" sz="12000" dirty="0" smtClean="0">
              <a:latin typeface="华文行楷" pitchFamily="2" charset="-122"/>
              <a:ea typeface="华文行楷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3569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SAP R/3</a:t>
            </a:r>
            <a:r>
              <a:rPr lang="zh-CN" altLang="en-US" dirty="0"/>
              <a:t>中的</a:t>
            </a:r>
            <a:r>
              <a:rPr lang="en-US" altLang="zh-CN" dirty="0"/>
              <a:t>S</a:t>
            </a:r>
            <a:r>
              <a:rPr lang="zh-CN" altLang="en-US" dirty="0"/>
              <a:t>代表系统（</a:t>
            </a:r>
            <a:r>
              <a:rPr lang="en-US" altLang="zh-CN" dirty="0"/>
              <a:t>Systems</a:t>
            </a:r>
            <a:r>
              <a:rPr lang="zh-CN" altLang="en-US" dirty="0"/>
              <a:t>），</a:t>
            </a:r>
            <a:r>
              <a:rPr lang="en-US" altLang="zh-CN" dirty="0"/>
              <a:t>A</a:t>
            </a:r>
            <a:r>
              <a:rPr lang="zh-CN" altLang="en-US" dirty="0"/>
              <a:t>代表应用软件（</a:t>
            </a:r>
            <a:r>
              <a:rPr lang="en-US" altLang="zh-CN" dirty="0"/>
              <a:t>Applications</a:t>
            </a:r>
            <a:r>
              <a:rPr lang="zh-CN" altLang="en-US" dirty="0"/>
              <a:t>），</a:t>
            </a:r>
            <a:r>
              <a:rPr lang="en-US" altLang="zh-CN" dirty="0"/>
              <a:t>P</a:t>
            </a:r>
            <a:r>
              <a:rPr lang="zh-CN" altLang="en-US" dirty="0"/>
              <a:t>代表产品（</a:t>
            </a:r>
            <a:r>
              <a:rPr lang="en-US" altLang="zh-CN" dirty="0"/>
              <a:t>Products</a:t>
            </a:r>
            <a:r>
              <a:rPr lang="zh-CN" altLang="en-US" dirty="0"/>
              <a:t>）。</a:t>
            </a:r>
            <a:r>
              <a:rPr lang="en-US" altLang="zh-CN" dirty="0"/>
              <a:t>R/3</a:t>
            </a:r>
            <a:r>
              <a:rPr lang="zh-CN" altLang="en-US" dirty="0"/>
              <a:t>意味着这是</a:t>
            </a:r>
            <a:r>
              <a:rPr lang="en-US" altLang="zh-CN" dirty="0"/>
              <a:t>SAP</a:t>
            </a:r>
            <a:r>
              <a:rPr lang="zh-CN" altLang="en-US" dirty="0"/>
              <a:t>软件第三次发布的版本。用一句话来概括，</a:t>
            </a:r>
            <a:r>
              <a:rPr lang="en-US" altLang="zh-CN" dirty="0"/>
              <a:t>SAPR/3</a:t>
            </a:r>
            <a:r>
              <a:rPr lang="zh-CN" altLang="en-US" dirty="0"/>
              <a:t>是</a:t>
            </a:r>
            <a:r>
              <a:rPr lang="en-US" altLang="zh-CN" dirty="0"/>
              <a:t>SAP</a:t>
            </a:r>
            <a:r>
              <a:rPr lang="zh-CN" altLang="en-US" dirty="0"/>
              <a:t>公司开发的客户机</a:t>
            </a:r>
            <a:r>
              <a:rPr lang="en-US" altLang="zh-CN" dirty="0"/>
              <a:t>/</a:t>
            </a:r>
            <a:r>
              <a:rPr lang="zh-CN" altLang="en-US" dirty="0"/>
              <a:t>服务器环境下的套装软件，可用于处理一个公司中几乎所有的经营管理任务，常见的诸如发票支付、生产资源的管理、财务控制等等都包含在其中。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SAPR/3</a:t>
            </a:r>
            <a:r>
              <a:rPr lang="zh-CN" altLang="en-US" dirty="0" smtClean="0"/>
              <a:t>系统</a:t>
            </a:r>
            <a:r>
              <a:rPr lang="zh-CN" altLang="en-US" dirty="0"/>
              <a:t>功能</a:t>
            </a:r>
            <a:r>
              <a:rPr lang="zh-CN" altLang="en-US" dirty="0" smtClean="0"/>
              <a:t>模块化</a:t>
            </a:r>
            <a:r>
              <a:rPr lang="zh-CN" altLang="en-US" dirty="0"/>
              <a:t>的</a:t>
            </a:r>
            <a:r>
              <a:rPr lang="zh-CN" altLang="en-US" dirty="0" smtClean="0"/>
              <a:t>性能特点</a:t>
            </a:r>
            <a:endParaRPr lang="en-US" altLang="zh-CN" dirty="0" smtClean="0"/>
          </a:p>
          <a:p>
            <a:r>
              <a:rPr lang="en-US" altLang="zh-CN" dirty="0"/>
              <a:t>SAPR/3</a:t>
            </a:r>
            <a:r>
              <a:rPr lang="zh-CN" altLang="en-US" dirty="0"/>
              <a:t>运用应用程序模块（通常简称为“模块”）来处理上述任务。这些模块常用其英文字母来命名。比如，</a:t>
            </a:r>
            <a:r>
              <a:rPr lang="en-US" altLang="zh-CN" dirty="0"/>
              <a:t>SD</a:t>
            </a:r>
            <a:r>
              <a:rPr lang="zh-CN" altLang="en-US" dirty="0"/>
              <a:t>表示销售（</a:t>
            </a:r>
            <a:r>
              <a:rPr lang="en-US" altLang="zh-CN" dirty="0"/>
              <a:t>Sales</a:t>
            </a:r>
            <a:r>
              <a:rPr lang="zh-CN" altLang="en-US" dirty="0"/>
              <a:t>）和分发（</a:t>
            </a:r>
            <a:r>
              <a:rPr lang="en-US" altLang="zh-CN" dirty="0"/>
              <a:t>Distribution</a:t>
            </a:r>
            <a:r>
              <a:rPr lang="zh-CN" altLang="en-US" dirty="0"/>
              <a:t>），</a:t>
            </a:r>
            <a:r>
              <a:rPr lang="en-US" altLang="zh-CN" dirty="0"/>
              <a:t>MM</a:t>
            </a:r>
            <a:r>
              <a:rPr lang="zh-CN" altLang="en-US" dirty="0"/>
              <a:t>表示物料管理（</a:t>
            </a:r>
            <a:r>
              <a:rPr lang="en-US" altLang="zh-CN" dirty="0" smtClean="0"/>
              <a:t>Materials Management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CO</a:t>
            </a:r>
            <a:r>
              <a:rPr lang="zh-CN" altLang="en-US" dirty="0"/>
              <a:t>表示控制（</a:t>
            </a:r>
            <a:r>
              <a:rPr lang="en-US" altLang="zh-CN" dirty="0"/>
              <a:t>Controlling</a:t>
            </a:r>
            <a:r>
              <a:rPr lang="zh-CN" altLang="en-US" dirty="0"/>
              <a:t>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诸多</a:t>
            </a:r>
            <a:r>
              <a:rPr lang="zh-CN" altLang="en-US" dirty="0"/>
              <a:t>模块分成三大类：物流（</a:t>
            </a:r>
            <a:r>
              <a:rPr lang="en-US" altLang="zh-CN" dirty="0"/>
              <a:t>Logistics</a:t>
            </a:r>
            <a:r>
              <a:rPr lang="zh-CN" altLang="en-US" dirty="0"/>
              <a:t>）、</a:t>
            </a:r>
            <a:r>
              <a:rPr lang="zh-CN" altLang="en-US" dirty="0" smtClean="0"/>
              <a:t>财务（</a:t>
            </a:r>
            <a:r>
              <a:rPr lang="en-US" altLang="zh-CN" dirty="0" smtClean="0"/>
              <a:t>Accounting</a:t>
            </a:r>
            <a:r>
              <a:rPr lang="zh-CN" altLang="en-US" dirty="0"/>
              <a:t>）与人力资源（</a:t>
            </a:r>
            <a:r>
              <a:rPr lang="en-US" altLang="zh-CN" dirty="0" err="1"/>
              <a:t>HumanResources</a:t>
            </a:r>
            <a:r>
              <a:rPr lang="zh-CN" altLang="en-US" dirty="0"/>
              <a:t>）。比如物料管理（</a:t>
            </a:r>
            <a:r>
              <a:rPr lang="en-US" altLang="zh-CN" dirty="0"/>
              <a:t>MM</a:t>
            </a:r>
            <a:r>
              <a:rPr lang="zh-CN" altLang="en-US" dirty="0"/>
              <a:t>）在“物流”类中，控制（</a:t>
            </a:r>
            <a:r>
              <a:rPr lang="en-US" altLang="zh-CN" dirty="0"/>
              <a:t>CO</a:t>
            </a:r>
            <a:r>
              <a:rPr lang="zh-CN" altLang="en-US" dirty="0"/>
              <a:t>）是“财务”类的一个模块。它们相互协作，共同作用，来处理公司中的经营管理任务。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R/3</a:t>
            </a:r>
            <a:r>
              <a:rPr lang="zh-CN" altLang="en-US" dirty="0"/>
              <a:t>各模块使用共同的数据库工作。这就是说，由一个部门输入到系统中的信息，所有其他部门都会马上得到。比如说，财务部可以获得来自销售部的信息，生产计划部又可以获得来自财务部的会计信息。这样，每个部门使用的都是最新的信息。即使公司的部门之间存在着各种分割，这些信息仍然被各个模块共享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62113"/>
            <a:ext cx="8352928" cy="443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R/3</a:t>
            </a:r>
            <a:r>
              <a:rPr lang="zh-CN" altLang="en-US" dirty="0"/>
              <a:t>系统之所以要保证高度的信息共享性，是因为</a:t>
            </a:r>
            <a:r>
              <a:rPr lang="en-US" altLang="zh-CN" dirty="0"/>
              <a:t>R/3</a:t>
            </a:r>
            <a:r>
              <a:rPr lang="zh-CN" altLang="en-US" dirty="0"/>
              <a:t>的设计开发人员认识到各种企业在实际运营中就是这样处理事务的</a:t>
            </a:r>
            <a:r>
              <a:rPr lang="zh-CN" altLang="en-US" dirty="0" smtClean="0"/>
              <a:t>。</a:t>
            </a:r>
            <a:r>
              <a:rPr lang="zh-CN" altLang="en-US" dirty="0"/>
              <a:t>。举例来说明，有一份订单键入到系统中，订单中包含的全部新信息都被写进数据库。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SAP R/3</a:t>
            </a:r>
            <a:r>
              <a:rPr lang="zh-CN" altLang="en-US" dirty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“物流”类模块需要这些信息来安排订单上指定产品的生产，“财务” 类模块要处理原材料款项的支付和发票的签发，“人力资源”类模块则需要这些信息来作出人力的安排。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2.5|1.7"/>
  <p:tag name="KSO_WM_SLIDE_MODEL_TYPE" val="cover"/>
</p:tagLst>
</file>

<file path=ppt/tags/tag2.xml><?xml version="1.0" encoding="utf-8"?>
<p:tagLst xmlns:p="http://schemas.openxmlformats.org/presentationml/2006/main">
  <p:tag name="TIMING" val="|0.6|2.2|1.8"/>
</p:tagLst>
</file>

<file path=ppt/tags/tag3.xml><?xml version="1.0" encoding="utf-8"?>
<p:tagLst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2414</Words>
  <Application>WPS 演示</Application>
  <PresentationFormat>全屏显示(4:3)</PresentationFormat>
  <Paragraphs>91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华文行楷</vt:lpstr>
      <vt:lpstr>Office 主题​​</vt:lpstr>
      <vt:lpstr>塞依科技</vt:lpstr>
      <vt:lpstr>SAP R/3系统基础知识 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SAP R/3系统概述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Administrator</cp:lastModifiedBy>
  <cp:revision>94</cp:revision>
  <dcterms:created xsi:type="dcterms:W3CDTF">2013-06-06T03:00:00Z</dcterms:created>
  <dcterms:modified xsi:type="dcterms:W3CDTF">2019-01-23T07:22:50Z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