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69" r:id="rId3"/>
    <p:sldId id="270" r:id="rId4"/>
    <p:sldId id="271" r:id="rId5"/>
    <p:sldId id="272" r:id="rId6"/>
    <p:sldId id="273" r:id="rId7"/>
    <p:sldId id="274" r:id="rId8"/>
    <p:sldId id="275" r:id="rId9"/>
    <p:sldId id="276" r:id="rId10"/>
    <p:sldId id="278" r:id="rId11"/>
    <p:sldId id="277" r:id="rId12"/>
    <p:sldId id="279" r:id="rId13"/>
    <p:sldId id="280" r:id="rId14"/>
    <p:sldId id="281" r:id="rId15"/>
    <p:sldId id="282" r:id="rId16"/>
    <p:sldId id="283" r:id="rId1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346" autoAdjust="0"/>
    <p:restoredTop sz="96889" autoAdjust="0"/>
  </p:normalViewPr>
  <p:slideViewPr>
    <p:cSldViewPr>
      <p:cViewPr varScale="1">
        <p:scale>
          <a:sx n="86" d="100"/>
          <a:sy n="86" d="100"/>
        </p:scale>
        <p:origin x="-14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BA8459-69C5-4EE6-B5A9-1CAACEB60810}" type="datetimeFigureOut">
              <a:rPr lang="zh-CN" altLang="en-US" smtClean="0"/>
              <a:t>2013/12/30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431BA9-2722-4E86-8487-82A70118B4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1483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透明表</a:t>
            </a:r>
            <a:r>
              <a:rPr lang="zh-CN" altLang="en-US" dirty="0" smtClean="0"/>
              <a:t>：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每个透明表在数据库中有一个相应的物理表。物理表的名称和数据字典中的逻辑表定义的名称一致。事物中处理的数据存贮在透明表中。可以通过数据库直接查询，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abap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人员也希望能了解这个表的名字。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存储表：存储表可以用来存贮控制数据（例如：屏幕顺序，程序参数或临时数据）。几个存储表可以组合成一个表库。该表库和数据库中的一物理表库相一致。它包含了各组合库分派给它的所有记录。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簇表：连续的文本如文档之类可以存贮在簇表中。几个簇表可以组合成一个表簇。对这种表类型，不同表中的几个逻辑行组合到一物理记录。这可以实现一对象接一对象地存贮或访问，访问簇中的表的一个前提是，至少关键字的一部分必须相符合。几个簇表存贮在数据库中一个相应的表里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431BA9-2722-4E86-8487-82A70118B41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4289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2013/12/30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2013/12/30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2013/12/30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2013/12/30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2013/12/30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2013/12/30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2013/12/30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2996952"/>
            <a:ext cx="7772400" cy="1470025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数据字典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6992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数据库</a:t>
            </a:r>
            <a:r>
              <a:rPr lang="zh-CN" altLang="en-US" dirty="0" smtClean="0"/>
              <a:t>表内容的维护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查看</a:t>
            </a:r>
            <a:r>
              <a:rPr lang="en-US" altLang="zh-CN" dirty="0" smtClean="0"/>
              <a:t>/</a:t>
            </a:r>
            <a:r>
              <a:rPr lang="zh-CN" altLang="en-US" dirty="0" smtClean="0"/>
              <a:t>维护数据库表主要有以下三个路径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SE11-&gt;contents </a:t>
            </a:r>
            <a:r>
              <a:rPr lang="zh-CN" altLang="en-US" dirty="0" smtClean="0"/>
              <a:t>查看表内容，默认为单条修改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SE16N </a:t>
            </a:r>
            <a:r>
              <a:rPr lang="zh-CN" altLang="en-US" dirty="0" smtClean="0"/>
              <a:t>查看表内容，最好不在此事务代码下进行修改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SM30 </a:t>
            </a:r>
            <a:r>
              <a:rPr lang="zh-CN" altLang="en-US" dirty="0" smtClean="0"/>
              <a:t>通过批量维护视图查看表内容，需要通过</a:t>
            </a:r>
            <a:r>
              <a:rPr lang="en-US" altLang="zh-CN" dirty="0" smtClean="0"/>
              <a:t>generator</a:t>
            </a:r>
            <a:r>
              <a:rPr lang="zh-CN" altLang="en-US" dirty="0" smtClean="0"/>
              <a:t>生成</a:t>
            </a:r>
            <a:endParaRPr lang="zh-CN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477" y="3068960"/>
            <a:ext cx="6381750" cy="311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组合 4"/>
          <p:cNvGrpSpPr/>
          <p:nvPr/>
        </p:nvGrpSpPr>
        <p:grpSpPr>
          <a:xfrm>
            <a:off x="3933379" y="3239640"/>
            <a:ext cx="3838575" cy="3238500"/>
            <a:chOff x="2555776" y="3171737"/>
            <a:chExt cx="3838575" cy="3238500"/>
          </a:xfrm>
        </p:grpSpPr>
        <p:pic>
          <p:nvPicPr>
            <p:cNvPr id="8195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55776" y="3171737"/>
              <a:ext cx="3838575" cy="3238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3638578" y="3633663"/>
              <a:ext cx="9361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点击</a:t>
              </a:r>
              <a:r>
                <a:rPr lang="zh-CN" altLang="en-US" sz="1400" b="1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保存</a:t>
              </a:r>
              <a:endParaRPr lang="zh-CN" altLang="en-US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623539" y="4198739"/>
              <a:ext cx="122145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重置</a:t>
              </a:r>
              <a:r>
                <a:rPr lang="en-US" altLang="zh-CN" sz="1400" b="1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/</a:t>
              </a:r>
              <a:r>
                <a:rPr lang="zh-CN" altLang="en-US" sz="1400" b="1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清空</a:t>
              </a:r>
              <a:endParaRPr lang="zh-CN" altLang="en-US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997393" y="4658916"/>
              <a:ext cx="9427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主</a:t>
              </a:r>
              <a:r>
                <a:rPr lang="zh-CN" altLang="en-US" sz="1400" b="1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键</a:t>
              </a:r>
              <a:endParaRPr lang="zh-CN" altLang="en-US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075245" y="5445224"/>
              <a:ext cx="9427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其他字段</a:t>
              </a:r>
              <a:endParaRPr lang="zh-CN" altLang="en-US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08501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数据库表内容的维护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SE11</a:t>
            </a:r>
            <a:r>
              <a:rPr lang="zh-CN" altLang="en-US" dirty="0" smtClean="0"/>
              <a:t>查看表内容</a:t>
            </a:r>
            <a:endParaRPr lang="zh-CN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024" y="2060848"/>
            <a:ext cx="7019925" cy="180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" name="组合 14"/>
          <p:cNvGrpSpPr/>
          <p:nvPr/>
        </p:nvGrpSpPr>
        <p:grpSpPr>
          <a:xfrm>
            <a:off x="899592" y="1960512"/>
            <a:ext cx="6819900" cy="3267075"/>
            <a:chOff x="899592" y="2155502"/>
            <a:chExt cx="6819900" cy="3267075"/>
          </a:xfrm>
        </p:grpSpPr>
        <p:pic>
          <p:nvPicPr>
            <p:cNvPr id="9219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592" y="2155502"/>
              <a:ext cx="6819900" cy="3267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TextBox 13"/>
            <p:cNvSpPr txBox="1"/>
            <p:nvPr/>
          </p:nvSpPr>
          <p:spPr>
            <a:xfrm>
              <a:off x="3432659" y="2514833"/>
              <a:ext cx="17537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选择限制条件</a:t>
              </a:r>
              <a:endPara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4730" y="2058492"/>
            <a:ext cx="7267575" cy="331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9488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数据库表内容的维护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SE16N</a:t>
            </a:r>
            <a:r>
              <a:rPr lang="zh-CN" altLang="en-US" dirty="0" smtClean="0"/>
              <a:t>查看表内容，一般最好不要在这里进行数据内容维护</a:t>
            </a:r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472629" y="2060848"/>
            <a:ext cx="7051699" cy="3640608"/>
            <a:chOff x="337595" y="1988840"/>
            <a:chExt cx="7051699" cy="3640608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7595" y="1988840"/>
              <a:ext cx="7051699" cy="36406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4860032" y="3552592"/>
              <a:ext cx="12241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维护表内容</a:t>
              </a:r>
              <a:endParaRPr lang="zh-CN" altLang="en-US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11560" y="2996952"/>
              <a:ext cx="12241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执行</a:t>
              </a:r>
              <a:endParaRPr lang="zh-CN" altLang="en-US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606450" y="4797152"/>
              <a:ext cx="12241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筛选条件</a:t>
              </a:r>
            </a:p>
          </p:txBody>
        </p:sp>
      </p:grp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852936"/>
            <a:ext cx="6962775" cy="325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67622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数据库表内容的维护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SM30</a:t>
            </a:r>
            <a:r>
              <a:rPr lang="zh-CN" altLang="en-US" dirty="0" smtClean="0"/>
              <a:t>维护表内容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必须在数据库表中，先进行设置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界面编号：从</a:t>
            </a:r>
            <a:r>
              <a:rPr lang="en-US" altLang="zh-CN" dirty="0" smtClean="0"/>
              <a:t>0</a:t>
            </a:r>
            <a:r>
              <a:rPr lang="zh-CN" altLang="en-US" dirty="0" smtClean="0"/>
              <a:t>到</a:t>
            </a:r>
            <a:r>
              <a:rPr lang="en-US" altLang="zh-CN" dirty="0" smtClean="0"/>
              <a:t>9999,</a:t>
            </a:r>
            <a:r>
              <a:rPr lang="zh-CN" altLang="en-US" dirty="0" smtClean="0"/>
              <a:t>，每个函数组中不能重复</a:t>
            </a:r>
            <a:endParaRPr lang="en-US" altLang="zh-CN" dirty="0" smtClean="0"/>
          </a:p>
          <a:p>
            <a:pPr lvl="1"/>
            <a:r>
              <a:rPr lang="zh-CN" altLang="en-US" dirty="0"/>
              <a:t>设置完毕</a:t>
            </a:r>
            <a:r>
              <a:rPr lang="zh-CN" altLang="en-US" dirty="0" smtClean="0"/>
              <a:t>后，进入</a:t>
            </a:r>
            <a:r>
              <a:rPr lang="en-US" altLang="zh-CN" dirty="0" smtClean="0"/>
              <a:t>SM30</a:t>
            </a:r>
            <a:r>
              <a:rPr lang="zh-CN" altLang="en-US" dirty="0" smtClean="0"/>
              <a:t>，输入表名，可以维护数据</a:t>
            </a:r>
            <a:endParaRPr lang="en-US" altLang="zh-CN" dirty="0" smtClean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386678"/>
            <a:ext cx="7296150" cy="429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组合 4"/>
          <p:cNvGrpSpPr/>
          <p:nvPr/>
        </p:nvGrpSpPr>
        <p:grpSpPr>
          <a:xfrm>
            <a:off x="1019275" y="2004370"/>
            <a:ext cx="5760640" cy="4717766"/>
            <a:chOff x="395536" y="1988840"/>
            <a:chExt cx="5760640" cy="4717766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536" y="1988840"/>
              <a:ext cx="5760640" cy="47177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2483768" y="3409255"/>
              <a:ext cx="12241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输入权限组</a:t>
              </a:r>
              <a:endParaRPr lang="zh-CN" altLang="en-US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303329" y="3824503"/>
              <a:ext cx="166687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输入函数组（不存在会自动新建）</a:t>
              </a:r>
              <a:endParaRPr lang="zh-CN" altLang="en-US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067944" y="4797152"/>
              <a:ext cx="166687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单步</a:t>
              </a:r>
              <a:r>
                <a:rPr lang="en-US" altLang="zh-CN" sz="1400" b="1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-</a:t>
              </a:r>
              <a:r>
                <a:rPr lang="zh-CN" altLang="en-US" sz="1400" b="1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一个界面编号</a:t>
              </a:r>
              <a:endParaRPr lang="en-US" altLang="zh-CN" sz="1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r>
                <a:rPr lang="zh-CN" altLang="en-US" sz="14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两</a:t>
              </a:r>
              <a:r>
                <a:rPr lang="zh-CN" altLang="en-US" sz="1400" b="1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步</a:t>
              </a:r>
              <a:r>
                <a:rPr lang="en-US" altLang="zh-CN" sz="1400" b="1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-</a:t>
              </a:r>
              <a:r>
                <a:rPr lang="zh-CN" altLang="en-US" sz="1400" b="1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两个界面编号</a:t>
              </a:r>
              <a:endParaRPr lang="zh-CN" altLang="en-US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4361" y="2901028"/>
            <a:ext cx="6543675" cy="378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8431" y="1824337"/>
            <a:ext cx="4317666" cy="4858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16825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创建事务代码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创建事务代码</a:t>
            </a:r>
            <a:r>
              <a:rPr lang="en-US" altLang="zh-CN" dirty="0"/>
              <a:t> </a:t>
            </a:r>
            <a:r>
              <a:rPr lang="en-US" altLang="zh-CN" dirty="0" smtClean="0"/>
              <a:t>– SE93</a:t>
            </a:r>
          </a:p>
          <a:p>
            <a:pPr lvl="1"/>
            <a:r>
              <a:rPr lang="zh-CN" altLang="en-US" dirty="0" smtClean="0"/>
              <a:t>给某个数据库表的</a:t>
            </a:r>
            <a:r>
              <a:rPr lang="en-US" altLang="zh-CN" dirty="0" smtClean="0"/>
              <a:t>SM30</a:t>
            </a:r>
            <a:r>
              <a:rPr lang="zh-CN" altLang="en-US" dirty="0"/>
              <a:t>批量</a:t>
            </a:r>
            <a:r>
              <a:rPr lang="zh-CN" altLang="en-US" dirty="0" smtClean="0"/>
              <a:t>维护界面创建单独的事务代码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501008"/>
            <a:ext cx="5819775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708920"/>
            <a:ext cx="561975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组合 3"/>
          <p:cNvGrpSpPr/>
          <p:nvPr/>
        </p:nvGrpSpPr>
        <p:grpSpPr>
          <a:xfrm>
            <a:off x="2339752" y="1628799"/>
            <a:ext cx="4367187" cy="5039685"/>
            <a:chOff x="2339752" y="1628799"/>
            <a:chExt cx="4367187" cy="5039685"/>
          </a:xfrm>
        </p:grpSpPr>
        <p:pic>
          <p:nvPicPr>
            <p:cNvPr id="3076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39752" y="1628799"/>
              <a:ext cx="4367187" cy="50396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5517021" y="3239398"/>
              <a:ext cx="110854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输入执行的事务代码</a:t>
              </a:r>
              <a:endParaRPr lang="zh-CN" altLang="en-US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3756500" y="1792422"/>
            <a:ext cx="5219700" cy="4345498"/>
            <a:chOff x="3781475" y="1739060"/>
            <a:chExt cx="5219700" cy="4345498"/>
          </a:xfrm>
        </p:grpSpPr>
        <p:pic>
          <p:nvPicPr>
            <p:cNvPr id="3077" name="Picture 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1475" y="4789158"/>
              <a:ext cx="5219700" cy="1295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78" name="Picture 6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1475" y="1739060"/>
              <a:ext cx="5219700" cy="29007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" name="右箭头 4"/>
          <p:cNvSpPr/>
          <p:nvPr/>
        </p:nvSpPr>
        <p:spPr>
          <a:xfrm rot="4335258">
            <a:off x="5225610" y="4148898"/>
            <a:ext cx="2281480" cy="18943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右箭头 11"/>
          <p:cNvSpPr/>
          <p:nvPr/>
        </p:nvSpPr>
        <p:spPr>
          <a:xfrm rot="6491506">
            <a:off x="4610311" y="5075462"/>
            <a:ext cx="1241565" cy="215106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1488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创建外键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学生</a:t>
            </a:r>
            <a:r>
              <a:rPr lang="zh-CN" altLang="en-US" dirty="0" smtClean="0"/>
              <a:t>表中的学校信息应参照学校表中的内容录入，因此使用外键（</a:t>
            </a:r>
            <a:r>
              <a:rPr lang="en-US" altLang="zh-CN" dirty="0" smtClean="0"/>
              <a:t>Foreign Key</a:t>
            </a:r>
            <a:r>
              <a:rPr lang="zh-CN" altLang="en-US" dirty="0" smtClean="0"/>
              <a:t>）进行关联。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输入数据库表名称， 根据</a:t>
            </a:r>
            <a:r>
              <a:rPr lang="en-US" altLang="zh-CN" dirty="0" smtClean="0"/>
              <a:t>Data Element</a:t>
            </a:r>
            <a:r>
              <a:rPr lang="zh-CN" altLang="en-US" dirty="0" smtClean="0"/>
              <a:t>自动引入，点击确认即可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348880"/>
            <a:ext cx="7124700" cy="369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204864"/>
            <a:ext cx="6120680" cy="4381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4094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其他对象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创建数据库视图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将多个数据库表，根据相同字段进行关联，进行数据展示</a:t>
            </a:r>
            <a:endParaRPr lang="en-US" altLang="zh-CN" dirty="0" smtClean="0"/>
          </a:p>
          <a:p>
            <a:r>
              <a:rPr lang="zh-CN" altLang="en-US" dirty="0" smtClean="0"/>
              <a:t>创建结构</a:t>
            </a:r>
            <a:endParaRPr lang="en-US" altLang="zh-CN" dirty="0" smtClean="0"/>
          </a:p>
          <a:p>
            <a:r>
              <a:rPr lang="zh-CN" altLang="en-US" smtClean="0"/>
              <a:t>创建表类型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2503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什么是数据字典？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数据字典（</a:t>
            </a:r>
            <a:r>
              <a:rPr lang="en-US" altLang="zh-CN" dirty="0" smtClean="0"/>
              <a:t>ABAP Dictionary</a:t>
            </a:r>
            <a:r>
              <a:rPr lang="zh-CN" altLang="en-US" dirty="0" smtClean="0"/>
              <a:t>）是。。。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事务代码：</a:t>
            </a:r>
            <a:r>
              <a:rPr lang="en-US" altLang="zh-CN" dirty="0" smtClean="0"/>
              <a:t>SE11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780928"/>
            <a:ext cx="6686550" cy="372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7257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数据字典对象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数据库表 </a:t>
            </a:r>
            <a:r>
              <a:rPr lang="en-US" altLang="zh-CN" dirty="0" smtClean="0"/>
              <a:t>Database Table</a:t>
            </a:r>
            <a:endParaRPr lang="en-US" altLang="zh-CN" dirty="0"/>
          </a:p>
          <a:p>
            <a:pPr lvl="1"/>
            <a:r>
              <a:rPr lang="zh-CN" altLang="en-US" dirty="0" smtClean="0"/>
              <a:t>透明</a:t>
            </a:r>
            <a:r>
              <a:rPr lang="zh-CN" altLang="en-US" dirty="0"/>
              <a:t>表（</a:t>
            </a:r>
            <a:r>
              <a:rPr lang="en-US" altLang="zh-CN" dirty="0"/>
              <a:t>Transparent Table</a:t>
            </a:r>
            <a:r>
              <a:rPr lang="zh-CN" altLang="en-US" dirty="0" smtClean="0"/>
              <a:t>）：在数据库中有对应的物理表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存储</a:t>
            </a:r>
            <a:r>
              <a:rPr lang="zh-CN" altLang="en-US" dirty="0"/>
              <a:t>表（</a:t>
            </a:r>
            <a:r>
              <a:rPr lang="en-US" altLang="zh-CN" dirty="0"/>
              <a:t>Pooled </a:t>
            </a:r>
            <a:r>
              <a:rPr lang="en-US" altLang="zh-CN" dirty="0" smtClean="0"/>
              <a:t>Table</a:t>
            </a:r>
            <a:r>
              <a:rPr lang="zh-CN" altLang="en-US" dirty="0" smtClean="0"/>
              <a:t>）；簇</a:t>
            </a:r>
            <a:r>
              <a:rPr lang="zh-CN" altLang="en-US" dirty="0"/>
              <a:t>表（</a:t>
            </a:r>
            <a:r>
              <a:rPr lang="en-US" altLang="zh-CN" dirty="0"/>
              <a:t>Cluster Table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视图 </a:t>
            </a:r>
            <a:r>
              <a:rPr lang="en-US" altLang="zh-CN" dirty="0" smtClean="0"/>
              <a:t>View</a:t>
            </a:r>
          </a:p>
          <a:p>
            <a:pPr lvl="1"/>
            <a:r>
              <a:rPr lang="zh-CN" altLang="en-US" dirty="0"/>
              <a:t>数据库</a:t>
            </a:r>
            <a:r>
              <a:rPr lang="zh-CN" altLang="en-US" dirty="0" smtClean="0"/>
              <a:t>视图 </a:t>
            </a:r>
            <a:r>
              <a:rPr lang="en-US" altLang="zh-CN" dirty="0" smtClean="0"/>
              <a:t>Database View</a:t>
            </a:r>
          </a:p>
          <a:p>
            <a:pPr lvl="1"/>
            <a:r>
              <a:rPr lang="zh-CN" altLang="en-US" dirty="0"/>
              <a:t>项目</a:t>
            </a:r>
            <a:r>
              <a:rPr lang="zh-CN" altLang="en-US" dirty="0" smtClean="0"/>
              <a:t>视图 </a:t>
            </a:r>
            <a:r>
              <a:rPr lang="en-US" altLang="zh-CN" dirty="0" smtClean="0"/>
              <a:t>Projection View</a:t>
            </a:r>
          </a:p>
          <a:p>
            <a:pPr lvl="1"/>
            <a:r>
              <a:rPr lang="zh-CN" altLang="en-US" dirty="0" smtClean="0"/>
              <a:t>维护视图 </a:t>
            </a:r>
            <a:r>
              <a:rPr lang="en-US" altLang="zh-CN" dirty="0" smtClean="0"/>
              <a:t>Maintenance View</a:t>
            </a:r>
          </a:p>
          <a:p>
            <a:pPr lvl="1"/>
            <a:r>
              <a:rPr lang="zh-CN" altLang="en-US" dirty="0" smtClean="0"/>
              <a:t>帮助视图 </a:t>
            </a:r>
            <a:r>
              <a:rPr lang="en-US" altLang="zh-CN" dirty="0" smtClean="0"/>
              <a:t>Help View</a:t>
            </a:r>
          </a:p>
          <a:p>
            <a:r>
              <a:rPr lang="zh-CN" altLang="en-US" dirty="0" smtClean="0"/>
              <a:t>数据类型 </a:t>
            </a:r>
            <a:r>
              <a:rPr lang="en-US" altLang="zh-CN" dirty="0" smtClean="0"/>
              <a:t>Data Type</a:t>
            </a:r>
          </a:p>
          <a:p>
            <a:pPr lvl="1"/>
            <a:r>
              <a:rPr lang="zh-CN" altLang="en-US" dirty="0" smtClean="0"/>
              <a:t>数据元素 </a:t>
            </a:r>
            <a:r>
              <a:rPr lang="en-US" altLang="zh-CN" dirty="0" smtClean="0"/>
              <a:t>Data Element</a:t>
            </a:r>
            <a:r>
              <a:rPr lang="zh-CN" altLang="en-US" dirty="0" smtClean="0"/>
              <a:t>：</a:t>
            </a:r>
            <a:r>
              <a:rPr lang="zh-CN" altLang="en-US" dirty="0"/>
              <a:t>描述一个字段的用途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结构 </a:t>
            </a:r>
            <a:r>
              <a:rPr lang="en-US" altLang="zh-CN" dirty="0" smtClean="0"/>
              <a:t>Structure</a:t>
            </a:r>
            <a:r>
              <a:rPr lang="zh-CN" altLang="en-US" dirty="0" smtClean="0"/>
              <a:t>：</a:t>
            </a:r>
            <a:r>
              <a:rPr lang="zh-CN" altLang="en-US" dirty="0"/>
              <a:t>为若干个字段组合，在数据库不存在数据记录</a:t>
            </a:r>
            <a:endParaRPr lang="en-US" altLang="zh-CN" dirty="0" smtClean="0"/>
          </a:p>
          <a:p>
            <a:pPr lvl="1"/>
            <a:r>
              <a:rPr lang="zh-CN" altLang="en-US" dirty="0"/>
              <a:t>表</a:t>
            </a:r>
            <a:r>
              <a:rPr lang="zh-CN" altLang="en-US" dirty="0" smtClean="0"/>
              <a:t>类型 </a:t>
            </a:r>
            <a:r>
              <a:rPr lang="en-US" altLang="zh-CN" dirty="0" smtClean="0"/>
              <a:t>Table Type</a:t>
            </a:r>
          </a:p>
          <a:p>
            <a:r>
              <a:rPr lang="zh-CN" altLang="en-US" dirty="0" smtClean="0"/>
              <a:t>类型池 </a:t>
            </a:r>
            <a:r>
              <a:rPr lang="en-US" altLang="zh-CN" dirty="0" smtClean="0"/>
              <a:t>Type Group</a:t>
            </a:r>
          </a:p>
          <a:p>
            <a:r>
              <a:rPr lang="zh-CN" altLang="en-US" dirty="0" smtClean="0"/>
              <a:t>域 </a:t>
            </a:r>
            <a:r>
              <a:rPr lang="en-US" altLang="zh-CN" dirty="0" smtClean="0"/>
              <a:t>Domain</a:t>
            </a:r>
            <a:r>
              <a:rPr lang="zh-CN" altLang="en-US" dirty="0" smtClean="0"/>
              <a:t>：</a:t>
            </a:r>
            <a:r>
              <a:rPr lang="zh-CN" altLang="en-US" dirty="0"/>
              <a:t>描述一个字段类型和长度等信息</a:t>
            </a:r>
            <a:endParaRPr lang="en-US" altLang="zh-CN" dirty="0" smtClean="0"/>
          </a:p>
          <a:p>
            <a:r>
              <a:rPr lang="zh-CN" altLang="en-US" dirty="0"/>
              <a:t>搜索</a:t>
            </a:r>
            <a:r>
              <a:rPr lang="zh-CN" altLang="en-US" dirty="0" smtClean="0"/>
              <a:t>帮助 </a:t>
            </a:r>
            <a:r>
              <a:rPr lang="en-US" altLang="zh-CN" dirty="0" smtClean="0"/>
              <a:t>Search Help</a:t>
            </a:r>
          </a:p>
          <a:p>
            <a:r>
              <a:rPr lang="zh-CN" altLang="en-US" dirty="0"/>
              <a:t>锁</a:t>
            </a:r>
            <a:r>
              <a:rPr lang="zh-CN" altLang="en-US" dirty="0" smtClean="0"/>
              <a:t>对象 </a:t>
            </a:r>
            <a:r>
              <a:rPr lang="en-US" altLang="zh-CN" dirty="0" smtClean="0"/>
              <a:t>Lock Object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16857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数据字典预置类型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5732722"/>
              </p:ext>
            </p:extLst>
          </p:nvPr>
        </p:nvGraphicFramePr>
        <p:xfrm>
          <a:off x="395536" y="1484784"/>
          <a:ext cx="8353425" cy="5292888"/>
        </p:xfrm>
        <a:graphic>
          <a:graphicData uri="http://schemas.openxmlformats.org/drawingml/2006/table">
            <a:tbl>
              <a:tblPr/>
              <a:tblGrid>
                <a:gridCol w="1583407"/>
                <a:gridCol w="2323430"/>
                <a:gridCol w="1997050"/>
                <a:gridCol w="2449538"/>
              </a:tblGrid>
              <a:tr h="209550">
                <a:tc>
                  <a:txBody>
                    <a:bodyPr/>
                    <a:lstStyle>
                      <a:lvl1pPr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1pPr>
                      <a:lvl2pPr marL="742950" indent="-285750"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2pPr>
                      <a:lvl3pPr marL="1143000" indent="-228600"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3pPr>
                      <a:lvl4pPr marL="1600200" indent="-228600"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4pPr>
                      <a:lvl5pPr marL="2057400" indent="-228600"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数据字典预置类型</a:t>
                      </a:r>
                    </a:p>
                  </a:txBody>
                  <a:tcPr marL="7177" marR="7177" marT="7177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>
                      <a:lvl1pPr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1pPr>
                      <a:lvl2pPr marL="742950" indent="-285750"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2pPr>
                      <a:lvl3pPr marL="1143000" indent="-228600"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3pPr>
                      <a:lvl4pPr marL="1600200" indent="-228600"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4pPr>
                      <a:lvl5pPr marL="2057400" indent="-228600"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ABAP </a:t>
                      </a: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类型</a:t>
                      </a:r>
                    </a:p>
                  </a:txBody>
                  <a:tcPr marL="7177" marR="7177" marT="7177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>
                      <a:lvl1pPr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1pPr>
                      <a:lvl2pPr marL="742950" indent="-285750"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2pPr>
                      <a:lvl3pPr marL="1143000" indent="-228600"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3pPr>
                      <a:lvl4pPr marL="1600200" indent="-228600"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4pPr>
                      <a:lvl5pPr marL="2057400" indent="-228600"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运行长度</a:t>
                      </a:r>
                    </a:p>
                  </a:txBody>
                  <a:tcPr marL="7177" marR="7177" marT="7177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>
                      <a:lvl1pPr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1pPr>
                      <a:lvl2pPr marL="742950" indent="-285750"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2pPr>
                      <a:lvl3pPr marL="1143000" indent="-228600"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3pPr>
                      <a:lvl4pPr marL="1600200" indent="-228600"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4pPr>
                      <a:lvl5pPr marL="2057400" indent="-228600"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说明</a:t>
                      </a:r>
                    </a:p>
                  </a:txBody>
                  <a:tcPr marL="7177" marR="7177" marT="7177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D8D8"/>
                    </a:solidFill>
                  </a:tcPr>
                </a:tc>
              </a:tr>
              <a:tr h="209550">
                <a:tc>
                  <a:txBody>
                    <a:bodyPr/>
                    <a:lstStyle>
                      <a:lvl1pPr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1pPr>
                      <a:lvl2pPr marL="742950" indent="-285750"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2pPr>
                      <a:lvl3pPr marL="1143000" indent="-228600"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3pPr>
                      <a:lvl4pPr marL="1600200" indent="-228600"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4pPr>
                      <a:lvl5pPr marL="2057400" indent="-228600"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ACCP</a:t>
                      </a:r>
                    </a:p>
                  </a:txBody>
                  <a:tcPr marL="7177" marR="7177" marT="7177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>
                      <a:lvl1pPr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1pPr>
                      <a:lvl2pPr marL="742950" indent="-285750"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2pPr>
                      <a:lvl3pPr marL="1143000" indent="-228600"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3pPr>
                      <a:lvl4pPr marL="1600200" indent="-228600"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4pPr>
                      <a:lvl5pPr marL="2057400" indent="-228600"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N(6)</a:t>
                      </a:r>
                    </a:p>
                  </a:txBody>
                  <a:tcPr marL="7177" marR="7177" marT="7177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>
                      <a:lvl1pPr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1pPr>
                      <a:lvl2pPr marL="742950" indent="-285750"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2pPr>
                      <a:lvl3pPr marL="1143000" indent="-228600"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3pPr>
                      <a:lvl4pPr marL="1600200" indent="-228600"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4pPr>
                      <a:lvl5pPr marL="2057400" indent="-228600"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6</a:t>
                      </a:r>
                    </a:p>
                  </a:txBody>
                  <a:tcPr marL="7177" marR="7177" marT="7177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>
                      <a:lvl1pPr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1pPr>
                      <a:lvl2pPr marL="742950" indent="-285750"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2pPr>
                      <a:lvl3pPr marL="1143000" indent="-228600"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3pPr>
                      <a:lvl4pPr marL="1600200" indent="-228600"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4pPr>
                      <a:lvl5pPr marL="2057400" indent="-228600"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会计结算周期</a:t>
                      </a:r>
                    </a:p>
                  </a:txBody>
                  <a:tcPr marL="7177" marR="7177" marT="7177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F1DD"/>
                    </a:solidFill>
                  </a:tcPr>
                </a:tc>
              </a:tr>
              <a:tr h="209550">
                <a:tc>
                  <a:txBody>
                    <a:bodyPr/>
                    <a:lstStyle>
                      <a:lvl1pPr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1pPr>
                      <a:lvl2pPr marL="742950" indent="-285750"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2pPr>
                      <a:lvl3pPr marL="1143000" indent="-228600"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3pPr>
                      <a:lvl4pPr marL="1600200" indent="-228600"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4pPr>
                      <a:lvl5pPr marL="2057400" indent="-228600"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CHAR</a:t>
                      </a:r>
                    </a:p>
                  </a:txBody>
                  <a:tcPr marL="7177" marR="7177" marT="7177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1pPr>
                      <a:lvl2pPr marL="742950" indent="-285750"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2pPr>
                      <a:lvl3pPr marL="1143000" indent="-228600"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3pPr>
                      <a:lvl4pPr marL="1600200" indent="-228600"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4pPr>
                      <a:lvl5pPr marL="2057400" indent="-228600"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C(n)</a:t>
                      </a:r>
                    </a:p>
                  </a:txBody>
                  <a:tcPr marL="7177" marR="7177" marT="7177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1pPr>
                      <a:lvl2pPr marL="742950" indent="-285750"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2pPr>
                      <a:lvl3pPr marL="1143000" indent="-228600"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3pPr>
                      <a:lvl4pPr marL="1600200" indent="-228600"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4pPr>
                      <a:lvl5pPr marL="2057400" indent="-228600"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1 - 255</a:t>
                      </a:r>
                    </a:p>
                  </a:txBody>
                  <a:tcPr marL="7177" marR="7177" marT="7177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1pPr>
                      <a:lvl2pPr marL="742950" indent="-285750"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2pPr>
                      <a:lvl3pPr marL="1143000" indent="-228600"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3pPr>
                      <a:lvl4pPr marL="1600200" indent="-228600"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4pPr>
                      <a:lvl5pPr marL="2057400" indent="-228600"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字符</a:t>
                      </a:r>
                    </a:p>
                  </a:txBody>
                  <a:tcPr marL="7177" marR="7177" marT="7177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</a:tr>
              <a:tr h="209550">
                <a:tc>
                  <a:txBody>
                    <a:bodyPr/>
                    <a:lstStyle>
                      <a:lvl1pPr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1pPr>
                      <a:lvl2pPr marL="742950" indent="-285750"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2pPr>
                      <a:lvl3pPr marL="1143000" indent="-228600"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3pPr>
                      <a:lvl4pPr marL="1600200" indent="-228600"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4pPr>
                      <a:lvl5pPr marL="2057400" indent="-228600"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CLNT</a:t>
                      </a:r>
                    </a:p>
                  </a:txBody>
                  <a:tcPr marL="7177" marR="7177" marT="7177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>
                      <a:lvl1pPr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1pPr>
                      <a:lvl2pPr marL="742950" indent="-285750"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2pPr>
                      <a:lvl3pPr marL="1143000" indent="-228600"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3pPr>
                      <a:lvl4pPr marL="1600200" indent="-228600"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4pPr>
                      <a:lvl5pPr marL="2057400" indent="-228600"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C(3)</a:t>
                      </a:r>
                    </a:p>
                  </a:txBody>
                  <a:tcPr marL="7177" marR="7177" marT="7177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>
                      <a:lvl1pPr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1pPr>
                      <a:lvl2pPr marL="742950" indent="-285750"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2pPr>
                      <a:lvl3pPr marL="1143000" indent="-228600"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3pPr>
                      <a:lvl4pPr marL="1600200" indent="-228600"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4pPr>
                      <a:lvl5pPr marL="2057400" indent="-228600"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</a:p>
                  </a:txBody>
                  <a:tcPr marL="7177" marR="7177" marT="7177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>
                      <a:lvl1pPr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1pPr>
                      <a:lvl2pPr marL="742950" indent="-285750"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2pPr>
                      <a:lvl3pPr marL="1143000" indent="-228600"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3pPr>
                      <a:lvl4pPr marL="1600200" indent="-228600"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4pPr>
                      <a:lvl5pPr marL="2057400" indent="-228600"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集团、数据区域代码</a:t>
                      </a:r>
                    </a:p>
                  </a:txBody>
                  <a:tcPr marL="7177" marR="7177" marT="7177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F1DD"/>
                    </a:solidFill>
                  </a:tcPr>
                </a:tc>
              </a:tr>
              <a:tr h="209550">
                <a:tc>
                  <a:txBody>
                    <a:bodyPr/>
                    <a:lstStyle>
                      <a:lvl1pPr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1pPr>
                      <a:lvl2pPr marL="742950" indent="-285750"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2pPr>
                      <a:lvl3pPr marL="1143000" indent="-228600"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3pPr>
                      <a:lvl4pPr marL="1600200" indent="-228600"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4pPr>
                      <a:lvl5pPr marL="2057400" indent="-228600"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CUKY</a:t>
                      </a:r>
                    </a:p>
                  </a:txBody>
                  <a:tcPr marL="7177" marR="7177" marT="7177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1pPr>
                      <a:lvl2pPr marL="742950" indent="-285750"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2pPr>
                      <a:lvl3pPr marL="1143000" indent="-228600"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3pPr>
                      <a:lvl4pPr marL="1600200" indent="-228600"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4pPr>
                      <a:lvl5pPr marL="2057400" indent="-228600"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C(5)</a:t>
                      </a:r>
                    </a:p>
                  </a:txBody>
                  <a:tcPr marL="7177" marR="7177" marT="7177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1pPr>
                      <a:lvl2pPr marL="742950" indent="-285750"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2pPr>
                      <a:lvl3pPr marL="1143000" indent="-228600"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3pPr>
                      <a:lvl4pPr marL="1600200" indent="-228600"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4pPr>
                      <a:lvl5pPr marL="2057400" indent="-228600"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5</a:t>
                      </a:r>
                    </a:p>
                  </a:txBody>
                  <a:tcPr marL="7177" marR="7177" marT="7177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1pPr>
                      <a:lvl2pPr marL="742950" indent="-285750"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2pPr>
                      <a:lvl3pPr marL="1143000" indent="-228600"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3pPr>
                      <a:lvl4pPr marL="1600200" indent="-228600"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4pPr>
                      <a:lvl5pPr marL="2057400" indent="-228600"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货币代码</a:t>
                      </a:r>
                    </a:p>
                  </a:txBody>
                  <a:tcPr marL="7177" marR="7177" marT="7177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</a:tr>
              <a:tr h="209550">
                <a:tc>
                  <a:txBody>
                    <a:bodyPr/>
                    <a:lstStyle>
                      <a:lvl1pPr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1pPr>
                      <a:lvl2pPr marL="742950" indent="-285750"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2pPr>
                      <a:lvl3pPr marL="1143000" indent="-228600"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3pPr>
                      <a:lvl4pPr marL="1600200" indent="-228600"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4pPr>
                      <a:lvl5pPr marL="2057400" indent="-228600"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CURR(n,m)</a:t>
                      </a:r>
                    </a:p>
                  </a:txBody>
                  <a:tcPr marL="7177" marR="7177" marT="7177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1pPr>
                      <a:lvl2pPr marL="742950" indent="-285750"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2pPr>
                      <a:lvl3pPr marL="1143000" indent="-228600"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3pPr>
                      <a:lvl4pPr marL="1600200" indent="-228600"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4pPr>
                      <a:lvl5pPr marL="2057400" indent="-228600"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P((n+1)/2) Decimal m</a:t>
                      </a:r>
                    </a:p>
                  </a:txBody>
                  <a:tcPr marL="7177" marR="7177" marT="7177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1pPr>
                      <a:lvl2pPr marL="742950" indent="-285750"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2pPr>
                      <a:lvl3pPr marL="1143000" indent="-228600"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3pPr>
                      <a:lvl4pPr marL="1600200" indent="-228600"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4pPr>
                      <a:lvl5pPr marL="2057400" indent="-228600"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1-17</a:t>
                      </a:r>
                    </a:p>
                  </a:txBody>
                  <a:tcPr marL="7177" marR="7177" marT="7177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1pPr>
                      <a:lvl2pPr marL="742950" indent="-285750"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2pPr>
                      <a:lvl3pPr marL="1143000" indent="-228600"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3pPr>
                      <a:lvl4pPr marL="1600200" indent="-228600"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4pPr>
                      <a:lvl5pPr marL="2057400" indent="-228600"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货币金额</a:t>
                      </a:r>
                    </a:p>
                  </a:txBody>
                  <a:tcPr marL="7177" marR="7177" marT="7177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</a:tr>
              <a:tr h="209550">
                <a:tc>
                  <a:txBody>
                    <a:bodyPr/>
                    <a:lstStyle>
                      <a:lvl1pPr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1pPr>
                      <a:lvl2pPr marL="742950" indent="-285750"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2pPr>
                      <a:lvl3pPr marL="1143000" indent="-228600"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3pPr>
                      <a:lvl4pPr marL="1600200" indent="-228600"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4pPr>
                      <a:lvl5pPr marL="2057400" indent="-228600"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DATS</a:t>
                      </a:r>
                    </a:p>
                  </a:txBody>
                  <a:tcPr marL="7177" marR="7177" marT="7177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1pPr>
                      <a:lvl2pPr marL="742950" indent="-285750"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2pPr>
                      <a:lvl3pPr marL="1143000" indent="-228600"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3pPr>
                      <a:lvl4pPr marL="1600200" indent="-228600"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4pPr>
                      <a:lvl5pPr marL="2057400" indent="-228600"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D(8)</a:t>
                      </a:r>
                    </a:p>
                  </a:txBody>
                  <a:tcPr marL="7177" marR="7177" marT="7177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1pPr>
                      <a:lvl2pPr marL="742950" indent="-285750"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2pPr>
                      <a:lvl3pPr marL="1143000" indent="-228600"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3pPr>
                      <a:lvl4pPr marL="1600200" indent="-228600"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4pPr>
                      <a:lvl5pPr marL="2057400" indent="-228600"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8</a:t>
                      </a:r>
                    </a:p>
                  </a:txBody>
                  <a:tcPr marL="7177" marR="7177" marT="7177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1pPr>
                      <a:lvl2pPr marL="742950" indent="-285750"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2pPr>
                      <a:lvl3pPr marL="1143000" indent="-228600"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3pPr>
                      <a:lvl4pPr marL="1600200" indent="-228600"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4pPr>
                      <a:lvl5pPr marL="2057400" indent="-228600"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日期</a:t>
                      </a:r>
                    </a:p>
                  </a:txBody>
                  <a:tcPr marL="7177" marR="7177" marT="7177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</a:tr>
              <a:tr h="209550">
                <a:tc>
                  <a:txBody>
                    <a:bodyPr/>
                    <a:lstStyle>
                      <a:lvl1pPr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1pPr>
                      <a:lvl2pPr marL="742950" indent="-285750"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2pPr>
                      <a:lvl3pPr marL="1143000" indent="-228600"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3pPr>
                      <a:lvl4pPr marL="1600200" indent="-228600"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4pPr>
                      <a:lvl5pPr marL="2057400" indent="-228600"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DEC n,m</a:t>
                      </a:r>
                    </a:p>
                  </a:txBody>
                  <a:tcPr marL="7177" marR="7177" marT="7177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>
                      <a:lvl1pPr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1pPr>
                      <a:lvl2pPr marL="742950" indent="-285750"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2pPr>
                      <a:lvl3pPr marL="1143000" indent="-228600"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3pPr>
                      <a:lvl4pPr marL="1600200" indent="-228600"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4pPr>
                      <a:lvl5pPr marL="2057400" indent="-228600"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P((n+1)/2) Decimal m</a:t>
                      </a:r>
                    </a:p>
                  </a:txBody>
                  <a:tcPr marL="7177" marR="7177" marT="7177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>
                      <a:lvl1pPr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1pPr>
                      <a:lvl2pPr marL="742950" indent="-285750"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2pPr>
                      <a:lvl3pPr marL="1143000" indent="-228600"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3pPr>
                      <a:lvl4pPr marL="1600200" indent="-228600"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4pPr>
                      <a:lvl5pPr marL="2057400" indent="-228600"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n(1-31)m(1-17)</a:t>
                      </a:r>
                    </a:p>
                  </a:txBody>
                  <a:tcPr marL="7177" marR="7177" marT="7177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>
                      <a:lvl1pPr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1pPr>
                      <a:lvl2pPr marL="742950" indent="-285750"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2pPr>
                      <a:lvl3pPr marL="1143000" indent="-228600"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3pPr>
                      <a:lvl4pPr marL="1600200" indent="-228600"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4pPr>
                      <a:lvl5pPr marL="2057400" indent="-228600"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数值计算</a:t>
                      </a:r>
                    </a:p>
                  </a:txBody>
                  <a:tcPr marL="7177" marR="7177" marT="7177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F1DD"/>
                    </a:solidFill>
                  </a:tcPr>
                </a:tc>
              </a:tr>
              <a:tr h="209550">
                <a:tc>
                  <a:txBody>
                    <a:bodyPr/>
                    <a:lstStyle>
                      <a:lvl1pPr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1pPr>
                      <a:lvl2pPr marL="742950" indent="-285750"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2pPr>
                      <a:lvl3pPr marL="1143000" indent="-228600"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3pPr>
                      <a:lvl4pPr marL="1600200" indent="-228600"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4pPr>
                      <a:lvl5pPr marL="2057400" indent="-228600"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FLTP</a:t>
                      </a:r>
                    </a:p>
                  </a:txBody>
                  <a:tcPr marL="7177" marR="7177" marT="7177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>
                      <a:lvl1pPr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1pPr>
                      <a:lvl2pPr marL="742950" indent="-285750"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2pPr>
                      <a:lvl3pPr marL="1143000" indent="-228600"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3pPr>
                      <a:lvl4pPr marL="1600200" indent="-228600"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4pPr>
                      <a:lvl5pPr marL="2057400" indent="-228600"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F(8)</a:t>
                      </a:r>
                    </a:p>
                  </a:txBody>
                  <a:tcPr marL="7177" marR="7177" marT="7177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>
                      <a:lvl1pPr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1pPr>
                      <a:lvl2pPr marL="742950" indent="-285750"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2pPr>
                      <a:lvl3pPr marL="1143000" indent="-228600"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3pPr>
                      <a:lvl4pPr marL="1600200" indent="-228600"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4pPr>
                      <a:lvl5pPr marL="2057400" indent="-228600"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18</a:t>
                      </a:r>
                    </a:p>
                  </a:txBody>
                  <a:tcPr marL="7177" marR="7177" marT="7177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>
                      <a:lvl1pPr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1pPr>
                      <a:lvl2pPr marL="742950" indent="-285750"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2pPr>
                      <a:lvl3pPr marL="1143000" indent="-228600"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3pPr>
                      <a:lvl4pPr marL="1600200" indent="-228600"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4pPr>
                      <a:lvl5pPr marL="2057400" indent="-228600"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浮点数</a:t>
                      </a:r>
                    </a:p>
                  </a:txBody>
                  <a:tcPr marL="7177" marR="7177" marT="7177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F1DD"/>
                    </a:solidFill>
                  </a:tcPr>
                </a:tc>
              </a:tr>
              <a:tr h="209550">
                <a:tc>
                  <a:txBody>
                    <a:bodyPr/>
                    <a:lstStyle>
                      <a:lvl1pPr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1pPr>
                      <a:lvl2pPr marL="742950" indent="-285750"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2pPr>
                      <a:lvl3pPr marL="1143000" indent="-228600"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3pPr>
                      <a:lvl4pPr marL="1600200" indent="-228600"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4pPr>
                      <a:lvl5pPr marL="2057400" indent="-228600"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INT1</a:t>
                      </a:r>
                    </a:p>
                  </a:txBody>
                  <a:tcPr marL="7177" marR="7177" marT="7177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>
                      <a:lvl1pPr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1pPr>
                      <a:lvl2pPr marL="742950" indent="-285750"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2pPr>
                      <a:lvl3pPr marL="1143000" indent="-228600"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3pPr>
                      <a:lvl4pPr marL="1600200" indent="-228600"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4pPr>
                      <a:lvl5pPr marL="2057400" indent="-228600"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X(1)</a:t>
                      </a:r>
                    </a:p>
                  </a:txBody>
                  <a:tcPr marL="7177" marR="7177" marT="7177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>
                      <a:lvl1pPr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1pPr>
                      <a:lvl2pPr marL="742950" indent="-285750"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2pPr>
                      <a:lvl3pPr marL="1143000" indent="-228600"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3pPr>
                      <a:lvl4pPr marL="1600200" indent="-228600"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4pPr>
                      <a:lvl5pPr marL="2057400" indent="-228600"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</a:p>
                  </a:txBody>
                  <a:tcPr marL="7177" marR="7177" marT="7177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>
                      <a:lvl1pPr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1pPr>
                      <a:lvl2pPr marL="742950" indent="-285750"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2pPr>
                      <a:lvl3pPr marL="1143000" indent="-228600"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3pPr>
                      <a:lvl4pPr marL="1600200" indent="-228600"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4pPr>
                      <a:lvl5pPr marL="2057400" indent="-228600"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单字节整型数</a:t>
                      </a:r>
                    </a:p>
                  </a:txBody>
                  <a:tcPr marL="7177" marR="7177" marT="7177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F1DD"/>
                    </a:solidFill>
                  </a:tcPr>
                </a:tc>
              </a:tr>
              <a:tr h="209550">
                <a:tc>
                  <a:txBody>
                    <a:bodyPr/>
                    <a:lstStyle>
                      <a:lvl1pPr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1pPr>
                      <a:lvl2pPr marL="742950" indent="-285750"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2pPr>
                      <a:lvl3pPr marL="1143000" indent="-228600"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3pPr>
                      <a:lvl4pPr marL="1600200" indent="-228600"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4pPr>
                      <a:lvl5pPr marL="2057400" indent="-228600"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INT2</a:t>
                      </a:r>
                    </a:p>
                  </a:txBody>
                  <a:tcPr marL="7177" marR="7177" marT="7177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>
                      <a:lvl1pPr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1pPr>
                      <a:lvl2pPr marL="742950" indent="-285750"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2pPr>
                      <a:lvl3pPr marL="1143000" indent="-228600"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3pPr>
                      <a:lvl4pPr marL="1600200" indent="-228600"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4pPr>
                      <a:lvl5pPr marL="2057400" indent="-228600"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X(2)</a:t>
                      </a:r>
                    </a:p>
                  </a:txBody>
                  <a:tcPr marL="7177" marR="7177" marT="7177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>
                      <a:lvl1pPr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1pPr>
                      <a:lvl2pPr marL="742950" indent="-285750"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2pPr>
                      <a:lvl3pPr marL="1143000" indent="-228600"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3pPr>
                      <a:lvl4pPr marL="1600200" indent="-228600"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4pPr>
                      <a:lvl5pPr marL="2057400" indent="-228600"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5</a:t>
                      </a:r>
                    </a:p>
                  </a:txBody>
                  <a:tcPr marL="7177" marR="7177" marT="7177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>
                      <a:lvl1pPr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1pPr>
                      <a:lvl2pPr marL="742950" indent="-285750"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2pPr>
                      <a:lvl3pPr marL="1143000" indent="-228600"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3pPr>
                      <a:lvl4pPr marL="1600200" indent="-228600"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4pPr>
                      <a:lvl5pPr marL="2057400" indent="-228600"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双字节整型数</a:t>
                      </a:r>
                    </a:p>
                  </a:txBody>
                  <a:tcPr marL="7177" marR="7177" marT="7177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F1DD"/>
                    </a:solidFill>
                  </a:tcPr>
                </a:tc>
              </a:tr>
              <a:tr h="209550">
                <a:tc>
                  <a:txBody>
                    <a:bodyPr/>
                    <a:lstStyle>
                      <a:lvl1pPr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1pPr>
                      <a:lvl2pPr marL="742950" indent="-285750"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2pPr>
                      <a:lvl3pPr marL="1143000" indent="-228600"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3pPr>
                      <a:lvl4pPr marL="1600200" indent="-228600"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4pPr>
                      <a:lvl5pPr marL="2057400" indent="-228600"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INT4</a:t>
                      </a:r>
                    </a:p>
                  </a:txBody>
                  <a:tcPr marL="7177" marR="7177" marT="7177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>
                      <a:lvl1pPr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1pPr>
                      <a:lvl2pPr marL="742950" indent="-285750"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2pPr>
                      <a:lvl3pPr marL="1143000" indent="-228600"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3pPr>
                      <a:lvl4pPr marL="1600200" indent="-228600"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4pPr>
                      <a:lvl5pPr marL="2057400" indent="-228600"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X(4)</a:t>
                      </a:r>
                    </a:p>
                  </a:txBody>
                  <a:tcPr marL="7177" marR="7177" marT="7177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>
                      <a:lvl1pPr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1pPr>
                      <a:lvl2pPr marL="742950" indent="-285750"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2pPr>
                      <a:lvl3pPr marL="1143000" indent="-228600"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3pPr>
                      <a:lvl4pPr marL="1600200" indent="-228600"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4pPr>
                      <a:lvl5pPr marL="2057400" indent="-228600"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10</a:t>
                      </a:r>
                    </a:p>
                  </a:txBody>
                  <a:tcPr marL="7177" marR="7177" marT="7177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>
                      <a:lvl1pPr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1pPr>
                      <a:lvl2pPr marL="742950" indent="-285750"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2pPr>
                      <a:lvl3pPr marL="1143000" indent="-228600"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3pPr>
                      <a:lvl4pPr marL="1600200" indent="-228600"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4pPr>
                      <a:lvl5pPr marL="2057400" indent="-228600"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四字节整形数</a:t>
                      </a:r>
                    </a:p>
                  </a:txBody>
                  <a:tcPr marL="7177" marR="7177" marT="7177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F1DD"/>
                    </a:solidFill>
                  </a:tcPr>
                </a:tc>
              </a:tr>
              <a:tr h="209550">
                <a:tc>
                  <a:txBody>
                    <a:bodyPr/>
                    <a:lstStyle>
                      <a:lvl1pPr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1pPr>
                      <a:lvl2pPr marL="742950" indent="-285750"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2pPr>
                      <a:lvl3pPr marL="1143000" indent="-228600"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3pPr>
                      <a:lvl4pPr marL="1600200" indent="-228600"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4pPr>
                      <a:lvl5pPr marL="2057400" indent="-228600"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LANG</a:t>
                      </a:r>
                    </a:p>
                  </a:txBody>
                  <a:tcPr marL="7177" marR="7177" marT="7177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>
                      <a:lvl1pPr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1pPr>
                      <a:lvl2pPr marL="742950" indent="-285750"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2pPr>
                      <a:lvl3pPr marL="1143000" indent="-228600"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3pPr>
                      <a:lvl4pPr marL="1600200" indent="-228600"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4pPr>
                      <a:lvl5pPr marL="2057400" indent="-228600"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C(1)</a:t>
                      </a:r>
                    </a:p>
                  </a:txBody>
                  <a:tcPr marL="7177" marR="7177" marT="7177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>
                      <a:lvl1pPr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1pPr>
                      <a:lvl2pPr marL="742950" indent="-285750"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2pPr>
                      <a:lvl3pPr marL="1143000" indent="-228600"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3pPr>
                      <a:lvl4pPr marL="1600200" indent="-228600"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4pPr>
                      <a:lvl5pPr marL="2057400" indent="-228600"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内部一位，外部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</a:t>
                      </a:r>
                    </a:p>
                  </a:txBody>
                  <a:tcPr marL="7177" marR="7177" marT="7177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>
                      <a:lvl1pPr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1pPr>
                      <a:lvl2pPr marL="742950" indent="-285750"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2pPr>
                      <a:lvl3pPr marL="1143000" indent="-228600"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3pPr>
                      <a:lvl4pPr marL="1600200" indent="-228600"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4pPr>
                      <a:lvl5pPr marL="2057400" indent="-228600"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语言代码</a:t>
                      </a:r>
                    </a:p>
                  </a:txBody>
                  <a:tcPr marL="7177" marR="7177" marT="7177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F1DD"/>
                    </a:solidFill>
                  </a:tcPr>
                </a:tc>
              </a:tr>
              <a:tr h="209550">
                <a:tc>
                  <a:txBody>
                    <a:bodyPr/>
                    <a:lstStyle>
                      <a:lvl1pPr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1pPr>
                      <a:lvl2pPr marL="742950" indent="-285750"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2pPr>
                      <a:lvl3pPr marL="1143000" indent="-228600"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3pPr>
                      <a:lvl4pPr marL="1600200" indent="-228600"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4pPr>
                      <a:lvl5pPr marL="2057400" indent="-228600"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LCHR</a:t>
                      </a:r>
                    </a:p>
                  </a:txBody>
                  <a:tcPr marL="7177" marR="7177" marT="7177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>
                      <a:lvl1pPr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1pPr>
                      <a:lvl2pPr marL="742950" indent="-285750"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2pPr>
                      <a:lvl3pPr marL="1143000" indent="-228600"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3pPr>
                      <a:lvl4pPr marL="1600200" indent="-228600"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4pPr>
                      <a:lvl5pPr marL="2057400" indent="-228600"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C(n)</a:t>
                      </a:r>
                    </a:p>
                  </a:txBody>
                  <a:tcPr marL="7177" marR="7177" marT="7177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>
                      <a:lvl1pPr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1pPr>
                      <a:lvl2pPr marL="742950" indent="-285750"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2pPr>
                      <a:lvl3pPr marL="1143000" indent="-228600"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3pPr>
                      <a:lvl4pPr marL="1600200" indent="-228600"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4pPr>
                      <a:lvl5pPr marL="2057400" indent="-228600"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256-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最大值</a:t>
                      </a:r>
                    </a:p>
                  </a:txBody>
                  <a:tcPr marL="7177" marR="7177" marT="7177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>
                      <a:lvl1pPr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1pPr>
                      <a:lvl2pPr marL="742950" indent="-285750"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2pPr>
                      <a:lvl3pPr marL="1143000" indent="-228600"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3pPr>
                      <a:lvl4pPr marL="1600200" indent="-228600"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4pPr>
                      <a:lvl5pPr marL="2057400" indent="-228600"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长字符</a:t>
                      </a:r>
                    </a:p>
                  </a:txBody>
                  <a:tcPr marL="7177" marR="7177" marT="7177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F1DD"/>
                    </a:solidFill>
                  </a:tcPr>
                </a:tc>
              </a:tr>
              <a:tr h="209550">
                <a:tc>
                  <a:txBody>
                    <a:bodyPr/>
                    <a:lstStyle>
                      <a:lvl1pPr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1pPr>
                      <a:lvl2pPr marL="742950" indent="-285750"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2pPr>
                      <a:lvl3pPr marL="1143000" indent="-228600"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3pPr>
                      <a:lvl4pPr marL="1600200" indent="-228600"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4pPr>
                      <a:lvl5pPr marL="2057400" indent="-228600"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LRAW</a:t>
                      </a:r>
                    </a:p>
                  </a:txBody>
                  <a:tcPr marL="7177" marR="7177" marT="7177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>
                      <a:lvl1pPr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1pPr>
                      <a:lvl2pPr marL="742950" indent="-285750"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2pPr>
                      <a:lvl3pPr marL="1143000" indent="-228600"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3pPr>
                      <a:lvl4pPr marL="1600200" indent="-228600"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4pPr>
                      <a:lvl5pPr marL="2057400" indent="-228600"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X(n)</a:t>
                      </a:r>
                    </a:p>
                  </a:txBody>
                  <a:tcPr marL="7177" marR="7177" marT="7177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>
                      <a:lvl1pPr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1pPr>
                      <a:lvl2pPr marL="742950" indent="-285750"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2pPr>
                      <a:lvl3pPr marL="1143000" indent="-228600"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3pPr>
                      <a:lvl4pPr marL="1600200" indent="-228600"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4pPr>
                      <a:lvl5pPr marL="2057400" indent="-228600"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256-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最大值</a:t>
                      </a:r>
                    </a:p>
                  </a:txBody>
                  <a:tcPr marL="7177" marR="7177" marT="7177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>
                      <a:lvl1pPr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1pPr>
                      <a:lvl2pPr marL="742950" indent="-285750"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2pPr>
                      <a:lvl3pPr marL="1143000" indent="-228600"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3pPr>
                      <a:lvl4pPr marL="1600200" indent="-228600"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4pPr>
                      <a:lvl5pPr marL="2057400" indent="-228600"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长字符串</a:t>
                      </a:r>
                    </a:p>
                  </a:txBody>
                  <a:tcPr marL="7177" marR="7177" marT="7177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F1DD"/>
                    </a:solidFill>
                  </a:tcPr>
                </a:tc>
              </a:tr>
              <a:tr h="209550">
                <a:tc>
                  <a:txBody>
                    <a:bodyPr/>
                    <a:lstStyle>
                      <a:lvl1pPr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1pPr>
                      <a:lvl2pPr marL="742950" indent="-285750"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2pPr>
                      <a:lvl3pPr marL="1143000" indent="-228600"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3pPr>
                      <a:lvl4pPr marL="1600200" indent="-228600"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4pPr>
                      <a:lvl5pPr marL="2057400" indent="-228600"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NUMC n</a:t>
                      </a:r>
                    </a:p>
                  </a:txBody>
                  <a:tcPr marL="7177" marR="7177" marT="7177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1pPr>
                      <a:lvl2pPr marL="742950" indent="-285750"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2pPr>
                      <a:lvl3pPr marL="1143000" indent="-228600"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3pPr>
                      <a:lvl4pPr marL="1600200" indent="-228600"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4pPr>
                      <a:lvl5pPr marL="2057400" indent="-228600"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N(n)</a:t>
                      </a:r>
                    </a:p>
                  </a:txBody>
                  <a:tcPr marL="7177" marR="7177" marT="7177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1pPr>
                      <a:lvl2pPr marL="742950" indent="-285750"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2pPr>
                      <a:lvl3pPr marL="1143000" indent="-228600"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3pPr>
                      <a:lvl4pPr marL="1600200" indent="-228600"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4pPr>
                      <a:lvl5pPr marL="2057400" indent="-228600"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1-255</a:t>
                      </a:r>
                    </a:p>
                  </a:txBody>
                  <a:tcPr marL="7177" marR="7177" marT="7177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1pPr>
                      <a:lvl2pPr marL="742950" indent="-285750"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2pPr>
                      <a:lvl3pPr marL="1143000" indent="-228600"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3pPr>
                      <a:lvl4pPr marL="1600200" indent="-228600"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4pPr>
                      <a:lvl5pPr marL="2057400" indent="-228600"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数值文字</a:t>
                      </a:r>
                    </a:p>
                  </a:txBody>
                  <a:tcPr marL="7177" marR="7177" marT="7177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</a:tr>
              <a:tr h="209550">
                <a:tc>
                  <a:txBody>
                    <a:bodyPr/>
                    <a:lstStyle>
                      <a:lvl1pPr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1pPr>
                      <a:lvl2pPr marL="742950" indent="-285750"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2pPr>
                      <a:lvl3pPr marL="1143000" indent="-228600"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3pPr>
                      <a:lvl4pPr marL="1600200" indent="-228600"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4pPr>
                      <a:lvl5pPr marL="2057400" indent="-228600"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PREC</a:t>
                      </a:r>
                    </a:p>
                  </a:txBody>
                  <a:tcPr marL="7177" marR="7177" marT="7177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>
                      <a:lvl1pPr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1pPr>
                      <a:lvl2pPr marL="742950" indent="-285750"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2pPr>
                      <a:lvl3pPr marL="1143000" indent="-228600"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3pPr>
                      <a:lvl4pPr marL="1600200" indent="-228600"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4pPr>
                      <a:lvl5pPr marL="2057400" indent="-228600"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X(2)</a:t>
                      </a:r>
                    </a:p>
                  </a:txBody>
                  <a:tcPr marL="7177" marR="7177" marT="7177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>
                      <a:lvl1pPr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1pPr>
                      <a:lvl2pPr marL="742950" indent="-285750"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2pPr>
                      <a:lvl3pPr marL="1143000" indent="-228600"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3pPr>
                      <a:lvl4pPr marL="1600200" indent="-228600"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4pPr>
                      <a:lvl5pPr marL="2057400" indent="-228600"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16</a:t>
                      </a:r>
                    </a:p>
                  </a:txBody>
                  <a:tcPr marL="7177" marR="7177" marT="7177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>
                      <a:lvl1pPr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1pPr>
                      <a:lvl2pPr marL="742950" indent="-285750"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2pPr>
                      <a:lvl3pPr marL="1143000" indent="-228600"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3pPr>
                      <a:lvl4pPr marL="1600200" indent="-228600"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4pPr>
                      <a:lvl5pPr marL="2057400" indent="-228600"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精确度</a:t>
                      </a:r>
                    </a:p>
                  </a:txBody>
                  <a:tcPr marL="7177" marR="7177" marT="7177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F1DD"/>
                    </a:solidFill>
                  </a:tcPr>
                </a:tc>
              </a:tr>
              <a:tr h="209550">
                <a:tc>
                  <a:txBody>
                    <a:bodyPr/>
                    <a:lstStyle>
                      <a:lvl1pPr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1pPr>
                      <a:lvl2pPr marL="742950" indent="-285750"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2pPr>
                      <a:lvl3pPr marL="1143000" indent="-228600"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3pPr>
                      <a:lvl4pPr marL="1600200" indent="-228600"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4pPr>
                      <a:lvl5pPr marL="2057400" indent="-228600"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QUAN n,m</a:t>
                      </a:r>
                    </a:p>
                  </a:txBody>
                  <a:tcPr marL="7177" marR="7177" marT="7177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1pPr>
                      <a:lvl2pPr marL="742950" indent="-285750"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2pPr>
                      <a:lvl3pPr marL="1143000" indent="-228600"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3pPr>
                      <a:lvl4pPr marL="1600200" indent="-228600"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4pPr>
                      <a:lvl5pPr marL="2057400" indent="-228600"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P((n+1)/2) Decimal m</a:t>
                      </a:r>
                    </a:p>
                  </a:txBody>
                  <a:tcPr marL="7177" marR="7177" marT="7177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1pPr>
                      <a:lvl2pPr marL="742950" indent="-285750"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2pPr>
                      <a:lvl3pPr marL="1143000" indent="-228600"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3pPr>
                      <a:lvl4pPr marL="1600200" indent="-228600"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4pPr>
                      <a:lvl5pPr marL="2057400" indent="-228600"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1-17</a:t>
                      </a:r>
                    </a:p>
                  </a:txBody>
                  <a:tcPr marL="7177" marR="7177" marT="7177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1pPr>
                      <a:lvl2pPr marL="742950" indent="-285750"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2pPr>
                      <a:lvl3pPr marL="1143000" indent="-228600"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3pPr>
                      <a:lvl4pPr marL="1600200" indent="-228600"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4pPr>
                      <a:lvl5pPr marL="2057400" indent="-228600"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数量</a:t>
                      </a:r>
                    </a:p>
                  </a:txBody>
                  <a:tcPr marL="7177" marR="7177" marT="7177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</a:tr>
              <a:tr h="209550">
                <a:tc>
                  <a:txBody>
                    <a:bodyPr/>
                    <a:lstStyle>
                      <a:lvl1pPr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1pPr>
                      <a:lvl2pPr marL="742950" indent="-285750"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2pPr>
                      <a:lvl3pPr marL="1143000" indent="-228600"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3pPr>
                      <a:lvl4pPr marL="1600200" indent="-228600"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4pPr>
                      <a:lvl5pPr marL="2057400" indent="-228600"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RAW n</a:t>
                      </a:r>
                    </a:p>
                  </a:txBody>
                  <a:tcPr marL="7177" marR="7177" marT="7177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>
                      <a:lvl1pPr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1pPr>
                      <a:lvl2pPr marL="742950" indent="-285750"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2pPr>
                      <a:lvl3pPr marL="1143000" indent="-228600"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3pPr>
                      <a:lvl4pPr marL="1600200" indent="-228600"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4pPr>
                      <a:lvl5pPr marL="2057400" indent="-228600"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X(n)</a:t>
                      </a:r>
                    </a:p>
                  </a:txBody>
                  <a:tcPr marL="7177" marR="7177" marT="7177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>
                      <a:lvl1pPr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1pPr>
                      <a:lvl2pPr marL="742950" indent="-285750"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2pPr>
                      <a:lvl3pPr marL="1143000" indent="-228600"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3pPr>
                      <a:lvl4pPr marL="1600200" indent="-228600"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4pPr>
                      <a:lvl5pPr marL="2057400" indent="-228600"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1-255</a:t>
                      </a:r>
                    </a:p>
                  </a:txBody>
                  <a:tcPr marL="7177" marR="7177" marT="7177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>
                      <a:lvl1pPr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1pPr>
                      <a:lvl2pPr marL="742950" indent="-285750"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2pPr>
                      <a:lvl3pPr marL="1143000" indent="-228600"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3pPr>
                      <a:lvl4pPr marL="1600200" indent="-228600"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4pPr>
                      <a:lvl5pPr marL="2057400" indent="-228600"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位字串</a:t>
                      </a:r>
                    </a:p>
                  </a:txBody>
                  <a:tcPr marL="7177" marR="7177" marT="7177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F1DD"/>
                    </a:solidFill>
                  </a:tcPr>
                </a:tc>
              </a:tr>
              <a:tr h="209550">
                <a:tc>
                  <a:txBody>
                    <a:bodyPr/>
                    <a:lstStyle>
                      <a:lvl1pPr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1pPr>
                      <a:lvl2pPr marL="742950" indent="-285750"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2pPr>
                      <a:lvl3pPr marL="1143000" indent="-228600"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3pPr>
                      <a:lvl4pPr marL="1600200" indent="-228600"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4pPr>
                      <a:lvl5pPr marL="2057400" indent="-228600"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TIMS</a:t>
                      </a:r>
                    </a:p>
                  </a:txBody>
                  <a:tcPr marL="7177" marR="7177" marT="7177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1pPr>
                      <a:lvl2pPr marL="742950" indent="-285750"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2pPr>
                      <a:lvl3pPr marL="1143000" indent="-228600"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3pPr>
                      <a:lvl4pPr marL="1600200" indent="-228600"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4pPr>
                      <a:lvl5pPr marL="2057400" indent="-228600"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T(6)</a:t>
                      </a:r>
                    </a:p>
                  </a:txBody>
                  <a:tcPr marL="7177" marR="7177" marT="7177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1pPr>
                      <a:lvl2pPr marL="742950" indent="-285750"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2pPr>
                      <a:lvl3pPr marL="1143000" indent="-228600"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3pPr>
                      <a:lvl4pPr marL="1600200" indent="-228600"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4pPr>
                      <a:lvl5pPr marL="2057400" indent="-228600"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6</a:t>
                      </a:r>
                    </a:p>
                  </a:txBody>
                  <a:tcPr marL="7177" marR="7177" marT="7177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1pPr>
                      <a:lvl2pPr marL="742950" indent="-285750"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2pPr>
                      <a:lvl3pPr marL="1143000" indent="-228600"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3pPr>
                      <a:lvl4pPr marL="1600200" indent="-228600"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4pPr>
                      <a:lvl5pPr marL="2057400" indent="-228600"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时间</a:t>
                      </a:r>
                    </a:p>
                  </a:txBody>
                  <a:tcPr marL="7177" marR="7177" marT="7177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</a:tr>
              <a:tr h="209550">
                <a:tc>
                  <a:txBody>
                    <a:bodyPr/>
                    <a:lstStyle>
                      <a:lvl1pPr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1pPr>
                      <a:lvl2pPr marL="742950" indent="-285750"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2pPr>
                      <a:lvl3pPr marL="1143000" indent="-228600"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3pPr>
                      <a:lvl4pPr marL="1600200" indent="-228600"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4pPr>
                      <a:lvl5pPr marL="2057400" indent="-228600"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VARC n</a:t>
                      </a:r>
                    </a:p>
                  </a:txBody>
                  <a:tcPr marL="7177" marR="7177" marT="7177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>
                      <a:lvl1pPr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1pPr>
                      <a:lvl2pPr marL="742950" indent="-285750"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2pPr>
                      <a:lvl3pPr marL="1143000" indent="-228600"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3pPr>
                      <a:lvl4pPr marL="1600200" indent="-228600"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4pPr>
                      <a:lvl5pPr marL="2057400" indent="-228600"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C(n)</a:t>
                      </a:r>
                    </a:p>
                  </a:txBody>
                  <a:tcPr marL="7177" marR="7177" marT="7177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>
                      <a:lvl1pPr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1pPr>
                      <a:lvl2pPr marL="742950" indent="-285750"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2pPr>
                      <a:lvl3pPr marL="1143000" indent="-228600"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3pPr>
                      <a:lvl4pPr marL="1600200" indent="-228600"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4pPr>
                      <a:lvl5pPr marL="2057400" indent="-228600"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255-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最大值</a:t>
                      </a:r>
                    </a:p>
                  </a:txBody>
                  <a:tcPr marL="7177" marR="7177" marT="7177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>
                      <a:lvl1pPr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1pPr>
                      <a:lvl2pPr marL="742950" indent="-285750"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2pPr>
                      <a:lvl3pPr marL="1143000" indent="-228600"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3pPr>
                      <a:lvl4pPr marL="1600200" indent="-228600"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4pPr>
                      <a:lvl5pPr marL="2057400" indent="-228600"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长字符</a:t>
                      </a:r>
                    </a:p>
                  </a:txBody>
                  <a:tcPr marL="7177" marR="7177" marT="7177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F1DD"/>
                    </a:solidFill>
                  </a:tcPr>
                </a:tc>
              </a:tr>
              <a:tr h="209550">
                <a:tc>
                  <a:txBody>
                    <a:bodyPr/>
                    <a:lstStyle>
                      <a:lvl1pPr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1pPr>
                      <a:lvl2pPr marL="742950" indent="-285750"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2pPr>
                      <a:lvl3pPr marL="1143000" indent="-228600"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3pPr>
                      <a:lvl4pPr marL="1600200" indent="-228600"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4pPr>
                      <a:lvl5pPr marL="2057400" indent="-228600"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STRING</a:t>
                      </a:r>
                    </a:p>
                  </a:txBody>
                  <a:tcPr marL="7177" marR="7177" marT="7177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1pPr>
                      <a:lvl2pPr marL="742950" indent="-285750"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2pPr>
                      <a:lvl3pPr marL="1143000" indent="-228600"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3pPr>
                      <a:lvl4pPr marL="1600200" indent="-228600"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4pPr>
                      <a:lvl5pPr marL="2057400" indent="-228600"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String</a:t>
                      </a:r>
                    </a:p>
                  </a:txBody>
                  <a:tcPr marL="7177" marR="7177" marT="7177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1pPr>
                      <a:lvl2pPr marL="742950" indent="-285750"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2pPr>
                      <a:lvl3pPr marL="1143000" indent="-228600"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3pPr>
                      <a:lvl4pPr marL="1600200" indent="-228600"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4pPr>
                      <a:lvl5pPr marL="2057400" indent="-228600"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1-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最大值</a:t>
                      </a:r>
                    </a:p>
                  </a:txBody>
                  <a:tcPr marL="7177" marR="7177" marT="7177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1pPr>
                      <a:lvl2pPr marL="742950" indent="-285750"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2pPr>
                      <a:lvl3pPr marL="1143000" indent="-228600"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3pPr>
                      <a:lvl4pPr marL="1600200" indent="-228600"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4pPr>
                      <a:lvl5pPr marL="2057400" indent="-228600"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字符串</a:t>
                      </a:r>
                    </a:p>
                  </a:txBody>
                  <a:tcPr marL="7177" marR="7177" marT="7177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</a:tr>
              <a:tr h="209550">
                <a:tc>
                  <a:txBody>
                    <a:bodyPr/>
                    <a:lstStyle>
                      <a:lvl1pPr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1pPr>
                      <a:lvl2pPr marL="742950" indent="-285750"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2pPr>
                      <a:lvl3pPr marL="1143000" indent="-228600"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3pPr>
                      <a:lvl4pPr marL="1600200" indent="-228600"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4pPr>
                      <a:lvl5pPr marL="2057400" indent="-228600"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RAWSTRING</a:t>
                      </a:r>
                    </a:p>
                  </a:txBody>
                  <a:tcPr marL="7177" marR="7177" marT="7177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>
                      <a:lvl1pPr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1pPr>
                      <a:lvl2pPr marL="742950" indent="-285750"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2pPr>
                      <a:lvl3pPr marL="1143000" indent="-228600"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3pPr>
                      <a:lvl4pPr marL="1600200" indent="-228600"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4pPr>
                      <a:lvl5pPr marL="2057400" indent="-228600"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Xstring</a:t>
                      </a:r>
                    </a:p>
                  </a:txBody>
                  <a:tcPr marL="7177" marR="7177" marT="7177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>
                      <a:lvl1pPr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1pPr>
                      <a:lvl2pPr marL="742950" indent="-285750"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2pPr>
                      <a:lvl3pPr marL="1143000" indent="-228600"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3pPr>
                      <a:lvl4pPr marL="1600200" indent="-228600"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4pPr>
                      <a:lvl5pPr marL="2057400" indent="-228600"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1-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最大值</a:t>
                      </a:r>
                    </a:p>
                  </a:txBody>
                  <a:tcPr marL="7177" marR="7177" marT="7177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>
                      <a:lvl1pPr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1pPr>
                      <a:lvl2pPr marL="742950" indent="-285750"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2pPr>
                      <a:lvl3pPr marL="1143000" indent="-228600"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3pPr>
                      <a:lvl4pPr marL="1600200" indent="-228600"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4pPr>
                      <a:lvl5pPr marL="2057400" indent="-228600"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位字符串</a:t>
                      </a:r>
                    </a:p>
                  </a:txBody>
                  <a:tcPr marL="7177" marR="7177" marT="7177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F1DD"/>
                    </a:solidFill>
                  </a:tcPr>
                </a:tc>
              </a:tr>
              <a:tr h="209550">
                <a:tc>
                  <a:txBody>
                    <a:bodyPr/>
                    <a:lstStyle>
                      <a:lvl1pPr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1pPr>
                      <a:lvl2pPr marL="742950" indent="-285750"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2pPr>
                      <a:lvl3pPr marL="1143000" indent="-228600"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3pPr>
                      <a:lvl4pPr marL="1600200" indent="-228600"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4pPr>
                      <a:lvl5pPr marL="2057400" indent="-228600"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UNIT</a:t>
                      </a:r>
                    </a:p>
                  </a:txBody>
                  <a:tcPr marL="7177" marR="7177" marT="7177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1pPr>
                      <a:lvl2pPr marL="742950" indent="-285750"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2pPr>
                      <a:lvl3pPr marL="1143000" indent="-228600"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3pPr>
                      <a:lvl4pPr marL="1600200" indent="-228600"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4pPr>
                      <a:lvl5pPr marL="2057400" indent="-228600"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C(n)</a:t>
                      </a:r>
                    </a:p>
                  </a:txBody>
                  <a:tcPr marL="7177" marR="7177" marT="7177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1pPr>
                      <a:lvl2pPr marL="742950" indent="-285750"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2pPr>
                      <a:lvl3pPr marL="1143000" indent="-228600"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3pPr>
                      <a:lvl4pPr marL="1600200" indent="-228600"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4pPr>
                      <a:lvl5pPr marL="2057400" indent="-228600"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2-3</a:t>
                      </a:r>
                    </a:p>
                  </a:txBody>
                  <a:tcPr marL="7177" marR="7177" marT="7177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1pPr>
                      <a:lvl2pPr marL="742950" indent="-285750"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2pPr>
                      <a:lvl3pPr marL="1143000" indent="-228600"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3pPr>
                      <a:lvl4pPr marL="1600200" indent="-228600"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4pPr>
                      <a:lvl5pPr marL="2057400" indent="-228600" eaLnBrk="0" latinLnBrk="1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5pPr>
                      <a:lvl6pPr marL="25146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6pPr>
                      <a:lvl7pPr marL="29718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7pPr>
                      <a:lvl8pPr marL="34290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8pPr>
                      <a:lvl9pPr marL="38862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맑은 고딕" pitchFamily="34" charset="-127"/>
                          <a:ea typeface="맑은 고딕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单位</a:t>
                      </a:r>
                    </a:p>
                  </a:txBody>
                  <a:tcPr marL="7177" marR="7177" marT="7177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6697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透明表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以实例讲解透明表的建立过程</a:t>
            </a:r>
            <a:endParaRPr lang="en-US" altLang="zh-CN" dirty="0" smtClean="0"/>
          </a:p>
          <a:p>
            <a:pPr lvl="1"/>
            <a:r>
              <a:rPr lang="zh-CN" altLang="en-US" dirty="0"/>
              <a:t>学生信息</a:t>
            </a:r>
            <a:r>
              <a:rPr lang="zh-CN" altLang="en-US" dirty="0" smtClean="0"/>
              <a:t>表：</a:t>
            </a:r>
            <a:r>
              <a:rPr lang="en-US" altLang="zh-CN" dirty="0" smtClean="0"/>
              <a:t>ZBC_XXX_STUDENT</a:t>
            </a:r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学校信息表：</a:t>
            </a:r>
            <a:r>
              <a:rPr lang="en-US" altLang="zh-CN" dirty="0" smtClean="0"/>
              <a:t>ZBC_XXX_SCHOOL</a:t>
            </a:r>
            <a:endParaRPr lang="zh-CN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1671326"/>
              </p:ext>
            </p:extLst>
          </p:nvPr>
        </p:nvGraphicFramePr>
        <p:xfrm>
          <a:off x="611560" y="2276872"/>
          <a:ext cx="7776864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144"/>
                <a:gridCol w="1296144"/>
                <a:gridCol w="1296144"/>
                <a:gridCol w="1296144"/>
                <a:gridCol w="1296144"/>
                <a:gridCol w="1296144"/>
              </a:tblGrid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 dirty="0">
                          <a:effectLst/>
                        </a:rPr>
                        <a:t>字段名称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 dirty="0" smtClean="0">
                          <a:effectLst/>
                        </a:rPr>
                        <a:t>主</a:t>
                      </a:r>
                      <a:r>
                        <a:rPr lang="en-US" altLang="zh-CN" sz="1400" u="none" strike="noStrike" dirty="0" smtClean="0">
                          <a:effectLst/>
                        </a:rPr>
                        <a:t>/</a:t>
                      </a:r>
                      <a:r>
                        <a:rPr lang="zh-CN" altLang="en-US" sz="1400" u="none" strike="noStrike" dirty="0" smtClean="0">
                          <a:effectLst/>
                        </a:rPr>
                        <a:t>外键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 dirty="0">
                          <a:effectLst/>
                        </a:rPr>
                        <a:t>类型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 dirty="0">
                          <a:effectLst/>
                        </a:rPr>
                        <a:t>长度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 dirty="0">
                          <a:effectLst/>
                        </a:rPr>
                        <a:t>小数位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 dirty="0">
                          <a:effectLst/>
                        </a:rPr>
                        <a:t>描述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ZCODE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u="none" strike="noStrike" dirty="0" smtClean="0">
                          <a:effectLst/>
                        </a:rPr>
                        <a:t>P.</a:t>
                      </a:r>
                      <a:r>
                        <a:rPr lang="en-US" sz="1400" u="none" strike="noStrike" dirty="0" smtClean="0">
                          <a:effectLst/>
                        </a:rPr>
                        <a:t>KEY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NUMC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 dirty="0">
                          <a:effectLst/>
                        </a:rPr>
                        <a:t>5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>
                          <a:effectLst/>
                        </a:rPr>
                        <a:t>　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>
                          <a:effectLst/>
                        </a:rPr>
                        <a:t>学生</a:t>
                      </a:r>
                      <a:r>
                        <a:rPr lang="en-US" sz="1400" u="none" strike="noStrike">
                          <a:effectLst/>
                        </a:rPr>
                        <a:t>ID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ZNAME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>
                          <a:effectLst/>
                        </a:rPr>
                        <a:t>　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CHAR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>
                          <a:effectLst/>
                        </a:rPr>
                        <a:t>10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>
                          <a:effectLst/>
                        </a:rPr>
                        <a:t>　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>
                          <a:effectLst/>
                        </a:rPr>
                        <a:t>学生姓名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SEX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>
                          <a:effectLst/>
                        </a:rPr>
                        <a:t>　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CHAR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>
                          <a:effectLst/>
                        </a:rPr>
                        <a:t>1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>
                          <a:effectLst/>
                        </a:rPr>
                        <a:t>　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>
                          <a:effectLst/>
                        </a:rPr>
                        <a:t>性别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ZSCHOOL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 smtClean="0">
                          <a:effectLst/>
                        </a:rPr>
                        <a:t>F.KEY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NUMC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>
                          <a:effectLst/>
                        </a:rPr>
                        <a:t>3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>
                          <a:effectLst/>
                        </a:rPr>
                        <a:t>　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>
                          <a:effectLst/>
                        </a:rPr>
                        <a:t>学校</a:t>
                      </a:r>
                      <a:r>
                        <a:rPr lang="en-US" sz="1400" u="none" strike="noStrike">
                          <a:effectLst/>
                        </a:rPr>
                        <a:t>ID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WEIGH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>
                          <a:effectLst/>
                        </a:rPr>
                        <a:t>　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QUAN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>
                          <a:effectLst/>
                        </a:rPr>
                        <a:t>10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>
                          <a:effectLst/>
                        </a:rPr>
                        <a:t>2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>
                          <a:effectLst/>
                        </a:rPr>
                        <a:t>体重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ZUNIT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>
                          <a:effectLst/>
                        </a:rPr>
                        <a:t>　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UNIT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>
                          <a:effectLst/>
                        </a:rPr>
                        <a:t>3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>
                          <a:effectLst/>
                        </a:rPr>
                        <a:t>　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 dirty="0">
                          <a:effectLst/>
                        </a:rPr>
                        <a:t>单位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4104110"/>
              </p:ext>
            </p:extLst>
          </p:nvPr>
        </p:nvGraphicFramePr>
        <p:xfrm>
          <a:off x="611560" y="5229200"/>
          <a:ext cx="777686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144"/>
                <a:gridCol w="1296144"/>
                <a:gridCol w="1296144"/>
                <a:gridCol w="1296144"/>
                <a:gridCol w="1296144"/>
                <a:gridCol w="1296144"/>
              </a:tblGrid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 dirty="0">
                          <a:effectLst/>
                        </a:rPr>
                        <a:t>字段名称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 dirty="0" smtClean="0">
                          <a:effectLst/>
                        </a:rPr>
                        <a:t>主</a:t>
                      </a:r>
                      <a:r>
                        <a:rPr lang="en-US" altLang="zh-CN" sz="1400" u="none" strike="noStrike" dirty="0" smtClean="0">
                          <a:effectLst/>
                        </a:rPr>
                        <a:t>/</a:t>
                      </a:r>
                      <a:r>
                        <a:rPr lang="zh-CN" altLang="en-US" sz="1400" u="none" strike="noStrike" dirty="0" smtClean="0">
                          <a:effectLst/>
                        </a:rPr>
                        <a:t>外键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 dirty="0">
                          <a:effectLst/>
                        </a:rPr>
                        <a:t>类型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 dirty="0">
                          <a:effectLst/>
                        </a:rPr>
                        <a:t>长度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 dirty="0">
                          <a:effectLst/>
                        </a:rPr>
                        <a:t>小数位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 dirty="0">
                          <a:effectLst/>
                        </a:rPr>
                        <a:t>描述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ZSCHOOL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 smtClean="0">
                          <a:effectLst/>
                        </a:rPr>
                        <a:t>P.KEY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NUMC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>
                          <a:effectLst/>
                        </a:rPr>
                        <a:t>3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>
                          <a:effectLst/>
                        </a:rPr>
                        <a:t>　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>
                          <a:effectLst/>
                        </a:rPr>
                        <a:t>学校</a:t>
                      </a:r>
                      <a:r>
                        <a:rPr lang="en-US" sz="1400" u="none" strike="noStrike">
                          <a:effectLst/>
                        </a:rPr>
                        <a:t>ID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ZSNAME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>
                          <a:effectLst/>
                        </a:rPr>
                        <a:t>　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CHAR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>
                          <a:effectLst/>
                        </a:rPr>
                        <a:t>20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>
                          <a:effectLst/>
                        </a:rPr>
                        <a:t>　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>
                          <a:effectLst/>
                        </a:rPr>
                        <a:t>学校名称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ZADD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>
                          <a:effectLst/>
                        </a:rPr>
                        <a:t>　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CHAR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>
                          <a:effectLst/>
                        </a:rPr>
                        <a:t>50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>
                          <a:effectLst/>
                        </a:rPr>
                        <a:t>　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 dirty="0">
                          <a:effectLst/>
                        </a:rPr>
                        <a:t>学校地址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0752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数据库</a:t>
            </a:r>
            <a:r>
              <a:rPr lang="zh-CN" altLang="en-US" dirty="0" smtClean="0"/>
              <a:t>表的创建</a:t>
            </a:r>
            <a:r>
              <a:rPr lang="en-US" altLang="zh-CN" dirty="0" smtClean="0"/>
              <a:t> SE11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选择数据库表，输入数据库表的名称，点击新建</a:t>
            </a:r>
            <a:endParaRPr lang="en-US" altLang="zh-CN" dirty="0" smtClean="0"/>
          </a:p>
          <a:p>
            <a:r>
              <a:rPr lang="zh-CN" altLang="en-US" dirty="0" smtClean="0"/>
              <a:t>在第二个分页签中输入数据库表类型，以及是否可维护</a:t>
            </a:r>
            <a:endParaRPr lang="en-US" altLang="zh-CN" dirty="0" smtClean="0"/>
          </a:p>
          <a:p>
            <a:r>
              <a:rPr lang="zh-CN" altLang="en-US" dirty="0" smtClean="0"/>
              <a:t>在</a:t>
            </a:r>
            <a:r>
              <a:rPr lang="en-US" altLang="zh-CN" dirty="0" smtClean="0"/>
              <a:t>Fields</a:t>
            </a:r>
            <a:r>
              <a:rPr lang="zh-CN" altLang="en-US" dirty="0" smtClean="0"/>
              <a:t>分页签中输入字段清单，勾选主键，是否以初始值填充，输入类型</a:t>
            </a:r>
            <a:r>
              <a:rPr lang="en-US" altLang="zh-CN" dirty="0" smtClean="0"/>
              <a:t>/</a:t>
            </a:r>
            <a:r>
              <a:rPr lang="zh-CN" altLang="en-US" dirty="0" smtClean="0"/>
              <a:t>长度</a:t>
            </a:r>
            <a:r>
              <a:rPr lang="en-US" altLang="zh-CN" dirty="0" smtClean="0"/>
              <a:t>/</a:t>
            </a:r>
            <a:r>
              <a:rPr lang="zh-CN" altLang="en-US" dirty="0" smtClean="0"/>
              <a:t>小数位</a:t>
            </a:r>
            <a:r>
              <a:rPr lang="en-US" altLang="zh-CN" dirty="0" smtClean="0"/>
              <a:t>/</a:t>
            </a:r>
            <a:r>
              <a:rPr lang="zh-CN" altLang="en-US" dirty="0" smtClean="0"/>
              <a:t>描述文本</a:t>
            </a:r>
            <a:endParaRPr lang="en-US" altLang="zh-CN" dirty="0" smtClean="0"/>
          </a:p>
          <a:p>
            <a:r>
              <a:rPr lang="zh-CN" altLang="en-US" dirty="0" smtClean="0"/>
              <a:t>如果有重量</a:t>
            </a:r>
            <a:r>
              <a:rPr lang="en-US" altLang="zh-CN" dirty="0" smtClean="0"/>
              <a:t>/</a:t>
            </a:r>
            <a:r>
              <a:rPr lang="zh-CN" altLang="en-US" dirty="0" smtClean="0"/>
              <a:t>金额，需要在第五个分页签中维护与单位之间的关系</a:t>
            </a:r>
            <a:endParaRPr lang="en-US" altLang="zh-CN" dirty="0" smtClean="0"/>
          </a:p>
          <a:p>
            <a:r>
              <a:rPr lang="zh-CN" altLang="en-US" dirty="0" smtClean="0"/>
              <a:t>维护技术设置，激活</a:t>
            </a:r>
            <a:endParaRPr lang="en-US" altLang="zh-CN" dirty="0" smtClean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708920"/>
            <a:ext cx="5267325" cy="371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532" y="3132782"/>
            <a:ext cx="7572375" cy="286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组合 4"/>
          <p:cNvGrpSpPr/>
          <p:nvPr/>
        </p:nvGrpSpPr>
        <p:grpSpPr>
          <a:xfrm>
            <a:off x="1355886" y="2613670"/>
            <a:ext cx="7555312" cy="3905250"/>
            <a:chOff x="971600" y="2780928"/>
            <a:chExt cx="7555312" cy="3905250"/>
          </a:xfrm>
        </p:grpSpPr>
        <p:pic>
          <p:nvPicPr>
            <p:cNvPr id="4100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1600" y="2780928"/>
              <a:ext cx="7458075" cy="3905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4161434" y="4210333"/>
              <a:ext cx="13681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全部设置完毕之后点击激活</a:t>
              </a:r>
              <a:endParaRPr lang="zh-CN" altLang="en-US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668254" y="3431754"/>
              <a:ext cx="17226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必</a:t>
              </a:r>
              <a:r>
                <a:rPr lang="zh-CN" altLang="en-US" sz="1400" b="1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填：技术设置</a:t>
              </a:r>
              <a:endParaRPr lang="zh-CN" altLang="en-US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804248" y="5013176"/>
              <a:ext cx="17226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点这里可以切换类型的输入方式</a:t>
              </a:r>
              <a:endParaRPr lang="zh-CN" altLang="en-US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2367" y="1484784"/>
            <a:ext cx="6116971" cy="5293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678" y="3162021"/>
            <a:ext cx="6610350" cy="300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1859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数据元素 </a:t>
            </a:r>
            <a:r>
              <a:rPr lang="en-US" altLang="zh-CN" dirty="0" smtClean="0"/>
              <a:t>Data Element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grpSp>
        <p:nvGrpSpPr>
          <p:cNvPr id="12" name="组合 11"/>
          <p:cNvGrpSpPr/>
          <p:nvPr/>
        </p:nvGrpSpPr>
        <p:grpSpPr>
          <a:xfrm>
            <a:off x="467544" y="1606079"/>
            <a:ext cx="8182054" cy="4484484"/>
            <a:chOff x="755576" y="2155541"/>
            <a:chExt cx="8182054" cy="4484484"/>
          </a:xfrm>
        </p:grpSpPr>
        <p:pic>
          <p:nvPicPr>
            <p:cNvPr id="5123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5576" y="2155541"/>
              <a:ext cx="6048672" cy="20004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24" name="Picture 4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" r="2919" b="3234"/>
            <a:stretch/>
          </p:blipFill>
          <p:spPr bwMode="auto">
            <a:xfrm>
              <a:off x="755576" y="4271426"/>
              <a:ext cx="6048672" cy="23685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矩形 3"/>
            <p:cNvSpPr/>
            <p:nvPr/>
          </p:nvSpPr>
          <p:spPr>
            <a:xfrm>
              <a:off x="755576" y="3573016"/>
              <a:ext cx="5904656" cy="216024"/>
            </a:xfrm>
            <a:prstGeom prst="rect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827584" y="6165304"/>
              <a:ext cx="5904656" cy="216024"/>
            </a:xfrm>
            <a:prstGeom prst="rect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右箭头 9"/>
            <p:cNvSpPr/>
            <p:nvPr/>
          </p:nvSpPr>
          <p:spPr>
            <a:xfrm rot="20051196">
              <a:off x="5652120" y="5662183"/>
              <a:ext cx="1368152" cy="21602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右箭头 13"/>
            <p:cNvSpPr/>
            <p:nvPr/>
          </p:nvSpPr>
          <p:spPr>
            <a:xfrm rot="1208202">
              <a:off x="5668715" y="4017938"/>
              <a:ext cx="1368152" cy="21602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993414" y="4125950"/>
              <a:ext cx="194421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相同</a:t>
              </a:r>
              <a:r>
                <a:rPr lang="zh-CN" altLang="en-US" b="1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字段含义，参照同一个</a:t>
              </a:r>
              <a:r>
                <a:rPr lang="en-US" altLang="zh-CN" b="1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DATA ELEMENT</a:t>
              </a:r>
              <a:r>
                <a:rPr lang="zh-CN" altLang="en-US" b="1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，保证数据统一性</a:t>
              </a:r>
              <a:endPara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52563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数据元素 </a:t>
            </a:r>
            <a:r>
              <a:rPr lang="en-US" altLang="zh-CN" dirty="0" smtClean="0"/>
              <a:t>Data Element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对于在多个字段，如果指向相同的涵义，可以通过参照数据元素定义类型、长度及文本保持统一。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创建方法：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在数据库表中，输入</a:t>
            </a:r>
            <a:r>
              <a:rPr lang="en-US" altLang="zh-CN" dirty="0" smtClean="0"/>
              <a:t>DATA ELEMENT</a:t>
            </a:r>
            <a:r>
              <a:rPr lang="zh-CN" altLang="en-US" dirty="0" smtClean="0"/>
              <a:t>的名称（不存在的），双击创建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或者在</a:t>
            </a:r>
            <a:r>
              <a:rPr lang="en-US" altLang="zh-CN" dirty="0" smtClean="0"/>
              <a:t>SE11</a:t>
            </a:r>
            <a:r>
              <a:rPr lang="zh-CN" altLang="en-US" dirty="0" smtClean="0"/>
              <a:t>界面，通过</a:t>
            </a:r>
            <a:r>
              <a:rPr lang="en-US" altLang="zh-CN" dirty="0" smtClean="0"/>
              <a:t>data type</a:t>
            </a:r>
            <a:r>
              <a:rPr lang="zh-CN" altLang="en-US" dirty="0" smtClean="0"/>
              <a:t>创建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数据</a:t>
            </a:r>
            <a:r>
              <a:rPr lang="zh-CN" altLang="en-US" dirty="0" smtClean="0"/>
              <a:t>元素的类型设置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参照域（</a:t>
            </a:r>
            <a:r>
              <a:rPr lang="en-US" altLang="zh-CN" dirty="0" smtClean="0"/>
              <a:t>Domain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直接指定（</a:t>
            </a:r>
            <a:r>
              <a:rPr lang="en-US" altLang="zh-CN" dirty="0" smtClean="0"/>
              <a:t>Predefined Type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指定</a:t>
            </a:r>
            <a:r>
              <a:rPr lang="en-US" altLang="zh-CN" dirty="0" smtClean="0"/>
              <a:t>Field Label</a:t>
            </a:r>
          </a:p>
          <a:p>
            <a:pPr lvl="1"/>
            <a:r>
              <a:rPr lang="zh-CN" altLang="en-US" dirty="0"/>
              <a:t>不同</a:t>
            </a:r>
            <a:r>
              <a:rPr lang="zh-CN" altLang="en-US" dirty="0" smtClean="0"/>
              <a:t>长度下的显示文本</a:t>
            </a:r>
            <a:endParaRPr lang="en-US" altLang="zh-CN" dirty="0" smtClean="0"/>
          </a:p>
          <a:p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238771" y="2204864"/>
            <a:ext cx="7019925" cy="3667125"/>
            <a:chOff x="238771" y="2204864"/>
            <a:chExt cx="7019925" cy="3667125"/>
          </a:xfrm>
        </p:grpSpPr>
        <p:pic>
          <p:nvPicPr>
            <p:cNvPr id="13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8771" y="2204864"/>
              <a:ext cx="7019925" cy="3667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2771800" y="4780716"/>
              <a:ext cx="8640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双击</a:t>
              </a:r>
              <a:endParaRPr lang="zh-CN" altLang="en-US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pic>
        <p:nvPicPr>
          <p:cNvPr id="1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673" y="2492896"/>
            <a:ext cx="5086350" cy="364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074" y="3754993"/>
            <a:ext cx="2724150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0650" y="2002358"/>
            <a:ext cx="6943725" cy="462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2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686" y="4421743"/>
            <a:ext cx="6315075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3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748817"/>
            <a:ext cx="6896100" cy="307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12320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域 </a:t>
            </a:r>
            <a:r>
              <a:rPr lang="en-US" altLang="zh-CN" dirty="0" smtClean="0"/>
              <a:t>Domain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对于多个不同涵义的数据元素，有时共享相同的类型及长度，可以通过域的定义，减少数据量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创建方法：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</a:t>
            </a:r>
            <a:r>
              <a:rPr lang="zh-CN" altLang="en-US" dirty="0"/>
              <a:t>数据元素</a:t>
            </a:r>
            <a:r>
              <a:rPr lang="zh-CN" altLang="en-US" dirty="0" smtClean="0"/>
              <a:t>上，输入要创建的域（不存在的），并双击创建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</a:t>
            </a:r>
            <a:r>
              <a:rPr lang="en-US" altLang="zh-CN" dirty="0" smtClean="0"/>
              <a:t>SE11</a:t>
            </a:r>
            <a:r>
              <a:rPr lang="zh-CN" altLang="en-US" dirty="0" smtClean="0"/>
              <a:t>界面下，通过选择</a:t>
            </a:r>
            <a:r>
              <a:rPr lang="en-US" altLang="zh-CN" dirty="0" smtClean="0"/>
              <a:t>Domain</a:t>
            </a:r>
            <a:r>
              <a:rPr lang="zh-CN" altLang="en-US" dirty="0" smtClean="0"/>
              <a:t>创建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创建步骤：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</a:t>
            </a:r>
            <a:r>
              <a:rPr lang="en-US" altLang="zh-CN" dirty="0" smtClean="0"/>
              <a:t>definition</a:t>
            </a:r>
            <a:r>
              <a:rPr lang="zh-CN" altLang="en-US" dirty="0" smtClean="0"/>
              <a:t>分页，维护类型、长度、</a:t>
            </a:r>
            <a:r>
              <a:rPr lang="zh-CN" altLang="en-US" dirty="0"/>
              <a:t> </a:t>
            </a:r>
            <a:r>
              <a:rPr lang="zh-CN" altLang="en-US" dirty="0" smtClean="0"/>
              <a:t>小数位</a:t>
            </a:r>
            <a:r>
              <a:rPr lang="zh-CN" altLang="en-US" dirty="0"/>
              <a:t>、</a:t>
            </a:r>
            <a:r>
              <a:rPr lang="zh-CN" altLang="en-US" dirty="0" smtClean="0"/>
              <a:t>显示长度、转换规则、是否可接受负数、是否接受小写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如果需要维护取值范围，例如：性别取值为男或女，则在</a:t>
            </a:r>
            <a:r>
              <a:rPr lang="en-US" altLang="zh-CN" dirty="0" smtClean="0"/>
              <a:t>value range</a:t>
            </a:r>
            <a:r>
              <a:rPr lang="zh-CN" altLang="en-US" dirty="0" smtClean="0"/>
              <a:t>分页签维护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可以维护断点值、取值范围、或维护取值表格</a:t>
            </a:r>
            <a:endParaRPr lang="en-US" altLang="zh-CN" dirty="0" smtClean="0"/>
          </a:p>
          <a:p>
            <a:pPr lvl="1"/>
            <a:endParaRPr lang="en-US" altLang="zh-CN" dirty="0"/>
          </a:p>
        </p:txBody>
      </p:sp>
      <p:grpSp>
        <p:nvGrpSpPr>
          <p:cNvPr id="27" name="组合 26"/>
          <p:cNvGrpSpPr/>
          <p:nvPr/>
        </p:nvGrpSpPr>
        <p:grpSpPr>
          <a:xfrm>
            <a:off x="467544" y="2996952"/>
            <a:ext cx="6515100" cy="3314700"/>
            <a:chOff x="467544" y="2996952"/>
            <a:chExt cx="6515100" cy="3314700"/>
          </a:xfrm>
        </p:grpSpPr>
        <p:pic>
          <p:nvPicPr>
            <p:cNvPr id="2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7544" y="2996952"/>
              <a:ext cx="6515100" cy="3314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" name="TextBox 28"/>
            <p:cNvSpPr txBox="1"/>
            <p:nvPr/>
          </p:nvSpPr>
          <p:spPr>
            <a:xfrm>
              <a:off x="3382128" y="4644932"/>
              <a:ext cx="8640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双击</a:t>
              </a:r>
              <a:endParaRPr lang="zh-CN" altLang="en-US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pic>
        <p:nvPicPr>
          <p:cNvPr id="30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5461" y="2420888"/>
            <a:ext cx="4581525" cy="406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2128" y="1772816"/>
            <a:ext cx="5112568" cy="5017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81116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塞依科技PPT模板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塞依科技PPT模板</Template>
  <TotalTime>522</TotalTime>
  <Words>1217</Words>
  <Application>Microsoft Office PowerPoint</Application>
  <PresentationFormat>全屏显示(4:3)</PresentationFormat>
  <Paragraphs>277</Paragraphs>
  <Slides>16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塞依科技PPT模板</vt:lpstr>
      <vt:lpstr>数据字典</vt:lpstr>
      <vt:lpstr>什么是数据字典？</vt:lpstr>
      <vt:lpstr>数据字典对象</vt:lpstr>
      <vt:lpstr>数据字典预置类型</vt:lpstr>
      <vt:lpstr>透明表</vt:lpstr>
      <vt:lpstr>数据库表的创建 SE11</vt:lpstr>
      <vt:lpstr>数据元素 Data Element</vt:lpstr>
      <vt:lpstr>数据元素 Data Element</vt:lpstr>
      <vt:lpstr>域 Domain</vt:lpstr>
      <vt:lpstr>数据库表内容的维护</vt:lpstr>
      <vt:lpstr>数据库表内容的维护</vt:lpstr>
      <vt:lpstr>数据库表内容的维护</vt:lpstr>
      <vt:lpstr>数据库表内容的维护</vt:lpstr>
      <vt:lpstr>创建事务代码</vt:lpstr>
      <vt:lpstr>创建外键</vt:lpstr>
      <vt:lpstr>其他对象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题目</dc:title>
  <dc:creator>Qing</dc:creator>
  <cp:lastModifiedBy>Qing</cp:lastModifiedBy>
  <cp:revision>61</cp:revision>
  <dcterms:created xsi:type="dcterms:W3CDTF">2013-12-27T07:53:51Z</dcterms:created>
  <dcterms:modified xsi:type="dcterms:W3CDTF">2013-12-30T08:51:17Z</dcterms:modified>
</cp:coreProperties>
</file>