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3" r:id="rId4"/>
    <p:sldId id="272" r:id="rId5"/>
    <p:sldId id="274" r:id="rId6"/>
    <p:sldId id="275" r:id="rId7"/>
    <p:sldId id="269" r:id="rId8"/>
    <p:sldId id="279" r:id="rId9"/>
    <p:sldId id="271" r:id="rId10"/>
    <p:sldId id="285" r:id="rId11"/>
    <p:sldId id="283" r:id="rId12"/>
    <p:sldId id="284" r:id="rId13"/>
    <p:sldId id="280" r:id="rId14"/>
    <p:sldId id="281" r:id="rId15"/>
    <p:sldId id="282" r:id="rId16"/>
    <p:sldId id="28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46" autoAdjust="0"/>
    <p:restoredTop sz="81926" autoAdjust="0"/>
  </p:normalViewPr>
  <p:slideViewPr>
    <p:cSldViewPr>
      <p:cViewPr varScale="1">
        <p:scale>
          <a:sx n="89" d="100"/>
          <a:sy n="89" d="100"/>
        </p:scale>
        <p:origin x="-14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8459-69C5-4EE6-B5A9-1CAACEB6081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31BA9-2722-4E86-8487-82A70118B4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ABAP</a:t>
            </a:r>
            <a:r>
              <a:rPr lang="zh-CN" altLang="en-US" dirty="0" smtClean="0">
                <a:solidFill>
                  <a:schemeClr val="bg1"/>
                </a:solidFill>
              </a:rPr>
              <a:t>基本语法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系统标准参数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系统定义的数据对象无需声明，可在程序中直接</a:t>
            </a:r>
            <a:r>
              <a:rPr lang="zh-CN" altLang="en-US" dirty="0" smtClean="0"/>
              <a:t>使用。（结构</a:t>
            </a:r>
            <a:r>
              <a:rPr lang="en-US" altLang="zh-CN" dirty="0" smtClean="0"/>
              <a:t>SYST</a:t>
            </a:r>
            <a:r>
              <a:rPr lang="zh-CN" altLang="en-US" dirty="0" smtClean="0"/>
              <a:t>中）</a:t>
            </a:r>
            <a:endParaRPr lang="en-US" altLang="zh-CN" dirty="0"/>
          </a:p>
          <a:p>
            <a:r>
              <a:rPr lang="en-US" altLang="zh-CN" dirty="0"/>
              <a:t>SY-SUBRC</a:t>
            </a:r>
            <a:r>
              <a:rPr lang="zh-CN" altLang="en-US" dirty="0"/>
              <a:t>： 返回代码值（</a:t>
            </a:r>
            <a:r>
              <a:rPr lang="en-US" altLang="zh-CN" dirty="0"/>
              <a:t>0</a:t>
            </a:r>
            <a:r>
              <a:rPr lang="zh-CN" altLang="en-US" dirty="0"/>
              <a:t>代表操作成功）</a:t>
            </a:r>
          </a:p>
          <a:p>
            <a:r>
              <a:rPr lang="en-US" altLang="zh-CN" dirty="0"/>
              <a:t>SY-UNAME</a:t>
            </a:r>
            <a:r>
              <a:rPr lang="zh-CN" altLang="en-US" dirty="0"/>
              <a:t>： 当前用户名</a:t>
            </a:r>
          </a:p>
          <a:p>
            <a:r>
              <a:rPr lang="en-US" altLang="zh-CN" dirty="0"/>
              <a:t>SY-TCODE</a:t>
            </a:r>
            <a:r>
              <a:rPr lang="zh-CN" altLang="en-US" dirty="0"/>
              <a:t>： 当前事务</a:t>
            </a:r>
          </a:p>
          <a:p>
            <a:r>
              <a:rPr lang="en-US" altLang="zh-CN" dirty="0"/>
              <a:t>SY-DATUM</a:t>
            </a:r>
            <a:r>
              <a:rPr lang="zh-CN" altLang="en-US" dirty="0"/>
              <a:t>： 当前日期</a:t>
            </a:r>
          </a:p>
          <a:p>
            <a:r>
              <a:rPr lang="en-US" altLang="zh-CN" dirty="0"/>
              <a:t>SY-UZEIT</a:t>
            </a:r>
            <a:r>
              <a:rPr lang="zh-CN" altLang="en-US" dirty="0" smtClean="0"/>
              <a:t>：  </a:t>
            </a:r>
            <a:r>
              <a:rPr lang="zh-CN" altLang="en-US" dirty="0"/>
              <a:t>当前时间</a:t>
            </a:r>
          </a:p>
          <a:p>
            <a:r>
              <a:rPr lang="en-US" altLang="zh-CN" dirty="0"/>
              <a:t>SY-REPID:     </a:t>
            </a:r>
            <a:r>
              <a:rPr lang="zh-CN" altLang="en-US" dirty="0"/>
              <a:t>当前</a:t>
            </a:r>
            <a:r>
              <a:rPr lang="zh-CN" altLang="en-US" dirty="0" smtClean="0"/>
              <a:t>程序名</a:t>
            </a:r>
            <a:endParaRPr lang="en-US" altLang="zh-CN" dirty="0" smtClean="0"/>
          </a:p>
          <a:p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89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结构类型及结构的定义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结构类型属于一种复杂类型，由多个数据元素作为组建组成，参照结构类型生成的数据对象称为结构体。</a:t>
            </a: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/>
              <a:t>TYPES</a:t>
            </a:r>
            <a:r>
              <a:rPr lang="zh-CN" altLang="en-US" dirty="0"/>
              <a:t>和</a:t>
            </a:r>
            <a:r>
              <a:rPr lang="en-US" altLang="zh-CN" dirty="0"/>
              <a:t>DATA</a:t>
            </a:r>
            <a:r>
              <a:rPr lang="zh-CN" altLang="en-US" dirty="0"/>
              <a:t>语句构造内部的结构体的语法格式如下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1400" dirty="0"/>
              <a:t>TYPES|DATA: BEGIN OF structure ,</a:t>
            </a:r>
          </a:p>
          <a:p>
            <a:pPr marL="0" indent="0">
              <a:buNone/>
            </a:pPr>
            <a:r>
              <a:rPr lang="en-US" altLang="zh-CN" sz="1400" dirty="0" smtClean="0"/>
              <a:t>	    </a:t>
            </a:r>
            <a:r>
              <a:rPr lang="en-US" altLang="zh-CN" sz="1400" dirty="0"/>
              <a:t>field1 [TYPE </a:t>
            </a:r>
            <a:r>
              <a:rPr lang="en-US" altLang="zh-CN" sz="1400" dirty="0" err="1"/>
              <a:t>type|LIKE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dobj</a:t>
            </a:r>
            <a:r>
              <a:rPr lang="en-US" altLang="zh-CN" sz="1400" dirty="0"/>
              <a:t>],</a:t>
            </a:r>
          </a:p>
          <a:p>
            <a:pPr marL="0" indent="0">
              <a:buNone/>
            </a:pPr>
            <a:r>
              <a:rPr lang="en-US" altLang="zh-CN" sz="1400" dirty="0" smtClean="0"/>
              <a:t>	    </a:t>
            </a:r>
            <a:r>
              <a:rPr lang="en-US" altLang="zh-CN" sz="1400" dirty="0"/>
              <a:t>field2 [TYPE </a:t>
            </a:r>
            <a:r>
              <a:rPr lang="en-US" altLang="zh-CN" sz="1400" dirty="0" err="1"/>
              <a:t>type|LIKE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dobj</a:t>
            </a:r>
            <a:r>
              <a:rPr lang="en-US" altLang="zh-CN" sz="1400" dirty="0"/>
              <a:t>],</a:t>
            </a:r>
          </a:p>
          <a:p>
            <a:pPr marL="0" indent="0">
              <a:buNone/>
            </a:pPr>
            <a:r>
              <a:rPr lang="en-US" altLang="zh-CN" sz="1400" dirty="0" smtClean="0"/>
              <a:t>	    </a:t>
            </a:r>
            <a:r>
              <a:rPr lang="en-US" altLang="zh-CN" sz="1400" dirty="0"/>
              <a:t>…</a:t>
            </a:r>
          </a:p>
          <a:p>
            <a:pPr marL="0" indent="0">
              <a:buNone/>
            </a:pPr>
            <a:r>
              <a:rPr lang="en-US" altLang="zh-CN" sz="1400" dirty="0" smtClean="0"/>
              <a:t>	    </a:t>
            </a:r>
            <a:r>
              <a:rPr lang="en-US" altLang="zh-CN" sz="1400" dirty="0" err="1"/>
              <a:t>fieldn</a:t>
            </a:r>
            <a:r>
              <a:rPr lang="en-US" altLang="zh-CN" sz="1400" dirty="0"/>
              <a:t> [TYPE </a:t>
            </a:r>
            <a:r>
              <a:rPr lang="en-US" altLang="zh-CN" sz="1400" dirty="0" err="1"/>
              <a:t>type|LIKE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dobj</a:t>
            </a:r>
            <a:r>
              <a:rPr lang="en-US" altLang="zh-CN" sz="1400" dirty="0"/>
              <a:t>],</a:t>
            </a:r>
          </a:p>
          <a:p>
            <a:pPr marL="0" indent="0">
              <a:buNone/>
            </a:pPr>
            <a:r>
              <a:rPr lang="en-US" altLang="zh-CN" sz="1400" dirty="0" smtClean="0"/>
              <a:t>	 </a:t>
            </a:r>
            <a:r>
              <a:rPr lang="en-US" altLang="zh-CN" sz="1400" dirty="0"/>
              <a:t>END OF structure.</a:t>
            </a:r>
          </a:p>
          <a:p>
            <a:pPr lvl="1"/>
            <a:r>
              <a:rPr lang="zh-CN" altLang="en-US" dirty="0" smtClean="0"/>
              <a:t>可以使用</a:t>
            </a:r>
            <a:r>
              <a:rPr lang="en-US" altLang="zh-CN" dirty="0" smtClean="0"/>
              <a:t>’-’</a:t>
            </a:r>
            <a:r>
              <a:rPr lang="zh-CN" altLang="en-US" dirty="0" smtClean="0"/>
              <a:t>符号访问结构体对象各组件：</a:t>
            </a:r>
            <a:r>
              <a:rPr lang="en-US" altLang="zh-CN" dirty="0" smtClean="0"/>
              <a:t>structure-field</a:t>
            </a:r>
          </a:p>
          <a:p>
            <a:pPr lvl="1"/>
            <a:r>
              <a:rPr lang="en-US" altLang="zh-CN" dirty="0" smtClean="0"/>
              <a:t>TABLES</a:t>
            </a:r>
            <a:r>
              <a:rPr lang="zh-CN" altLang="en-US" dirty="0" smtClean="0"/>
              <a:t>语句，声明一个和数据库表名称完全相同的结构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25144"/>
            <a:ext cx="484778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16016" y="2780928"/>
            <a:ext cx="1795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说明：</a:t>
            </a:r>
            <a:endParaRPr lang="en-US" altLang="zh-CN" sz="1200" i="1" dirty="0" smtClean="0"/>
          </a:p>
          <a:p>
            <a:r>
              <a:rPr lang="en-US" altLang="zh-CN" sz="1200" i="1" dirty="0"/>
              <a:t>S</a:t>
            </a:r>
            <a:r>
              <a:rPr lang="en-US" altLang="zh-CN" sz="1200" i="1" dirty="0" smtClean="0"/>
              <a:t>tructure: </a:t>
            </a:r>
            <a:r>
              <a:rPr lang="zh-CN" altLang="en-US" sz="1200" i="1" dirty="0" smtClean="0"/>
              <a:t>结构名称</a:t>
            </a:r>
            <a:endParaRPr lang="en-US" altLang="zh-CN" sz="1200" i="1" dirty="0" smtClean="0"/>
          </a:p>
          <a:p>
            <a:r>
              <a:rPr lang="en-US" altLang="zh-CN" sz="1200" i="1" dirty="0" smtClean="0"/>
              <a:t>Field</a:t>
            </a:r>
            <a:r>
              <a:rPr lang="zh-CN" altLang="en-US" sz="1200" i="1" dirty="0" smtClean="0"/>
              <a:t>：字段名称</a:t>
            </a:r>
            <a:endParaRPr lang="en-US" altLang="zh-CN" sz="1200" i="1" dirty="0" smtClean="0"/>
          </a:p>
          <a:p>
            <a:r>
              <a:rPr lang="en-US" altLang="zh-CN" sz="1200" i="1" dirty="0" smtClean="0"/>
              <a:t>Type</a:t>
            </a:r>
            <a:r>
              <a:rPr lang="zh-CN" altLang="en-US" sz="1200" i="1" dirty="0" smtClean="0"/>
              <a:t>：数据类型</a:t>
            </a:r>
            <a:endParaRPr lang="en-US" altLang="zh-CN" sz="1200" i="1" dirty="0" smtClean="0"/>
          </a:p>
          <a:p>
            <a:r>
              <a:rPr lang="en-US" altLang="zh-CN" sz="1200" i="1" dirty="0" err="1" smtClean="0"/>
              <a:t>Dobj</a:t>
            </a:r>
            <a:r>
              <a:rPr lang="zh-CN" altLang="en-US" sz="1200" i="1" dirty="0" smtClean="0"/>
              <a:t>：数据对象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6011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表类型及内表的定义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表类型是</a:t>
            </a:r>
            <a:r>
              <a:rPr lang="en-US" altLang="zh-CN" dirty="0"/>
              <a:t>ABAP</a:t>
            </a:r>
            <a:r>
              <a:rPr lang="zh-CN" altLang="en-US" dirty="0"/>
              <a:t>中的另外一种复杂类型，该类型的数据对象称为内表。表类型跟结构化类型相似。内表所占的内存不能在定义时确定，它会随着数据的增加不断的扩充它所需要的内存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程序中，内表可以通过</a:t>
            </a:r>
            <a:r>
              <a:rPr lang="en-US" altLang="zh-CN" dirty="0"/>
              <a:t>TYPE/DATA</a:t>
            </a:r>
            <a:r>
              <a:rPr lang="zh-CN" altLang="en-US" dirty="0"/>
              <a:t>语句中的</a:t>
            </a:r>
            <a:r>
              <a:rPr lang="en-US" altLang="zh-CN" dirty="0"/>
              <a:t>Table of </a:t>
            </a:r>
            <a:r>
              <a:rPr lang="zh-CN" altLang="en-US" dirty="0"/>
              <a:t>附加项进行</a:t>
            </a:r>
            <a:r>
              <a:rPr lang="zh-CN" altLang="en-US" dirty="0" smtClean="0"/>
              <a:t>构造：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dirty="0"/>
              <a:t>TYPES|DATA: </a:t>
            </a:r>
            <a:r>
              <a:rPr lang="en-US" altLang="zh-CN" sz="1400" dirty="0" err="1"/>
              <a:t>itab</a:t>
            </a:r>
            <a:r>
              <a:rPr lang="en-US" altLang="zh-CN" sz="1400" dirty="0"/>
              <a:t> TYPE|LIKE </a:t>
            </a:r>
            <a:r>
              <a:rPr lang="en-US" altLang="zh-CN" sz="1400" dirty="0" err="1"/>
              <a:t>tabkind</a:t>
            </a:r>
            <a:r>
              <a:rPr lang="en-US" altLang="zh-CN" sz="1400" dirty="0"/>
              <a:t> OF </a:t>
            </a:r>
            <a:r>
              <a:rPr lang="en-US" altLang="zh-CN" sz="1400" dirty="0" err="1"/>
              <a:t>linetype</a:t>
            </a:r>
            <a:r>
              <a:rPr lang="en-US" altLang="zh-CN" sz="1400" dirty="0"/>
              <a:t> [WITH KEY] [INITIAL SIZE n] .</a:t>
            </a:r>
            <a:endParaRPr lang="zh-CN" altLang="en-US" sz="1400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8" y="3641248"/>
            <a:ext cx="6232323" cy="1514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04248" y="3429000"/>
            <a:ext cx="1795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 dirty="0" smtClean="0"/>
              <a:t>说明：</a:t>
            </a:r>
            <a:endParaRPr lang="en-US" altLang="zh-CN" sz="1200" i="1" dirty="0" smtClean="0"/>
          </a:p>
          <a:p>
            <a:r>
              <a:rPr lang="en-US" altLang="zh-CN" sz="1200" i="1" dirty="0" err="1" smtClean="0"/>
              <a:t>Itab</a:t>
            </a:r>
            <a:r>
              <a:rPr lang="zh-CN" altLang="en-US" sz="1200" i="1" dirty="0" smtClean="0"/>
              <a:t>：内表名称</a:t>
            </a:r>
            <a:endParaRPr lang="en-US" altLang="zh-CN" sz="1200" i="1" dirty="0" smtClean="0"/>
          </a:p>
          <a:p>
            <a:r>
              <a:rPr lang="en-US" altLang="zh-CN" sz="1200" i="1" dirty="0" err="1" smtClean="0"/>
              <a:t>Tabkind</a:t>
            </a:r>
            <a:r>
              <a:rPr lang="zh-CN" altLang="en-US" sz="1200" i="1" dirty="0" smtClean="0"/>
              <a:t>：表类型（标准表，排序表，哈希表）</a:t>
            </a:r>
            <a:endParaRPr lang="en-US" altLang="zh-CN" sz="1200" i="1" dirty="0" smtClean="0"/>
          </a:p>
          <a:p>
            <a:r>
              <a:rPr lang="en-US" altLang="zh-CN" sz="1200" i="1" dirty="0" err="1" smtClean="0"/>
              <a:t>Linetype</a:t>
            </a:r>
            <a:r>
              <a:rPr lang="zh-CN" altLang="en-US" sz="1200" i="1" dirty="0" smtClean="0"/>
              <a:t>：行类型</a:t>
            </a:r>
            <a:endParaRPr lang="en-US" altLang="zh-CN" sz="1200" i="1" dirty="0" smtClean="0"/>
          </a:p>
          <a:p>
            <a:r>
              <a:rPr lang="en-US" altLang="zh-CN" sz="1200" i="1" dirty="0" smtClean="0"/>
              <a:t>Initial size n</a:t>
            </a:r>
            <a:r>
              <a:rPr lang="zh-CN" altLang="en-US" sz="1200" i="1" dirty="0" smtClean="0"/>
              <a:t>：</a:t>
            </a:r>
            <a:r>
              <a:rPr lang="zh-CN" altLang="en-US" sz="1200" i="1" dirty="0"/>
              <a:t>如果</a:t>
            </a:r>
            <a:r>
              <a:rPr lang="en-US" altLang="zh-CN" sz="1200" i="1" dirty="0"/>
              <a:t>n</a:t>
            </a:r>
            <a:r>
              <a:rPr lang="zh-CN" altLang="en-US" sz="1200" i="1" dirty="0"/>
              <a:t>为</a:t>
            </a:r>
            <a:r>
              <a:rPr lang="en-US" altLang="zh-CN" sz="1200" i="1" dirty="0"/>
              <a:t>0</a:t>
            </a:r>
            <a:r>
              <a:rPr lang="zh-CN" altLang="en-US" sz="1200" i="1" dirty="0"/>
              <a:t>或者不指定的话，程序会为内表分配初始化为</a:t>
            </a:r>
            <a:r>
              <a:rPr lang="en-US" altLang="zh-CN" sz="1200" i="1" dirty="0"/>
              <a:t>8K</a:t>
            </a:r>
            <a:r>
              <a:rPr lang="zh-CN" altLang="en-US" sz="1200" i="1" dirty="0"/>
              <a:t>大小的内存。当内表在使用过程中超过了这个内存的时候会自动增加内存</a:t>
            </a:r>
            <a:endParaRPr lang="en-US" altLang="zh-CN" sz="1200" i="1" dirty="0" smtClean="0"/>
          </a:p>
        </p:txBody>
      </p:sp>
    </p:spTree>
    <p:extLst>
      <p:ext uri="{BB962C8B-B14F-4D97-AF65-F5344CB8AC3E}">
        <p14:creationId xmlns:p14="http://schemas.microsoft.com/office/powerpoint/2010/main" val="39539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定义嵌套的结构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在局部类型</a:t>
            </a:r>
            <a:r>
              <a:rPr lang="en-US" altLang="zh-CN" dirty="0" smtClean="0"/>
              <a:t>/</a:t>
            </a:r>
            <a:r>
              <a:rPr lang="zh-CN" altLang="en-US" dirty="0" smtClean="0"/>
              <a:t>对象的声明中，所有类型都可以进行参照，因此</a:t>
            </a:r>
            <a:r>
              <a:rPr lang="en-US" altLang="zh-CN" dirty="0" smtClean="0"/>
              <a:t>ABAP</a:t>
            </a:r>
            <a:r>
              <a:rPr lang="zh-CN" altLang="en-US" dirty="0" smtClean="0"/>
              <a:t>中存在结构的嵌套。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457288"/>
            <a:ext cx="6480720" cy="407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2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定义嵌套的结构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使用嵌套的结构中的字段时，需要特别注意层级关系，以及字段的匹配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312824"/>
            <a:ext cx="6768752" cy="404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6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结构的赋值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MOVE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str1  TO  str2 .</a:t>
            </a:r>
          </a:p>
          <a:p>
            <a:r>
              <a:rPr lang="en-US" altLang="zh-CN" dirty="0" smtClean="0"/>
              <a:t>MOVE-CORRESPONDING  str1  TO  str2 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2379335"/>
            <a:ext cx="7760059" cy="413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61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赋值语句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下面都是将</a:t>
            </a:r>
            <a:r>
              <a:rPr lang="en-US" altLang="zh-CN" dirty="0" smtClean="0"/>
              <a:t>GV_B</a:t>
            </a:r>
            <a:r>
              <a:rPr lang="zh-CN" altLang="en-US" dirty="0" smtClean="0"/>
              <a:t>的值赋给</a:t>
            </a:r>
            <a:r>
              <a:rPr lang="en-US" altLang="zh-CN" dirty="0" smtClean="0"/>
              <a:t>GV_A</a:t>
            </a:r>
            <a:r>
              <a:rPr lang="zh-CN" altLang="en-US" dirty="0" smtClean="0"/>
              <a:t>，类型转换自动完成。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等于号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GV_A = GV_B 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MOVE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MOVE GV_B TO GV_A .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WRITE</a:t>
            </a:r>
            <a:r>
              <a:rPr lang="zh-CN" altLang="en-US" dirty="0" smtClean="0"/>
              <a:t>赋值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 GV_B TO GV_A .</a:t>
            </a:r>
          </a:p>
          <a:p>
            <a:pPr lvl="1"/>
            <a:r>
              <a:rPr lang="en-US" altLang="zh-CN" dirty="0" smtClean="0"/>
              <a:t>GV_A</a:t>
            </a:r>
            <a:r>
              <a:rPr lang="zh-CN" altLang="en-US" dirty="0" smtClean="0"/>
              <a:t>要求为文字类型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可以插入后缀，如</a:t>
            </a:r>
            <a:r>
              <a:rPr lang="en-US" altLang="zh-CN" dirty="0"/>
              <a:t> </a:t>
            </a:r>
            <a:r>
              <a:rPr lang="en-US" altLang="zh-CN" dirty="0" smtClean="0"/>
              <a:t>CURRENCY XXX, UNIT XXX, USING EDIT MASK ‘____-__’ 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6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数据类型与数据对象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ABAP</a:t>
            </a:r>
            <a:r>
              <a:rPr lang="zh-CN" altLang="en-US" dirty="0" smtClean="0"/>
              <a:t>语句中，使用变量之前，必须针对变量进行声明。声明过程中，会涉及到以下两个概念：</a:t>
            </a:r>
            <a:endParaRPr lang="en-US" altLang="zh-CN" dirty="0" smtClean="0"/>
          </a:p>
          <a:p>
            <a:r>
              <a:rPr lang="zh-CN" altLang="en-US" dirty="0" smtClean="0"/>
              <a:t>数据类型</a:t>
            </a:r>
            <a:endParaRPr lang="en-US" altLang="zh-CN" dirty="0" smtClean="0"/>
          </a:p>
          <a:p>
            <a:pPr lvl="1"/>
            <a:r>
              <a:rPr lang="zh-CN" altLang="en-US" dirty="0"/>
              <a:t>数据类型描述了数据对象的技术属性</a:t>
            </a:r>
            <a:r>
              <a:rPr lang="en-US" altLang="zh-CN" dirty="0"/>
              <a:t>(</a:t>
            </a:r>
            <a:r>
              <a:rPr lang="zh-CN" altLang="en-US" dirty="0"/>
              <a:t>类型和长度</a:t>
            </a:r>
            <a:r>
              <a:rPr lang="en-US" altLang="zh-CN" dirty="0"/>
              <a:t>)</a:t>
            </a:r>
            <a:r>
              <a:rPr lang="zh-CN" altLang="en-US" dirty="0"/>
              <a:t>，用于定义数据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本身不能被直接引用或赋值</a:t>
            </a:r>
            <a:endParaRPr lang="zh-CN" altLang="en-US" dirty="0"/>
          </a:p>
          <a:p>
            <a:pPr lvl="1"/>
            <a:r>
              <a:rPr lang="zh-CN" altLang="en-US" dirty="0"/>
              <a:t>数据元素（</a:t>
            </a:r>
            <a:r>
              <a:rPr lang="en-US" altLang="zh-CN" dirty="0"/>
              <a:t>Data Element</a:t>
            </a:r>
            <a:r>
              <a:rPr lang="zh-CN" altLang="en-US" dirty="0"/>
              <a:t>）：用于定义一个的字段类型的变量</a:t>
            </a:r>
          </a:p>
          <a:p>
            <a:pPr lvl="1"/>
            <a:r>
              <a:rPr lang="zh-CN" altLang="en-US" dirty="0"/>
              <a:t>结构体（</a:t>
            </a:r>
            <a:r>
              <a:rPr lang="en-US" altLang="zh-CN" dirty="0"/>
              <a:t>Structure</a:t>
            </a:r>
            <a:r>
              <a:rPr lang="zh-CN" altLang="en-US" dirty="0"/>
              <a:t>）：用于定义一个内存中的结构体</a:t>
            </a:r>
            <a:r>
              <a:rPr lang="zh-CN" altLang="en-US" dirty="0" smtClean="0"/>
              <a:t>变量</a:t>
            </a:r>
            <a:endParaRPr lang="zh-CN" altLang="en-US" dirty="0"/>
          </a:p>
          <a:p>
            <a:pPr lvl="1"/>
            <a:r>
              <a:rPr lang="zh-CN" altLang="en-US" dirty="0" smtClean="0"/>
              <a:t>内表类型（</a:t>
            </a:r>
            <a:r>
              <a:rPr lang="en-US" altLang="zh-CN" dirty="0" smtClean="0"/>
              <a:t>Table Type</a:t>
            </a:r>
            <a:r>
              <a:rPr lang="zh-CN" altLang="en-US" dirty="0" smtClean="0"/>
              <a:t>）：用于定义一个内存中的内表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r>
              <a:rPr lang="zh-CN" altLang="en-US" dirty="0"/>
              <a:t>数据对象（如文本、变量、常量）</a:t>
            </a:r>
          </a:p>
          <a:p>
            <a:pPr lvl="1"/>
            <a:r>
              <a:rPr lang="en-US" altLang="zh-CN" dirty="0"/>
              <a:t>DATA </a:t>
            </a:r>
            <a:r>
              <a:rPr lang="zh-CN" altLang="en-US" dirty="0"/>
              <a:t>关键字</a:t>
            </a:r>
            <a:r>
              <a:rPr lang="zh-CN" altLang="en-US" dirty="0" smtClean="0"/>
              <a:t>用来</a:t>
            </a:r>
            <a:r>
              <a:rPr lang="zh-CN" altLang="en-US" dirty="0"/>
              <a:t>声明</a:t>
            </a:r>
            <a:r>
              <a:rPr lang="zh-CN" altLang="en-US" dirty="0" smtClean="0"/>
              <a:t>的</a:t>
            </a:r>
            <a:r>
              <a:rPr lang="zh-CN" altLang="en-US" dirty="0"/>
              <a:t>变量或者实体结构具有实际的内存</a:t>
            </a:r>
            <a:r>
              <a:rPr lang="zh-CN" altLang="en-US" dirty="0" smtClean="0"/>
              <a:t>空间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17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数据类型使用场合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0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ABAP</a:t>
            </a:r>
            <a:r>
              <a:rPr lang="zh-CN" altLang="en-US" dirty="0"/>
              <a:t>基本数据</a:t>
            </a:r>
            <a:r>
              <a:rPr lang="zh-CN" altLang="en-US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828862"/>
              </p:ext>
            </p:extLst>
          </p:nvPr>
        </p:nvGraphicFramePr>
        <p:xfrm>
          <a:off x="323528" y="1700808"/>
          <a:ext cx="8568952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50"/>
                <a:gridCol w="824750"/>
                <a:gridCol w="1499546"/>
                <a:gridCol w="2774160"/>
                <a:gridCol w="2645746"/>
              </a:tblGrid>
              <a:tr h="9114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类型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长度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初始值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说明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宋体" pitchFamily="49" charset="-122"/>
                          <a:cs typeface="+mn-cs"/>
                        </a:rPr>
                        <a:t>定义数据对象例子</a:t>
                      </a:r>
                    </a:p>
                  </a:txBody>
                  <a:tcPr horzOverflow="overflow"/>
                </a:tc>
              </a:tr>
              <a:tr h="101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D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'00000000'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日期型 格式： 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YYYYMMDD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DATA mydate TYPE d VALUE '20080106'.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101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I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整型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(</a:t>
                      </a: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十进制为十位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)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DATA myint  TYPE i VALUE 10.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5867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F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浮点型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DATA myfloat TYPE f.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10127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STRING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变长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ea typeface="新宋体" pitchFamily="49" charset="-122"/>
                        </a:rPr>
                        <a:t>‘’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可变长字符串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DATA mystr  TYPE string.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2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ABAP</a:t>
            </a:r>
            <a:r>
              <a:rPr lang="zh-CN" altLang="en-US" dirty="0"/>
              <a:t>基本数据类型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2238496"/>
              </p:ext>
            </p:extLst>
          </p:nvPr>
        </p:nvGraphicFramePr>
        <p:xfrm>
          <a:off x="179512" y="1772816"/>
          <a:ext cx="8712968" cy="446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63"/>
                <a:gridCol w="914849"/>
                <a:gridCol w="1677223"/>
                <a:gridCol w="1143561"/>
                <a:gridCol w="1524748"/>
                <a:gridCol w="2603024"/>
              </a:tblGrid>
              <a:tr h="669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类型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默认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大小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有效大小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(</a:t>
                      </a: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字节</a:t>
                      </a:r>
                      <a:r>
                        <a:rPr kumimoji="0" lang="zh-CN" alt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)</a:t>
                      </a: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初始值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说明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定义数据对象例子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12031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C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1 - 65536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SPACE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文本、字符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DATA s(10)  TYPE c VALUE 'hello'.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1067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N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1 - 65536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'00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/>
                          <a:ea typeface="新宋体" pitchFamily="49" charset="-122"/>
                        </a:rPr>
                        <a:t>…</a:t>
                      </a: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0'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数字文本</a:t>
                      </a:r>
                      <a:endParaRPr kumimoji="0" 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DATA n1(4) TYPE n VALUE '3.14'.</a:t>
                      </a:r>
                      <a:endParaRPr kumimoji="0" lang="pt-B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  <a:tr h="15244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P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8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1 - 16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0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将两个 十进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制数字 压缩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到一个 字节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itchFamily="18" charset="0"/>
                          <a:ea typeface="新宋体" pitchFamily="49" charset="-122"/>
                        </a:rPr>
                        <a:t>DATA p1(6) TYPE p DECIMALS 2 VALUE '67.56'.</a:t>
                      </a: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数据类型的区分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64895" cy="457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8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全局类型（数据字典中创建的类型，图中</a:t>
            </a:r>
            <a:r>
              <a:rPr lang="en-US" altLang="zh-CN" dirty="0"/>
              <a:t>②</a:t>
            </a:r>
            <a:r>
              <a:rPr lang="zh-CN" altLang="en-US" dirty="0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DATA </a:t>
            </a:r>
            <a:r>
              <a:rPr lang="en-US" altLang="zh-CN" dirty="0" smtClean="0"/>
              <a:t>ELEMENT</a:t>
            </a:r>
          </a:p>
          <a:p>
            <a:pPr lvl="1"/>
            <a:r>
              <a:rPr lang="en-US" altLang="zh-CN" dirty="0" smtClean="0"/>
              <a:t>STRUCTURE</a:t>
            </a:r>
          </a:p>
          <a:p>
            <a:pPr lvl="1"/>
            <a:r>
              <a:rPr lang="en-US" altLang="zh-CN" dirty="0" smtClean="0"/>
              <a:t>TABLE TYPE</a:t>
            </a:r>
          </a:p>
          <a:p>
            <a:r>
              <a:rPr lang="zh-CN" altLang="en-US" dirty="0" smtClean="0"/>
              <a:t>标准类型（图中</a:t>
            </a:r>
            <a:r>
              <a:rPr lang="en-US" altLang="zh-CN" dirty="0" smtClean="0"/>
              <a:t>①</a:t>
            </a:r>
            <a:r>
              <a:rPr lang="zh-CN" altLang="en-US" dirty="0" smtClean="0"/>
              <a:t>及</a:t>
            </a:r>
            <a:r>
              <a:rPr lang="en-US" altLang="zh-CN" dirty="0"/>
              <a:t>⑤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局部类型（程序中单独声明的类型，图中</a:t>
            </a:r>
            <a:r>
              <a:rPr lang="en-US" altLang="zh-CN" dirty="0"/>
              <a:t>③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TYPE</a:t>
            </a:r>
          </a:p>
          <a:p>
            <a:pPr lvl="1"/>
            <a:r>
              <a:rPr lang="en-US" altLang="zh-CN" dirty="0" smtClean="0"/>
              <a:t>STRUCTURE TYPE</a:t>
            </a:r>
          </a:p>
          <a:p>
            <a:pPr lvl="1"/>
            <a:r>
              <a:rPr lang="en-US" altLang="zh-CN" dirty="0" smtClean="0"/>
              <a:t>TABLE TYPE</a:t>
            </a:r>
          </a:p>
          <a:p>
            <a:endParaRPr lang="en-US" altLang="zh-CN" dirty="0"/>
          </a:p>
          <a:p>
            <a:r>
              <a:rPr lang="zh-CN" altLang="en-US" dirty="0" smtClean="0"/>
              <a:t>类型创建基本语句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TYPES  obj2 [TYPE type1|LIKE obj1]  .</a:t>
            </a:r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TYPES  </a:t>
            </a:r>
            <a:r>
              <a:rPr lang="en-US" altLang="zh-CN" dirty="0" err="1" smtClean="0"/>
              <a:t>gty_char</a:t>
            </a:r>
            <a:r>
              <a:rPr lang="en-US" altLang="zh-CN" dirty="0" smtClean="0"/>
              <a:t> TYPE C LENGTH 10 .  </a:t>
            </a:r>
            <a:r>
              <a:rPr lang="zh-CN" altLang="en-US" dirty="0" smtClean="0"/>
              <a:t>*定义了一个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类型长度为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的类型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25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变量：</a:t>
            </a:r>
            <a:r>
              <a:rPr lang="en-US" altLang="zh-CN" dirty="0" smtClean="0"/>
              <a:t>DATA</a:t>
            </a:r>
          </a:p>
          <a:p>
            <a:r>
              <a:rPr lang="zh-CN" altLang="en-US" dirty="0" smtClean="0"/>
              <a:t>常量：</a:t>
            </a:r>
            <a:r>
              <a:rPr lang="en-US" altLang="zh-CN" dirty="0" smtClean="0"/>
              <a:t>CONSTANTS</a:t>
            </a:r>
          </a:p>
          <a:p>
            <a:r>
              <a:rPr lang="zh-CN" altLang="en-US" dirty="0" smtClean="0"/>
              <a:t>文字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文本文字</a:t>
            </a:r>
            <a:endParaRPr lang="en-US" altLang="zh-CN" dirty="0" smtClean="0"/>
          </a:p>
          <a:p>
            <a:pPr lvl="1"/>
            <a:r>
              <a:rPr lang="zh-CN" altLang="en-US" dirty="0"/>
              <a:t>数字文字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95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变量声明基本语句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DATA  obj2 [TYPE type1|LIKE obj1] [VALUE value1].</a:t>
            </a:r>
          </a:p>
          <a:p>
            <a:r>
              <a:rPr lang="zh-CN" altLang="en-US" dirty="0" smtClean="0"/>
              <a:t>例：</a:t>
            </a:r>
            <a:r>
              <a:rPr lang="en-US" altLang="zh-CN" dirty="0" smtClean="0"/>
              <a:t>DATA  gv_char1 TYPE C LENGTH 10 .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DATA  gv_char2 TYPE </a:t>
            </a:r>
            <a:r>
              <a:rPr lang="en-US" altLang="zh-CN" dirty="0" err="1" smtClean="0"/>
              <a:t>gty_char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en-US" altLang="zh-CN" dirty="0" smtClean="0"/>
              <a:t>         DATA  gv_char3 LIKE gv_char2.  </a:t>
            </a:r>
            <a:r>
              <a:rPr lang="zh-CN" altLang="en-US" dirty="0" smtClean="0"/>
              <a:t>（图中的</a:t>
            </a:r>
            <a:r>
              <a:rPr lang="en-US" altLang="zh-CN" dirty="0"/>
              <a:t>④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常量声明（声明时必须指明常量的值）</a:t>
            </a:r>
            <a:endParaRPr lang="en-US" altLang="zh-CN" dirty="0" smtClean="0"/>
          </a:p>
          <a:p>
            <a:r>
              <a:rPr lang="en-US" altLang="zh-CN" dirty="0" smtClean="0"/>
              <a:t>CONSTANTS  con TYPE type1 VALUE value1 . </a:t>
            </a:r>
          </a:p>
          <a:p>
            <a:endParaRPr lang="en-US" altLang="zh-CN" dirty="0"/>
          </a:p>
          <a:p>
            <a:r>
              <a:rPr lang="zh-CN" altLang="en-US" dirty="0" smtClean="0"/>
              <a:t>文本文字</a:t>
            </a:r>
            <a:endParaRPr lang="en-US" altLang="zh-CN" dirty="0" smtClean="0"/>
          </a:p>
          <a:p>
            <a:pPr lvl="1"/>
            <a:r>
              <a:rPr lang="zh-CN" altLang="en-US" dirty="0"/>
              <a:t>硬</a:t>
            </a:r>
            <a:r>
              <a:rPr lang="zh-CN" altLang="en-US" dirty="0" smtClean="0"/>
              <a:t>编码：单引号使用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使用文本元素（</a:t>
            </a:r>
            <a:r>
              <a:rPr lang="en-US" altLang="zh-CN" dirty="0" smtClean="0"/>
              <a:t>TEXT ELEMENT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数字</a:t>
            </a:r>
            <a:r>
              <a:rPr lang="zh-CN" altLang="en-US" dirty="0" smtClean="0"/>
              <a:t>文字：不需要单引号，直接使用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13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塞依科技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塞依科技PPT模板</Template>
  <TotalTime>169</TotalTime>
  <Words>889</Words>
  <Application>Microsoft Office PowerPoint</Application>
  <PresentationFormat>全屏显示(4:3)</PresentationFormat>
  <Paragraphs>157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塞依科技PPT模板</vt:lpstr>
      <vt:lpstr>ABAP基本语法</vt:lpstr>
      <vt:lpstr>数据类型与数据对象</vt:lpstr>
      <vt:lpstr>数据类型使用场合</vt:lpstr>
      <vt:lpstr>ABAP基本数据类型</vt:lpstr>
      <vt:lpstr>ABAP基本数据类型</vt:lpstr>
      <vt:lpstr>数据类型的区分</vt:lpstr>
      <vt:lpstr>数据类型分类</vt:lpstr>
      <vt:lpstr>数据对象</vt:lpstr>
      <vt:lpstr>变量声明</vt:lpstr>
      <vt:lpstr>系统标准参数</vt:lpstr>
      <vt:lpstr>结构类型及结构的定义</vt:lpstr>
      <vt:lpstr>表类型及内表的定义</vt:lpstr>
      <vt:lpstr>定义嵌套的结构</vt:lpstr>
      <vt:lpstr>定义嵌套的结构</vt:lpstr>
      <vt:lpstr>结构的赋值</vt:lpstr>
      <vt:lpstr>赋值语句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变量声明</dc:title>
  <dc:creator>admin</dc:creator>
  <cp:lastModifiedBy>admin</cp:lastModifiedBy>
  <cp:revision>51</cp:revision>
  <dcterms:created xsi:type="dcterms:W3CDTF">2014-03-05T06:35:02Z</dcterms:created>
  <dcterms:modified xsi:type="dcterms:W3CDTF">2014-03-24T02:04:48Z</dcterms:modified>
</cp:coreProperties>
</file>