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9" r:id="rId3"/>
    <p:sldId id="316" r:id="rId4"/>
    <p:sldId id="298" r:id="rId5"/>
    <p:sldId id="300" r:id="rId6"/>
    <p:sldId id="301" r:id="rId7"/>
    <p:sldId id="302" r:id="rId8"/>
    <p:sldId id="303" r:id="rId9"/>
    <p:sldId id="304" r:id="rId10"/>
    <p:sldId id="326" r:id="rId11"/>
    <p:sldId id="317" r:id="rId12"/>
    <p:sldId id="307" r:id="rId13"/>
    <p:sldId id="308" r:id="rId14"/>
    <p:sldId id="309" r:id="rId15"/>
    <p:sldId id="318" r:id="rId16"/>
    <p:sldId id="310" r:id="rId17"/>
    <p:sldId id="319" r:id="rId18"/>
    <p:sldId id="311" r:id="rId19"/>
    <p:sldId id="312" r:id="rId20"/>
    <p:sldId id="313" r:id="rId21"/>
    <p:sldId id="320" r:id="rId22"/>
    <p:sldId id="314" r:id="rId23"/>
    <p:sldId id="321" r:id="rId24"/>
    <p:sldId id="322" r:id="rId25"/>
    <p:sldId id="323" r:id="rId26"/>
    <p:sldId id="324" r:id="rId27"/>
    <p:sldId id="32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89" d="100"/>
          <a:sy n="89" d="100"/>
        </p:scale>
        <p:origin x="-10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3E17FD-6841-4C4B-B173-C0BFC1EB0824}" type="datetimeFigureOut">
              <a:rPr lang="zh-CN" altLang="en-US" smtClean="0"/>
              <a:t>2013/12/30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B7029-610D-4C56-85F9-00EE990CC44C}" type="slidenum">
              <a:rPr lang="zh-CN" altLang="en-US" smtClean="0"/>
              <a:t>‹#›</a:t>
            </a:fld>
            <a:endParaRPr lang="zh-CN" altLang="en-US"/>
          </a:p>
        </p:txBody>
      </p:sp>
    </p:spTree>
    <p:extLst>
      <p:ext uri="{BB962C8B-B14F-4D97-AF65-F5344CB8AC3E}">
        <p14:creationId xmlns:p14="http://schemas.microsoft.com/office/powerpoint/2010/main" val="15211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996952"/>
            <a:ext cx="7772400" cy="1470025"/>
          </a:xfrm>
        </p:spPr>
        <p:txBody>
          <a:bodyPr/>
          <a:lstStyle/>
          <a:p>
            <a:r>
              <a:rPr lang="zh-CN" altLang="en-US" dirty="0" smtClean="0">
                <a:solidFill>
                  <a:schemeClr val="bg1"/>
                </a:solidFill>
              </a:rPr>
              <a:t>内表操作</a:t>
            </a:r>
            <a:endParaRPr lang="zh-CN" altLang="en-US" dirty="0">
              <a:solidFill>
                <a:schemeClr val="bg1"/>
              </a:solidFill>
            </a:endParaRPr>
          </a:p>
        </p:txBody>
      </p:sp>
    </p:spTree>
    <p:extLst>
      <p:ext uri="{BB962C8B-B14F-4D97-AF65-F5344CB8AC3E}">
        <p14:creationId xmlns:p14="http://schemas.microsoft.com/office/powerpoint/2010/main" val="2406992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其他定义语句</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参照数据库表定义结构</a:t>
            </a:r>
            <a:r>
              <a:rPr lang="en-US" altLang="zh-CN" dirty="0" smtClean="0"/>
              <a:t>/</a:t>
            </a:r>
            <a:r>
              <a:rPr lang="zh-CN" altLang="en-US" dirty="0"/>
              <a:t>内</a:t>
            </a:r>
            <a:r>
              <a:rPr lang="zh-CN" altLang="en-US" dirty="0" smtClean="0"/>
              <a:t>表</a:t>
            </a:r>
            <a:endParaRPr lang="en-US" altLang="zh-CN" dirty="0" smtClean="0"/>
          </a:p>
          <a:p>
            <a:pPr marL="457200" lvl="1" indent="0">
              <a:buNone/>
            </a:pPr>
            <a:r>
              <a:rPr lang="en-US" altLang="zh-CN" sz="1500" dirty="0" smtClean="0"/>
              <a:t>DATA  </a:t>
            </a:r>
            <a:r>
              <a:rPr lang="en-US" altLang="zh-CN" sz="1500" dirty="0" err="1" smtClean="0"/>
              <a:t>strucutre</a:t>
            </a:r>
            <a:r>
              <a:rPr lang="en-US" altLang="zh-CN" sz="1500" dirty="0" smtClean="0"/>
              <a:t> TYPE </a:t>
            </a:r>
            <a:r>
              <a:rPr lang="en-US" altLang="zh-CN" sz="1500" dirty="0" err="1" smtClean="0"/>
              <a:t>dbtable</a:t>
            </a:r>
            <a:r>
              <a:rPr lang="en-US" altLang="zh-CN" sz="1500" dirty="0" smtClean="0"/>
              <a:t>.</a:t>
            </a:r>
          </a:p>
          <a:p>
            <a:pPr marL="457200" lvl="1" indent="0">
              <a:buNone/>
            </a:pPr>
            <a:r>
              <a:rPr lang="en-US" altLang="zh-CN" sz="1500" dirty="0" smtClean="0"/>
              <a:t>DATA  </a:t>
            </a:r>
            <a:r>
              <a:rPr lang="en-US" altLang="zh-CN" sz="1500" dirty="0" err="1" smtClean="0"/>
              <a:t>itab</a:t>
            </a:r>
            <a:r>
              <a:rPr lang="en-US" altLang="zh-CN" sz="1500" dirty="0" smtClean="0"/>
              <a:t> TYPE TABLE OF </a:t>
            </a:r>
            <a:r>
              <a:rPr lang="en-US" altLang="zh-CN" sz="1500" dirty="0" err="1" smtClean="0"/>
              <a:t>dbtable</a:t>
            </a:r>
            <a:r>
              <a:rPr lang="en-US" altLang="zh-CN" sz="1500" dirty="0" smtClean="0"/>
              <a:t>.</a:t>
            </a:r>
          </a:p>
          <a:p>
            <a:r>
              <a:rPr lang="zh-CN" altLang="en-US" dirty="0" smtClean="0"/>
              <a:t>也可以参照数据字典中的结构</a:t>
            </a:r>
            <a:r>
              <a:rPr lang="en-US" altLang="zh-CN" dirty="0" smtClean="0"/>
              <a:t>/</a:t>
            </a:r>
            <a:r>
              <a:rPr lang="zh-CN" altLang="en-US" dirty="0" smtClean="0"/>
              <a:t>表类型</a:t>
            </a:r>
            <a:endParaRPr lang="en-US" altLang="zh-CN" dirty="0" smtClean="0"/>
          </a:p>
          <a:p>
            <a:r>
              <a:rPr lang="zh-CN" altLang="en-US" dirty="0" smtClean="0"/>
              <a:t>参照数据库表定义结构</a:t>
            </a:r>
            <a:endParaRPr lang="en-US" altLang="zh-CN" dirty="0" smtClean="0"/>
          </a:p>
          <a:p>
            <a:pPr marL="457200" lvl="1" indent="0">
              <a:buNone/>
            </a:pPr>
            <a:r>
              <a:rPr lang="en-US" altLang="zh-CN" sz="1500" dirty="0" smtClean="0"/>
              <a:t>TABLES  </a:t>
            </a:r>
            <a:r>
              <a:rPr lang="en-US" altLang="zh-CN" sz="1500" dirty="0" err="1" smtClean="0"/>
              <a:t>dbtable</a:t>
            </a:r>
            <a:r>
              <a:rPr lang="en-US" altLang="zh-CN" sz="1500" dirty="0" smtClean="0"/>
              <a:t>.</a:t>
            </a:r>
          </a:p>
          <a:p>
            <a:r>
              <a:rPr lang="zh-CN" altLang="en-US" dirty="0" smtClean="0"/>
              <a:t>参照内表定义结构</a:t>
            </a:r>
            <a:endParaRPr lang="en-US" altLang="zh-CN" dirty="0" smtClean="0"/>
          </a:p>
          <a:p>
            <a:pPr marL="457200" lvl="1" indent="0">
              <a:buNone/>
            </a:pPr>
            <a:r>
              <a:rPr lang="en-US" altLang="zh-CN" sz="1500" dirty="0" smtClean="0"/>
              <a:t>DATA  structure LIKE LINE OF </a:t>
            </a:r>
            <a:r>
              <a:rPr lang="en-US" altLang="zh-CN" sz="1500" dirty="0" err="1" smtClean="0"/>
              <a:t>itab</a:t>
            </a:r>
            <a:r>
              <a:rPr lang="en-US" altLang="zh-CN" sz="1500" dirty="0" smtClean="0"/>
              <a:t>.</a:t>
            </a:r>
          </a:p>
          <a:p>
            <a:r>
              <a:rPr lang="zh-CN" altLang="en-US" dirty="0"/>
              <a:t>快速</a:t>
            </a:r>
            <a:r>
              <a:rPr lang="zh-CN" altLang="en-US" dirty="0" smtClean="0"/>
              <a:t>定义带有表头行的内表</a:t>
            </a:r>
            <a:endParaRPr lang="en-US" altLang="zh-CN" dirty="0" smtClean="0"/>
          </a:p>
          <a:p>
            <a:pPr marL="457200" lvl="1" indent="0">
              <a:buNone/>
            </a:pPr>
            <a:r>
              <a:rPr lang="en-US" altLang="zh-CN" sz="1500" dirty="0" smtClean="0"/>
              <a:t>DATA:  BEGIN OF </a:t>
            </a:r>
            <a:r>
              <a:rPr lang="en-US" altLang="zh-CN" sz="1500" dirty="0" err="1" smtClean="0"/>
              <a:t>itab</a:t>
            </a:r>
            <a:r>
              <a:rPr lang="en-US" altLang="zh-CN" sz="1500" dirty="0" smtClean="0"/>
              <a:t> OCCURS n,</a:t>
            </a:r>
          </a:p>
          <a:p>
            <a:pPr marL="457200" lvl="1" indent="0">
              <a:buNone/>
            </a:pPr>
            <a:r>
              <a:rPr lang="en-US" altLang="zh-CN" sz="1500" dirty="0" smtClean="0"/>
              <a:t>		field1 TYPE </a:t>
            </a:r>
            <a:r>
              <a:rPr lang="en-US" altLang="zh-CN" sz="1500" dirty="0" err="1" smtClean="0"/>
              <a:t>type</a:t>
            </a:r>
            <a:r>
              <a:rPr lang="en-US" altLang="zh-CN" sz="1500" dirty="0" smtClean="0"/>
              <a:t>,</a:t>
            </a:r>
          </a:p>
          <a:p>
            <a:pPr marL="457200" lvl="1" indent="0">
              <a:buNone/>
            </a:pPr>
            <a:r>
              <a:rPr lang="en-US" altLang="zh-CN" sz="1500" dirty="0"/>
              <a:t> </a:t>
            </a:r>
            <a:r>
              <a:rPr lang="en-US" altLang="zh-CN" sz="1500" dirty="0" smtClean="0"/>
              <a:t>		field2 TYPE </a:t>
            </a:r>
            <a:r>
              <a:rPr lang="en-US" altLang="zh-CN" sz="1500" dirty="0" err="1" smtClean="0"/>
              <a:t>type</a:t>
            </a:r>
            <a:r>
              <a:rPr lang="en-US" altLang="zh-CN" sz="1500" dirty="0" smtClean="0"/>
              <a:t>,</a:t>
            </a:r>
          </a:p>
          <a:p>
            <a:pPr marL="457200" lvl="1" indent="0">
              <a:buNone/>
            </a:pPr>
            <a:r>
              <a:rPr lang="en-US" altLang="zh-CN" sz="1500" dirty="0" smtClean="0"/>
              <a:t>		…</a:t>
            </a:r>
          </a:p>
          <a:p>
            <a:pPr marL="457200" lvl="1" indent="0">
              <a:buNone/>
            </a:pPr>
            <a:r>
              <a:rPr lang="en-US" altLang="zh-CN" sz="1500" dirty="0"/>
              <a:t> </a:t>
            </a:r>
            <a:r>
              <a:rPr lang="en-US" altLang="zh-CN" sz="1500" dirty="0" smtClean="0"/>
              <a:t>          END OF </a:t>
            </a:r>
            <a:r>
              <a:rPr lang="en-US" altLang="zh-CN" sz="1500" dirty="0" err="1" smtClean="0"/>
              <a:t>itab</a:t>
            </a:r>
            <a:r>
              <a:rPr lang="en-US" altLang="zh-CN" sz="1500" dirty="0" smtClean="0"/>
              <a:t>. </a:t>
            </a:r>
          </a:p>
          <a:p>
            <a:endParaRPr lang="zh-CN" altLang="en-US" dirty="0"/>
          </a:p>
        </p:txBody>
      </p:sp>
    </p:spTree>
    <p:extLst>
      <p:ext uri="{BB962C8B-B14F-4D97-AF65-F5344CB8AC3E}">
        <p14:creationId xmlns:p14="http://schemas.microsoft.com/office/powerpoint/2010/main" val="372839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内表和结构的定义</a:t>
              </a:r>
              <a:endParaRPr lang="en-US" altLang="zh-CN" dirty="0">
                <a:solidFill>
                  <a:schemeClr val="bg1">
                    <a:lumMod val="85000"/>
                  </a:schemeClr>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内表数据的增加</a:t>
              </a:r>
              <a:endParaRPr lang="en-US" altLang="zh-CN" b="1" dirty="0">
                <a:solidFill>
                  <a:srgbClr val="FFFFFF"/>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内表数据的修改</a:t>
              </a:r>
              <a:endParaRPr lang="en-US" altLang="zh-CN" dirty="0">
                <a:solidFill>
                  <a:schemeClr val="bg1">
                    <a:lumMod val="85000"/>
                  </a:schemeClr>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内表数据的读取</a:t>
              </a:r>
              <a:endParaRPr lang="en-US" altLang="zh-CN" dirty="0">
                <a:solidFill>
                  <a:schemeClr val="bg1">
                    <a:lumMod val="85000"/>
                  </a:schemeClr>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内表数据的删除</a:t>
              </a:r>
              <a:endParaRPr lang="en-US" altLang="zh-CN" dirty="0">
                <a:solidFill>
                  <a:schemeClr val="bg1">
                    <a:lumMod val="85000"/>
                  </a:schemeClr>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多表数据的选取</a:t>
              </a:r>
              <a:endParaRPr lang="en-US" altLang="zh-CN" dirty="0">
                <a:solidFill>
                  <a:schemeClr val="bg1">
                    <a:lumMod val="85000"/>
                  </a:schemeClr>
                </a:solidFill>
                <a:ea typeface="宋体" pitchFamily="2" charset="-122"/>
              </a:endParaRPr>
            </a:p>
          </p:txBody>
        </p:sp>
      </p:grpSp>
    </p:spTree>
    <p:extLst>
      <p:ext uri="{BB962C8B-B14F-4D97-AF65-F5344CB8AC3E}">
        <p14:creationId xmlns:p14="http://schemas.microsoft.com/office/powerpoint/2010/main" val="3560341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内表数据的增加</a:t>
            </a:r>
            <a:endParaRPr lang="zh-CN" altLang="en-US" dirty="0"/>
          </a:p>
        </p:txBody>
      </p:sp>
      <p:sp>
        <p:nvSpPr>
          <p:cNvPr id="3" name="内容占位符 2"/>
          <p:cNvSpPr>
            <a:spLocks noGrp="1"/>
          </p:cNvSpPr>
          <p:nvPr>
            <p:ph idx="1"/>
          </p:nvPr>
        </p:nvSpPr>
        <p:spPr/>
        <p:txBody>
          <a:bodyPr/>
          <a:lstStyle/>
          <a:p>
            <a:r>
              <a:rPr lang="zh-CN" altLang="en-US" dirty="0" smtClean="0"/>
              <a:t>追加 </a:t>
            </a:r>
            <a:r>
              <a:rPr lang="en-US" altLang="zh-CN" dirty="0" smtClean="0"/>
              <a:t>– APPEND</a:t>
            </a:r>
          </a:p>
          <a:p>
            <a:pPr lvl="1"/>
            <a:r>
              <a:rPr lang="en-US" altLang="zh-CN" dirty="0"/>
              <a:t>APPEND </a:t>
            </a:r>
            <a:r>
              <a:rPr lang="zh-CN" altLang="en-US" dirty="0"/>
              <a:t>相当于在内表的最后追加一行，它只能使用在索引表中而且最好是标准表。而标准表是</a:t>
            </a:r>
            <a:r>
              <a:rPr lang="en-US" altLang="zh-CN" dirty="0"/>
              <a:t>ABAP</a:t>
            </a:r>
            <a:r>
              <a:rPr lang="zh-CN" altLang="en-US" dirty="0"/>
              <a:t>编程中最常用的表，所以这个语句很重要</a:t>
            </a:r>
            <a:r>
              <a:rPr lang="zh-CN" altLang="en-US" dirty="0" smtClean="0"/>
              <a:t>。</a:t>
            </a:r>
            <a:endParaRPr lang="en-US" altLang="zh-CN" dirty="0" smtClean="0"/>
          </a:p>
          <a:p>
            <a:pPr marL="457200" lvl="1" indent="0">
              <a:buNone/>
            </a:pPr>
            <a:r>
              <a:rPr lang="en-US" altLang="zh-CN" sz="1400" dirty="0" smtClean="0"/>
              <a:t>APPEND [</a:t>
            </a:r>
            <a:r>
              <a:rPr lang="en-US" altLang="zh-CN" sz="1400" dirty="0" err="1" smtClean="0"/>
              <a:t>line|INITIAL</a:t>
            </a:r>
            <a:r>
              <a:rPr lang="en-US" altLang="zh-CN" sz="1400" dirty="0" smtClean="0"/>
              <a:t> LINE] TO </a:t>
            </a:r>
            <a:r>
              <a:rPr lang="en-US" altLang="zh-CN" sz="1400" dirty="0" err="1" smtClean="0"/>
              <a:t>itab</a:t>
            </a:r>
            <a:r>
              <a:rPr lang="en-US" altLang="zh-CN" sz="1400" dirty="0" smtClean="0"/>
              <a:t> .</a:t>
            </a:r>
          </a:p>
          <a:p>
            <a:pPr marL="457200" lvl="1" indent="0">
              <a:buNone/>
            </a:pPr>
            <a:r>
              <a:rPr lang="en-US" altLang="zh-CN" sz="1400" dirty="0" smtClean="0"/>
              <a:t>APPEND LINES OF itab1 [FROM n1] [TO n2] TO itab2 .</a:t>
            </a:r>
          </a:p>
          <a:p>
            <a:pPr lvl="1"/>
            <a:endParaRPr lang="en-US" altLang="zh-CN" dirty="0" smtClean="0"/>
          </a:p>
          <a:p>
            <a:endParaRPr lang="zh-CN" altLang="en-US" dirty="0"/>
          </a:p>
        </p:txBody>
      </p:sp>
      <p:sp>
        <p:nvSpPr>
          <p:cNvPr id="5" name="TextBox 4"/>
          <p:cNvSpPr txBox="1"/>
          <p:nvPr/>
        </p:nvSpPr>
        <p:spPr>
          <a:xfrm>
            <a:off x="6804248" y="2852936"/>
            <a:ext cx="1795914" cy="830997"/>
          </a:xfrm>
          <a:prstGeom prst="rect">
            <a:avLst/>
          </a:prstGeom>
          <a:noFill/>
        </p:spPr>
        <p:txBody>
          <a:bodyPr wrap="square" rtlCol="0">
            <a:spAutoFit/>
          </a:bodyPr>
          <a:lstStyle/>
          <a:p>
            <a:r>
              <a:rPr lang="zh-CN" altLang="en-US" sz="1200" i="1" dirty="0" smtClean="0"/>
              <a:t>说明：</a:t>
            </a:r>
            <a:endParaRPr lang="en-US" altLang="zh-CN" sz="1200" i="1" dirty="0" smtClean="0"/>
          </a:p>
          <a:p>
            <a:r>
              <a:rPr lang="en-US" altLang="zh-CN" sz="1200" i="1" dirty="0" smtClean="0"/>
              <a:t>line</a:t>
            </a:r>
            <a:r>
              <a:rPr lang="zh-CN" altLang="en-US" sz="1200" i="1" dirty="0" smtClean="0"/>
              <a:t>：结构</a:t>
            </a:r>
            <a:endParaRPr lang="en-US" altLang="zh-CN" sz="1200" i="1" dirty="0" smtClean="0"/>
          </a:p>
          <a:p>
            <a:r>
              <a:rPr lang="en-US" altLang="zh-CN" sz="1200" i="1" dirty="0" err="1" smtClean="0"/>
              <a:t>itab</a:t>
            </a:r>
            <a:r>
              <a:rPr lang="zh-CN" altLang="en-US" sz="1200" i="1" dirty="0" smtClean="0"/>
              <a:t>：内表</a:t>
            </a:r>
            <a:endParaRPr lang="en-US" altLang="zh-CN" sz="1200" i="1" dirty="0" smtClean="0"/>
          </a:p>
          <a:p>
            <a:r>
              <a:rPr lang="en-US" altLang="zh-CN" sz="1200" i="1" dirty="0" err="1" smtClean="0"/>
              <a:t>Idx</a:t>
            </a:r>
            <a:r>
              <a:rPr lang="zh-CN" altLang="en-US" sz="1200" i="1" dirty="0" smtClean="0"/>
              <a:t>：索引值</a:t>
            </a:r>
            <a:endParaRPr lang="en-US" altLang="zh-CN" sz="1200" i="1"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957638"/>
            <a:ext cx="48958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993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内表数据的增加</a:t>
            </a:r>
          </a:p>
        </p:txBody>
      </p:sp>
      <p:sp>
        <p:nvSpPr>
          <p:cNvPr id="3" name="内容占位符 2"/>
          <p:cNvSpPr>
            <a:spLocks noGrp="1"/>
          </p:cNvSpPr>
          <p:nvPr>
            <p:ph idx="1"/>
          </p:nvPr>
        </p:nvSpPr>
        <p:spPr/>
        <p:txBody>
          <a:bodyPr>
            <a:normAutofit/>
          </a:bodyPr>
          <a:lstStyle/>
          <a:p>
            <a:r>
              <a:rPr lang="zh-CN" altLang="en-US" dirty="0"/>
              <a:t>插入 </a:t>
            </a:r>
            <a:r>
              <a:rPr lang="en-US" altLang="zh-CN" dirty="0"/>
              <a:t>– INSERT</a:t>
            </a:r>
          </a:p>
          <a:p>
            <a:pPr lvl="1"/>
            <a:r>
              <a:rPr lang="zh-CN" altLang="en-US" dirty="0"/>
              <a:t>将行插入到内表中指定的位置，需要使用</a:t>
            </a:r>
            <a:r>
              <a:rPr lang="en-US" altLang="zh-CN" dirty="0" smtClean="0"/>
              <a:t>INSERT </a:t>
            </a:r>
            <a:r>
              <a:rPr lang="zh-CN" altLang="en-US" dirty="0"/>
              <a:t>语句。对于索引表，可以指定某行的索引，则新行将插入到该索引所代表的行之前；对于哈希表，不 能指定行的索引，系统会按照关键字将新行插入其特殊位置。给内表插入行可以为单行，也可以为多行，甚至可以把整个内表的数据插入到其他内表中</a:t>
            </a:r>
            <a:r>
              <a:rPr lang="zh-CN" altLang="en-US" dirty="0" smtClean="0"/>
              <a:t>。</a:t>
            </a:r>
            <a:endParaRPr lang="en-US" altLang="zh-CN" dirty="0"/>
          </a:p>
          <a:p>
            <a:pPr lvl="1"/>
            <a:r>
              <a:rPr lang="zh-CN" altLang="en-US" dirty="0"/>
              <a:t>按照索引值</a:t>
            </a:r>
            <a:r>
              <a:rPr lang="zh-CN" altLang="en-US" dirty="0" smtClean="0"/>
              <a:t>插入（只能用于索引表）</a:t>
            </a:r>
            <a:endParaRPr lang="en-US" altLang="zh-CN" dirty="0" smtClean="0"/>
          </a:p>
          <a:p>
            <a:pPr marL="457200" lvl="1" indent="0">
              <a:buNone/>
            </a:pPr>
            <a:r>
              <a:rPr lang="en-US" altLang="zh-CN" sz="1400" dirty="0"/>
              <a:t>INSERT line </a:t>
            </a:r>
            <a:r>
              <a:rPr lang="en-US" altLang="zh-CN" sz="1400" dirty="0" smtClean="0"/>
              <a:t>INTO </a:t>
            </a:r>
            <a:r>
              <a:rPr lang="en-US" altLang="zh-CN" sz="1400" dirty="0" err="1"/>
              <a:t>itab</a:t>
            </a:r>
            <a:r>
              <a:rPr lang="en-US" altLang="zh-CN" sz="1400" dirty="0"/>
              <a:t> INDEX </a:t>
            </a:r>
            <a:r>
              <a:rPr lang="en-US" altLang="zh-CN" sz="1400" dirty="0" err="1"/>
              <a:t>idx</a:t>
            </a:r>
            <a:r>
              <a:rPr lang="en-US" altLang="zh-CN" sz="1400" dirty="0"/>
              <a:t> .</a:t>
            </a:r>
          </a:p>
          <a:p>
            <a:pPr lvl="1"/>
            <a:r>
              <a:rPr lang="zh-CN" altLang="en-US" dirty="0" smtClean="0"/>
              <a:t>按照关键字插入（可以用于所有表）</a:t>
            </a:r>
            <a:endParaRPr lang="en-US" altLang="zh-CN" dirty="0" smtClean="0"/>
          </a:p>
          <a:p>
            <a:pPr marL="457200" lvl="1" indent="0">
              <a:buNone/>
            </a:pPr>
            <a:r>
              <a:rPr lang="en-US" altLang="zh-CN" sz="1400" dirty="0"/>
              <a:t>INSERT line INTO TABLE </a:t>
            </a:r>
            <a:r>
              <a:rPr lang="en-US" altLang="zh-CN" sz="1400" dirty="0" err="1"/>
              <a:t>table</a:t>
            </a:r>
            <a:r>
              <a:rPr lang="en-US" altLang="zh-CN" sz="1400" dirty="0"/>
              <a:t> </a:t>
            </a:r>
            <a:r>
              <a:rPr lang="en-US" altLang="zh-CN" sz="1400" dirty="0" smtClean="0"/>
              <a:t>.</a:t>
            </a:r>
            <a:endParaRPr lang="en-US" altLang="zh-CN" sz="1400" dirty="0"/>
          </a:p>
          <a:p>
            <a:pPr lvl="1"/>
            <a:r>
              <a:rPr lang="zh-CN" altLang="en-US" dirty="0" smtClean="0"/>
              <a:t>多行插入</a:t>
            </a:r>
            <a:endParaRPr lang="en-US" altLang="zh-CN" dirty="0"/>
          </a:p>
          <a:p>
            <a:pPr marL="457200" lvl="1" indent="0">
              <a:buNone/>
            </a:pPr>
            <a:r>
              <a:rPr lang="en-US" altLang="zh-CN" sz="1400" dirty="0" smtClean="0"/>
              <a:t>INSERT </a:t>
            </a:r>
            <a:r>
              <a:rPr lang="en-US" altLang="zh-CN" sz="1400" dirty="0"/>
              <a:t>LINES OF itab1 [FROM n1] [TO n2]  INTO [TABLE] itab2 [INDEX </a:t>
            </a:r>
            <a:r>
              <a:rPr lang="en-US" altLang="zh-CN" sz="1400" dirty="0" err="1"/>
              <a:t>idx</a:t>
            </a:r>
            <a:r>
              <a:rPr lang="en-US" altLang="zh-CN" sz="1400" dirty="0"/>
              <a:t>].</a:t>
            </a:r>
          </a:p>
          <a:p>
            <a:pPr marL="457200" lvl="1" indent="0">
              <a:buNone/>
            </a:pPr>
            <a:endParaRPr lang="en-US" altLang="zh-CN" sz="1400" dirty="0"/>
          </a:p>
          <a:p>
            <a:pPr marL="457200" lvl="1" indent="0">
              <a:buNone/>
            </a:pPr>
            <a:endParaRPr lang="zh-CN" altLang="en-US" sz="1400" dirty="0"/>
          </a:p>
          <a:p>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616780"/>
            <a:ext cx="4896544" cy="744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139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内表数据的增加</a:t>
            </a:r>
            <a:endParaRPr lang="zh-CN" altLang="en-US" dirty="0"/>
          </a:p>
        </p:txBody>
      </p:sp>
      <p:sp>
        <p:nvSpPr>
          <p:cNvPr id="3" name="内容占位符 2"/>
          <p:cNvSpPr>
            <a:spLocks noGrp="1"/>
          </p:cNvSpPr>
          <p:nvPr>
            <p:ph idx="1"/>
          </p:nvPr>
        </p:nvSpPr>
        <p:spPr/>
        <p:txBody>
          <a:bodyPr/>
          <a:lstStyle/>
          <a:p>
            <a:r>
              <a:rPr lang="zh-CN" altLang="en-US" dirty="0" smtClean="0"/>
              <a:t>聚集附加 </a:t>
            </a:r>
            <a:r>
              <a:rPr lang="en-US" altLang="zh-CN" dirty="0" smtClean="0"/>
              <a:t>– COLLECT</a:t>
            </a:r>
          </a:p>
          <a:p>
            <a:pPr lvl="1"/>
            <a:r>
              <a:rPr lang="zh-CN" altLang="en-US" dirty="0"/>
              <a:t>这个语句的作用是将工作区里的关键字段值跟内表里的字段比较，如果相同的话不在内表里追加行，而是将工作区里的数值字段值跟内表里的相关行的字段值累加，然后将工作区里的数字值更新到内表的相关行里；如果比较后没有在内表里找到相关行就将工作区里的内容添加到内表里</a:t>
            </a:r>
            <a:r>
              <a:rPr lang="en-US" altLang="zh-CN" dirty="0" smtClean="0"/>
              <a:t>.</a:t>
            </a:r>
          </a:p>
          <a:p>
            <a:pPr marL="457200" lvl="1" indent="0">
              <a:buNone/>
            </a:pPr>
            <a:r>
              <a:rPr lang="en-US" altLang="zh-CN" sz="1400" dirty="0" smtClean="0"/>
              <a:t>COLLECT </a:t>
            </a:r>
            <a:r>
              <a:rPr lang="en-US" altLang="zh-CN" sz="1400" dirty="0"/>
              <a:t>line INTO ITAB.</a:t>
            </a:r>
          </a:p>
          <a:p>
            <a:pPr marL="457200" lvl="1" indent="0">
              <a:buNone/>
            </a:pPr>
            <a:endParaRPr lang="en-US" altLang="zh-CN"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33056"/>
            <a:ext cx="3384376" cy="265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5208560"/>
            <a:ext cx="2736304" cy="41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3889" y="3933056"/>
            <a:ext cx="3168352" cy="53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箭头 7"/>
          <p:cNvSpPr/>
          <p:nvPr/>
        </p:nvSpPr>
        <p:spPr>
          <a:xfrm rot="972188">
            <a:off x="4126356" y="4929071"/>
            <a:ext cx="1639888"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t>显示数据</a:t>
            </a:r>
            <a:endParaRPr lang="zh-CN" altLang="en-US" dirty="0"/>
          </a:p>
        </p:txBody>
      </p:sp>
    </p:spTree>
    <p:extLst>
      <p:ext uri="{BB962C8B-B14F-4D97-AF65-F5344CB8AC3E}">
        <p14:creationId xmlns:p14="http://schemas.microsoft.com/office/powerpoint/2010/main" val="663036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solidFill>
                <a:schemeClr val="bg1">
                  <a:lumMod val="85000"/>
                </a:schemeClr>
              </a:solidFill>
            </a:endParaRPr>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内表和结构的定义</a:t>
              </a:r>
              <a:endParaRPr lang="en-US" altLang="zh-CN" dirty="0">
                <a:solidFill>
                  <a:schemeClr val="bg1">
                    <a:lumMod val="85000"/>
                  </a:schemeClr>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内表数据的增加</a:t>
              </a:r>
              <a:endParaRPr lang="en-US" altLang="zh-CN" dirty="0">
                <a:solidFill>
                  <a:schemeClr val="bg1">
                    <a:lumMod val="85000"/>
                  </a:schemeClr>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内表数据的修改</a:t>
              </a:r>
              <a:endParaRPr lang="en-US" altLang="zh-CN" b="1" dirty="0">
                <a:solidFill>
                  <a:srgbClr val="FFFFFF"/>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内表数据的读取</a:t>
              </a:r>
              <a:endParaRPr lang="en-US" altLang="zh-CN" dirty="0">
                <a:solidFill>
                  <a:schemeClr val="bg1">
                    <a:lumMod val="85000"/>
                  </a:schemeClr>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内表数据的删除</a:t>
              </a:r>
              <a:endParaRPr lang="en-US" altLang="zh-CN" dirty="0">
                <a:solidFill>
                  <a:schemeClr val="bg1">
                    <a:lumMod val="85000"/>
                  </a:schemeClr>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多表数据的选取</a:t>
              </a:r>
              <a:endParaRPr lang="en-US" altLang="zh-CN" dirty="0">
                <a:solidFill>
                  <a:schemeClr val="bg1">
                    <a:lumMod val="85000"/>
                  </a:schemeClr>
                </a:solidFill>
                <a:ea typeface="宋体" pitchFamily="2" charset="-122"/>
              </a:endParaRPr>
            </a:p>
          </p:txBody>
        </p:sp>
      </p:grpSp>
    </p:spTree>
    <p:extLst>
      <p:ext uri="{BB962C8B-B14F-4D97-AF65-F5344CB8AC3E}">
        <p14:creationId xmlns:p14="http://schemas.microsoft.com/office/powerpoint/2010/main" val="3560341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内表数据的修改</a:t>
            </a:r>
            <a:endParaRPr lang="zh-CN" altLang="en-US" dirty="0"/>
          </a:p>
        </p:txBody>
      </p:sp>
      <p:sp>
        <p:nvSpPr>
          <p:cNvPr id="3" name="内容占位符 2"/>
          <p:cNvSpPr>
            <a:spLocks noGrp="1"/>
          </p:cNvSpPr>
          <p:nvPr>
            <p:ph idx="1"/>
          </p:nvPr>
        </p:nvSpPr>
        <p:spPr/>
        <p:txBody>
          <a:bodyPr/>
          <a:lstStyle/>
          <a:p>
            <a:r>
              <a:rPr lang="zh-CN" altLang="en-US" dirty="0" smtClean="0"/>
              <a:t>修改 </a:t>
            </a:r>
            <a:r>
              <a:rPr lang="en-US" altLang="zh-CN" dirty="0" smtClean="0"/>
              <a:t>– MODIFY</a:t>
            </a:r>
          </a:p>
          <a:p>
            <a:pPr lvl="1" latinLnBrk="1">
              <a:defRPr/>
            </a:pPr>
            <a:r>
              <a:rPr lang="zh-CN" altLang="en-US" dirty="0"/>
              <a:t>根据索引更改内表的语法如下</a:t>
            </a:r>
            <a:r>
              <a:rPr lang="zh-CN" altLang="en-US" dirty="0" smtClean="0"/>
              <a:t>：</a:t>
            </a:r>
            <a:endParaRPr lang="en-US" altLang="zh-CN" dirty="0" smtClean="0"/>
          </a:p>
          <a:p>
            <a:pPr marL="457200" lvl="1" indent="0" latinLnBrk="1">
              <a:buNone/>
              <a:defRPr/>
            </a:pPr>
            <a:r>
              <a:rPr lang="en-US" altLang="zh-CN" sz="1400" dirty="0" smtClean="0"/>
              <a:t>MODIFY </a:t>
            </a:r>
            <a:r>
              <a:rPr lang="en-US" altLang="zh-CN" sz="1400" dirty="0" err="1"/>
              <a:t>itab</a:t>
            </a:r>
            <a:r>
              <a:rPr lang="en-US" altLang="zh-CN" sz="1400" dirty="0"/>
              <a:t> [FROM</a:t>
            </a:r>
            <a:r>
              <a:rPr lang="zh-CN" altLang="en-US" sz="1400" dirty="0"/>
              <a:t> </a:t>
            </a:r>
            <a:r>
              <a:rPr lang="en-US" altLang="zh-CN" sz="1400" dirty="0" err="1"/>
              <a:t>wa</a:t>
            </a:r>
            <a:r>
              <a:rPr lang="en-US" altLang="zh-CN" sz="1400" dirty="0"/>
              <a:t>] [INDEX </a:t>
            </a:r>
            <a:r>
              <a:rPr lang="en-US" altLang="zh-CN" sz="1400" dirty="0" err="1"/>
              <a:t>idx</a:t>
            </a:r>
            <a:r>
              <a:rPr lang="en-US" altLang="zh-CN" sz="1400" dirty="0"/>
              <a:t>] [TRANSPORTING f1 f2 …].</a:t>
            </a:r>
          </a:p>
          <a:p>
            <a:pPr lvl="1" latinLnBrk="1">
              <a:defRPr/>
            </a:pPr>
            <a:r>
              <a:rPr lang="zh-CN" altLang="en-US" dirty="0" smtClean="0"/>
              <a:t>使用</a:t>
            </a:r>
            <a:r>
              <a:rPr lang="zh-CN" altLang="en-US" dirty="0"/>
              <a:t>表关键字来更改内表行可以应用于所有类型的内表，语法如下</a:t>
            </a:r>
            <a:r>
              <a:rPr lang="zh-CN" altLang="en-US" dirty="0" smtClean="0"/>
              <a:t>：</a:t>
            </a:r>
            <a:endParaRPr lang="en-US" altLang="zh-CN" dirty="0" smtClean="0"/>
          </a:p>
          <a:p>
            <a:pPr marL="457200" lvl="1" indent="0" latinLnBrk="1">
              <a:buNone/>
              <a:defRPr/>
            </a:pPr>
            <a:r>
              <a:rPr lang="en-US" altLang="zh-CN" sz="1400" dirty="0" smtClean="0"/>
              <a:t>MODIFY </a:t>
            </a:r>
            <a:r>
              <a:rPr lang="en-US" altLang="zh-CN" sz="1400" dirty="0"/>
              <a:t>TABLE </a:t>
            </a:r>
            <a:r>
              <a:rPr lang="en-US" altLang="zh-CN" sz="1400" dirty="0" err="1"/>
              <a:t>itab</a:t>
            </a:r>
            <a:r>
              <a:rPr lang="en-US" altLang="zh-CN" sz="1400" dirty="0"/>
              <a:t> FROM </a:t>
            </a:r>
            <a:r>
              <a:rPr lang="en-US" altLang="zh-CN" sz="1400" dirty="0" err="1"/>
              <a:t>wa</a:t>
            </a:r>
            <a:r>
              <a:rPr lang="en-US" altLang="zh-CN" sz="1400" dirty="0"/>
              <a:t> [TRANSPORTING f1 f2 </a:t>
            </a:r>
            <a:r>
              <a:rPr lang="en-US" altLang="zh-CN" sz="1400" dirty="0" smtClean="0"/>
              <a:t>…].</a:t>
            </a:r>
            <a:r>
              <a:rPr lang="en-US" altLang="zh-CN" dirty="0" smtClean="0"/>
              <a:t>   </a:t>
            </a:r>
            <a:endParaRPr lang="en-US"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89041"/>
            <a:ext cx="4320480" cy="61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581128"/>
            <a:ext cx="5506060" cy="168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333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solidFill>
                <a:schemeClr val="bg1">
                  <a:lumMod val="85000"/>
                </a:schemeClr>
              </a:solidFill>
            </a:endParaRPr>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内表和结构的定义</a:t>
              </a:r>
              <a:endParaRPr lang="en-US" altLang="zh-CN" dirty="0">
                <a:solidFill>
                  <a:schemeClr val="bg1">
                    <a:lumMod val="85000"/>
                  </a:schemeClr>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内表数据的增加</a:t>
              </a:r>
              <a:endParaRPr lang="en-US" altLang="zh-CN" dirty="0">
                <a:solidFill>
                  <a:schemeClr val="bg1">
                    <a:lumMod val="85000"/>
                  </a:schemeClr>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内表数据的修改</a:t>
              </a:r>
              <a:endParaRPr lang="en-US" altLang="zh-CN" dirty="0">
                <a:solidFill>
                  <a:schemeClr val="bg1">
                    <a:lumMod val="85000"/>
                  </a:schemeClr>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内表数据的读取</a:t>
              </a:r>
              <a:endParaRPr lang="en-US" altLang="zh-CN" b="1" dirty="0">
                <a:solidFill>
                  <a:srgbClr val="FFFFFF"/>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内表数据的删除</a:t>
              </a:r>
              <a:endParaRPr lang="en-US" altLang="zh-CN" dirty="0">
                <a:solidFill>
                  <a:schemeClr val="bg1">
                    <a:lumMod val="85000"/>
                  </a:schemeClr>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多表数据的选取</a:t>
              </a:r>
              <a:endParaRPr lang="en-US" altLang="zh-CN" dirty="0">
                <a:solidFill>
                  <a:schemeClr val="bg1">
                    <a:lumMod val="85000"/>
                  </a:schemeClr>
                </a:solidFill>
                <a:ea typeface="宋体" pitchFamily="2" charset="-122"/>
              </a:endParaRPr>
            </a:p>
          </p:txBody>
        </p:sp>
      </p:grpSp>
    </p:spTree>
    <p:extLst>
      <p:ext uri="{BB962C8B-B14F-4D97-AF65-F5344CB8AC3E}">
        <p14:creationId xmlns:p14="http://schemas.microsoft.com/office/powerpoint/2010/main" val="3560341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内表</a:t>
            </a:r>
            <a:r>
              <a:rPr lang="zh-CN" altLang="en-US" dirty="0" smtClean="0"/>
              <a:t>数据的读取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读取 </a:t>
            </a:r>
            <a:r>
              <a:rPr lang="en-US" altLang="zh-CN" dirty="0" smtClean="0"/>
              <a:t>– READ</a:t>
            </a:r>
          </a:p>
          <a:p>
            <a:pPr lvl="1"/>
            <a:r>
              <a:rPr lang="zh-CN" altLang="en-US" dirty="0" smtClean="0"/>
              <a:t>对于</a:t>
            </a:r>
            <a:r>
              <a:rPr lang="zh-CN" altLang="en-US" dirty="0"/>
              <a:t>索引表可以利用索引读取</a:t>
            </a:r>
            <a:r>
              <a:rPr lang="zh-CN" altLang="en-US" dirty="0" smtClean="0"/>
              <a:t>单行</a:t>
            </a:r>
            <a:endParaRPr lang="en-US" altLang="zh-CN" dirty="0" smtClean="0"/>
          </a:p>
          <a:p>
            <a:pPr marL="457200" lvl="1" indent="0">
              <a:buNone/>
            </a:pPr>
            <a:r>
              <a:rPr lang="en-US" altLang="zh-CN" sz="1400" dirty="0"/>
              <a:t>READ TABLE </a:t>
            </a:r>
            <a:r>
              <a:rPr lang="en-US" altLang="zh-CN" sz="1400" dirty="0" err="1"/>
              <a:t>itab</a:t>
            </a:r>
            <a:r>
              <a:rPr lang="en-US" altLang="zh-CN" sz="1400" dirty="0"/>
              <a:t> [INTO </a:t>
            </a:r>
            <a:r>
              <a:rPr lang="en-US" altLang="zh-CN" sz="1400" dirty="0" err="1"/>
              <a:t>wa</a:t>
            </a:r>
            <a:r>
              <a:rPr lang="en-US" altLang="zh-CN" sz="1400" dirty="0"/>
              <a:t> | ASSIGNING &lt;FS&gt;] INDEX </a:t>
            </a:r>
            <a:r>
              <a:rPr lang="en-US" altLang="zh-CN" sz="1400" dirty="0" err="1"/>
              <a:t>idx</a:t>
            </a:r>
            <a:r>
              <a:rPr lang="en-US" altLang="zh-CN" sz="1400" dirty="0"/>
              <a:t>.</a:t>
            </a:r>
          </a:p>
          <a:p>
            <a:pPr lvl="1"/>
            <a:r>
              <a:rPr lang="zh-CN" altLang="en-US" dirty="0"/>
              <a:t>可以通过关键字读取任何类型的内</a:t>
            </a:r>
            <a:r>
              <a:rPr lang="zh-CN" altLang="en-US" dirty="0" smtClean="0"/>
              <a:t>表</a:t>
            </a:r>
            <a:endParaRPr lang="en-US" altLang="zh-CN" dirty="0" smtClean="0"/>
          </a:p>
          <a:p>
            <a:pPr marL="457200" lvl="1" indent="0">
              <a:buNone/>
            </a:pPr>
            <a:r>
              <a:rPr lang="en-US" altLang="zh-CN" sz="1400" dirty="0" smtClean="0"/>
              <a:t>READ </a:t>
            </a:r>
            <a:r>
              <a:rPr lang="en-US" altLang="zh-CN" sz="1400" dirty="0"/>
              <a:t>TABLE </a:t>
            </a:r>
            <a:r>
              <a:rPr lang="en-US" altLang="zh-CN" sz="1400" dirty="0" err="1"/>
              <a:t>itab</a:t>
            </a:r>
            <a:r>
              <a:rPr lang="en-US" altLang="zh-CN" sz="1400" dirty="0"/>
              <a:t> </a:t>
            </a:r>
            <a:r>
              <a:rPr lang="en-US" altLang="zh-CN" sz="1400" dirty="0" smtClean="0"/>
              <a:t>WITH [TABLE] KEY </a:t>
            </a:r>
            <a:r>
              <a:rPr lang="en-US" altLang="zh-CN" sz="1400" dirty="0"/>
              <a:t>K1 = f1 </a:t>
            </a:r>
            <a:r>
              <a:rPr lang="en-US" altLang="zh-CN" sz="1400" dirty="0" smtClean="0"/>
              <a:t>… </a:t>
            </a:r>
          </a:p>
          <a:p>
            <a:pPr marL="457200" lvl="1" indent="0">
              <a:buNone/>
            </a:pPr>
            <a:r>
              <a:rPr lang="en-US" altLang="zh-CN" sz="1400" dirty="0" smtClean="0"/>
              <a:t>			       </a:t>
            </a:r>
            <a:r>
              <a:rPr lang="en-US" altLang="zh-CN" sz="1400" dirty="0" err="1" smtClean="0"/>
              <a:t>Kn</a:t>
            </a:r>
            <a:r>
              <a:rPr lang="en-US" altLang="zh-CN" sz="1400" dirty="0" smtClean="0"/>
              <a:t> </a:t>
            </a:r>
            <a:r>
              <a:rPr lang="en-US" altLang="zh-CN" sz="1400" dirty="0"/>
              <a:t>= </a:t>
            </a:r>
            <a:r>
              <a:rPr lang="en-US" altLang="zh-CN" sz="1400" dirty="0" err="1" smtClean="0"/>
              <a:t>fn</a:t>
            </a:r>
            <a:endParaRPr lang="en-US" altLang="zh-CN" sz="1400" dirty="0" smtClean="0"/>
          </a:p>
          <a:p>
            <a:pPr marL="457200" lvl="1" indent="0">
              <a:buNone/>
            </a:pPr>
            <a:r>
              <a:rPr lang="en-US" altLang="zh-CN" sz="1400" dirty="0"/>
              <a:t>	</a:t>
            </a:r>
            <a:r>
              <a:rPr lang="en-US" altLang="zh-CN" sz="1400" dirty="0" smtClean="0"/>
              <a:t>[INTO </a:t>
            </a:r>
            <a:r>
              <a:rPr lang="en-US" altLang="zh-CN" sz="1400" dirty="0" err="1"/>
              <a:t>wa</a:t>
            </a:r>
            <a:r>
              <a:rPr lang="en-US" altLang="zh-CN" sz="1400" dirty="0"/>
              <a:t> | ASSIGNING &lt;FS&gt;] INDEX </a:t>
            </a:r>
            <a:r>
              <a:rPr lang="en-US" altLang="zh-CN" sz="1400" dirty="0" err="1"/>
              <a:t>idx</a:t>
            </a:r>
            <a:r>
              <a:rPr lang="en-US" altLang="zh-CN" sz="1400" dirty="0"/>
              <a:t>.</a:t>
            </a:r>
            <a:endParaRPr lang="en-US" altLang="zh-CN" dirty="0"/>
          </a:p>
          <a:p>
            <a:pPr lvl="2"/>
            <a:r>
              <a:rPr lang="zh-CN" altLang="en-US" dirty="0" smtClean="0"/>
              <a:t>使用</a:t>
            </a:r>
            <a:r>
              <a:rPr lang="en-US" altLang="zh-CN" dirty="0" smtClean="0"/>
              <a:t>TABLE</a:t>
            </a:r>
            <a:r>
              <a:rPr lang="zh-CN" altLang="en-US" dirty="0" smtClean="0"/>
              <a:t>关键字，要求指定的</a:t>
            </a:r>
            <a:r>
              <a:rPr lang="en-US" altLang="zh-CN" dirty="0" smtClean="0"/>
              <a:t>KEY</a:t>
            </a:r>
            <a:r>
              <a:rPr lang="zh-CN" altLang="en-US" dirty="0" smtClean="0"/>
              <a:t>字段必须都是关键字段，并且把所有的关键字段都列出来，是哈希表读取时比较合适的语句</a:t>
            </a:r>
            <a:endParaRPr lang="en-US" altLang="zh-CN" dirty="0" smtClean="0"/>
          </a:p>
          <a:p>
            <a:pPr lvl="2"/>
            <a:r>
              <a:rPr lang="zh-CN" altLang="en-US" dirty="0" smtClean="0"/>
              <a:t>不使用</a:t>
            </a:r>
            <a:r>
              <a:rPr lang="en-US" altLang="zh-CN" dirty="0" smtClean="0"/>
              <a:t>TABLE</a:t>
            </a:r>
            <a:r>
              <a:rPr lang="zh-CN" altLang="en-US" dirty="0" smtClean="0"/>
              <a:t>关键字，指定的</a:t>
            </a:r>
            <a:r>
              <a:rPr lang="en-US" altLang="zh-CN" dirty="0" smtClean="0"/>
              <a:t>KEY</a:t>
            </a:r>
            <a:r>
              <a:rPr lang="zh-CN" altLang="en-US" dirty="0" smtClean="0"/>
              <a:t>字段不必都是关键字，也无需把所有关键字段都列出来，是索引表读取时比较合适的语句</a:t>
            </a:r>
            <a:endParaRPr lang="en-US" altLang="zh-CN" dirty="0" smtClean="0"/>
          </a:p>
          <a:p>
            <a:pPr lvl="1"/>
            <a:endParaRPr lang="en-US" altLang="zh-CN" dirty="0" smtClean="0"/>
          </a:p>
          <a:p>
            <a:pPr lvl="1"/>
            <a:r>
              <a:rPr lang="zh-CN" altLang="en-US" dirty="0" smtClean="0"/>
              <a:t>对于</a:t>
            </a:r>
            <a:r>
              <a:rPr lang="zh-CN" altLang="en-US" dirty="0"/>
              <a:t>所索引表的读取可以使用</a:t>
            </a:r>
            <a:r>
              <a:rPr lang="en-US" altLang="zh-CN" dirty="0"/>
              <a:t>Binary search </a:t>
            </a:r>
            <a:r>
              <a:rPr lang="zh-CN" altLang="en-US" dirty="0"/>
              <a:t>语句加快读取速度</a:t>
            </a:r>
            <a:r>
              <a:rPr lang="en-US" altLang="zh-CN" dirty="0"/>
              <a:t>. Binary search </a:t>
            </a:r>
            <a:r>
              <a:rPr lang="zh-CN" altLang="en-US" dirty="0"/>
              <a:t>叫做二分法搜索，可以成几倍得加过搜索速度</a:t>
            </a:r>
            <a:r>
              <a:rPr lang="zh-CN" altLang="en-US" dirty="0" smtClean="0"/>
              <a:t>。</a:t>
            </a:r>
            <a:endParaRPr lang="en-US" altLang="zh-CN" dirty="0" smtClean="0"/>
          </a:p>
          <a:p>
            <a:pPr lvl="2"/>
            <a:r>
              <a:rPr lang="zh-CN" altLang="en-US" dirty="0" smtClean="0"/>
              <a:t>条件：</a:t>
            </a:r>
            <a:r>
              <a:rPr lang="en-US" altLang="zh-CN" dirty="0" smtClean="0"/>
              <a:t>	1. </a:t>
            </a:r>
            <a:r>
              <a:rPr lang="zh-CN" altLang="en-US" dirty="0" smtClean="0"/>
              <a:t>内表必须是索引表</a:t>
            </a:r>
            <a:endParaRPr lang="en-US" altLang="zh-CN" dirty="0" smtClean="0"/>
          </a:p>
          <a:p>
            <a:pPr marL="914400" lvl="2" indent="0">
              <a:buNone/>
            </a:pPr>
            <a:r>
              <a:rPr lang="en-US" altLang="zh-CN" dirty="0"/>
              <a:t>	</a:t>
            </a:r>
            <a:r>
              <a:rPr lang="en-US" altLang="zh-CN" dirty="0" smtClean="0"/>
              <a:t>2. </a:t>
            </a:r>
            <a:r>
              <a:rPr lang="zh-CN" altLang="en-US" dirty="0" smtClean="0"/>
              <a:t>内表必须已经按照要搜索的关键字排序</a:t>
            </a:r>
            <a:endParaRPr lang="zh-CN" altLang="en-US" dirty="0"/>
          </a:p>
          <a:p>
            <a:endParaRPr lang="zh-CN" altLang="en-US" dirty="0"/>
          </a:p>
        </p:txBody>
      </p:sp>
    </p:spTree>
    <p:extLst>
      <p:ext uri="{BB962C8B-B14F-4D97-AF65-F5344CB8AC3E}">
        <p14:creationId xmlns:p14="http://schemas.microsoft.com/office/powerpoint/2010/main" val="2447984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内表数据的读取</a:t>
            </a:r>
          </a:p>
        </p:txBody>
      </p:sp>
      <p:sp>
        <p:nvSpPr>
          <p:cNvPr id="3" name="内容占位符 2"/>
          <p:cNvSpPr>
            <a:spLocks noGrp="1"/>
          </p:cNvSpPr>
          <p:nvPr>
            <p:ph idx="1"/>
          </p:nvPr>
        </p:nvSpPr>
        <p:spPr/>
        <p:txBody>
          <a:bodyPr/>
          <a:lstStyle/>
          <a:p>
            <a:r>
              <a:rPr lang="zh-CN" altLang="en-US" dirty="0" smtClean="0"/>
              <a:t>不进行传值 </a:t>
            </a:r>
            <a:r>
              <a:rPr lang="en-US" altLang="zh-CN" dirty="0" smtClean="0"/>
              <a:t>- </a:t>
            </a:r>
            <a:r>
              <a:rPr lang="en-US" altLang="zh-CN" sz="1400" dirty="0"/>
              <a:t>TRANSPORTING NO FIELDS</a:t>
            </a:r>
            <a:r>
              <a:rPr lang="zh-CN" altLang="en-US" sz="1400" dirty="0"/>
              <a:t> </a:t>
            </a:r>
            <a:endParaRPr lang="en-US" altLang="zh-CN" sz="1400" dirty="0" smtClean="0"/>
          </a:p>
          <a:p>
            <a:r>
              <a:rPr lang="zh-CN" altLang="en-US" dirty="0" smtClean="0"/>
              <a:t>排序</a:t>
            </a:r>
            <a:endParaRPr lang="en-US" altLang="zh-CN" dirty="0" smtClean="0"/>
          </a:p>
          <a:p>
            <a:pPr lvl="1"/>
            <a:r>
              <a:rPr lang="zh-CN" altLang="en-US" dirty="0" smtClean="0"/>
              <a:t>升序：</a:t>
            </a:r>
            <a:r>
              <a:rPr lang="en-US" altLang="zh-CN" sz="1400" dirty="0" smtClean="0"/>
              <a:t>ASCENDING</a:t>
            </a:r>
          </a:p>
          <a:p>
            <a:pPr lvl="1"/>
            <a:r>
              <a:rPr lang="zh-CN" altLang="en-US" dirty="0" smtClean="0"/>
              <a:t>降序：</a:t>
            </a:r>
            <a:r>
              <a:rPr lang="en-US" altLang="zh-CN" sz="1400" dirty="0" smtClean="0"/>
              <a:t>DESCENDING</a:t>
            </a:r>
          </a:p>
          <a:p>
            <a:pPr lvl="1"/>
            <a:r>
              <a:rPr lang="zh-CN" altLang="en-US" dirty="0"/>
              <a:t>多个</a:t>
            </a:r>
            <a:r>
              <a:rPr lang="zh-CN" altLang="en-US" dirty="0" smtClean="0"/>
              <a:t>字段排序：</a:t>
            </a:r>
            <a:r>
              <a:rPr lang="en-US" altLang="zh-CN" sz="1400" dirty="0" smtClean="0"/>
              <a:t>SORT </a:t>
            </a:r>
            <a:r>
              <a:rPr lang="en-US" altLang="zh-CN" sz="1400" dirty="0" err="1" smtClean="0"/>
              <a:t>itab</a:t>
            </a:r>
            <a:r>
              <a:rPr lang="en-US" altLang="zh-CN" sz="1400" dirty="0" smtClean="0"/>
              <a:t> BY field1 field2 ASCENDING field3 DESCENDING</a:t>
            </a:r>
          </a:p>
          <a:p>
            <a:endParaRPr lang="en-US" altLang="zh-CN" sz="1800" dirty="0"/>
          </a:p>
          <a:p>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pPr marL="0" indent="0">
              <a:buNone/>
            </a:pPr>
            <a:endParaRPr lang="zh-CN" altLang="en-US"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65565"/>
            <a:ext cx="59626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48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内表和结构的定义</a:t>
              </a:r>
              <a:endParaRPr lang="en-US" altLang="zh-CN" dirty="0">
                <a:solidFill>
                  <a:srgbClr val="FFFFFF"/>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内表数据的增加</a:t>
              </a:r>
              <a:endParaRPr lang="en-US" altLang="zh-CN" dirty="0">
                <a:solidFill>
                  <a:srgbClr val="FFFFFF"/>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内表数据的修改</a:t>
              </a:r>
              <a:endParaRPr lang="en-US" altLang="zh-CN" dirty="0">
                <a:solidFill>
                  <a:srgbClr val="FFFFFF"/>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内表数据的读取</a:t>
              </a:r>
              <a:endParaRPr lang="en-US" altLang="zh-CN" dirty="0">
                <a:solidFill>
                  <a:srgbClr val="FFFFFF"/>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内表数据的删除</a:t>
              </a:r>
              <a:endParaRPr lang="en-US" altLang="zh-CN" dirty="0">
                <a:solidFill>
                  <a:srgbClr val="FFFFFF"/>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多表数据的选取</a:t>
              </a:r>
              <a:endParaRPr lang="en-US" altLang="zh-CN" dirty="0">
                <a:solidFill>
                  <a:srgbClr val="FFFFFF"/>
                </a:solidFill>
                <a:ea typeface="宋体" pitchFamily="2" charset="-122"/>
              </a:endParaRPr>
            </a:p>
          </p:txBody>
        </p:sp>
      </p:grpSp>
    </p:spTree>
    <p:extLst>
      <p:ext uri="{BB962C8B-B14F-4D97-AF65-F5344CB8AC3E}">
        <p14:creationId xmlns:p14="http://schemas.microsoft.com/office/powerpoint/2010/main" val="3065230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内表数据的读取</a:t>
            </a:r>
          </a:p>
        </p:txBody>
      </p:sp>
      <p:sp>
        <p:nvSpPr>
          <p:cNvPr id="3" name="内容占位符 2"/>
          <p:cNvSpPr>
            <a:spLocks noGrp="1"/>
          </p:cNvSpPr>
          <p:nvPr>
            <p:ph idx="1"/>
          </p:nvPr>
        </p:nvSpPr>
        <p:spPr/>
        <p:txBody>
          <a:bodyPr/>
          <a:lstStyle/>
          <a:p>
            <a:r>
              <a:rPr lang="zh-CN" altLang="en-US" dirty="0" smtClean="0"/>
              <a:t>读取内表中的某一行，并修改该行</a:t>
            </a:r>
            <a:endParaRPr lang="en-US" altLang="zh-CN" dirty="0" smtClean="0"/>
          </a:p>
          <a:p>
            <a:pPr lvl="1"/>
            <a:r>
              <a:rPr lang="zh-CN" altLang="en-US" dirty="0" smtClean="0"/>
              <a:t>注意：</a:t>
            </a:r>
            <a:endParaRPr lang="en-US" altLang="zh-CN" dirty="0" smtClean="0"/>
          </a:p>
          <a:p>
            <a:pPr lvl="2"/>
            <a:r>
              <a:rPr lang="zh-CN" altLang="en-US" dirty="0" smtClean="0"/>
              <a:t>判断是否读取成功，使用</a:t>
            </a:r>
            <a:r>
              <a:rPr lang="en-US" altLang="zh-CN" dirty="0" err="1" smtClean="0"/>
              <a:t>sy-subrc</a:t>
            </a:r>
            <a:r>
              <a:rPr lang="zh-CN" altLang="en-US" dirty="0" smtClean="0"/>
              <a:t>系统变量</a:t>
            </a:r>
            <a:endParaRPr lang="en-US" altLang="zh-CN" dirty="0" smtClean="0"/>
          </a:p>
          <a:p>
            <a:pPr lvl="2"/>
            <a:r>
              <a:rPr lang="zh-CN" altLang="en-US" dirty="0" smtClean="0"/>
              <a:t>在修改内表内容时，需要单独指定</a:t>
            </a:r>
            <a:r>
              <a:rPr lang="en-US" altLang="zh-CN" dirty="0" smtClean="0"/>
              <a:t>index</a:t>
            </a:r>
            <a:r>
              <a:rPr lang="zh-CN" altLang="en-US" dirty="0" smtClean="0"/>
              <a:t>值</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84984"/>
            <a:ext cx="5976664" cy="1807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641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内表和结构的定义</a:t>
              </a:r>
              <a:endParaRPr lang="en-US" altLang="zh-CN" dirty="0">
                <a:solidFill>
                  <a:schemeClr val="bg1">
                    <a:lumMod val="85000"/>
                  </a:schemeClr>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内表数据的增加</a:t>
              </a:r>
              <a:endParaRPr lang="en-US" altLang="zh-CN" dirty="0">
                <a:solidFill>
                  <a:schemeClr val="bg1">
                    <a:lumMod val="85000"/>
                  </a:schemeClr>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内表数据的修改</a:t>
              </a:r>
              <a:endParaRPr lang="en-US" altLang="zh-CN" dirty="0">
                <a:solidFill>
                  <a:schemeClr val="bg1">
                    <a:lumMod val="85000"/>
                  </a:schemeClr>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内表数据的读取</a:t>
              </a:r>
              <a:endParaRPr lang="en-US" altLang="zh-CN" dirty="0">
                <a:solidFill>
                  <a:schemeClr val="bg1">
                    <a:lumMod val="85000"/>
                  </a:schemeClr>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内表数据的删除</a:t>
              </a:r>
              <a:endParaRPr lang="en-US" altLang="zh-CN" b="1" dirty="0">
                <a:solidFill>
                  <a:srgbClr val="FFFFFF"/>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多表数据的选取</a:t>
              </a:r>
              <a:endParaRPr lang="en-US" altLang="zh-CN" dirty="0">
                <a:solidFill>
                  <a:schemeClr val="bg1">
                    <a:lumMod val="85000"/>
                  </a:schemeClr>
                </a:solidFill>
                <a:ea typeface="宋体" pitchFamily="2" charset="-122"/>
              </a:endParaRPr>
            </a:p>
          </p:txBody>
        </p:sp>
      </p:grpSp>
    </p:spTree>
    <p:extLst>
      <p:ext uri="{BB962C8B-B14F-4D97-AF65-F5344CB8AC3E}">
        <p14:creationId xmlns:p14="http://schemas.microsoft.com/office/powerpoint/2010/main" val="3560341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内表数据的删除</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删除</a:t>
            </a:r>
            <a:r>
              <a:rPr lang="zh-CN" altLang="en-US" dirty="0" smtClean="0"/>
              <a:t> </a:t>
            </a:r>
            <a:r>
              <a:rPr lang="en-US" altLang="zh-CN" dirty="0"/>
              <a:t>– </a:t>
            </a:r>
            <a:r>
              <a:rPr lang="en-US" altLang="zh-CN" dirty="0" smtClean="0"/>
              <a:t>DELETE</a:t>
            </a:r>
          </a:p>
          <a:p>
            <a:pPr lvl="1" latinLnBrk="1">
              <a:defRPr/>
            </a:pPr>
            <a:r>
              <a:rPr lang="zh-CN" altLang="en-US" dirty="0"/>
              <a:t>根据索引删除内表的语法如下：</a:t>
            </a:r>
            <a:endParaRPr lang="en-US" altLang="zh-CN" dirty="0"/>
          </a:p>
          <a:p>
            <a:pPr marL="457200" lvl="1" indent="0" latinLnBrk="1">
              <a:buNone/>
              <a:defRPr/>
            </a:pPr>
            <a:r>
              <a:rPr lang="en-US" altLang="zh-CN" sz="1400" dirty="0"/>
              <a:t>DELETE </a:t>
            </a:r>
            <a:r>
              <a:rPr lang="en-US" altLang="zh-CN" sz="1400" dirty="0" err="1"/>
              <a:t>itab</a:t>
            </a:r>
            <a:r>
              <a:rPr lang="en-US" altLang="zh-CN" sz="1400" dirty="0"/>
              <a:t> [FROM</a:t>
            </a:r>
            <a:r>
              <a:rPr lang="zh-CN" altLang="en-US" sz="1400" dirty="0"/>
              <a:t> </a:t>
            </a:r>
            <a:r>
              <a:rPr lang="en-US" altLang="zh-CN" sz="1400" dirty="0" err="1"/>
              <a:t>wa</a:t>
            </a:r>
            <a:r>
              <a:rPr lang="en-US" altLang="zh-CN" sz="1400" dirty="0"/>
              <a:t>] [INDEX </a:t>
            </a:r>
            <a:r>
              <a:rPr lang="en-US" altLang="zh-CN" sz="1400" dirty="0" err="1"/>
              <a:t>idx</a:t>
            </a:r>
            <a:r>
              <a:rPr lang="en-US" altLang="zh-CN" sz="1400" dirty="0"/>
              <a:t>].</a:t>
            </a:r>
          </a:p>
          <a:p>
            <a:pPr lvl="1" latinLnBrk="1">
              <a:defRPr/>
            </a:pPr>
            <a:r>
              <a:rPr lang="zh-CN" altLang="en-US" dirty="0"/>
              <a:t>使用表关键字来删除内表行可以应用于所有类型的内表，语法如下：</a:t>
            </a:r>
            <a:endParaRPr lang="en-US" altLang="zh-CN" dirty="0"/>
          </a:p>
          <a:p>
            <a:pPr marL="457200" lvl="1" indent="0" latinLnBrk="1">
              <a:buNone/>
              <a:defRPr/>
            </a:pPr>
            <a:r>
              <a:rPr lang="en-US" altLang="zh-CN" sz="1400" dirty="0"/>
              <a:t>DELETE TABLE </a:t>
            </a:r>
            <a:r>
              <a:rPr lang="en-US" altLang="zh-CN" sz="1400" dirty="0" err="1"/>
              <a:t>itab</a:t>
            </a:r>
            <a:r>
              <a:rPr lang="en-US" altLang="zh-CN" sz="1400" dirty="0"/>
              <a:t> FROM </a:t>
            </a:r>
            <a:r>
              <a:rPr lang="en-US" altLang="zh-CN" sz="1400" dirty="0" err="1"/>
              <a:t>wa</a:t>
            </a:r>
            <a:r>
              <a:rPr lang="en-US" altLang="zh-CN" sz="1400" dirty="0"/>
              <a:t> .   </a:t>
            </a:r>
          </a:p>
          <a:p>
            <a:pPr lvl="1"/>
            <a:r>
              <a:rPr lang="zh-CN" altLang="en-US" dirty="0"/>
              <a:t>删除邻近的重复行</a:t>
            </a:r>
            <a:endParaRPr lang="en-US" altLang="zh-CN" dirty="0"/>
          </a:p>
          <a:p>
            <a:pPr marL="457200" lvl="1" indent="0">
              <a:buNone/>
            </a:pPr>
            <a:r>
              <a:rPr lang="en-US" altLang="zh-CN" sz="1400" dirty="0"/>
              <a:t>SORT </a:t>
            </a:r>
            <a:r>
              <a:rPr lang="en-US" altLang="zh-CN" sz="1400" dirty="0" err="1"/>
              <a:t>itab</a:t>
            </a:r>
            <a:r>
              <a:rPr lang="en-US" altLang="zh-CN" sz="1400" dirty="0"/>
              <a:t> BY field1 field2 .</a:t>
            </a:r>
          </a:p>
          <a:p>
            <a:pPr marL="457200" lvl="1" indent="0">
              <a:buNone/>
            </a:pPr>
            <a:r>
              <a:rPr lang="en-US" altLang="zh-CN" sz="1400" dirty="0"/>
              <a:t>DELETE ADJACENT DUPLICATES FROM </a:t>
            </a:r>
            <a:r>
              <a:rPr lang="en-US" altLang="zh-CN" sz="1400" dirty="0" err="1"/>
              <a:t>itab</a:t>
            </a:r>
            <a:r>
              <a:rPr lang="en-US" altLang="zh-CN" sz="1400" dirty="0"/>
              <a:t> [COMPARING field1 field2] .</a:t>
            </a:r>
          </a:p>
          <a:p>
            <a:pPr lvl="1"/>
            <a:endParaRPr lang="en-US" altLang="zh-CN" dirty="0" smtClean="0"/>
          </a:p>
          <a:p>
            <a:endParaRPr lang="en-US" altLang="zh-CN" dirty="0" smtClean="0"/>
          </a:p>
          <a:p>
            <a:endParaRPr lang="en-US" altLang="zh-CN" dirty="0" smtClean="0"/>
          </a:p>
          <a:p>
            <a:r>
              <a:rPr lang="zh-CN" altLang="en-US" dirty="0" smtClean="0"/>
              <a:t>清空内表</a:t>
            </a:r>
            <a:endParaRPr lang="en-US" altLang="zh-CN" dirty="0" smtClean="0"/>
          </a:p>
          <a:p>
            <a:pPr lvl="1"/>
            <a:r>
              <a:rPr lang="en-US" altLang="zh-CN" sz="1500" dirty="0" smtClean="0"/>
              <a:t>CLEAR: </a:t>
            </a:r>
            <a:r>
              <a:rPr lang="en-US" altLang="zh-CN" sz="1500" dirty="0" err="1" smtClean="0"/>
              <a:t>itab</a:t>
            </a:r>
            <a:r>
              <a:rPr lang="en-US" altLang="zh-CN" sz="1500" dirty="0" smtClean="0"/>
              <a:t>, </a:t>
            </a:r>
            <a:r>
              <a:rPr lang="en-US" altLang="zh-CN" sz="1500" dirty="0" err="1" smtClean="0"/>
              <a:t>itab</a:t>
            </a:r>
            <a:r>
              <a:rPr lang="en-US" altLang="zh-CN" sz="1500" dirty="0" smtClean="0"/>
              <a:t>[]. REFRESH: </a:t>
            </a:r>
            <a:r>
              <a:rPr lang="en-US" altLang="zh-CN" sz="1500" dirty="0" err="1" smtClean="0"/>
              <a:t>itab</a:t>
            </a:r>
            <a:r>
              <a:rPr lang="en-US" altLang="zh-CN" sz="1500" dirty="0" smtClean="0"/>
              <a:t> .</a:t>
            </a:r>
            <a:endParaRPr lang="en-US" altLang="zh-CN" sz="15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46" y="4293096"/>
            <a:ext cx="4536504" cy="94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727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内表和结构的定义</a:t>
              </a:r>
              <a:endParaRPr lang="en-US" altLang="zh-CN" dirty="0">
                <a:solidFill>
                  <a:schemeClr val="bg1">
                    <a:lumMod val="85000"/>
                  </a:schemeClr>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内表数据的增加</a:t>
              </a:r>
              <a:endParaRPr lang="en-US" altLang="zh-CN" dirty="0">
                <a:solidFill>
                  <a:schemeClr val="bg1">
                    <a:lumMod val="85000"/>
                  </a:schemeClr>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内表数据的修改</a:t>
              </a:r>
              <a:endParaRPr lang="en-US" altLang="zh-CN" dirty="0">
                <a:solidFill>
                  <a:schemeClr val="bg1">
                    <a:lumMod val="85000"/>
                  </a:schemeClr>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内表数据的读取</a:t>
              </a:r>
              <a:endParaRPr lang="en-US" altLang="zh-CN" dirty="0">
                <a:solidFill>
                  <a:schemeClr val="bg1">
                    <a:lumMod val="85000"/>
                  </a:schemeClr>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内表数据的删除</a:t>
              </a:r>
              <a:endParaRPr lang="en-US" altLang="zh-CN" dirty="0">
                <a:solidFill>
                  <a:schemeClr val="bg1">
                    <a:lumMod val="85000"/>
                  </a:schemeClr>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多表数据的选取</a:t>
              </a:r>
              <a:endParaRPr lang="en-US" altLang="zh-CN" b="1" dirty="0">
                <a:solidFill>
                  <a:srgbClr val="FFFFFF"/>
                </a:solidFill>
                <a:ea typeface="宋体" pitchFamily="2" charset="-122"/>
              </a:endParaRPr>
            </a:p>
          </p:txBody>
        </p:sp>
      </p:grpSp>
    </p:spTree>
    <p:extLst>
      <p:ext uri="{BB962C8B-B14F-4D97-AF65-F5344CB8AC3E}">
        <p14:creationId xmlns:p14="http://schemas.microsoft.com/office/powerpoint/2010/main" val="3560341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内表</a:t>
            </a:r>
            <a:r>
              <a:rPr lang="zh-CN" altLang="en-US" dirty="0" smtClean="0"/>
              <a:t>数据的增加</a:t>
            </a:r>
            <a:endParaRPr lang="zh-CN" altLang="en-US" dirty="0"/>
          </a:p>
        </p:txBody>
      </p:sp>
      <p:sp>
        <p:nvSpPr>
          <p:cNvPr id="3" name="内容占位符 2"/>
          <p:cNvSpPr>
            <a:spLocks noGrp="1"/>
          </p:cNvSpPr>
          <p:nvPr>
            <p:ph idx="1"/>
          </p:nvPr>
        </p:nvSpPr>
        <p:spPr/>
        <p:txBody>
          <a:bodyPr/>
          <a:lstStyle/>
          <a:p>
            <a:r>
              <a:rPr lang="en-US" altLang="zh-CN" dirty="0" smtClean="0"/>
              <a:t>Open SQL</a:t>
            </a:r>
            <a:r>
              <a:rPr lang="zh-CN" altLang="en-US" dirty="0" smtClean="0"/>
              <a:t>语句取数 </a:t>
            </a:r>
            <a:r>
              <a:rPr lang="en-US" altLang="zh-CN" dirty="0" smtClean="0"/>
              <a:t>– SELECT</a:t>
            </a:r>
          </a:p>
          <a:p>
            <a:r>
              <a:rPr lang="zh-CN" altLang="en-US" dirty="0"/>
              <a:t>从数据库表中向内表</a:t>
            </a:r>
            <a:r>
              <a:rPr lang="en-US" altLang="zh-CN" dirty="0"/>
              <a:t>/</a:t>
            </a:r>
            <a:r>
              <a:rPr lang="zh-CN" altLang="en-US" dirty="0"/>
              <a:t>结构中取数：</a:t>
            </a:r>
            <a:r>
              <a:rPr lang="en-US" altLang="zh-CN" dirty="0"/>
              <a:t>SELECT</a:t>
            </a:r>
            <a:endParaRPr lang="en-US" altLang="zh-CN" sz="1600" dirty="0"/>
          </a:p>
          <a:p>
            <a:pPr lvl="1"/>
            <a:r>
              <a:rPr lang="zh-CN" altLang="en-US" dirty="0"/>
              <a:t>取多条数据</a:t>
            </a:r>
            <a:endParaRPr lang="en-US" altLang="zh-CN" dirty="0"/>
          </a:p>
          <a:p>
            <a:pPr marL="457200" lvl="1" indent="0">
              <a:buNone/>
            </a:pPr>
            <a:r>
              <a:rPr lang="en-US" altLang="zh-CN" sz="1400" dirty="0"/>
              <a:t>SELECT field1 field2 field3</a:t>
            </a:r>
          </a:p>
          <a:p>
            <a:pPr marL="457200" lvl="1" indent="0">
              <a:buNone/>
            </a:pPr>
            <a:r>
              <a:rPr lang="en-US" altLang="zh-CN" sz="1400" dirty="0"/>
              <a:t>  FROM database table</a:t>
            </a:r>
          </a:p>
          <a:p>
            <a:pPr marL="457200" lvl="1" indent="0">
              <a:buNone/>
            </a:pPr>
            <a:r>
              <a:rPr lang="en-US" altLang="zh-CN" sz="1400" dirty="0"/>
              <a:t>    INTO [CORRESPONDING FIELDS OF] TABLE </a:t>
            </a:r>
            <a:r>
              <a:rPr lang="en-US" altLang="zh-CN" sz="1400" dirty="0" err="1"/>
              <a:t>itab</a:t>
            </a:r>
            <a:r>
              <a:rPr lang="en-US" altLang="zh-CN" sz="1400" dirty="0"/>
              <a:t> .</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45418"/>
            <a:ext cx="67151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标注 4"/>
          <p:cNvSpPr/>
          <p:nvPr/>
        </p:nvSpPr>
        <p:spPr>
          <a:xfrm>
            <a:off x="4041130" y="4409556"/>
            <a:ext cx="2403078" cy="527695"/>
          </a:xfrm>
          <a:prstGeom prst="wedgeRectCallout">
            <a:avLst>
              <a:gd name="adj1" fmla="val -59373"/>
              <a:gd name="adj2" fmla="val -23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取出字段的值</a:t>
            </a:r>
            <a:r>
              <a:rPr lang="zh-CN" altLang="en-US" b="1" dirty="0" smtClean="0">
                <a:effectLst>
                  <a:outerShdw blurRad="38100" dist="38100" dir="2700000" algn="tl">
                    <a:srgbClr val="000000">
                      <a:alpha val="43137"/>
                    </a:srgbClr>
                  </a:outerShdw>
                </a:effectLst>
              </a:rPr>
              <a:t>依序</a:t>
            </a:r>
            <a:r>
              <a:rPr lang="zh-CN" altLang="en-US" dirty="0" smtClean="0"/>
              <a:t>放入内表中的字段</a:t>
            </a:r>
            <a:endParaRPr lang="zh-CN" altLang="en-US" dirty="0"/>
          </a:p>
        </p:txBody>
      </p:sp>
      <p:sp>
        <p:nvSpPr>
          <p:cNvPr id="6" name="矩形标注 5"/>
          <p:cNvSpPr/>
          <p:nvPr/>
        </p:nvSpPr>
        <p:spPr>
          <a:xfrm>
            <a:off x="4572000" y="5017923"/>
            <a:ext cx="2403078" cy="527695"/>
          </a:xfrm>
          <a:prstGeom prst="wedgeRectCallout">
            <a:avLst>
              <a:gd name="adj1" fmla="val -59373"/>
              <a:gd name="adj2" fmla="val -23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取出字段的值</a:t>
            </a:r>
            <a:r>
              <a:rPr lang="zh-CN" altLang="en-US" b="1" dirty="0" smtClean="0">
                <a:effectLst>
                  <a:outerShdw blurRad="38100" dist="38100" dir="2700000" algn="tl">
                    <a:srgbClr val="000000">
                      <a:alpha val="43137"/>
                    </a:srgbClr>
                  </a:outerShdw>
                </a:effectLst>
              </a:rPr>
              <a:t>对应</a:t>
            </a:r>
            <a:r>
              <a:rPr lang="zh-CN" altLang="en-US" dirty="0" smtClean="0"/>
              <a:t>放入内表中的字段</a:t>
            </a:r>
            <a:endParaRPr lang="zh-CN" altLang="en-US" dirty="0"/>
          </a:p>
        </p:txBody>
      </p:sp>
      <p:sp>
        <p:nvSpPr>
          <p:cNvPr id="7" name="矩形标注 6"/>
          <p:cNvSpPr/>
          <p:nvPr/>
        </p:nvSpPr>
        <p:spPr>
          <a:xfrm>
            <a:off x="4860032" y="5639492"/>
            <a:ext cx="2403078" cy="527695"/>
          </a:xfrm>
          <a:prstGeom prst="wedgeRectCallout">
            <a:avLst>
              <a:gd name="adj1" fmla="val -59373"/>
              <a:gd name="adj2" fmla="val -23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取出</a:t>
            </a:r>
            <a:r>
              <a:rPr lang="zh-CN" altLang="en-US" b="1" dirty="0" smtClean="0">
                <a:effectLst>
                  <a:outerShdw blurRad="38100" dist="38100" dir="2700000" algn="tl">
                    <a:srgbClr val="000000">
                      <a:alpha val="43137"/>
                    </a:srgbClr>
                  </a:outerShdw>
                </a:effectLst>
              </a:rPr>
              <a:t>所有</a:t>
            </a:r>
            <a:r>
              <a:rPr lang="zh-CN" altLang="en-US" dirty="0" smtClean="0"/>
              <a:t>字段</a:t>
            </a:r>
            <a:r>
              <a:rPr lang="zh-CN" altLang="en-US" b="1" dirty="0" smtClean="0">
                <a:effectLst>
                  <a:outerShdw blurRad="38100" dist="38100" dir="2700000" algn="tl">
                    <a:srgbClr val="000000">
                      <a:alpha val="43137"/>
                    </a:srgbClr>
                  </a:outerShdw>
                </a:effectLst>
              </a:rPr>
              <a:t>对应</a:t>
            </a:r>
            <a:r>
              <a:rPr lang="zh-CN" altLang="en-US" dirty="0" smtClean="0"/>
              <a:t>放入内表中的字段</a:t>
            </a:r>
            <a:endParaRPr lang="zh-CN" altLang="en-US" dirty="0"/>
          </a:p>
        </p:txBody>
      </p:sp>
    </p:spTree>
    <p:extLst>
      <p:ext uri="{BB962C8B-B14F-4D97-AF65-F5344CB8AC3E}">
        <p14:creationId xmlns:p14="http://schemas.microsoft.com/office/powerpoint/2010/main" val="1182232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结构数据的增加</a:t>
            </a:r>
            <a:endParaRPr lang="zh-CN" altLang="en-US" dirty="0"/>
          </a:p>
        </p:txBody>
      </p:sp>
      <p:sp>
        <p:nvSpPr>
          <p:cNvPr id="3" name="内容占位符 2"/>
          <p:cNvSpPr>
            <a:spLocks noGrp="1"/>
          </p:cNvSpPr>
          <p:nvPr>
            <p:ph idx="1"/>
          </p:nvPr>
        </p:nvSpPr>
        <p:spPr/>
        <p:txBody>
          <a:bodyPr/>
          <a:lstStyle/>
          <a:p>
            <a:r>
              <a:rPr lang="zh-CN" altLang="en-US" dirty="0"/>
              <a:t>从数据库表中向内表</a:t>
            </a:r>
            <a:r>
              <a:rPr lang="en-US" altLang="zh-CN" dirty="0"/>
              <a:t>/</a:t>
            </a:r>
            <a:r>
              <a:rPr lang="zh-CN" altLang="en-US" dirty="0"/>
              <a:t>结构中取数：</a:t>
            </a:r>
            <a:r>
              <a:rPr lang="en-US" altLang="zh-CN" dirty="0"/>
              <a:t>SELECT</a:t>
            </a:r>
          </a:p>
          <a:p>
            <a:pPr lvl="1"/>
            <a:r>
              <a:rPr lang="zh-CN" altLang="en-US" dirty="0"/>
              <a:t>取单条数据</a:t>
            </a:r>
            <a:endParaRPr lang="en-US" altLang="zh-CN" dirty="0"/>
          </a:p>
          <a:p>
            <a:pPr marL="457200" lvl="1" indent="0">
              <a:buNone/>
            </a:pPr>
            <a:r>
              <a:rPr lang="en-US" altLang="zh-CN" sz="1400" dirty="0"/>
              <a:t>SELECT SINGLE field1 field2 field3</a:t>
            </a:r>
          </a:p>
          <a:p>
            <a:pPr marL="457200" lvl="1" indent="0">
              <a:buNone/>
            </a:pPr>
            <a:r>
              <a:rPr lang="en-US" altLang="zh-CN" sz="1400" dirty="0"/>
              <a:t>  FROM database table</a:t>
            </a:r>
          </a:p>
          <a:p>
            <a:pPr marL="457200" lvl="1" indent="0">
              <a:buNone/>
            </a:pPr>
            <a:r>
              <a:rPr lang="en-US" altLang="zh-CN" sz="1400" dirty="0"/>
              <a:t>    INTO [CORRESPONDING FIELDS OF] </a:t>
            </a:r>
            <a:r>
              <a:rPr lang="en-US" altLang="zh-CN" sz="1400" dirty="0" err="1" smtClean="0"/>
              <a:t>wa</a:t>
            </a:r>
            <a:r>
              <a:rPr lang="en-US" altLang="zh-CN" sz="1400" dirty="0" smtClean="0"/>
              <a:t> </a:t>
            </a:r>
            <a:r>
              <a:rPr lang="en-US" altLang="zh-CN" sz="1400" dirty="0"/>
              <a:t>.</a:t>
            </a:r>
          </a:p>
          <a:p>
            <a:pPr marL="457200" lvl="1" indent="0">
              <a:buNone/>
            </a:pPr>
            <a:endParaRPr lang="en-US" altLang="zh-CN" sz="1400" dirty="0"/>
          </a:p>
          <a:p>
            <a:pPr marL="457200" lvl="1" indent="0">
              <a:buNone/>
            </a:pPr>
            <a:endParaRPr lang="en-US" altLang="zh-CN" sz="1600" dirty="0"/>
          </a:p>
          <a:p>
            <a:pPr marL="457200" lvl="1" indent="0">
              <a:buNone/>
            </a:pPr>
            <a:endParaRPr lang="en-US" altLang="zh-CN" sz="1600" dirty="0"/>
          </a:p>
          <a:p>
            <a:pPr marL="457200" lvl="1" indent="0">
              <a:buNone/>
            </a:pPr>
            <a:endParaRPr lang="en-US" altLang="zh-CN" sz="1600" dirty="0"/>
          </a:p>
          <a:p>
            <a:pPr marL="457200" lvl="1" indent="0">
              <a:buNone/>
            </a:pPr>
            <a:endParaRPr lang="en-US" altLang="zh-CN" sz="1600" dirty="0"/>
          </a:p>
          <a:p>
            <a:pPr marL="457200" lvl="1" indent="0">
              <a:buNone/>
            </a:pPr>
            <a:r>
              <a:rPr lang="zh-CN" altLang="en-US" sz="1600" dirty="0"/>
              <a:t>注意：</a:t>
            </a:r>
            <a:r>
              <a:rPr lang="en-US" altLang="zh-CN" sz="1600" dirty="0"/>
              <a:t>SELECT</a:t>
            </a:r>
            <a:r>
              <a:rPr lang="zh-CN" altLang="en-US" sz="1600" dirty="0"/>
              <a:t>是针对数据库进行的循环。如果不指定</a:t>
            </a:r>
            <a:r>
              <a:rPr lang="en-US" altLang="zh-CN" sz="1600" dirty="0"/>
              <a:t>SINGLE</a:t>
            </a:r>
            <a:r>
              <a:rPr lang="zh-CN" altLang="en-US" sz="1600" dirty="0"/>
              <a:t>或</a:t>
            </a:r>
            <a:r>
              <a:rPr lang="en-US" altLang="zh-CN" sz="1600" dirty="0"/>
              <a:t>TABLE</a:t>
            </a:r>
            <a:r>
              <a:rPr lang="zh-CN" altLang="en-US" sz="1600" dirty="0"/>
              <a:t>关键字，单次取出单条或多条数据，则需要使用</a:t>
            </a:r>
            <a:r>
              <a:rPr lang="en-US" altLang="zh-CN" sz="1600" dirty="0"/>
              <a:t>ENDSELECT</a:t>
            </a:r>
            <a:r>
              <a:rPr lang="zh-CN" altLang="en-US" sz="1600" dirty="0"/>
              <a:t>表明循环，从数据库表中循环取数满足条件的数据。但该语句不满足效率原则，已被废除。</a:t>
            </a:r>
            <a:endParaRPr lang="en-US" altLang="zh-CN" sz="16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18148"/>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233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多表数据的选择</a:t>
            </a:r>
            <a:endParaRPr lang="zh-CN" altLang="en-US" dirty="0"/>
          </a:p>
        </p:txBody>
      </p:sp>
      <p:sp>
        <p:nvSpPr>
          <p:cNvPr id="3" name="内容占位符 2"/>
          <p:cNvSpPr>
            <a:spLocks noGrp="1"/>
          </p:cNvSpPr>
          <p:nvPr>
            <p:ph idx="1"/>
          </p:nvPr>
        </p:nvSpPr>
        <p:spPr/>
        <p:txBody>
          <a:bodyPr/>
          <a:lstStyle/>
          <a:p>
            <a:r>
              <a:rPr lang="zh-CN" altLang="en-US" dirty="0"/>
              <a:t>多</a:t>
            </a:r>
            <a:r>
              <a:rPr lang="zh-CN" altLang="en-US" dirty="0" smtClean="0"/>
              <a:t>表连接 </a:t>
            </a:r>
            <a:r>
              <a:rPr lang="en-US" altLang="zh-CN" dirty="0" smtClean="0"/>
              <a:t>– INNER JOIN</a:t>
            </a:r>
          </a:p>
          <a:p>
            <a:pPr marL="0" indent="0">
              <a:buNone/>
            </a:pPr>
            <a:r>
              <a:rPr lang="en-US" altLang="zh-CN" sz="1400" dirty="0" smtClean="0"/>
              <a:t>SELECT a~field1 a~field2 b~field3</a:t>
            </a:r>
          </a:p>
          <a:p>
            <a:pPr marL="0" indent="0">
              <a:buNone/>
            </a:pPr>
            <a:r>
              <a:rPr lang="en-US" altLang="zh-CN" sz="1400" dirty="0"/>
              <a:t> </a:t>
            </a:r>
            <a:r>
              <a:rPr lang="en-US" altLang="zh-CN" sz="1400" dirty="0" smtClean="0"/>
              <a:t> FROM database1 AS a INNER JOIN database2 AS b</a:t>
            </a:r>
          </a:p>
          <a:p>
            <a:pPr marL="0" indent="0">
              <a:buNone/>
            </a:pPr>
            <a:r>
              <a:rPr lang="en-US" altLang="zh-CN" sz="1400" dirty="0"/>
              <a:t> </a:t>
            </a:r>
            <a:r>
              <a:rPr lang="en-US" altLang="zh-CN" sz="1400" dirty="0" smtClean="0"/>
              <a:t>      ON a~field1 = b~field1</a:t>
            </a:r>
          </a:p>
          <a:p>
            <a:pPr marL="0" indent="0">
              <a:buNone/>
            </a:pPr>
            <a:r>
              <a:rPr lang="en-US" altLang="zh-CN" sz="1400" dirty="0" smtClean="0"/>
              <a:t>    INTO CORRESPONDING FIELDS OF TABLE </a:t>
            </a:r>
            <a:r>
              <a:rPr lang="en-US" altLang="zh-CN" sz="1400" dirty="0" err="1" smtClean="0"/>
              <a:t>itab</a:t>
            </a:r>
            <a:endParaRPr lang="en-US" altLang="zh-CN" sz="1400" dirty="0"/>
          </a:p>
          <a:p>
            <a:pPr marL="0" indent="0">
              <a:buNone/>
            </a:pPr>
            <a:r>
              <a:rPr lang="en-US" altLang="zh-CN" sz="1400" dirty="0" smtClean="0"/>
              <a:t>WHERE </a:t>
            </a:r>
            <a:r>
              <a:rPr lang="en-US" altLang="zh-CN" sz="1400" dirty="0" err="1" smtClean="0"/>
              <a:t>logexp</a:t>
            </a:r>
            <a:r>
              <a:rPr lang="en-US" altLang="zh-CN" sz="1400" dirty="0" smtClean="0"/>
              <a:t>.</a:t>
            </a:r>
          </a:p>
          <a:p>
            <a:pPr marL="0" indent="0">
              <a:buNone/>
            </a:pPr>
            <a:endParaRPr lang="en-US" altLang="zh-CN" sz="1400" dirty="0" smtClean="0"/>
          </a:p>
          <a:p>
            <a:endParaRPr lang="en-US" altLang="zh-CN" sz="1400" dirty="0" smtClean="0"/>
          </a:p>
          <a:p>
            <a:endParaRPr lang="zh-CN" altLang="en-US" sz="1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573016"/>
            <a:ext cx="65341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18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多表数据的选择</a:t>
            </a:r>
          </a:p>
        </p:txBody>
      </p:sp>
      <p:sp>
        <p:nvSpPr>
          <p:cNvPr id="3" name="内容占位符 2"/>
          <p:cNvSpPr>
            <a:spLocks noGrp="1"/>
          </p:cNvSpPr>
          <p:nvPr>
            <p:ph idx="1"/>
          </p:nvPr>
        </p:nvSpPr>
        <p:spPr>
          <a:xfrm>
            <a:off x="457200" y="1600200"/>
            <a:ext cx="4114800" cy="4525963"/>
          </a:xfrm>
        </p:spPr>
        <p:txBody>
          <a:bodyPr/>
          <a:lstStyle/>
          <a:p>
            <a:r>
              <a:rPr lang="zh-CN" altLang="en-US" dirty="0" smtClean="0"/>
              <a:t>步骤：</a:t>
            </a:r>
            <a:endParaRPr lang="en-US" altLang="zh-CN" dirty="0" smtClean="0"/>
          </a:p>
          <a:p>
            <a:pPr lvl="1"/>
            <a:r>
              <a:rPr lang="en-US" altLang="zh-CN" dirty="0" smtClean="0"/>
              <a:t>SELECT </a:t>
            </a:r>
            <a:r>
              <a:rPr lang="zh-CN" altLang="en-US" dirty="0" smtClean="0"/>
              <a:t>从</a:t>
            </a:r>
            <a:r>
              <a:rPr lang="en-US" altLang="zh-CN" dirty="0" err="1" smtClean="0"/>
              <a:t>db</a:t>
            </a:r>
            <a:r>
              <a:rPr lang="zh-CN" altLang="en-US" dirty="0" smtClean="0"/>
              <a:t>至</a:t>
            </a:r>
            <a:r>
              <a:rPr lang="en-US" altLang="zh-CN" dirty="0" smtClean="0"/>
              <a:t>itab1</a:t>
            </a:r>
          </a:p>
          <a:p>
            <a:pPr lvl="1"/>
            <a:r>
              <a:rPr lang="zh-CN" altLang="en-US" dirty="0" smtClean="0"/>
              <a:t>检查</a:t>
            </a:r>
            <a:r>
              <a:rPr lang="en-US" altLang="zh-CN" dirty="0" smtClean="0"/>
              <a:t>itab1</a:t>
            </a:r>
            <a:r>
              <a:rPr lang="zh-CN" altLang="en-US" dirty="0" smtClean="0"/>
              <a:t>表体不为空</a:t>
            </a:r>
            <a:endParaRPr lang="en-US" altLang="zh-CN" dirty="0" smtClean="0"/>
          </a:p>
          <a:p>
            <a:pPr lvl="1"/>
            <a:r>
              <a:rPr lang="en-US" altLang="zh-CN" dirty="0" smtClean="0"/>
              <a:t>SELECT</a:t>
            </a:r>
            <a:r>
              <a:rPr lang="zh-CN" altLang="en-US" dirty="0" smtClean="0"/>
              <a:t>从</a:t>
            </a:r>
            <a:r>
              <a:rPr lang="en-US" altLang="zh-CN" dirty="0" err="1" smtClean="0"/>
              <a:t>db</a:t>
            </a:r>
            <a:r>
              <a:rPr lang="zh-CN" altLang="en-US" dirty="0" smtClean="0"/>
              <a:t>至</a:t>
            </a:r>
            <a:r>
              <a:rPr lang="en-US" altLang="zh-CN" dirty="0" smtClean="0"/>
              <a:t>itab2</a:t>
            </a:r>
          </a:p>
          <a:p>
            <a:pPr lvl="2"/>
            <a:r>
              <a:rPr lang="zh-CN" altLang="en-US" dirty="0" smtClean="0"/>
              <a:t>使用</a:t>
            </a:r>
            <a:r>
              <a:rPr lang="en-US" altLang="zh-CN" dirty="0" smtClean="0"/>
              <a:t>FOR ALL ENTRIES IN</a:t>
            </a:r>
            <a:r>
              <a:rPr lang="zh-CN" altLang="en-US" dirty="0" smtClean="0"/>
              <a:t>关键字，根据</a:t>
            </a:r>
            <a:r>
              <a:rPr lang="en-US" altLang="zh-CN" dirty="0" smtClean="0"/>
              <a:t>itab1</a:t>
            </a:r>
            <a:r>
              <a:rPr lang="zh-CN" altLang="en-US" dirty="0" smtClean="0"/>
              <a:t>表单内容进行限制</a:t>
            </a:r>
            <a:endParaRPr lang="en-US" altLang="zh-CN" dirty="0" smtClean="0"/>
          </a:p>
          <a:p>
            <a:pPr lvl="1"/>
            <a:r>
              <a:rPr lang="zh-CN" altLang="en-US" dirty="0" smtClean="0"/>
              <a:t>排序</a:t>
            </a:r>
            <a:r>
              <a:rPr lang="en-US" altLang="zh-CN" dirty="0" smtClean="0"/>
              <a:t>itab2</a:t>
            </a:r>
          </a:p>
          <a:p>
            <a:pPr lvl="1"/>
            <a:r>
              <a:rPr lang="zh-CN" altLang="en-US" dirty="0" smtClean="0"/>
              <a:t>循环</a:t>
            </a:r>
            <a:r>
              <a:rPr lang="en-US" altLang="zh-CN" dirty="0" smtClean="0"/>
              <a:t>itab1</a:t>
            </a:r>
            <a:r>
              <a:rPr lang="zh-CN" altLang="en-US" dirty="0" smtClean="0"/>
              <a:t>，读取</a:t>
            </a:r>
            <a:r>
              <a:rPr lang="en-US" altLang="zh-CN" dirty="0" smtClean="0"/>
              <a:t>itab2</a:t>
            </a:r>
            <a:r>
              <a:rPr lang="zh-CN" altLang="en-US" dirty="0" smtClean="0"/>
              <a:t>对应行，将数据赋值到总表</a:t>
            </a:r>
            <a:r>
              <a:rPr lang="en-US" altLang="zh-CN" dirty="0" smtClean="0"/>
              <a:t>itab3</a:t>
            </a:r>
            <a:r>
              <a:rPr lang="zh-CN" altLang="en-US" dirty="0" smtClean="0"/>
              <a:t>中</a:t>
            </a:r>
            <a:endParaRPr lang="en-US" altLang="zh-CN" dirty="0" smtClean="0"/>
          </a:p>
          <a:p>
            <a:r>
              <a:rPr lang="zh-CN" altLang="en-US" dirty="0" smtClean="0"/>
              <a:t>使用的限制条件</a:t>
            </a:r>
            <a:endParaRPr lang="en-US" altLang="zh-CN" dirty="0" smtClean="0"/>
          </a:p>
          <a:p>
            <a:pPr lvl="1"/>
            <a:r>
              <a:rPr lang="zh-CN" altLang="en-US" dirty="0" smtClean="0"/>
              <a:t>对应字段可比较</a:t>
            </a:r>
            <a:endParaRPr lang="en-US" altLang="zh-CN" dirty="0" smtClean="0"/>
          </a:p>
          <a:p>
            <a:pPr lvl="1"/>
            <a:r>
              <a:rPr lang="zh-CN" altLang="en-US" dirty="0"/>
              <a:t>检查</a:t>
            </a:r>
            <a:r>
              <a:rPr lang="zh-CN" altLang="en-US" dirty="0" smtClean="0"/>
              <a:t>表不能为空</a:t>
            </a:r>
            <a:endParaRPr lang="zh-CN" altLang="en-US" dirty="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76121"/>
            <a:ext cx="4248472" cy="359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410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内容概览</a:t>
            </a:r>
          </a:p>
        </p:txBody>
      </p:sp>
      <p:sp>
        <p:nvSpPr>
          <p:cNvPr id="29" name="内容占位符 28"/>
          <p:cNvSpPr>
            <a:spLocks noGrp="1"/>
          </p:cNvSpPr>
          <p:nvPr>
            <p:ph idx="1"/>
          </p:nvPr>
        </p:nvSpPr>
        <p:spPr/>
        <p:txBody>
          <a:bodyPr/>
          <a:lstStyle/>
          <a:p>
            <a:endParaRPr lang="zh-CN" altLang="en-US" dirty="0"/>
          </a:p>
        </p:txBody>
      </p:sp>
      <p:sp>
        <p:nvSpPr>
          <p:cNvPr id="30"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31" name="Group 66"/>
          <p:cNvGrpSpPr>
            <a:grpSpLocks/>
          </p:cNvGrpSpPr>
          <p:nvPr/>
        </p:nvGrpSpPr>
        <p:grpSpPr bwMode="auto">
          <a:xfrm>
            <a:off x="937568" y="2404294"/>
            <a:ext cx="4038600" cy="514350"/>
            <a:chOff x="1392" y="1356"/>
            <a:chExt cx="2544" cy="324"/>
          </a:xfrm>
        </p:grpSpPr>
        <p:sp>
          <p:nvSpPr>
            <p:cNvPr id="32"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3"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4" name="Rectangle 69"/>
            <p:cNvSpPr>
              <a:spLocks noChangeArrowheads="1"/>
            </p:cNvSpPr>
            <p:nvPr/>
          </p:nvSpPr>
          <p:spPr bwMode="auto">
            <a:xfrm>
              <a:off x="1920" y="1356"/>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内表和结构的定义</a:t>
              </a:r>
              <a:endParaRPr lang="en-US" altLang="zh-CN" b="1" dirty="0">
                <a:solidFill>
                  <a:srgbClr val="FFFFFF"/>
                </a:solidFill>
                <a:ea typeface="宋体" pitchFamily="2" charset="-122"/>
              </a:endParaRPr>
            </a:p>
          </p:txBody>
        </p:sp>
      </p:grpSp>
      <p:grpSp>
        <p:nvGrpSpPr>
          <p:cNvPr id="35" name="Group 70"/>
          <p:cNvGrpSpPr>
            <a:grpSpLocks/>
          </p:cNvGrpSpPr>
          <p:nvPr/>
        </p:nvGrpSpPr>
        <p:grpSpPr bwMode="auto">
          <a:xfrm>
            <a:off x="937568" y="2928169"/>
            <a:ext cx="4038600" cy="485775"/>
            <a:chOff x="1392" y="1686"/>
            <a:chExt cx="2544" cy="306"/>
          </a:xfrm>
        </p:grpSpPr>
        <p:sp>
          <p:nvSpPr>
            <p:cNvPr id="36"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37"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38" name="Rectangle 73"/>
            <p:cNvSpPr>
              <a:spLocks noChangeArrowheads="1"/>
            </p:cNvSpPr>
            <p:nvPr/>
          </p:nvSpPr>
          <p:spPr bwMode="auto">
            <a:xfrm>
              <a:off x="1920" y="1686"/>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内表数据的增加</a:t>
              </a:r>
              <a:endParaRPr lang="en-US" altLang="zh-CN" dirty="0">
                <a:solidFill>
                  <a:schemeClr val="bg1">
                    <a:lumMod val="85000"/>
                  </a:schemeClr>
                </a:solidFill>
                <a:ea typeface="宋体" pitchFamily="2" charset="-122"/>
              </a:endParaRPr>
            </a:p>
          </p:txBody>
        </p:sp>
      </p:grpSp>
      <p:grpSp>
        <p:nvGrpSpPr>
          <p:cNvPr id="39" name="Group 74"/>
          <p:cNvGrpSpPr>
            <a:grpSpLocks/>
          </p:cNvGrpSpPr>
          <p:nvPr/>
        </p:nvGrpSpPr>
        <p:grpSpPr bwMode="auto">
          <a:xfrm>
            <a:off x="937568" y="3399657"/>
            <a:ext cx="4038600" cy="509587"/>
            <a:chOff x="1392" y="1983"/>
            <a:chExt cx="2544" cy="321"/>
          </a:xfrm>
        </p:grpSpPr>
        <p:sp>
          <p:nvSpPr>
            <p:cNvPr id="40"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1"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2" name="Rectangle 77"/>
            <p:cNvSpPr>
              <a:spLocks noChangeArrowheads="1"/>
            </p:cNvSpPr>
            <p:nvPr/>
          </p:nvSpPr>
          <p:spPr bwMode="auto">
            <a:xfrm>
              <a:off x="1920" y="1983"/>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内表数据的修改</a:t>
              </a:r>
              <a:endParaRPr lang="en-US" altLang="zh-CN" dirty="0">
                <a:solidFill>
                  <a:schemeClr val="bg1">
                    <a:lumMod val="85000"/>
                  </a:schemeClr>
                </a:solidFill>
                <a:ea typeface="宋体" pitchFamily="2" charset="-122"/>
              </a:endParaRPr>
            </a:p>
          </p:txBody>
        </p:sp>
      </p:grpSp>
      <p:grpSp>
        <p:nvGrpSpPr>
          <p:cNvPr id="43" name="Group 78"/>
          <p:cNvGrpSpPr>
            <a:grpSpLocks/>
          </p:cNvGrpSpPr>
          <p:nvPr/>
        </p:nvGrpSpPr>
        <p:grpSpPr bwMode="auto">
          <a:xfrm>
            <a:off x="937568" y="3909244"/>
            <a:ext cx="4038600" cy="442913"/>
            <a:chOff x="1392" y="2304"/>
            <a:chExt cx="2544" cy="279"/>
          </a:xfrm>
        </p:grpSpPr>
        <p:sp>
          <p:nvSpPr>
            <p:cNvPr id="44"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5"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46" name="Rectangle 81"/>
            <p:cNvSpPr>
              <a:spLocks noChangeArrowheads="1"/>
            </p:cNvSpPr>
            <p:nvPr/>
          </p:nvSpPr>
          <p:spPr bwMode="auto">
            <a:xfrm>
              <a:off x="1920" y="2304"/>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内表数据的读取</a:t>
              </a:r>
              <a:endParaRPr lang="en-US" altLang="zh-CN" dirty="0">
                <a:solidFill>
                  <a:schemeClr val="bg1">
                    <a:lumMod val="85000"/>
                  </a:schemeClr>
                </a:solidFill>
                <a:ea typeface="宋体" pitchFamily="2" charset="-122"/>
              </a:endParaRPr>
            </a:p>
          </p:txBody>
        </p:sp>
      </p:grpSp>
      <p:grpSp>
        <p:nvGrpSpPr>
          <p:cNvPr id="47" name="Group 82"/>
          <p:cNvGrpSpPr>
            <a:grpSpLocks/>
          </p:cNvGrpSpPr>
          <p:nvPr/>
        </p:nvGrpSpPr>
        <p:grpSpPr bwMode="auto">
          <a:xfrm>
            <a:off x="937568" y="4380732"/>
            <a:ext cx="4038600" cy="504825"/>
            <a:chOff x="1392" y="2601"/>
            <a:chExt cx="2544" cy="318"/>
          </a:xfrm>
        </p:grpSpPr>
        <p:sp>
          <p:nvSpPr>
            <p:cNvPr id="4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49"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0"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内表数据的删除</a:t>
              </a:r>
              <a:endParaRPr lang="en-US" altLang="zh-CN" dirty="0">
                <a:solidFill>
                  <a:schemeClr val="bg1">
                    <a:lumMod val="85000"/>
                  </a:schemeClr>
                </a:solidFill>
                <a:ea typeface="宋体" pitchFamily="2" charset="-122"/>
              </a:endParaRPr>
            </a:p>
          </p:txBody>
        </p:sp>
      </p:grpSp>
      <p:grpSp>
        <p:nvGrpSpPr>
          <p:cNvPr id="51" name="Group 82"/>
          <p:cNvGrpSpPr>
            <a:grpSpLocks/>
          </p:cNvGrpSpPr>
          <p:nvPr/>
        </p:nvGrpSpPr>
        <p:grpSpPr bwMode="auto">
          <a:xfrm>
            <a:off x="953120" y="4900290"/>
            <a:ext cx="4038600" cy="504825"/>
            <a:chOff x="1392" y="2601"/>
            <a:chExt cx="2544" cy="318"/>
          </a:xfrm>
        </p:grpSpPr>
        <p:sp>
          <p:nvSpPr>
            <p:cNvPr id="5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85000"/>
                  </a:schemeClr>
                </a:solidFill>
              </a:endParaRPr>
            </a:p>
          </p:txBody>
        </p:sp>
        <p:sp>
          <p:nvSpPr>
            <p:cNvPr id="53"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85000"/>
                  </a:schemeClr>
                </a:solidFill>
              </a:endParaRPr>
            </a:p>
          </p:txBody>
        </p:sp>
        <p:sp>
          <p:nvSpPr>
            <p:cNvPr id="54" name="Rectangle 85"/>
            <p:cNvSpPr>
              <a:spLocks noChangeArrowheads="1"/>
            </p:cNvSpPr>
            <p:nvPr/>
          </p:nvSpPr>
          <p:spPr bwMode="auto">
            <a:xfrm>
              <a:off x="1920" y="2601"/>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1">
                      <a:lumMod val="85000"/>
                    </a:schemeClr>
                  </a:solidFill>
                  <a:ea typeface="宋体" pitchFamily="2" charset="-122"/>
                </a:rPr>
                <a:t>多表数据的选取</a:t>
              </a:r>
              <a:endParaRPr lang="en-US" altLang="zh-CN" dirty="0">
                <a:solidFill>
                  <a:schemeClr val="bg1">
                    <a:lumMod val="85000"/>
                  </a:schemeClr>
                </a:solidFill>
                <a:ea typeface="宋体" pitchFamily="2" charset="-122"/>
              </a:endParaRPr>
            </a:p>
          </p:txBody>
        </p:sp>
      </p:grpSp>
    </p:spTree>
    <p:extLst>
      <p:ext uri="{BB962C8B-B14F-4D97-AF65-F5344CB8AC3E}">
        <p14:creationId xmlns:p14="http://schemas.microsoft.com/office/powerpoint/2010/main" val="233402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内表及结构</a:t>
            </a:r>
            <a:endParaRPr lang="zh-CN" altLang="en-US" dirty="0"/>
          </a:p>
        </p:txBody>
      </p:sp>
      <p:sp>
        <p:nvSpPr>
          <p:cNvPr id="3" name="内容占位符 2"/>
          <p:cNvSpPr>
            <a:spLocks noGrp="1"/>
          </p:cNvSpPr>
          <p:nvPr>
            <p:ph idx="1"/>
          </p:nvPr>
        </p:nvSpPr>
        <p:spPr/>
        <p:txBody>
          <a:bodyPr>
            <a:normAutofit/>
          </a:bodyPr>
          <a:lstStyle/>
          <a:p>
            <a:r>
              <a:rPr lang="zh-CN" altLang="en-US" dirty="0" smtClean="0"/>
              <a:t>内表和结构是什么？</a:t>
            </a:r>
            <a:endParaRPr lang="en-US" altLang="zh-CN" dirty="0" smtClean="0"/>
          </a:p>
          <a:p>
            <a:pPr lvl="1"/>
            <a:r>
              <a:rPr lang="zh-CN" altLang="en-US" dirty="0" smtClean="0"/>
              <a:t>结构类型 </a:t>
            </a:r>
            <a:r>
              <a:rPr lang="en-US" altLang="zh-CN" dirty="0" smtClean="0"/>
              <a:t>- </a:t>
            </a:r>
            <a:r>
              <a:rPr lang="zh-CN" altLang="en-US" dirty="0" smtClean="0"/>
              <a:t>结构</a:t>
            </a:r>
            <a:endParaRPr lang="en-US" altLang="zh-CN" dirty="0"/>
          </a:p>
          <a:p>
            <a:pPr lvl="1"/>
            <a:r>
              <a:rPr lang="zh-CN" altLang="en-US" dirty="0" smtClean="0"/>
              <a:t>表类型 </a:t>
            </a:r>
            <a:r>
              <a:rPr lang="en-US" altLang="zh-CN" dirty="0" smtClean="0"/>
              <a:t>– </a:t>
            </a:r>
            <a:r>
              <a:rPr lang="zh-CN" altLang="en-US" dirty="0" smtClean="0"/>
              <a:t>内表</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944436426"/>
              </p:ext>
            </p:extLst>
          </p:nvPr>
        </p:nvGraphicFramePr>
        <p:xfrm>
          <a:off x="3543348" y="3759625"/>
          <a:ext cx="2036764" cy="2057400"/>
        </p:xfrm>
        <a:graphic>
          <a:graphicData uri="http://schemas.openxmlformats.org/drawingml/2006/table">
            <a:tbl>
              <a:tblPr/>
              <a:tblGrid>
                <a:gridCol w="665196"/>
                <a:gridCol w="685784"/>
                <a:gridCol w="685784"/>
              </a:tblGrid>
              <a:tr h="171450">
                <a:tc gridSpan="3">
                  <a:txBody>
                    <a:bodyPr/>
                    <a:lstStyle/>
                    <a:p>
                      <a:pPr algn="ctr" fontAlgn="ctr"/>
                      <a:r>
                        <a:rPr lang="zh-CN" altLang="en-US" sz="1100" b="0" i="0" u="none" strike="noStrike" dirty="0">
                          <a:solidFill>
                            <a:srgbClr val="000000"/>
                          </a:solidFill>
                          <a:latin typeface="宋体"/>
                        </a:rPr>
                        <a:t>内表</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r>
              <a:tr h="171450">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171450">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CN" altLang="en-US" sz="1100" b="0" i="0" u="none" strike="noStrike">
                          <a:solidFill>
                            <a:srgbClr val="000000"/>
                          </a:solidFill>
                          <a:latin typeface="宋体"/>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171450">
                <a:tc>
                  <a:txBody>
                    <a:bodyPr/>
                    <a:lstStyle/>
                    <a:p>
                      <a:pPr algn="l" fontAlgn="ctr"/>
                      <a:r>
                        <a:rPr lang="zh-CN" altLang="en-US" sz="11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438001"/>
              </p:ext>
            </p:extLst>
          </p:nvPr>
        </p:nvGraphicFramePr>
        <p:xfrm>
          <a:off x="6732240" y="4347253"/>
          <a:ext cx="2057400" cy="538055"/>
        </p:xfrm>
        <a:graphic>
          <a:graphicData uri="http://schemas.openxmlformats.org/drawingml/2006/table">
            <a:tbl>
              <a:tblPr/>
              <a:tblGrid>
                <a:gridCol w="685800"/>
                <a:gridCol w="685800"/>
                <a:gridCol w="685800"/>
              </a:tblGrid>
              <a:tr h="249924">
                <a:tc>
                  <a:txBody>
                    <a:bodyPr/>
                    <a:lstStyle/>
                    <a:p>
                      <a:pPr algn="l" fontAlgn="ctr"/>
                      <a:endParaRPr lang="zh-CN" altLang="en-US" sz="1100" b="0" i="0" u="none" strike="noStrike" dirty="0">
                        <a:solidFill>
                          <a:srgbClr val="000000"/>
                        </a:solidFill>
                        <a:latin typeface="宋体"/>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smtClean="0">
                          <a:solidFill>
                            <a:srgbClr val="000000"/>
                          </a:solidFill>
                          <a:latin typeface="宋体"/>
                        </a:rPr>
                        <a:t>工作区</a:t>
                      </a:r>
                      <a:endParaRPr lang="zh-CN" altLang="en-US" sz="1100" b="0" i="0" u="none" strike="noStrike" dirty="0">
                        <a:solidFill>
                          <a:srgbClr val="000000"/>
                        </a:solidFill>
                        <a:latin typeface="宋体"/>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latin typeface="宋体"/>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288131">
                <a:tc>
                  <a:txBody>
                    <a:bodyPr/>
                    <a:lstStyle/>
                    <a:p>
                      <a:pPr algn="l" fontAlgn="ctr"/>
                      <a:r>
                        <a:rPr lang="zh-CN" altLang="en-US" sz="11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
        <p:nvSpPr>
          <p:cNvPr id="6" name="右箭头 5"/>
          <p:cNvSpPr/>
          <p:nvPr/>
        </p:nvSpPr>
        <p:spPr>
          <a:xfrm rot="972188">
            <a:off x="5306638" y="4657022"/>
            <a:ext cx="1639888"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读取数据</a:t>
            </a:r>
          </a:p>
        </p:txBody>
      </p:sp>
      <p:sp>
        <p:nvSpPr>
          <p:cNvPr id="7" name="左箭头 6"/>
          <p:cNvSpPr/>
          <p:nvPr/>
        </p:nvSpPr>
        <p:spPr>
          <a:xfrm rot="613914">
            <a:off x="5524760" y="4212481"/>
            <a:ext cx="1366837" cy="449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写入数据</a:t>
            </a:r>
          </a:p>
        </p:txBody>
      </p:sp>
      <p:graphicFrame>
        <p:nvGraphicFramePr>
          <p:cNvPr id="8" name="表格 7"/>
          <p:cNvGraphicFramePr>
            <a:graphicFrameLocks noGrp="1"/>
          </p:cNvGraphicFramePr>
          <p:nvPr>
            <p:extLst>
              <p:ext uri="{D42A27DB-BD31-4B8C-83A1-F6EECF244321}">
                <p14:modId xmlns:p14="http://schemas.microsoft.com/office/powerpoint/2010/main" val="954855343"/>
              </p:ext>
            </p:extLst>
          </p:nvPr>
        </p:nvGraphicFramePr>
        <p:xfrm>
          <a:off x="323528" y="3257937"/>
          <a:ext cx="2036766" cy="3257550"/>
        </p:xfrm>
        <a:graphic>
          <a:graphicData uri="http://schemas.openxmlformats.org/drawingml/2006/table">
            <a:tbl>
              <a:tblPr/>
              <a:tblGrid>
                <a:gridCol w="397510"/>
                <a:gridCol w="409814"/>
                <a:gridCol w="409814"/>
                <a:gridCol w="409814"/>
                <a:gridCol w="409814"/>
              </a:tblGrid>
              <a:tr h="171450">
                <a:tc gridSpan="5">
                  <a:txBody>
                    <a:bodyPr/>
                    <a:lstStyle/>
                    <a:p>
                      <a:pPr algn="ctr" fontAlgn="ctr"/>
                      <a:r>
                        <a:rPr lang="zh-CN" altLang="en-US" sz="1100" b="0" i="0" u="none" strike="noStrike" dirty="0" smtClean="0">
                          <a:solidFill>
                            <a:srgbClr val="000000"/>
                          </a:solidFill>
                          <a:latin typeface="宋体"/>
                        </a:rPr>
                        <a:t>数据库表</a:t>
                      </a:r>
                      <a:endParaRPr lang="zh-CN" altLang="en-US" sz="1100" b="0" i="0" u="none" strike="noStrike" dirty="0">
                        <a:solidFill>
                          <a:srgbClr val="000000"/>
                        </a:solidFill>
                        <a:latin typeface="宋体"/>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1450">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endParaRPr lang="zh-CN" altLang="en-US" sz="11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
        <p:nvSpPr>
          <p:cNvPr id="9" name="右箭头 8"/>
          <p:cNvSpPr/>
          <p:nvPr/>
        </p:nvSpPr>
        <p:spPr>
          <a:xfrm rot="972188">
            <a:off x="2081611" y="4463199"/>
            <a:ext cx="1639888"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选择</a:t>
            </a:r>
            <a:r>
              <a:rPr lang="zh-CN" altLang="en-US" dirty="0" smtClean="0"/>
              <a:t>数据</a:t>
            </a:r>
            <a:endParaRPr lang="zh-CN" altLang="en-US" dirty="0"/>
          </a:p>
        </p:txBody>
      </p:sp>
      <p:sp>
        <p:nvSpPr>
          <p:cNvPr id="10" name="左箭头 9"/>
          <p:cNvSpPr/>
          <p:nvPr/>
        </p:nvSpPr>
        <p:spPr>
          <a:xfrm rot="613914">
            <a:off x="2299733" y="4018658"/>
            <a:ext cx="1366837" cy="449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t>存储数据</a:t>
            </a:r>
            <a:endParaRPr lang="zh-CN" altLang="en-US" dirty="0"/>
          </a:p>
        </p:txBody>
      </p:sp>
    </p:spTree>
    <p:extLst>
      <p:ext uri="{BB962C8B-B14F-4D97-AF65-F5344CB8AC3E}">
        <p14:creationId xmlns:p14="http://schemas.microsoft.com/office/powerpoint/2010/main" val="1723859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结构类型及结构的定义</a:t>
            </a:r>
            <a:endParaRPr lang="zh-CN" altLang="en-US" dirty="0"/>
          </a:p>
        </p:txBody>
      </p:sp>
      <p:sp>
        <p:nvSpPr>
          <p:cNvPr id="3" name="内容占位符 2"/>
          <p:cNvSpPr>
            <a:spLocks noGrp="1"/>
          </p:cNvSpPr>
          <p:nvPr>
            <p:ph idx="1"/>
          </p:nvPr>
        </p:nvSpPr>
        <p:spPr/>
        <p:txBody>
          <a:bodyPr>
            <a:normAutofit/>
          </a:bodyPr>
          <a:lstStyle/>
          <a:p>
            <a:r>
              <a:rPr lang="zh-CN" altLang="en-US" dirty="0"/>
              <a:t>结构类型属于一种复杂类型，由多个数据元素作为组建组成，参照结构类型生成的数据对象称为结构体。</a:t>
            </a:r>
          </a:p>
          <a:p>
            <a:pPr lvl="1"/>
            <a:r>
              <a:rPr lang="zh-CN" altLang="en-US" dirty="0" smtClean="0"/>
              <a:t>使用</a:t>
            </a:r>
            <a:r>
              <a:rPr lang="en-US" altLang="zh-CN" dirty="0"/>
              <a:t>TYPES</a:t>
            </a:r>
            <a:r>
              <a:rPr lang="zh-CN" altLang="en-US" dirty="0"/>
              <a:t>和</a:t>
            </a:r>
            <a:r>
              <a:rPr lang="en-US" altLang="zh-CN" dirty="0"/>
              <a:t>DATA</a:t>
            </a:r>
            <a:r>
              <a:rPr lang="zh-CN" altLang="en-US" dirty="0"/>
              <a:t>语句构造内部的结构体的语法格式如下</a:t>
            </a:r>
            <a:r>
              <a:rPr lang="en-US" altLang="zh-CN" dirty="0" smtClean="0"/>
              <a:t>:</a:t>
            </a:r>
          </a:p>
          <a:p>
            <a:pPr marL="0" indent="0">
              <a:buNone/>
            </a:pPr>
            <a:r>
              <a:rPr lang="en-US" altLang="zh-CN" sz="1400" dirty="0"/>
              <a:t>TYPES|DATA: BEGIN OF structure ,</a:t>
            </a:r>
          </a:p>
          <a:p>
            <a:pPr marL="0" indent="0">
              <a:buNone/>
            </a:pPr>
            <a:r>
              <a:rPr lang="en-US" altLang="zh-CN" sz="1400" dirty="0" smtClean="0"/>
              <a:t>	    </a:t>
            </a:r>
            <a:r>
              <a:rPr lang="en-US" altLang="zh-CN" sz="1400" dirty="0"/>
              <a:t>field1 [TYPE </a:t>
            </a:r>
            <a:r>
              <a:rPr lang="en-US" altLang="zh-CN" sz="1400" dirty="0" err="1"/>
              <a:t>type|LIKE</a:t>
            </a:r>
            <a:r>
              <a:rPr lang="en-US" altLang="zh-CN" sz="1400" dirty="0"/>
              <a:t> </a:t>
            </a:r>
            <a:r>
              <a:rPr lang="en-US" altLang="zh-CN" sz="1400" dirty="0" err="1"/>
              <a:t>dobj</a:t>
            </a:r>
            <a:r>
              <a:rPr lang="en-US" altLang="zh-CN" sz="1400" dirty="0"/>
              <a:t>],</a:t>
            </a:r>
          </a:p>
          <a:p>
            <a:pPr marL="0" indent="0">
              <a:buNone/>
            </a:pPr>
            <a:r>
              <a:rPr lang="en-US" altLang="zh-CN" sz="1400" dirty="0" smtClean="0"/>
              <a:t>	    </a:t>
            </a:r>
            <a:r>
              <a:rPr lang="en-US" altLang="zh-CN" sz="1400" dirty="0"/>
              <a:t>field2 [TYPE </a:t>
            </a:r>
            <a:r>
              <a:rPr lang="en-US" altLang="zh-CN" sz="1400" dirty="0" err="1"/>
              <a:t>type|LIKE</a:t>
            </a:r>
            <a:r>
              <a:rPr lang="en-US" altLang="zh-CN" sz="1400" dirty="0"/>
              <a:t> </a:t>
            </a:r>
            <a:r>
              <a:rPr lang="en-US" altLang="zh-CN" sz="1400" dirty="0" err="1"/>
              <a:t>dobj</a:t>
            </a:r>
            <a:r>
              <a:rPr lang="en-US" altLang="zh-CN" sz="1400" dirty="0"/>
              <a:t>],</a:t>
            </a:r>
          </a:p>
          <a:p>
            <a:pPr marL="0" indent="0">
              <a:buNone/>
            </a:pPr>
            <a:r>
              <a:rPr lang="en-US" altLang="zh-CN" sz="1400" dirty="0" smtClean="0"/>
              <a:t>	    </a:t>
            </a:r>
            <a:r>
              <a:rPr lang="en-US" altLang="zh-CN" sz="1400" dirty="0"/>
              <a:t>…</a:t>
            </a:r>
          </a:p>
          <a:p>
            <a:pPr marL="0" indent="0">
              <a:buNone/>
            </a:pPr>
            <a:r>
              <a:rPr lang="en-US" altLang="zh-CN" sz="1400" dirty="0" smtClean="0"/>
              <a:t>	    </a:t>
            </a:r>
            <a:r>
              <a:rPr lang="en-US" altLang="zh-CN" sz="1400" dirty="0" err="1"/>
              <a:t>fieldn</a:t>
            </a:r>
            <a:r>
              <a:rPr lang="en-US" altLang="zh-CN" sz="1400" dirty="0"/>
              <a:t> [TYPE </a:t>
            </a:r>
            <a:r>
              <a:rPr lang="en-US" altLang="zh-CN" sz="1400" dirty="0" err="1"/>
              <a:t>type|LIKE</a:t>
            </a:r>
            <a:r>
              <a:rPr lang="en-US" altLang="zh-CN" sz="1400" dirty="0"/>
              <a:t> </a:t>
            </a:r>
            <a:r>
              <a:rPr lang="en-US" altLang="zh-CN" sz="1400" dirty="0" err="1"/>
              <a:t>dobj</a:t>
            </a:r>
            <a:r>
              <a:rPr lang="en-US" altLang="zh-CN" sz="1400" dirty="0"/>
              <a:t>],</a:t>
            </a:r>
          </a:p>
          <a:p>
            <a:pPr marL="0" indent="0">
              <a:buNone/>
            </a:pPr>
            <a:r>
              <a:rPr lang="en-US" altLang="zh-CN" sz="1400" dirty="0" smtClean="0"/>
              <a:t>	 </a:t>
            </a:r>
            <a:r>
              <a:rPr lang="en-US" altLang="zh-CN" sz="1400" dirty="0"/>
              <a:t>END OF structure.</a:t>
            </a:r>
          </a:p>
          <a:p>
            <a:pPr lvl="1"/>
            <a:r>
              <a:rPr lang="zh-CN" altLang="en-US" dirty="0" smtClean="0"/>
              <a:t>可以使用</a:t>
            </a:r>
            <a:r>
              <a:rPr lang="en-US" altLang="zh-CN" dirty="0" smtClean="0"/>
              <a:t>’-’</a:t>
            </a:r>
            <a:r>
              <a:rPr lang="zh-CN" altLang="en-US" dirty="0" smtClean="0"/>
              <a:t>符号访问结构体对象各组件：</a:t>
            </a:r>
            <a:r>
              <a:rPr lang="en-US" altLang="zh-CN" dirty="0" smtClean="0"/>
              <a:t>structure-field</a:t>
            </a:r>
          </a:p>
          <a:p>
            <a:pPr lvl="1"/>
            <a:endParaRPr lang="en-US" altLang="zh-CN"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67673"/>
            <a:ext cx="4847789"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16016" y="2780928"/>
            <a:ext cx="1795914" cy="1015663"/>
          </a:xfrm>
          <a:prstGeom prst="rect">
            <a:avLst/>
          </a:prstGeom>
          <a:noFill/>
        </p:spPr>
        <p:txBody>
          <a:bodyPr wrap="square" rtlCol="0">
            <a:spAutoFit/>
          </a:bodyPr>
          <a:lstStyle/>
          <a:p>
            <a:r>
              <a:rPr lang="zh-CN" altLang="en-US" sz="1200" i="1" dirty="0" smtClean="0"/>
              <a:t>说明：</a:t>
            </a:r>
            <a:endParaRPr lang="en-US" altLang="zh-CN" sz="1200" i="1" dirty="0" smtClean="0"/>
          </a:p>
          <a:p>
            <a:r>
              <a:rPr lang="en-US" altLang="zh-CN" sz="1200" i="1" dirty="0"/>
              <a:t>S</a:t>
            </a:r>
            <a:r>
              <a:rPr lang="en-US" altLang="zh-CN" sz="1200" i="1" dirty="0" smtClean="0"/>
              <a:t>tructure: </a:t>
            </a:r>
            <a:r>
              <a:rPr lang="zh-CN" altLang="en-US" sz="1200" i="1" dirty="0" smtClean="0"/>
              <a:t>结构名称</a:t>
            </a:r>
            <a:endParaRPr lang="en-US" altLang="zh-CN" sz="1200" i="1" dirty="0" smtClean="0"/>
          </a:p>
          <a:p>
            <a:r>
              <a:rPr lang="en-US" altLang="zh-CN" sz="1200" i="1" dirty="0" smtClean="0"/>
              <a:t>Field</a:t>
            </a:r>
            <a:r>
              <a:rPr lang="zh-CN" altLang="en-US" sz="1200" i="1" dirty="0" smtClean="0"/>
              <a:t>：字段名称</a:t>
            </a:r>
            <a:endParaRPr lang="en-US" altLang="zh-CN" sz="1200" i="1" dirty="0" smtClean="0"/>
          </a:p>
          <a:p>
            <a:r>
              <a:rPr lang="en-US" altLang="zh-CN" sz="1200" i="1" dirty="0" smtClean="0"/>
              <a:t>Type</a:t>
            </a:r>
            <a:r>
              <a:rPr lang="zh-CN" altLang="en-US" sz="1200" i="1" dirty="0" smtClean="0"/>
              <a:t>：数据类型</a:t>
            </a:r>
            <a:endParaRPr lang="en-US" altLang="zh-CN" sz="1200" i="1" dirty="0" smtClean="0"/>
          </a:p>
          <a:p>
            <a:r>
              <a:rPr lang="en-US" altLang="zh-CN" sz="1200" i="1" dirty="0" err="1" smtClean="0"/>
              <a:t>Dobj</a:t>
            </a:r>
            <a:r>
              <a:rPr lang="zh-CN" altLang="en-US" sz="1200" i="1" dirty="0" smtClean="0"/>
              <a:t>：数据对象</a:t>
            </a:r>
            <a:endParaRPr lang="zh-CN" altLang="en-US" sz="1200" i="1" dirty="0"/>
          </a:p>
        </p:txBody>
      </p:sp>
    </p:spTree>
    <p:extLst>
      <p:ext uri="{BB962C8B-B14F-4D97-AF65-F5344CB8AC3E}">
        <p14:creationId xmlns:p14="http://schemas.microsoft.com/office/powerpoint/2010/main" val="2458045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表类型及内表的定义</a:t>
            </a:r>
            <a:endParaRPr lang="zh-CN" altLang="en-US" dirty="0"/>
          </a:p>
        </p:txBody>
      </p:sp>
      <p:sp>
        <p:nvSpPr>
          <p:cNvPr id="3" name="内容占位符 2"/>
          <p:cNvSpPr>
            <a:spLocks noGrp="1"/>
          </p:cNvSpPr>
          <p:nvPr>
            <p:ph idx="1"/>
          </p:nvPr>
        </p:nvSpPr>
        <p:spPr/>
        <p:txBody>
          <a:bodyPr/>
          <a:lstStyle/>
          <a:p>
            <a:r>
              <a:rPr lang="zh-CN" altLang="en-US" dirty="0"/>
              <a:t>表类型是</a:t>
            </a:r>
            <a:r>
              <a:rPr lang="en-US" altLang="zh-CN" dirty="0"/>
              <a:t>ABAP</a:t>
            </a:r>
            <a:r>
              <a:rPr lang="zh-CN" altLang="en-US" dirty="0"/>
              <a:t>中的另外一种复杂类型，该类型的数据对象称为内表。表类型跟结构化类型相似。内表所占的内存不能在定义时确定，它会随着数据的增加不断的扩充它所需要的内存</a:t>
            </a:r>
            <a:r>
              <a:rPr lang="zh-CN" altLang="en-US" dirty="0" smtClean="0"/>
              <a:t>。</a:t>
            </a:r>
            <a:endParaRPr lang="en-US" altLang="zh-CN" dirty="0" smtClean="0"/>
          </a:p>
          <a:p>
            <a:r>
              <a:rPr lang="zh-CN" altLang="en-US" dirty="0" smtClean="0"/>
              <a:t>在</a:t>
            </a:r>
            <a:r>
              <a:rPr lang="zh-CN" altLang="en-US" dirty="0"/>
              <a:t>程序中，内表可以通过</a:t>
            </a:r>
            <a:r>
              <a:rPr lang="en-US" altLang="zh-CN" dirty="0"/>
              <a:t>TYPE/DATA</a:t>
            </a:r>
            <a:r>
              <a:rPr lang="zh-CN" altLang="en-US" dirty="0"/>
              <a:t>语句中的</a:t>
            </a:r>
            <a:r>
              <a:rPr lang="en-US" altLang="zh-CN" dirty="0"/>
              <a:t>Table of </a:t>
            </a:r>
            <a:r>
              <a:rPr lang="zh-CN" altLang="en-US" dirty="0"/>
              <a:t>附加项进行</a:t>
            </a:r>
            <a:r>
              <a:rPr lang="zh-CN" altLang="en-US" dirty="0" smtClean="0"/>
              <a:t>构造：</a:t>
            </a:r>
            <a:endParaRPr lang="en-US" altLang="zh-CN" dirty="0" smtClean="0"/>
          </a:p>
          <a:p>
            <a:pPr marL="0" indent="0">
              <a:buNone/>
            </a:pPr>
            <a:r>
              <a:rPr lang="en-US" altLang="zh-CN" sz="1400" dirty="0"/>
              <a:t>TYPES|DATA: </a:t>
            </a:r>
            <a:r>
              <a:rPr lang="en-US" altLang="zh-CN" sz="1400" dirty="0" err="1"/>
              <a:t>itab</a:t>
            </a:r>
            <a:r>
              <a:rPr lang="en-US" altLang="zh-CN" sz="1400" dirty="0"/>
              <a:t> TYPE|LIKE </a:t>
            </a:r>
            <a:r>
              <a:rPr lang="en-US" altLang="zh-CN" sz="1400" dirty="0" err="1"/>
              <a:t>tabkind</a:t>
            </a:r>
            <a:r>
              <a:rPr lang="en-US" altLang="zh-CN" sz="1400" dirty="0"/>
              <a:t> OF </a:t>
            </a:r>
            <a:r>
              <a:rPr lang="en-US" altLang="zh-CN" sz="1400" dirty="0" err="1"/>
              <a:t>linetype</a:t>
            </a:r>
            <a:r>
              <a:rPr lang="en-US" altLang="zh-CN" sz="1400" dirty="0"/>
              <a:t> [WITH KEY] [INITIAL SIZE n] .</a:t>
            </a:r>
            <a:endParaRPr lang="zh-CN" altLang="en-US" sz="1400" dirty="0"/>
          </a:p>
          <a:p>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09" y="4535700"/>
            <a:ext cx="6232323" cy="1514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04248" y="3641248"/>
            <a:ext cx="1795914" cy="2308324"/>
          </a:xfrm>
          <a:prstGeom prst="rect">
            <a:avLst/>
          </a:prstGeom>
          <a:noFill/>
        </p:spPr>
        <p:txBody>
          <a:bodyPr wrap="square" rtlCol="0">
            <a:spAutoFit/>
          </a:bodyPr>
          <a:lstStyle/>
          <a:p>
            <a:r>
              <a:rPr lang="zh-CN" altLang="en-US" sz="1200" i="1" dirty="0" smtClean="0"/>
              <a:t>说明：</a:t>
            </a:r>
            <a:endParaRPr lang="en-US" altLang="zh-CN" sz="1200" i="1" dirty="0" smtClean="0"/>
          </a:p>
          <a:p>
            <a:r>
              <a:rPr lang="en-US" altLang="zh-CN" sz="1200" i="1" dirty="0" err="1" smtClean="0"/>
              <a:t>Itab</a:t>
            </a:r>
            <a:r>
              <a:rPr lang="zh-CN" altLang="en-US" sz="1200" i="1" dirty="0" smtClean="0"/>
              <a:t>：内表名称</a:t>
            </a:r>
            <a:endParaRPr lang="en-US" altLang="zh-CN" sz="1200" i="1" dirty="0" smtClean="0"/>
          </a:p>
          <a:p>
            <a:r>
              <a:rPr lang="en-US" altLang="zh-CN" sz="1200" i="1" dirty="0" err="1" smtClean="0"/>
              <a:t>Tabkind</a:t>
            </a:r>
            <a:r>
              <a:rPr lang="zh-CN" altLang="en-US" sz="1200" i="1" dirty="0" smtClean="0"/>
              <a:t>：表类型（标准表，排序表，哈希表）</a:t>
            </a:r>
            <a:endParaRPr lang="en-US" altLang="zh-CN" sz="1200" i="1" dirty="0" smtClean="0"/>
          </a:p>
          <a:p>
            <a:r>
              <a:rPr lang="en-US" altLang="zh-CN" sz="1200" i="1" dirty="0" err="1" smtClean="0"/>
              <a:t>Linetype</a:t>
            </a:r>
            <a:r>
              <a:rPr lang="zh-CN" altLang="en-US" sz="1200" i="1" dirty="0" smtClean="0"/>
              <a:t>：行类型</a:t>
            </a:r>
            <a:endParaRPr lang="en-US" altLang="zh-CN" sz="1200" i="1" dirty="0" smtClean="0"/>
          </a:p>
          <a:p>
            <a:r>
              <a:rPr lang="en-US" altLang="zh-CN" sz="1200" i="1" dirty="0" smtClean="0"/>
              <a:t>Initial size n</a:t>
            </a:r>
            <a:r>
              <a:rPr lang="zh-CN" altLang="en-US" sz="1200" i="1" dirty="0" smtClean="0"/>
              <a:t>：</a:t>
            </a:r>
            <a:r>
              <a:rPr lang="zh-CN" altLang="en-US" sz="1200" i="1" dirty="0"/>
              <a:t>如果</a:t>
            </a:r>
            <a:r>
              <a:rPr lang="en-US" altLang="zh-CN" sz="1200" i="1" dirty="0"/>
              <a:t>n</a:t>
            </a:r>
            <a:r>
              <a:rPr lang="zh-CN" altLang="en-US" sz="1200" i="1" dirty="0"/>
              <a:t>为</a:t>
            </a:r>
            <a:r>
              <a:rPr lang="en-US" altLang="zh-CN" sz="1200" i="1" dirty="0"/>
              <a:t>0</a:t>
            </a:r>
            <a:r>
              <a:rPr lang="zh-CN" altLang="en-US" sz="1200" i="1" dirty="0"/>
              <a:t>或者不指定的话，程序会为内表分配初始化为</a:t>
            </a:r>
            <a:r>
              <a:rPr lang="en-US" altLang="zh-CN" sz="1200" i="1" dirty="0"/>
              <a:t>8K</a:t>
            </a:r>
            <a:r>
              <a:rPr lang="zh-CN" altLang="en-US" sz="1200" i="1" dirty="0"/>
              <a:t>大小的内存。当内表在使用过程中超过了这个内存的时候会自动增加内存</a:t>
            </a:r>
            <a:endParaRPr lang="en-US" altLang="zh-CN" sz="1200" i="1" dirty="0" smtClean="0"/>
          </a:p>
        </p:txBody>
      </p:sp>
    </p:spTree>
    <p:extLst>
      <p:ext uri="{BB962C8B-B14F-4D97-AF65-F5344CB8AC3E}">
        <p14:creationId xmlns:p14="http://schemas.microsoft.com/office/powerpoint/2010/main" val="2171988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内表的分类</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标准表（</a:t>
            </a:r>
            <a:r>
              <a:rPr lang="en-US" altLang="zh-CN" dirty="0" smtClean="0"/>
              <a:t>STANDARD TABLE</a:t>
            </a:r>
            <a:r>
              <a:rPr lang="zh-CN" altLang="en-US" dirty="0" smtClean="0"/>
              <a:t>）</a:t>
            </a:r>
            <a:endParaRPr lang="en-US" altLang="zh-CN" dirty="0"/>
          </a:p>
          <a:p>
            <a:pPr lvl="1"/>
            <a:r>
              <a:rPr lang="zh-CN" altLang="en-US" dirty="0" smtClean="0"/>
              <a:t>系统</a:t>
            </a:r>
            <a:r>
              <a:rPr lang="zh-CN" altLang="en-US" dirty="0"/>
              <a:t>为该表每一行生成一个逻辑索引。填充</a:t>
            </a:r>
            <a:r>
              <a:rPr lang="zh-CN" altLang="en-US" dirty="0" smtClean="0"/>
              <a:t>表时可以</a:t>
            </a:r>
            <a:r>
              <a:rPr lang="zh-CN" altLang="en-US" dirty="0"/>
              <a:t>将数据附加在现有行之后，也可以插入到指定的位置，程序对内表的寻址可以通过关键字或者索引进行。在对表进行插入、删除等操作时，各行数据在内表的位置不变，系统仅重新排列各数据行的索引值</a:t>
            </a:r>
            <a:r>
              <a:rPr lang="zh-CN" altLang="en-US" dirty="0" smtClean="0"/>
              <a:t>。</a:t>
            </a:r>
            <a:endParaRPr lang="en-US" altLang="zh-CN" dirty="0" smtClean="0"/>
          </a:p>
          <a:p>
            <a:pPr marL="457200" lvl="1" indent="0">
              <a:buNone/>
            </a:pPr>
            <a:r>
              <a:rPr lang="en-US" altLang="zh-CN" dirty="0"/>
              <a:t>DATA: </a:t>
            </a:r>
            <a:r>
              <a:rPr lang="en-US" altLang="zh-CN" dirty="0" err="1"/>
              <a:t>itab</a:t>
            </a:r>
            <a:r>
              <a:rPr lang="en-US" altLang="zh-CN" dirty="0"/>
              <a:t> TYPE [STANDARD] TABLE OF </a:t>
            </a:r>
            <a:r>
              <a:rPr lang="en-US" altLang="zh-CN" dirty="0" err="1"/>
              <a:t>linetype</a:t>
            </a:r>
            <a:r>
              <a:rPr lang="en-US" altLang="zh-CN" dirty="0"/>
              <a:t> .</a:t>
            </a:r>
            <a:endParaRPr lang="zh-CN" altLang="en-US" dirty="0"/>
          </a:p>
          <a:p>
            <a:r>
              <a:rPr lang="zh-CN" altLang="en-US" dirty="0" smtClean="0"/>
              <a:t>排序表（</a:t>
            </a:r>
            <a:r>
              <a:rPr lang="en-US" altLang="zh-CN" dirty="0" smtClean="0"/>
              <a:t>SORTED TABLE</a:t>
            </a:r>
            <a:r>
              <a:rPr lang="zh-CN" altLang="en-US" dirty="0" smtClean="0"/>
              <a:t>）</a:t>
            </a:r>
            <a:endParaRPr lang="en-US" altLang="zh-CN" dirty="0" smtClean="0"/>
          </a:p>
          <a:p>
            <a:pPr lvl="1"/>
            <a:r>
              <a:rPr lang="zh-CN" altLang="en-US" dirty="0"/>
              <a:t>也具有一个逻辑索引，不同之处是排序表总是按其表关键字升序排序后再进行存储，其访问方式与标准表</a:t>
            </a:r>
            <a:r>
              <a:rPr lang="zh-CN" altLang="en-US" dirty="0" smtClean="0"/>
              <a:t>相同</a:t>
            </a:r>
            <a:endParaRPr lang="en-US" altLang="zh-CN" dirty="0"/>
          </a:p>
          <a:p>
            <a:pPr marL="457200" lvl="1" indent="0">
              <a:buNone/>
            </a:pPr>
            <a:r>
              <a:rPr lang="en-US" altLang="zh-CN" dirty="0"/>
              <a:t>DATA: </a:t>
            </a:r>
            <a:r>
              <a:rPr lang="en-US" altLang="zh-CN" dirty="0" err="1"/>
              <a:t>itab</a:t>
            </a:r>
            <a:r>
              <a:rPr lang="en-US" altLang="zh-CN" dirty="0"/>
              <a:t> TYPE SORTED TABLE OF </a:t>
            </a:r>
            <a:r>
              <a:rPr lang="en-US" altLang="zh-CN" dirty="0" err="1"/>
              <a:t>linetype</a:t>
            </a:r>
            <a:r>
              <a:rPr lang="en-US" altLang="zh-CN" dirty="0"/>
              <a:t> WITH UNIQUE|NON-UNIQUE KEY </a:t>
            </a:r>
            <a:r>
              <a:rPr lang="en-US" altLang="zh-CN" dirty="0" err="1"/>
              <a:t>keyname</a:t>
            </a:r>
            <a:r>
              <a:rPr lang="en-US" altLang="zh-CN" dirty="0" smtClean="0"/>
              <a:t>.</a:t>
            </a:r>
          </a:p>
          <a:p>
            <a:r>
              <a:rPr lang="zh-CN" altLang="en-US" dirty="0" smtClean="0"/>
              <a:t>哈希表（</a:t>
            </a:r>
            <a:r>
              <a:rPr lang="en-US" altLang="zh-CN" dirty="0" smtClean="0"/>
              <a:t>HASHED TABLE</a:t>
            </a:r>
            <a:r>
              <a:rPr lang="zh-CN" altLang="en-US" dirty="0" smtClean="0"/>
              <a:t>）</a:t>
            </a:r>
            <a:endParaRPr lang="en-US" altLang="zh-CN" dirty="0" smtClean="0"/>
          </a:p>
          <a:p>
            <a:pPr lvl="1"/>
            <a:r>
              <a:rPr lang="zh-CN" altLang="en-US" dirty="0"/>
              <a:t>没有索引，只能通关关键字来访问，系统用哈希算法来管理表中的</a:t>
            </a:r>
            <a:r>
              <a:rPr lang="zh-CN" altLang="en-US" dirty="0" smtClean="0"/>
              <a:t>数</a:t>
            </a:r>
            <a:endParaRPr lang="en-US" altLang="zh-CN" dirty="0" smtClean="0"/>
          </a:p>
          <a:p>
            <a:pPr marL="457200" lvl="1" indent="0">
              <a:buNone/>
            </a:pPr>
            <a:r>
              <a:rPr lang="en-US" altLang="zh-CN" dirty="0"/>
              <a:t>DATA: </a:t>
            </a:r>
            <a:r>
              <a:rPr lang="en-US" altLang="zh-CN" dirty="0" err="1"/>
              <a:t>itab</a:t>
            </a:r>
            <a:r>
              <a:rPr lang="en-US" altLang="zh-CN" dirty="0"/>
              <a:t> TYPE HASHED TABLE OF </a:t>
            </a:r>
            <a:r>
              <a:rPr lang="en-US" altLang="zh-CN" dirty="0" err="1"/>
              <a:t>linetype</a:t>
            </a:r>
            <a:r>
              <a:rPr lang="en-US" altLang="zh-CN" dirty="0"/>
              <a:t> WITH UNIQUE KEY </a:t>
            </a:r>
            <a:r>
              <a:rPr lang="en-US" altLang="zh-CN" dirty="0" err="1"/>
              <a:t>keyname</a:t>
            </a:r>
            <a:r>
              <a:rPr lang="en-US" altLang="zh-CN" dirty="0" smtClean="0"/>
              <a:t>.</a:t>
            </a:r>
          </a:p>
          <a:p>
            <a:pPr lvl="1"/>
            <a:endParaRPr lang="en-US" altLang="zh-CN" dirty="0" smtClean="0"/>
          </a:p>
          <a:p>
            <a:pPr lvl="1"/>
            <a:endParaRPr lang="en-US" altLang="zh-CN" dirty="0" smtClean="0"/>
          </a:p>
          <a:p>
            <a:pPr lvl="1"/>
            <a:endParaRPr lang="en-US" altLang="zh-CN" dirty="0"/>
          </a:p>
          <a:p>
            <a:pPr marL="457200" lvl="1" indent="0">
              <a:buNone/>
            </a:pPr>
            <a:endParaRPr lang="en-US" altLang="zh-CN" dirty="0"/>
          </a:p>
          <a:p>
            <a:r>
              <a:rPr lang="zh-CN" altLang="en-US" dirty="0" smtClean="0"/>
              <a:t>另外，还有一般类型表：</a:t>
            </a:r>
            <a:r>
              <a:rPr lang="en-US" altLang="zh-CN" dirty="0" smtClean="0"/>
              <a:t>INDEX TABLE </a:t>
            </a:r>
            <a:r>
              <a:rPr lang="zh-CN" altLang="en-US" dirty="0" smtClean="0"/>
              <a:t>和任意表：</a:t>
            </a:r>
            <a:r>
              <a:rPr lang="en-US" altLang="zh-CN" dirty="0" smtClean="0"/>
              <a:t>ANY TABLE</a:t>
            </a:r>
          </a:p>
          <a:p>
            <a:pPr lvl="1"/>
            <a:r>
              <a:rPr lang="zh-CN" altLang="en-US" dirty="0" smtClean="0"/>
              <a:t>这两种表类型可以定义数据类型，但是不能生成数据对象，数据对象一般是在程序中动态指定的，一般是在</a:t>
            </a:r>
            <a:r>
              <a:rPr lang="en-US" altLang="zh-CN" dirty="0" smtClean="0"/>
              <a:t>Perform</a:t>
            </a:r>
            <a:r>
              <a:rPr lang="zh-CN" altLang="en-US" dirty="0" smtClean="0"/>
              <a:t>程序块或者是</a:t>
            </a:r>
            <a:r>
              <a:rPr lang="en-US" altLang="zh-CN" dirty="0" smtClean="0"/>
              <a:t>Field Symbols</a:t>
            </a:r>
            <a:r>
              <a:rPr lang="zh-CN" altLang="en-US" dirty="0" smtClean="0"/>
              <a:t>里使用</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0" y="4221088"/>
            <a:ext cx="6348646" cy="698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917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内表的种类</a:t>
            </a:r>
            <a:endParaRPr lang="zh-CN" altLang="en-US" dirty="0"/>
          </a:p>
        </p:txBody>
      </p:sp>
      <p:sp>
        <p:nvSpPr>
          <p:cNvPr id="3" name="内容占位符 2"/>
          <p:cNvSpPr>
            <a:spLocks noGrp="1"/>
          </p:cNvSpPr>
          <p:nvPr>
            <p:ph idx="1"/>
          </p:nvPr>
        </p:nvSpPr>
        <p:spPr>
          <a:xfrm>
            <a:off x="457200" y="1600201"/>
            <a:ext cx="8229600" cy="2476871"/>
          </a:xfrm>
        </p:spPr>
        <p:txBody>
          <a:bodyPr>
            <a:normAutofit fontScale="92500" lnSpcReduction="20000"/>
          </a:bodyPr>
          <a:lstStyle/>
          <a:p>
            <a:r>
              <a:rPr lang="zh-CN" altLang="en-US" dirty="0" smtClean="0"/>
              <a:t>排序</a:t>
            </a:r>
            <a:r>
              <a:rPr lang="zh-CN" altLang="en-US" dirty="0"/>
              <a:t>表和哈希表在使用时必须要指定关键</a:t>
            </a:r>
            <a:r>
              <a:rPr lang="zh-CN" altLang="en-US" dirty="0" smtClean="0"/>
              <a:t>字段</a:t>
            </a:r>
            <a:endParaRPr lang="en-US" altLang="zh-CN" dirty="0"/>
          </a:p>
          <a:p>
            <a:pPr lvl="1"/>
            <a:r>
              <a:rPr lang="zh-CN" altLang="en-US" dirty="0" smtClean="0"/>
              <a:t>标准表：</a:t>
            </a:r>
            <a:r>
              <a:rPr lang="en-US" altLang="zh-CN" sz="1500" dirty="0" smtClean="0"/>
              <a:t>WITH </a:t>
            </a:r>
            <a:r>
              <a:rPr lang="en-US" altLang="zh-CN" sz="1500" dirty="0"/>
              <a:t>KEY </a:t>
            </a:r>
            <a:r>
              <a:rPr lang="en-US" altLang="zh-CN" sz="1500" dirty="0" err="1"/>
              <a:t>KEY</a:t>
            </a:r>
            <a:r>
              <a:rPr lang="en-US" altLang="zh-CN" sz="1500" dirty="0"/>
              <a:t>  key1 key2 </a:t>
            </a:r>
            <a:r>
              <a:rPr lang="en-US" altLang="zh-CN" sz="1500" dirty="0" err="1"/>
              <a:t>keyn</a:t>
            </a:r>
            <a:r>
              <a:rPr lang="en-US" altLang="zh-CN" sz="1500" dirty="0"/>
              <a:t> </a:t>
            </a:r>
            <a:r>
              <a:rPr lang="en-US" altLang="zh-CN" sz="1500" dirty="0" smtClean="0"/>
              <a:t>.</a:t>
            </a:r>
          </a:p>
          <a:p>
            <a:pPr lvl="1"/>
            <a:r>
              <a:rPr lang="zh-CN" altLang="en-US" dirty="0" smtClean="0"/>
              <a:t>排序表：</a:t>
            </a:r>
            <a:r>
              <a:rPr lang="en-US" altLang="zh-CN" sz="1500" dirty="0" smtClean="0"/>
              <a:t>WITH </a:t>
            </a:r>
            <a:r>
              <a:rPr lang="en-US" altLang="zh-CN" sz="1500" dirty="0"/>
              <a:t>[NON-UNIQUE </a:t>
            </a:r>
            <a:r>
              <a:rPr lang="zh-CN" altLang="en-US" sz="1500" dirty="0"/>
              <a:t>或者</a:t>
            </a:r>
            <a:r>
              <a:rPr lang="en-US" altLang="zh-CN" sz="1500" dirty="0"/>
              <a:t>UNIQUE] KEY  key1 key2 </a:t>
            </a:r>
            <a:r>
              <a:rPr lang="en-US" altLang="zh-CN" sz="1500" dirty="0" err="1"/>
              <a:t>keyn</a:t>
            </a:r>
            <a:r>
              <a:rPr lang="en-US" altLang="zh-CN" sz="1500" dirty="0" smtClean="0"/>
              <a:t>.</a:t>
            </a:r>
          </a:p>
          <a:p>
            <a:pPr lvl="1"/>
            <a:r>
              <a:rPr lang="zh-CN" altLang="en-US" dirty="0" smtClean="0"/>
              <a:t>哈希表：</a:t>
            </a:r>
            <a:r>
              <a:rPr lang="en-US" altLang="zh-CN" sz="1500" dirty="0" smtClean="0"/>
              <a:t>WITH </a:t>
            </a:r>
            <a:r>
              <a:rPr lang="en-US" altLang="zh-CN" sz="1500" dirty="0"/>
              <a:t>UNIQUE KEY  key1 key2 </a:t>
            </a:r>
            <a:r>
              <a:rPr lang="en-US" altLang="zh-CN" sz="1500" dirty="0" err="1"/>
              <a:t>keyn</a:t>
            </a:r>
            <a:r>
              <a:rPr lang="en-US" altLang="zh-CN" sz="1500" dirty="0"/>
              <a:t>.</a:t>
            </a:r>
          </a:p>
          <a:p>
            <a:r>
              <a:rPr lang="zh-CN" altLang="en-US" dirty="0"/>
              <a:t>在指定关键字的时候还应该注意，被指定的字段不可以是内表或者是引用类型</a:t>
            </a:r>
            <a:r>
              <a:rPr lang="en-US" altLang="zh-CN" dirty="0" smtClean="0"/>
              <a:t>.</a:t>
            </a:r>
          </a:p>
          <a:p>
            <a:r>
              <a:rPr lang="zh-CN" altLang="en-US" dirty="0" smtClean="0"/>
              <a:t>扁平</a:t>
            </a:r>
            <a:r>
              <a:rPr lang="zh-CN" altLang="en-US" dirty="0"/>
              <a:t>结构内表的默认表关键字是非数字和非内表的组件字段；如果内表行中含有内表类型字段，则没有内表关键字</a:t>
            </a:r>
          </a:p>
        </p:txBody>
      </p:sp>
      <p:graphicFrame>
        <p:nvGraphicFramePr>
          <p:cNvPr id="4" name="表格 3"/>
          <p:cNvGraphicFramePr>
            <a:graphicFrameLocks noGrp="1"/>
          </p:cNvGraphicFramePr>
          <p:nvPr>
            <p:extLst>
              <p:ext uri="{D42A27DB-BD31-4B8C-83A1-F6EECF244321}">
                <p14:modId xmlns:p14="http://schemas.microsoft.com/office/powerpoint/2010/main" val="3349024202"/>
              </p:ext>
            </p:extLst>
          </p:nvPr>
        </p:nvGraphicFramePr>
        <p:xfrm>
          <a:off x="1403648" y="4221088"/>
          <a:ext cx="6096002" cy="2311396"/>
        </p:xfrm>
        <a:graphic>
          <a:graphicData uri="http://schemas.openxmlformats.org/drawingml/2006/table">
            <a:tbl>
              <a:tblPr/>
              <a:tblGrid>
                <a:gridCol w="1036379"/>
                <a:gridCol w="890820"/>
                <a:gridCol w="628814"/>
                <a:gridCol w="628814"/>
                <a:gridCol w="1024733"/>
                <a:gridCol w="628814"/>
                <a:gridCol w="628814"/>
                <a:gridCol w="628814"/>
              </a:tblGrid>
              <a:tr h="165723">
                <a:tc>
                  <a:txBody>
                    <a:bodyPr/>
                    <a:lstStyle/>
                    <a:p>
                      <a:pPr algn="l" fontAlgn="ctr"/>
                      <a:r>
                        <a:rPr lang="zh-CN" altLang="en-US" sz="1000" b="0" i="0" u="none" strike="noStrike" dirty="0">
                          <a:solidFill>
                            <a:srgbClr val="000000"/>
                          </a:solidFill>
                          <a:latin typeface="宋体"/>
                        </a:rPr>
                        <a:t>一般性类型</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000" b="0" i="0" u="none" strike="noStrike" dirty="0">
                          <a:solidFill>
                            <a:srgbClr val="000000"/>
                          </a:solidFill>
                          <a:latin typeface="宋体"/>
                        </a:rPr>
                        <a:t>ANY TABLE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000" b="0" i="0" u="none" strike="noStrike">
                        <a:solidFill>
                          <a:srgbClr val="000000"/>
                        </a:solidFill>
                        <a:latin typeface="宋体"/>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209335">
                <a:tc>
                  <a:txBody>
                    <a:bodyPr/>
                    <a:lstStyle/>
                    <a:p>
                      <a:pPr algn="l" fontAlgn="ctr"/>
                      <a:endParaRPr lang="zh-CN" altLang="en-US" sz="1000" b="0" i="0" u="none" strike="noStrike" dirty="0">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57000">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65723">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65723">
                <a:tc>
                  <a:txBody>
                    <a:bodyPr/>
                    <a:lstStyle/>
                    <a:p>
                      <a:pPr algn="l" fontAlgn="ctr"/>
                      <a:endParaRPr lang="zh-CN" altLang="en-US" sz="1000" b="0" i="0" u="none" strike="noStrike">
                        <a:solidFill>
                          <a:srgbClr val="000000"/>
                        </a:solidFill>
                        <a:latin typeface="宋体"/>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000" b="0" i="0" u="none" strike="noStrike">
                          <a:solidFill>
                            <a:srgbClr val="000000"/>
                          </a:solidFill>
                          <a:latin typeface="宋体"/>
                        </a:rPr>
                        <a:t>INDEX TABLE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l" fontAlgn="ctr"/>
                      <a:endParaRPr lang="zh-CN" altLang="en-US" sz="1000" b="0" i="0" u="none" strike="noStrike">
                        <a:solidFill>
                          <a:srgbClr val="000000"/>
                        </a:solidFill>
                        <a:latin typeface="宋体"/>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65723">
                <a:tc>
                  <a:txBody>
                    <a:bodyPr/>
                    <a:lstStyle/>
                    <a:p>
                      <a:pPr algn="l" fontAlgn="ctr"/>
                      <a:endParaRPr lang="zh-CN" altLang="en-US" sz="1000" b="0" i="0" u="none" strike="noStrike">
                        <a:solidFill>
                          <a:srgbClr val="000000"/>
                        </a:solidFill>
                        <a:latin typeface="宋体"/>
                      </a:endParaRPr>
                    </a:p>
                  </a:txBody>
                  <a:tcPr marL="0" marR="0" marT="0" marB="0">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65723">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000" b="0" i="0" u="none" strike="noStrike">
                          <a:solidFill>
                            <a:srgbClr val="000000"/>
                          </a:solidFill>
                          <a:latin typeface="宋体"/>
                        </a:rPr>
                        <a:t>HASHED Table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l" fontAlgn="ctr"/>
                      <a:endParaRPr lang="zh-CN" altLang="en-US" sz="1000" b="0" i="0" u="none" strike="noStrike">
                        <a:solidFill>
                          <a:srgbClr val="000000"/>
                        </a:solidFill>
                        <a:latin typeface="宋体"/>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57000">
                <a:tc>
                  <a:txBody>
                    <a:bodyPr/>
                    <a:lstStyle/>
                    <a:p>
                      <a:pPr algn="l"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57000">
                <a:tc>
                  <a:txBody>
                    <a:bodyPr/>
                    <a:lstStyle/>
                    <a:p>
                      <a:pPr algn="l"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65723">
                <a:tc>
                  <a:txBody>
                    <a:bodyPr/>
                    <a:lstStyle/>
                    <a:p>
                      <a:pPr algn="l"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　</a:t>
                      </a: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65723">
                <a:tc gridSpan="2">
                  <a:txBody>
                    <a:bodyPr/>
                    <a:lstStyle/>
                    <a:p>
                      <a:pPr algn="ctr" fontAlgn="ctr"/>
                      <a:r>
                        <a:rPr lang="en-US" sz="1000" b="0" i="0" u="none" strike="noStrike">
                          <a:solidFill>
                            <a:srgbClr val="000000"/>
                          </a:solidFill>
                          <a:latin typeface="宋体"/>
                        </a:rPr>
                        <a:t>STANDARD TABLE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l" fontAlgn="ctr"/>
                      <a:endParaRPr lang="zh-CN" altLang="en-US" sz="1000" b="0" i="0" u="none" strike="noStrike">
                        <a:solidFill>
                          <a:srgbClr val="000000"/>
                        </a:solidFill>
                        <a:latin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US" sz="1000" b="0" i="0" u="none" strike="noStrike">
                          <a:solidFill>
                            <a:srgbClr val="000000"/>
                          </a:solidFill>
                          <a:latin typeface="宋体"/>
                        </a:rPr>
                        <a:t>SORTED TABLE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l" fontAlgn="ctr"/>
                      <a:endParaRPr lang="zh-CN" altLang="en-US" sz="1000" b="0" i="0" u="none" strike="noStrike">
                        <a:solidFill>
                          <a:srgbClr val="000000"/>
                        </a:solidFill>
                        <a:latin typeface="宋体"/>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57000">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57000">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r>
                        <a:rPr lang="zh-CN" altLang="en-US" sz="1000" b="0" i="0" u="none" strike="noStrike">
                          <a:solidFill>
                            <a:srgbClr val="000000"/>
                          </a:solidFill>
                          <a:latin typeface="宋体"/>
                        </a:rPr>
                        <a:t>完全类型</a:t>
                      </a: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r>
              <a:tr h="157000">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dirty="0">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000" b="0" i="0" u="none" strike="noStrike" dirty="0">
                        <a:solidFill>
                          <a:srgbClr val="000000"/>
                        </a:solidFill>
                        <a:latin typeface="宋体"/>
                      </a:endParaRPr>
                    </a:p>
                  </a:txBody>
                  <a:tcPr marL="0" marR="0" marT="0" marB="0" anchor="ctr">
                    <a:lnL>
                      <a:noFill/>
                    </a:lnL>
                    <a:lnR>
                      <a:noFill/>
                    </a:lnR>
                    <a:lnT>
                      <a:noFill/>
                    </a:lnT>
                    <a:lnB>
                      <a:noFill/>
                    </a:lnB>
                  </a:tcPr>
                </a:tc>
              </a:tr>
            </a:tbl>
          </a:graphicData>
        </a:graphic>
      </p:graphicFrame>
      <p:cxnSp>
        <p:nvCxnSpPr>
          <p:cNvPr id="5" name="直接连接符 4"/>
          <p:cNvCxnSpPr/>
          <p:nvPr/>
        </p:nvCxnSpPr>
        <p:spPr>
          <a:xfrm>
            <a:off x="833291" y="5157192"/>
            <a:ext cx="6810375" cy="19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178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表头行</a:t>
            </a:r>
            <a:endParaRPr lang="zh-CN" altLang="en-US" dirty="0"/>
          </a:p>
        </p:txBody>
      </p:sp>
      <p:sp>
        <p:nvSpPr>
          <p:cNvPr id="3" name="内容占位符 2"/>
          <p:cNvSpPr>
            <a:spLocks noGrp="1"/>
          </p:cNvSpPr>
          <p:nvPr>
            <p:ph idx="1"/>
          </p:nvPr>
        </p:nvSpPr>
        <p:spPr>
          <a:xfrm>
            <a:off x="457200" y="1600201"/>
            <a:ext cx="8229600" cy="2260848"/>
          </a:xfrm>
        </p:spPr>
        <p:txBody>
          <a:bodyPr>
            <a:normAutofit fontScale="92500"/>
          </a:bodyPr>
          <a:lstStyle/>
          <a:p>
            <a:r>
              <a:rPr lang="zh-CN" altLang="en-US" dirty="0"/>
              <a:t>在创建内表的同时可以使用选线 </a:t>
            </a:r>
            <a:r>
              <a:rPr lang="en-US" altLang="zh-CN" dirty="0"/>
              <a:t>With header line </a:t>
            </a:r>
            <a:r>
              <a:rPr lang="zh-CN" altLang="en-US" dirty="0"/>
              <a:t>隐式的定义一个工作表头行，也称作内表</a:t>
            </a:r>
            <a:r>
              <a:rPr lang="zh-CN" altLang="en-US" dirty="0" smtClean="0"/>
              <a:t>工作区</a:t>
            </a:r>
            <a:endParaRPr lang="en-US" altLang="zh-CN" dirty="0" smtClean="0"/>
          </a:p>
          <a:p>
            <a:pPr marL="0" indent="0">
              <a:buNone/>
            </a:pPr>
            <a:r>
              <a:rPr lang="en-US" altLang="zh-CN" sz="1500" dirty="0"/>
              <a:t>DATA: </a:t>
            </a:r>
            <a:r>
              <a:rPr lang="en-US" altLang="zh-CN" sz="1500" dirty="0" err="1"/>
              <a:t>itab</a:t>
            </a:r>
            <a:r>
              <a:rPr lang="en-US" altLang="zh-CN" sz="1500" dirty="0"/>
              <a:t> TYPE </a:t>
            </a:r>
            <a:r>
              <a:rPr lang="en-US" altLang="zh-CN" sz="1500" dirty="0" err="1"/>
              <a:t>tabletype</a:t>
            </a:r>
            <a:r>
              <a:rPr lang="en-US" altLang="zh-CN" sz="1500" dirty="0"/>
              <a:t> WITH HEADER LINE.</a:t>
            </a:r>
          </a:p>
          <a:p>
            <a:r>
              <a:rPr lang="zh-CN" altLang="en-US" dirty="0" smtClean="0"/>
              <a:t>用以</a:t>
            </a:r>
            <a:r>
              <a:rPr lang="zh-CN" altLang="en-US" dirty="0"/>
              <a:t>上语句创建内表的同时就隐含的创建了一个内表的</a:t>
            </a:r>
            <a:r>
              <a:rPr lang="zh-CN" altLang="en-US" dirty="0" smtClean="0"/>
              <a:t>工作区</a:t>
            </a:r>
            <a:endParaRPr lang="en-US" altLang="zh-CN" dirty="0" smtClean="0"/>
          </a:p>
          <a:p>
            <a:pPr lvl="1"/>
            <a:r>
              <a:rPr lang="zh-CN" altLang="en-US" dirty="0" smtClean="0"/>
              <a:t>内</a:t>
            </a:r>
            <a:r>
              <a:rPr lang="zh-CN" altLang="en-US" dirty="0"/>
              <a:t>表</a:t>
            </a:r>
            <a:r>
              <a:rPr lang="zh-CN" altLang="en-US" dirty="0" smtClean="0"/>
              <a:t>的引用</a:t>
            </a:r>
            <a:r>
              <a:rPr lang="zh-CN" altLang="en-US" dirty="0"/>
              <a:t>方法： </a:t>
            </a:r>
            <a:r>
              <a:rPr lang="en-US" altLang="zh-CN" sz="1400" dirty="0" err="1" smtClean="0"/>
              <a:t>itab</a:t>
            </a:r>
            <a:r>
              <a:rPr lang="en-US" altLang="zh-CN" sz="1400" dirty="0" smtClean="0"/>
              <a:t>[]</a:t>
            </a:r>
            <a:endParaRPr lang="en-US" altLang="zh-CN" sz="1400" dirty="0"/>
          </a:p>
          <a:p>
            <a:pPr lvl="1"/>
            <a:r>
              <a:rPr lang="zh-CN" altLang="en-US" dirty="0"/>
              <a:t>工作区的引用</a:t>
            </a:r>
            <a:r>
              <a:rPr lang="zh-CN" altLang="en-US" dirty="0" smtClean="0"/>
              <a:t>方法：</a:t>
            </a:r>
            <a:r>
              <a:rPr lang="en-US" altLang="zh-CN" sz="1400" dirty="0" err="1" smtClean="0"/>
              <a:t>itab</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969892172"/>
              </p:ext>
            </p:extLst>
          </p:nvPr>
        </p:nvGraphicFramePr>
        <p:xfrm>
          <a:off x="1850815" y="4490136"/>
          <a:ext cx="2362200" cy="2125968"/>
        </p:xfrm>
        <a:graphic>
          <a:graphicData uri="http://schemas.openxmlformats.org/drawingml/2006/table">
            <a:tbl>
              <a:tblPr/>
              <a:tblGrid>
                <a:gridCol w="685800"/>
                <a:gridCol w="990600"/>
                <a:gridCol w="685800"/>
              </a:tblGrid>
              <a:tr h="177139">
                <a:tc>
                  <a:txBody>
                    <a:bodyPr/>
                    <a:lstStyle/>
                    <a:p>
                      <a:pPr algn="l" fontAlgn="ctr"/>
                      <a:r>
                        <a:rPr lang="zh-CN" altLang="en-US" sz="1100" b="0" i="0" u="none" strike="noStrike" dirty="0">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内表的表头行</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77139">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100" b="0" i="0" u="none" strike="noStrike" dirty="0">
                          <a:solidFill>
                            <a:srgbClr val="000000"/>
                          </a:solidFill>
                          <a:latin typeface="宋体"/>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
        <p:nvSpPr>
          <p:cNvPr id="5" name="右大括号 4"/>
          <p:cNvSpPr/>
          <p:nvPr/>
        </p:nvSpPr>
        <p:spPr>
          <a:xfrm>
            <a:off x="4370178" y="4706036"/>
            <a:ext cx="288925" cy="18732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TextBox 20"/>
          <p:cNvSpPr txBox="1">
            <a:spLocks noChangeArrowheads="1"/>
          </p:cNvSpPr>
          <p:nvPr/>
        </p:nvSpPr>
        <p:spPr bwMode="auto">
          <a:xfrm>
            <a:off x="4730540" y="5355324"/>
            <a:ext cx="3603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eaLnBrk="1" hangingPunct="1"/>
            <a:r>
              <a:rPr lang="zh-CN" altLang="en-US"/>
              <a:t>内表</a:t>
            </a:r>
          </a:p>
        </p:txBody>
      </p:sp>
      <p:cxnSp>
        <p:nvCxnSpPr>
          <p:cNvPr id="7" name="直接箭头连接符 6"/>
          <p:cNvCxnSpPr/>
          <p:nvPr/>
        </p:nvCxnSpPr>
        <p:spPr>
          <a:xfrm>
            <a:off x="4298740" y="4563161"/>
            <a:ext cx="5762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23"/>
          <p:cNvSpPr txBox="1">
            <a:spLocks noChangeArrowheads="1"/>
          </p:cNvSpPr>
          <p:nvPr/>
        </p:nvSpPr>
        <p:spPr bwMode="auto">
          <a:xfrm>
            <a:off x="5019465" y="4347261"/>
            <a:ext cx="2030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34" charset="-127"/>
                <a:ea typeface="宋体" pitchFamily="2" charset="-122"/>
              </a:defRPr>
            </a:lvl1pPr>
            <a:lvl2pPr marL="742950" indent="-285750" eaLnBrk="0" hangingPunct="0">
              <a:defRPr kumimoji="1">
                <a:solidFill>
                  <a:schemeClr val="tx1"/>
                </a:solidFill>
                <a:latin typeface="굴림" pitchFamily="34" charset="-127"/>
                <a:ea typeface="宋体" pitchFamily="2" charset="-122"/>
              </a:defRPr>
            </a:lvl2pPr>
            <a:lvl3pPr marL="1143000" indent="-228600" eaLnBrk="0" hangingPunct="0">
              <a:defRPr kumimoji="1">
                <a:solidFill>
                  <a:schemeClr val="tx1"/>
                </a:solidFill>
                <a:latin typeface="굴림" pitchFamily="34" charset="-127"/>
                <a:ea typeface="宋体" pitchFamily="2" charset="-122"/>
              </a:defRPr>
            </a:lvl3pPr>
            <a:lvl4pPr marL="1600200" indent="-228600" eaLnBrk="0" hangingPunct="0">
              <a:defRPr kumimoji="1">
                <a:solidFill>
                  <a:schemeClr val="tx1"/>
                </a:solidFill>
                <a:latin typeface="굴림" pitchFamily="34" charset="-127"/>
                <a:ea typeface="宋体" pitchFamily="2" charset="-122"/>
              </a:defRPr>
            </a:lvl4pPr>
            <a:lvl5pPr marL="2057400" indent="-228600" eaLnBrk="0" hangingPunct="0">
              <a:defRPr kumimoji="1">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a:solidFill>
                  <a:schemeClr val="tx1"/>
                </a:solidFill>
                <a:latin typeface="굴림" pitchFamily="34" charset="-127"/>
                <a:ea typeface="宋体" pitchFamily="2" charset="-122"/>
              </a:defRPr>
            </a:lvl9pPr>
          </a:lstStyle>
          <a:p>
            <a:pPr eaLnBrk="1" hangingPunct="1"/>
            <a:r>
              <a:rPr lang="zh-CN" altLang="en-US" dirty="0"/>
              <a:t>表头行或者工作区</a:t>
            </a:r>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7002735" cy="57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413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TotalTime>
  <Words>1913</Words>
  <Application>Microsoft Office PowerPoint</Application>
  <PresentationFormat>全屏显示(4:3)</PresentationFormat>
  <Paragraphs>358</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内表操作</vt:lpstr>
      <vt:lpstr>内容概览</vt:lpstr>
      <vt:lpstr>内容概览</vt:lpstr>
      <vt:lpstr>内表及结构</vt:lpstr>
      <vt:lpstr>结构类型及结构的定义</vt:lpstr>
      <vt:lpstr>表类型及内表的定义</vt:lpstr>
      <vt:lpstr>内表的分类</vt:lpstr>
      <vt:lpstr>内表的种类</vt:lpstr>
      <vt:lpstr>表头行</vt:lpstr>
      <vt:lpstr>其他定义语句</vt:lpstr>
      <vt:lpstr>内容概览</vt:lpstr>
      <vt:lpstr>内表数据的增加</vt:lpstr>
      <vt:lpstr>内表数据的增加</vt:lpstr>
      <vt:lpstr>内表数据的增加</vt:lpstr>
      <vt:lpstr>内容概览</vt:lpstr>
      <vt:lpstr>内表数据的修改</vt:lpstr>
      <vt:lpstr>内容概览</vt:lpstr>
      <vt:lpstr>内表数据的读取</vt:lpstr>
      <vt:lpstr>内表数据的读取</vt:lpstr>
      <vt:lpstr>内表数据的读取</vt:lpstr>
      <vt:lpstr>内容概览</vt:lpstr>
      <vt:lpstr>内表数据的删除</vt:lpstr>
      <vt:lpstr>内容概览</vt:lpstr>
      <vt:lpstr>内表数据的增加</vt:lpstr>
      <vt:lpstr>结构数据的增加</vt:lpstr>
      <vt:lpstr>多表数据的选择</vt:lpstr>
      <vt:lpstr>多表数据的选择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Qing</cp:lastModifiedBy>
  <cp:revision>109</cp:revision>
  <dcterms:created xsi:type="dcterms:W3CDTF">2013-06-06T10:01:03Z</dcterms:created>
  <dcterms:modified xsi:type="dcterms:W3CDTF">2013-12-30T07:32:58Z</dcterms:modified>
</cp:coreProperties>
</file>