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02" r:id="rId4"/>
    <p:sldId id="315" r:id="rId5"/>
    <p:sldId id="316" r:id="rId6"/>
    <p:sldId id="314" r:id="rId7"/>
    <p:sldId id="305" r:id="rId8"/>
    <p:sldId id="300" r:id="rId9"/>
    <p:sldId id="303" r:id="rId10"/>
    <p:sldId id="304" r:id="rId11"/>
    <p:sldId id="306" r:id="rId12"/>
    <p:sldId id="307" r:id="rId13"/>
    <p:sldId id="308" r:id="rId14"/>
    <p:sldId id="309" r:id="rId15"/>
    <p:sldId id="311" r:id="rId16"/>
    <p:sldId id="310" r:id="rId17"/>
    <p:sldId id="312" r:id="rId18"/>
    <p:sldId id="31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89" d="100"/>
          <a:sy n="89" d="100"/>
        </p:scale>
        <p:origin x="-109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996952"/>
            <a:ext cx="7772400" cy="1470025"/>
          </a:xfrm>
        </p:spPr>
        <p:txBody>
          <a:bodyPr/>
          <a:lstStyle/>
          <a:p>
            <a:r>
              <a:rPr lang="en-US" altLang="zh-CN" dirty="0" smtClean="0">
                <a:solidFill>
                  <a:schemeClr val="bg1"/>
                </a:solidFill>
              </a:rPr>
              <a:t>REPORT</a:t>
            </a:r>
            <a:r>
              <a:rPr lang="zh-CN" altLang="en-US" dirty="0" smtClean="0">
                <a:solidFill>
                  <a:schemeClr val="bg1"/>
                </a:solidFill>
              </a:rPr>
              <a:t>程序事件</a:t>
            </a:r>
            <a:endParaRPr lang="zh-CN" altLang="en-US" dirty="0">
              <a:solidFill>
                <a:schemeClr val="bg1"/>
              </a:solidFill>
            </a:endParaRPr>
          </a:p>
        </p:txBody>
      </p:sp>
    </p:spTree>
    <p:extLst>
      <p:ext uri="{BB962C8B-B14F-4D97-AF65-F5344CB8AC3E}">
        <p14:creationId xmlns:p14="http://schemas.microsoft.com/office/powerpoint/2010/main" val="2406992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选择屏幕的</a:t>
            </a:r>
            <a:r>
              <a:rPr lang="en-US" altLang="zh-CN" dirty="0" smtClean="0"/>
              <a:t>PAI</a:t>
            </a:r>
            <a:r>
              <a:rPr lang="zh-CN" altLang="en-US" dirty="0" smtClean="0"/>
              <a:t>事件</a:t>
            </a:r>
            <a:endParaRPr lang="zh-CN" altLang="en-US" dirty="0"/>
          </a:p>
        </p:txBody>
      </p:sp>
      <p:sp>
        <p:nvSpPr>
          <p:cNvPr id="3" name="内容占位符 2"/>
          <p:cNvSpPr>
            <a:spLocks noGrp="1"/>
          </p:cNvSpPr>
          <p:nvPr>
            <p:ph idx="1"/>
          </p:nvPr>
        </p:nvSpPr>
        <p:spPr/>
        <p:txBody>
          <a:bodyPr/>
          <a:lstStyle/>
          <a:p>
            <a:r>
              <a:rPr lang="en-US" altLang="zh-CN" dirty="0" smtClean="0"/>
              <a:t>AT SELECTION-SCREEN</a:t>
            </a:r>
          </a:p>
          <a:p>
            <a:pPr lvl="1"/>
            <a:r>
              <a:rPr lang="zh-CN" altLang="en-US" dirty="0" smtClean="0"/>
              <a:t>例：当输入学生序号并点击回车后，程序根据当前输入的学生序号值进行检查，如果在数据库表中存在，在一个文本控件中返回</a:t>
            </a:r>
            <a:r>
              <a:rPr lang="en-US" altLang="zh-CN" dirty="0" smtClean="0"/>
              <a:t>’</a:t>
            </a:r>
            <a:r>
              <a:rPr lang="zh-CN" altLang="en-US" dirty="0" smtClean="0"/>
              <a:t>检查成功！</a:t>
            </a:r>
            <a:r>
              <a:rPr lang="en-US" altLang="zh-CN" dirty="0" smtClean="0"/>
              <a:t>’</a:t>
            </a:r>
            <a:r>
              <a:rPr lang="zh-CN" altLang="en-US" dirty="0" smtClean="0"/>
              <a:t>，如果不存在，返回</a:t>
            </a:r>
            <a:r>
              <a:rPr lang="en-US" altLang="zh-CN" dirty="0" smtClean="0"/>
              <a:t>’</a:t>
            </a:r>
            <a:r>
              <a:rPr lang="zh-CN" altLang="en-US" dirty="0" smtClean="0"/>
              <a:t>检查失败！</a:t>
            </a:r>
            <a:r>
              <a:rPr lang="en-US" altLang="zh-CN" dirty="0" smtClean="0"/>
              <a:t>’</a:t>
            </a:r>
            <a:r>
              <a:rPr lang="zh-CN" altLang="en-US" dirty="0" smtClean="0"/>
              <a:t>。</a:t>
            </a:r>
            <a:endParaRPr lang="en-US" altLang="zh-CN"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34" y="4797152"/>
            <a:ext cx="4102496" cy="651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27" y="3971537"/>
            <a:ext cx="4096463" cy="669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4397" y="3469650"/>
            <a:ext cx="877163" cy="369332"/>
          </a:xfrm>
          <a:prstGeom prst="rect">
            <a:avLst/>
          </a:prstGeom>
          <a:noFill/>
        </p:spPr>
        <p:txBody>
          <a:bodyPr wrap="none" rtlCol="0">
            <a:spAutoFit/>
          </a:bodyPr>
          <a:lstStyle/>
          <a:p>
            <a:r>
              <a:rPr lang="zh-CN" altLang="en-US" dirty="0" smtClean="0"/>
              <a:t>效果：</a:t>
            </a:r>
            <a:endParaRPr lang="zh-CN" altLang="en-US" dirty="0"/>
          </a:p>
        </p:txBody>
      </p:sp>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011" y="3164327"/>
            <a:ext cx="5579343" cy="979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r="20059"/>
          <a:stretch/>
        </p:blipFill>
        <p:spPr bwMode="auto">
          <a:xfrm>
            <a:off x="3365011" y="4144305"/>
            <a:ext cx="5579343" cy="1926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6804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取数</a:t>
            </a:r>
          </a:p>
        </p:txBody>
      </p:sp>
      <p:sp>
        <p:nvSpPr>
          <p:cNvPr id="3" name="内容占位符 2"/>
          <p:cNvSpPr>
            <a:spLocks noGrp="1"/>
          </p:cNvSpPr>
          <p:nvPr>
            <p:ph idx="1"/>
          </p:nvPr>
        </p:nvSpPr>
        <p:spPr/>
        <p:txBody>
          <a:bodyPr/>
          <a:lstStyle/>
          <a:p>
            <a:r>
              <a:rPr lang="en-US" altLang="zh-CN" dirty="0" smtClean="0"/>
              <a:t>START-OF-SELECTION</a:t>
            </a:r>
          </a:p>
          <a:p>
            <a:pPr lvl="1"/>
            <a:r>
              <a:rPr lang="zh-CN" altLang="en-US" dirty="0"/>
              <a:t>这个事件是报表程序选择屏幕事件和初始化事件完成后默认进行的事件。在程序中在第一个</a:t>
            </a:r>
            <a:r>
              <a:rPr lang="en-US" altLang="zh-CN" dirty="0"/>
              <a:t>FORM-ENDFORM</a:t>
            </a:r>
            <a:r>
              <a:rPr lang="zh-CN" altLang="en-US" dirty="0"/>
              <a:t>之前的语句并且没有声明相关事件的语句都会默认按照顺序插到</a:t>
            </a:r>
            <a:r>
              <a:rPr lang="en-US" altLang="zh-CN" dirty="0"/>
              <a:t>Start-of-selection</a:t>
            </a:r>
            <a:r>
              <a:rPr lang="zh-CN" altLang="en-US" dirty="0"/>
              <a:t>事件的开始位置</a:t>
            </a:r>
            <a:r>
              <a:rPr lang="en-US" altLang="zh-CN" dirty="0"/>
              <a:t>. </a:t>
            </a:r>
            <a:r>
              <a:rPr lang="zh-CN" altLang="en-US" dirty="0"/>
              <a:t>另在使用逻辑数据库时，这个事件</a:t>
            </a:r>
            <a:r>
              <a:rPr lang="zh-CN" altLang="en-US" dirty="0" smtClean="0"/>
              <a:t>也是</a:t>
            </a:r>
            <a:r>
              <a:rPr lang="zh-CN" altLang="en-US" dirty="0"/>
              <a:t>逻辑数据库获取数据开始的事件。</a:t>
            </a:r>
          </a:p>
          <a:p>
            <a:pPr lvl="1"/>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77" y="4170370"/>
            <a:ext cx="2663936" cy="163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02134" y="3801038"/>
            <a:ext cx="877163" cy="369332"/>
          </a:xfrm>
          <a:prstGeom prst="rect">
            <a:avLst/>
          </a:prstGeom>
          <a:noFill/>
        </p:spPr>
        <p:txBody>
          <a:bodyPr wrap="none" rtlCol="0">
            <a:spAutoFit/>
          </a:bodyPr>
          <a:lstStyle/>
          <a:p>
            <a:r>
              <a:rPr lang="zh-CN" altLang="en-US" dirty="0" smtClean="0"/>
              <a:t>效果：</a:t>
            </a:r>
            <a:endParaRPr lang="zh-CN" alt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11" y="3788327"/>
            <a:ext cx="4603146" cy="2369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1039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endParaRPr lang="zh-CN" altLang="en-US" dirty="0"/>
          </a:p>
        </p:txBody>
      </p:sp>
      <p:sp>
        <p:nvSpPr>
          <p:cNvPr id="3" name="内容占位符 2"/>
          <p:cNvSpPr>
            <a:spLocks noGrp="1"/>
          </p:cNvSpPr>
          <p:nvPr>
            <p:ph idx="1"/>
          </p:nvPr>
        </p:nvSpPr>
        <p:spPr/>
        <p:txBody>
          <a:bodyPr/>
          <a:lstStyle/>
          <a:p>
            <a:r>
              <a:rPr lang="en-US" altLang="zh-CN" dirty="0" smtClean="0"/>
              <a:t>END-OF-SELECTION</a:t>
            </a:r>
          </a:p>
          <a:p>
            <a:pPr lvl="1"/>
            <a:r>
              <a:rPr lang="zh-CN" altLang="en-US" dirty="0"/>
              <a:t>这个事件是报表程序选择完并且处理完数据后</a:t>
            </a:r>
            <a:r>
              <a:rPr lang="en-US" altLang="zh-CN" dirty="0"/>
              <a:t>LIST</a:t>
            </a:r>
            <a:r>
              <a:rPr lang="zh-CN" altLang="en-US" dirty="0"/>
              <a:t>输出的事件。同时这个事件也是逻辑数据库选择数据结束的标志</a:t>
            </a:r>
            <a:r>
              <a:rPr lang="en-US" altLang="zh-CN" dirty="0"/>
              <a:t>.</a:t>
            </a:r>
          </a:p>
          <a:p>
            <a:pPr lvl="1"/>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341035"/>
            <a:ext cx="5092144" cy="2375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787021"/>
            <a:ext cx="2736304" cy="115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5536" y="3356992"/>
            <a:ext cx="877163" cy="369332"/>
          </a:xfrm>
          <a:prstGeom prst="rect">
            <a:avLst/>
          </a:prstGeom>
          <a:noFill/>
        </p:spPr>
        <p:txBody>
          <a:bodyPr wrap="none" rtlCol="0">
            <a:spAutoFit/>
          </a:bodyPr>
          <a:lstStyle/>
          <a:p>
            <a:r>
              <a:rPr lang="zh-CN" altLang="en-US" dirty="0" smtClean="0"/>
              <a:t>效果：</a:t>
            </a:r>
            <a:endParaRPr lang="zh-CN" altLang="en-US" dirty="0"/>
          </a:p>
        </p:txBody>
      </p:sp>
    </p:spTree>
    <p:extLst>
      <p:ext uri="{BB962C8B-B14F-4D97-AF65-F5344CB8AC3E}">
        <p14:creationId xmlns:p14="http://schemas.microsoft.com/office/powerpoint/2010/main" val="4087676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表头</a:t>
            </a:r>
            <a:endParaRPr lang="zh-CN" altLang="en-US" dirty="0"/>
          </a:p>
        </p:txBody>
      </p:sp>
      <p:sp>
        <p:nvSpPr>
          <p:cNvPr id="3" name="内容占位符 2"/>
          <p:cNvSpPr>
            <a:spLocks noGrp="1"/>
          </p:cNvSpPr>
          <p:nvPr>
            <p:ph idx="1"/>
          </p:nvPr>
        </p:nvSpPr>
        <p:spPr/>
        <p:txBody>
          <a:bodyPr/>
          <a:lstStyle/>
          <a:p>
            <a:r>
              <a:rPr lang="en-US" altLang="zh-CN" dirty="0" smtClean="0"/>
              <a:t>TOP-OF-PAGE</a:t>
            </a:r>
          </a:p>
          <a:p>
            <a:pPr lvl="1"/>
            <a:r>
              <a:rPr lang="zh-CN" altLang="en-US" dirty="0"/>
              <a:t>这个事件</a:t>
            </a:r>
            <a:r>
              <a:rPr lang="zh-CN" altLang="en-US" dirty="0" smtClean="0"/>
              <a:t>是在</a:t>
            </a:r>
            <a:r>
              <a:rPr lang="zh-CN" altLang="en-US" dirty="0"/>
              <a:t>报表程序里输出自定义的表头用</a:t>
            </a:r>
            <a:r>
              <a:rPr lang="zh-CN" altLang="en-US" dirty="0" smtClean="0"/>
              <a:t>的，在</a:t>
            </a:r>
            <a:r>
              <a:rPr lang="zh-CN" altLang="en-US" dirty="0"/>
              <a:t>新的一页刚</a:t>
            </a:r>
            <a:r>
              <a:rPr lang="zh-CN" altLang="en-US" dirty="0" smtClean="0"/>
              <a:t>开始遇到</a:t>
            </a:r>
            <a:r>
              <a:rPr lang="en-US" altLang="zh-CN" dirty="0" smtClean="0"/>
              <a:t>write</a:t>
            </a:r>
            <a:r>
              <a:rPr lang="zh-CN" altLang="en-US" dirty="0" smtClean="0"/>
              <a:t>语句</a:t>
            </a:r>
            <a:r>
              <a:rPr lang="zh-CN" altLang="en-US" dirty="0"/>
              <a:t>的时候这个事件块就会执行一</a:t>
            </a:r>
            <a:r>
              <a:rPr lang="zh-CN" altLang="en-US" dirty="0" smtClean="0"/>
              <a:t>次</a:t>
            </a:r>
            <a:endParaRPr lang="en-US" altLang="zh-CN" dirty="0" smtClean="0"/>
          </a:p>
          <a:p>
            <a:pPr lvl="1"/>
            <a:r>
              <a:rPr lang="zh-CN" altLang="en-US" dirty="0" smtClean="0"/>
              <a:t>第一次执行：遇到程序中的第一个</a:t>
            </a:r>
            <a:r>
              <a:rPr lang="en-US" altLang="zh-CN" dirty="0" smtClean="0"/>
              <a:t>write</a:t>
            </a:r>
            <a:r>
              <a:rPr lang="zh-CN" altLang="en-US" dirty="0" smtClean="0"/>
              <a:t>语句时，跳转到</a:t>
            </a:r>
            <a:r>
              <a:rPr lang="en-US" altLang="zh-CN" dirty="0" smtClean="0"/>
              <a:t>TOP-OF-PAGE</a:t>
            </a:r>
            <a:r>
              <a:rPr lang="zh-CN" altLang="en-US" dirty="0" smtClean="0"/>
              <a:t>事件执行，执行完毕后返回执行</a:t>
            </a:r>
            <a:r>
              <a:rPr lang="en-US" altLang="zh-CN" dirty="0" smtClean="0"/>
              <a:t>write</a:t>
            </a:r>
            <a:r>
              <a:rPr lang="zh-CN" altLang="en-US" dirty="0" smtClean="0"/>
              <a:t>语句</a:t>
            </a:r>
            <a:endParaRPr lang="en-US" altLang="zh-CN" dirty="0" smtClean="0"/>
          </a:p>
          <a:p>
            <a:pPr lvl="1"/>
            <a:r>
              <a:rPr lang="zh-CN" altLang="en-US" dirty="0"/>
              <a:t>隐藏默认表</a:t>
            </a:r>
            <a:r>
              <a:rPr lang="zh-CN" altLang="en-US" dirty="0" smtClean="0"/>
              <a:t>头，在</a:t>
            </a:r>
            <a:r>
              <a:rPr lang="en-US" altLang="zh-CN" dirty="0" smtClean="0"/>
              <a:t>REPORT</a:t>
            </a:r>
            <a:r>
              <a:rPr lang="zh-CN" altLang="en-US" dirty="0" smtClean="0"/>
              <a:t>程序第一行进行设置：</a:t>
            </a:r>
            <a:endParaRPr lang="en-US" altLang="zh-CN" dirty="0" smtClean="0"/>
          </a:p>
          <a:p>
            <a:pPr lvl="2"/>
            <a:r>
              <a:rPr lang="en-US" altLang="zh-CN" dirty="0" smtClean="0"/>
              <a:t>REPORT program NO STANDARD PAGE HEADING .</a:t>
            </a:r>
            <a:endParaRPr lang="en-US" altLang="zh-CN" dirty="0"/>
          </a:p>
          <a:p>
            <a:pPr lvl="1"/>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7" y="4274071"/>
            <a:ext cx="5112568" cy="1663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686146"/>
            <a:ext cx="2808312" cy="122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5535" y="4262337"/>
            <a:ext cx="877163" cy="369332"/>
          </a:xfrm>
          <a:prstGeom prst="rect">
            <a:avLst/>
          </a:prstGeom>
          <a:noFill/>
        </p:spPr>
        <p:txBody>
          <a:bodyPr wrap="none" rtlCol="0">
            <a:spAutoFit/>
          </a:bodyPr>
          <a:lstStyle/>
          <a:p>
            <a:r>
              <a:rPr lang="zh-CN" altLang="en-US" dirty="0" smtClean="0"/>
              <a:t>效果：</a:t>
            </a:r>
            <a:endParaRPr lang="zh-CN" altLang="en-US" dirty="0"/>
          </a:p>
        </p:txBody>
      </p:sp>
    </p:spTree>
    <p:extLst>
      <p:ext uri="{BB962C8B-B14F-4D97-AF65-F5344CB8AC3E}">
        <p14:creationId xmlns:p14="http://schemas.microsoft.com/office/powerpoint/2010/main" val="4039995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设置按钮及标题</a:t>
            </a:r>
            <a:endParaRPr lang="zh-CN" altLang="en-US" dirty="0"/>
          </a:p>
        </p:txBody>
      </p:sp>
      <p:sp>
        <p:nvSpPr>
          <p:cNvPr id="3" name="内容占位符 2"/>
          <p:cNvSpPr>
            <a:spLocks noGrp="1"/>
          </p:cNvSpPr>
          <p:nvPr>
            <p:ph idx="1"/>
          </p:nvPr>
        </p:nvSpPr>
        <p:spPr/>
        <p:txBody>
          <a:bodyPr/>
          <a:lstStyle/>
          <a:p>
            <a:r>
              <a:rPr lang="en-US" altLang="zh-CN" dirty="0" smtClean="0"/>
              <a:t>SET PF-STATUS ‘0100’. </a:t>
            </a:r>
          </a:p>
          <a:p>
            <a:pPr lvl="1"/>
            <a:r>
              <a:rPr lang="zh-CN" altLang="en-US" dirty="0" smtClean="0"/>
              <a:t>增加按钮，按钮</a:t>
            </a:r>
            <a:r>
              <a:rPr lang="zh-CN" altLang="en-US" dirty="0"/>
              <a:t>以组的形式</a:t>
            </a:r>
            <a:r>
              <a:rPr lang="zh-CN" altLang="en-US" dirty="0" smtClean="0"/>
              <a:t>定义</a:t>
            </a:r>
            <a:endParaRPr lang="en-US" altLang="zh-CN" dirty="0" smtClean="0"/>
          </a:p>
          <a:p>
            <a:pPr lvl="1"/>
            <a:r>
              <a:rPr lang="zh-CN" altLang="en-US" dirty="0" smtClean="0"/>
              <a:t>后缀</a:t>
            </a:r>
            <a:r>
              <a:rPr lang="en-US" altLang="zh-CN" sz="1400" dirty="0" smtClean="0"/>
              <a:t>EXCLUDING </a:t>
            </a:r>
            <a:r>
              <a:rPr lang="en-US" altLang="zh-CN" sz="1400" dirty="0" err="1" smtClean="0"/>
              <a:t>gt_exclude</a:t>
            </a:r>
            <a:r>
              <a:rPr lang="en-US" altLang="zh-CN" dirty="0" smtClean="0"/>
              <a:t>. </a:t>
            </a:r>
            <a:r>
              <a:rPr lang="zh-CN" altLang="en-US" dirty="0" smtClean="0"/>
              <a:t>设置按钮的隐藏</a:t>
            </a:r>
            <a:endParaRPr lang="en-US" altLang="zh-CN" dirty="0"/>
          </a:p>
          <a:p>
            <a:r>
              <a:rPr lang="en-US" altLang="zh-CN" dirty="0" smtClean="0"/>
              <a:t>SET </a:t>
            </a:r>
            <a:r>
              <a:rPr lang="en-US" altLang="zh-CN" dirty="0"/>
              <a:t>TITLEBAR ’0100’.</a:t>
            </a:r>
          </a:p>
          <a:p>
            <a:pPr lvl="1"/>
            <a:r>
              <a:rPr lang="zh-CN" altLang="en-US" dirty="0" smtClean="0"/>
              <a:t>增加标题，可以定义占位符，传入变量</a:t>
            </a:r>
            <a:endParaRPr lang="en-US" altLang="zh-CN" dirty="0" smtClean="0"/>
          </a:p>
          <a:p>
            <a:pPr lvl="1"/>
            <a:r>
              <a:rPr lang="zh-CN" altLang="en-US" dirty="0" smtClean="0"/>
              <a:t>后缀</a:t>
            </a:r>
            <a:r>
              <a:rPr lang="en-US" altLang="zh-CN" sz="1400" dirty="0" smtClean="0"/>
              <a:t>WITH </a:t>
            </a:r>
            <a:r>
              <a:rPr lang="en-US" altLang="zh-CN" sz="1400" dirty="0" err="1" smtClean="0"/>
              <a:t>gv_title</a:t>
            </a:r>
            <a:r>
              <a:rPr lang="en-US" altLang="zh-CN" dirty="0" smtClean="0"/>
              <a: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177853"/>
            <a:ext cx="451485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388" y="3728573"/>
            <a:ext cx="37242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387" y="4654459"/>
            <a:ext cx="372427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944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创建按钮</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299988"/>
            <a:ext cx="3528392" cy="220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18949"/>
            <a:ext cx="3384377" cy="2483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621867"/>
            <a:ext cx="4392487" cy="2378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2414" y="4275290"/>
            <a:ext cx="4104456" cy="2147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rot="5400000">
            <a:off x="2384617" y="3726890"/>
            <a:ext cx="1179503" cy="240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9446665">
            <a:off x="3512190" y="3873321"/>
            <a:ext cx="1179503" cy="240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5226246">
            <a:off x="4993657" y="4023407"/>
            <a:ext cx="609038" cy="269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11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设置按钮功能</a:t>
            </a:r>
            <a:endParaRPr lang="zh-CN" altLang="en-US" dirty="0"/>
          </a:p>
        </p:txBody>
      </p:sp>
      <p:sp>
        <p:nvSpPr>
          <p:cNvPr id="3" name="内容占位符 2"/>
          <p:cNvSpPr>
            <a:spLocks noGrp="1"/>
          </p:cNvSpPr>
          <p:nvPr>
            <p:ph idx="1"/>
          </p:nvPr>
        </p:nvSpPr>
        <p:spPr/>
        <p:txBody>
          <a:bodyPr/>
          <a:lstStyle/>
          <a:p>
            <a:r>
              <a:rPr lang="en-US" altLang="zh-CN" dirty="0" smtClean="0"/>
              <a:t>AT USER-COMMAND</a:t>
            </a:r>
          </a:p>
          <a:p>
            <a:pPr lvl="1"/>
            <a:r>
              <a:rPr lang="zh-CN" altLang="en-US" dirty="0" smtClean="0"/>
              <a:t>对自定义按钮增加功能，使用系统变量</a:t>
            </a:r>
            <a:r>
              <a:rPr lang="en-US" altLang="zh-CN" dirty="0" smtClean="0"/>
              <a:t>SY-UCOMM</a:t>
            </a:r>
            <a:r>
              <a:rPr lang="zh-CN" altLang="en-US" dirty="0" smtClean="0"/>
              <a:t>判断功能代码</a:t>
            </a:r>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3508"/>
          <a:stretch/>
        </p:blipFill>
        <p:spPr bwMode="auto">
          <a:xfrm>
            <a:off x="323151" y="3047104"/>
            <a:ext cx="3764756" cy="2017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5"/>
          <p:cNvSpPr/>
          <p:nvPr/>
        </p:nvSpPr>
        <p:spPr>
          <a:xfrm rot="20229092" flipV="1">
            <a:off x="2449649" y="4223147"/>
            <a:ext cx="1932007" cy="214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538" y="2924944"/>
            <a:ext cx="4545781"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517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次级表单的表头</a:t>
            </a:r>
            <a:endParaRPr lang="zh-CN" altLang="en-US" dirty="0"/>
          </a:p>
        </p:txBody>
      </p:sp>
      <p:sp>
        <p:nvSpPr>
          <p:cNvPr id="3" name="内容占位符 2"/>
          <p:cNvSpPr>
            <a:spLocks noGrp="1"/>
          </p:cNvSpPr>
          <p:nvPr>
            <p:ph idx="1"/>
          </p:nvPr>
        </p:nvSpPr>
        <p:spPr/>
        <p:txBody>
          <a:bodyPr/>
          <a:lstStyle/>
          <a:p>
            <a:r>
              <a:rPr lang="en-US" altLang="zh-CN" dirty="0" smtClean="0"/>
              <a:t>TOP-OF-PAGE DURING LINE-SELECTION</a:t>
            </a:r>
          </a:p>
          <a:p>
            <a:pPr lvl="1"/>
            <a:r>
              <a:rPr lang="zh-CN" altLang="en-US" dirty="0" smtClean="0"/>
              <a:t>在</a:t>
            </a:r>
            <a:r>
              <a:rPr lang="en-US" altLang="zh-CN" dirty="0" smtClean="0"/>
              <a:t>REPORT</a:t>
            </a:r>
            <a:r>
              <a:rPr lang="zh-CN" altLang="en-US" dirty="0" smtClean="0"/>
              <a:t>程序中重新使用</a:t>
            </a:r>
            <a:r>
              <a:rPr lang="en-US" altLang="zh-CN" dirty="0" smtClean="0"/>
              <a:t>WRITE</a:t>
            </a:r>
            <a:r>
              <a:rPr lang="zh-CN" altLang="en-US" dirty="0" smtClean="0"/>
              <a:t>语句输出表单时，表单序号</a:t>
            </a:r>
            <a:r>
              <a:rPr lang="en-US" altLang="zh-CN" dirty="0" smtClean="0"/>
              <a:t>SY-LSIND</a:t>
            </a:r>
            <a:r>
              <a:rPr lang="zh-CN" altLang="en-US" dirty="0" smtClean="0"/>
              <a:t>自动增加</a:t>
            </a:r>
            <a:r>
              <a:rPr lang="en-US" altLang="zh-CN" dirty="0" smtClean="0"/>
              <a:t>1</a:t>
            </a:r>
            <a:r>
              <a:rPr lang="zh-CN" altLang="en-US" dirty="0" smtClean="0"/>
              <a:t>，次级表单输出时，需要单独指定表头</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685554"/>
            <a:ext cx="5112568" cy="140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80928"/>
            <a:ext cx="2131470" cy="376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793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双击事件</a:t>
            </a:r>
            <a:endParaRPr lang="zh-CN" altLang="en-US" dirty="0"/>
          </a:p>
        </p:txBody>
      </p:sp>
      <p:sp>
        <p:nvSpPr>
          <p:cNvPr id="3" name="内容占位符 2"/>
          <p:cNvSpPr>
            <a:spLocks noGrp="1"/>
          </p:cNvSpPr>
          <p:nvPr>
            <p:ph idx="1"/>
          </p:nvPr>
        </p:nvSpPr>
        <p:spPr/>
        <p:txBody>
          <a:bodyPr/>
          <a:lstStyle/>
          <a:p>
            <a:r>
              <a:rPr lang="en-US" altLang="zh-CN" dirty="0" smtClean="0"/>
              <a:t>AT LINE-SELECTION</a:t>
            </a:r>
          </a:p>
          <a:p>
            <a:pPr lvl="1"/>
            <a:r>
              <a:rPr lang="zh-CN" altLang="en-US" dirty="0" smtClean="0"/>
              <a:t>双击表单中的某一行，可以执行跳转或再次输出表单等操作</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467617"/>
            <a:ext cx="4176464" cy="799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6017348"/>
            <a:ext cx="198120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63019" y="6363673"/>
            <a:ext cx="3236784" cy="307777"/>
          </a:xfrm>
          <a:prstGeom prst="rect">
            <a:avLst/>
          </a:prstGeom>
          <a:noFill/>
        </p:spPr>
        <p:txBody>
          <a:bodyPr wrap="none" rtlCol="0">
            <a:spAutoFit/>
          </a:bodyPr>
          <a:lstStyle/>
          <a:p>
            <a:r>
              <a:rPr lang="zh-CN" altLang="en-US" sz="1400" dirty="0" smtClean="0"/>
              <a:t>选取的如果不是指定列，提示对应消息</a:t>
            </a:r>
            <a:endParaRPr lang="zh-CN" altLang="en-US" sz="1400" dirty="0"/>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24" y="4293094"/>
            <a:ext cx="2119590" cy="1234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586" y="2652283"/>
            <a:ext cx="2392775" cy="1517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8224" y="5527102"/>
            <a:ext cx="2518638" cy="307777"/>
          </a:xfrm>
          <a:prstGeom prst="rect">
            <a:avLst/>
          </a:prstGeom>
          <a:noFill/>
        </p:spPr>
        <p:txBody>
          <a:bodyPr wrap="none" rtlCol="0">
            <a:spAutoFit/>
          </a:bodyPr>
          <a:lstStyle/>
          <a:p>
            <a:r>
              <a:rPr lang="zh-CN" altLang="en-US" sz="1400" dirty="0" smtClean="0"/>
              <a:t>双击指定列，跳转到次级表单</a:t>
            </a:r>
            <a:endParaRPr lang="zh-CN" altLang="en-US" sz="1400" dirty="0"/>
          </a:p>
        </p:txBody>
      </p:sp>
      <p:pic>
        <p:nvPicPr>
          <p:cNvPr id="512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3430940"/>
            <a:ext cx="4351957" cy="2958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5536" y="2282951"/>
            <a:ext cx="877163" cy="369332"/>
          </a:xfrm>
          <a:prstGeom prst="rect">
            <a:avLst/>
          </a:prstGeom>
          <a:noFill/>
        </p:spPr>
        <p:txBody>
          <a:bodyPr wrap="none" rtlCol="0">
            <a:spAutoFit/>
          </a:bodyPr>
          <a:lstStyle/>
          <a:p>
            <a:r>
              <a:rPr lang="zh-CN" altLang="en-US" dirty="0" smtClean="0"/>
              <a:t>效果：</a:t>
            </a:r>
            <a:endParaRPr lang="zh-CN" altLang="en-US" dirty="0"/>
          </a:p>
        </p:txBody>
      </p:sp>
      <p:sp>
        <p:nvSpPr>
          <p:cNvPr id="14" name="右箭头 13"/>
          <p:cNvSpPr/>
          <p:nvPr/>
        </p:nvSpPr>
        <p:spPr>
          <a:xfrm rot="7058246" flipV="1">
            <a:off x="147126" y="4087668"/>
            <a:ext cx="694919" cy="164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4488930" flipV="1">
            <a:off x="1509312" y="4785164"/>
            <a:ext cx="2206810" cy="157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509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事件块总览</a:t>
            </a:r>
            <a:endParaRPr lang="zh-CN" altLang="en-US" dirty="0"/>
          </a:p>
        </p:txBody>
      </p:sp>
      <p:sp>
        <p:nvSpPr>
          <p:cNvPr id="3" name="内容占位符 2"/>
          <p:cNvSpPr>
            <a:spLocks noGrp="1"/>
          </p:cNvSpPr>
          <p:nvPr>
            <p:ph idx="1"/>
          </p:nvPr>
        </p:nvSpPr>
        <p:spPr/>
        <p:txBody>
          <a:bodyPr>
            <a:normAutofit fontScale="92500"/>
          </a:bodyPr>
          <a:lstStyle/>
          <a:p>
            <a:r>
              <a:rPr lang="zh-CN" altLang="en-US" dirty="0"/>
              <a:t>通过事件控制</a:t>
            </a:r>
            <a:r>
              <a:rPr lang="en-US" altLang="zh-CN" dirty="0"/>
              <a:t>ABAP/4</a:t>
            </a:r>
            <a:r>
              <a:rPr lang="zh-CN" altLang="en-US" dirty="0"/>
              <a:t>程序流：</a:t>
            </a:r>
          </a:p>
          <a:p>
            <a:pPr lvl="1"/>
            <a:r>
              <a:rPr lang="en-US" altLang="zh-CN" dirty="0" smtClean="0"/>
              <a:t>ABAP/4</a:t>
            </a:r>
            <a:r>
              <a:rPr lang="zh-CN" altLang="en-US" dirty="0"/>
              <a:t>是事件驱动语言。这意味着通过外部事件控制一般的</a:t>
            </a:r>
            <a:r>
              <a:rPr lang="en-US" altLang="zh-CN" dirty="0"/>
              <a:t>ABAP/4</a:t>
            </a:r>
            <a:r>
              <a:rPr lang="zh-CN" altLang="en-US" dirty="0"/>
              <a:t>程序流。程序的一部分组成过程块，并将该过程块分配到特定的事件</a:t>
            </a:r>
            <a:r>
              <a:rPr lang="zh-CN" altLang="en-US" dirty="0" smtClean="0"/>
              <a:t>。</a:t>
            </a:r>
            <a:endParaRPr lang="en-US" altLang="zh-CN" dirty="0" smtClean="0"/>
          </a:p>
          <a:p>
            <a:r>
              <a:rPr lang="zh-CN" altLang="en-US" dirty="0"/>
              <a:t>定义过程块：</a:t>
            </a:r>
          </a:p>
          <a:p>
            <a:pPr lvl="1"/>
            <a:r>
              <a:rPr lang="zh-CN" altLang="en-US" dirty="0" smtClean="0"/>
              <a:t>可以</a:t>
            </a:r>
            <a:r>
              <a:rPr lang="zh-CN" altLang="en-US" dirty="0"/>
              <a:t>在</a:t>
            </a:r>
            <a:r>
              <a:rPr lang="en-US" altLang="zh-CN" dirty="0"/>
              <a:t>ABAP/4</a:t>
            </a:r>
            <a:r>
              <a:rPr lang="zh-CN" altLang="en-US" dirty="0"/>
              <a:t>中通过使用事件关键字定义过程块。在事件及其事件关键字中对可能的事件关键字进行了说明</a:t>
            </a:r>
            <a:r>
              <a:rPr lang="zh-CN" altLang="en-US" dirty="0" smtClean="0"/>
              <a:t>。</a:t>
            </a:r>
            <a:endParaRPr lang="en-US" altLang="zh-CN" dirty="0" smtClean="0"/>
          </a:p>
          <a:p>
            <a:pPr lvl="1"/>
            <a:r>
              <a:rPr lang="zh-CN" altLang="en-US" dirty="0" smtClean="0"/>
              <a:t>注</a:t>
            </a:r>
            <a:r>
              <a:rPr lang="zh-CN" altLang="en-US" dirty="0"/>
              <a:t>：两个事件关键字之间或事件关键字与</a:t>
            </a:r>
            <a:r>
              <a:rPr lang="en-US" altLang="zh-CN" dirty="0"/>
              <a:t>FORM</a:t>
            </a:r>
            <a:r>
              <a:rPr lang="zh-CN" altLang="en-US" dirty="0"/>
              <a:t>语句之间的所有语句构成过程块。出现事件时，系统将在相应事件关键字之后处理过程块。</a:t>
            </a:r>
            <a:r>
              <a:rPr lang="en-US" altLang="zh-CN" dirty="0"/>
              <a:t>ABAP/4</a:t>
            </a:r>
            <a:r>
              <a:rPr lang="zh-CN" altLang="en-US" dirty="0"/>
              <a:t>报表程序中的所有语句都是过程块或子程序的一部分。</a:t>
            </a:r>
          </a:p>
          <a:p>
            <a:r>
              <a:rPr lang="zh-CN" altLang="en-US" dirty="0"/>
              <a:t>因为通过事件唯一切换执行顺序，所以在程序中过程块的出现</a:t>
            </a:r>
            <a:r>
              <a:rPr lang="zh-CN" altLang="en-US" dirty="0" smtClean="0"/>
              <a:t>顺序</a:t>
            </a:r>
            <a:r>
              <a:rPr lang="zh-CN" altLang="en-US" dirty="0"/>
              <a:t>是没有任何关系的。但是，为了保证可读性，在程序中应该以过程块的执行顺序排列它们。</a:t>
            </a:r>
          </a:p>
          <a:p>
            <a:endParaRPr lang="zh-CN" altLang="en-US" dirty="0"/>
          </a:p>
          <a:p>
            <a:endParaRPr lang="zh-CN" altLang="en-US" dirty="0"/>
          </a:p>
        </p:txBody>
      </p:sp>
    </p:spTree>
    <p:extLst>
      <p:ext uri="{BB962C8B-B14F-4D97-AF65-F5344CB8AC3E}">
        <p14:creationId xmlns:p14="http://schemas.microsoft.com/office/powerpoint/2010/main" val="522877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a:t>
            </a:r>
            <a:r>
              <a:rPr lang="zh-CN" altLang="en-US" dirty="0" smtClean="0"/>
              <a:t>块总览</a:t>
            </a:r>
            <a:endParaRPr lang="zh-CN" altLang="en-US" dirty="0"/>
          </a:p>
        </p:txBody>
      </p:sp>
      <p:grpSp>
        <p:nvGrpSpPr>
          <p:cNvPr id="20" name="组合 19"/>
          <p:cNvGrpSpPr/>
          <p:nvPr/>
        </p:nvGrpSpPr>
        <p:grpSpPr>
          <a:xfrm>
            <a:off x="607346" y="3217224"/>
            <a:ext cx="1728688" cy="866775"/>
            <a:chOff x="827088" y="4149725"/>
            <a:chExt cx="1076325" cy="866775"/>
          </a:xfrm>
        </p:grpSpPr>
        <p:sp>
          <p:nvSpPr>
            <p:cNvPr id="4" name="AutoShape 33"/>
            <p:cNvSpPr>
              <a:spLocks noChangeArrowheads="1"/>
            </p:cNvSpPr>
            <p:nvPr/>
          </p:nvSpPr>
          <p:spPr bwMode="auto">
            <a:xfrm>
              <a:off x="827088" y="4149725"/>
              <a:ext cx="1076325" cy="866775"/>
            </a:xfrm>
            <a:prstGeom prst="roundRect">
              <a:avLst>
                <a:gd name="adj" fmla="val 10000"/>
              </a:avLst>
            </a:prstGeom>
            <a:solidFill>
              <a:srgbClr val="FFFF00"/>
            </a:solidFill>
            <a:ln w="19050">
              <a:solidFill>
                <a:srgbClr val="000000"/>
              </a:solidFill>
              <a:round/>
              <a:headEnd/>
              <a:tailEnd/>
            </a:ln>
          </p:spPr>
          <p:txBody>
            <a:bodyPr/>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algn="ctr" eaLnBrk="1" hangingPunct="1"/>
              <a:endParaRPr lang="zh-CN" altLang="en-US" sz="1400"/>
            </a:p>
          </p:txBody>
        </p:sp>
        <p:sp>
          <p:nvSpPr>
            <p:cNvPr id="5" name="Rectangle 34"/>
            <p:cNvSpPr>
              <a:spLocks noChangeArrowheads="1"/>
            </p:cNvSpPr>
            <p:nvPr/>
          </p:nvSpPr>
          <p:spPr bwMode="auto">
            <a:xfrm>
              <a:off x="900113" y="4293096"/>
              <a:ext cx="933450" cy="544017"/>
            </a:xfrm>
            <a:prstGeom prst="rect">
              <a:avLst/>
            </a:prstGeom>
            <a:solidFill>
              <a:srgbClr val="FFFFFF"/>
            </a:solidFill>
            <a:ln w="9525">
              <a:solidFill>
                <a:srgbClr val="000000"/>
              </a:solidFill>
              <a:miter lim="800000"/>
              <a:headEnd/>
              <a:tailEnd/>
            </a:ln>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algn="ctr"/>
              <a:r>
                <a:rPr lang="zh-CN" altLang="ko-KR" sz="1400" dirty="0" smtClean="0">
                  <a:latin typeface="Batang" pitchFamily="18" charset="-127"/>
                </a:rPr>
                <a:t>SELECTION</a:t>
              </a:r>
              <a:r>
                <a:rPr lang="zh-CN" altLang="ko-KR" sz="1400" dirty="0">
                  <a:latin typeface="Batang" pitchFamily="18" charset="-127"/>
                </a:rPr>
                <a:t>-SCREEN</a:t>
              </a:r>
              <a:endParaRPr lang="zh-CN" altLang="ko-KR" sz="1400" dirty="0"/>
            </a:p>
          </p:txBody>
        </p:sp>
      </p:grpSp>
      <p:sp>
        <p:nvSpPr>
          <p:cNvPr id="6" name="Line 32"/>
          <p:cNvSpPr>
            <a:spLocks noChangeShapeType="1"/>
          </p:cNvSpPr>
          <p:nvPr/>
        </p:nvSpPr>
        <p:spPr bwMode="auto">
          <a:xfrm flipH="1">
            <a:off x="1070896" y="4100718"/>
            <a:ext cx="73025" cy="576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 name="组合 20"/>
          <p:cNvGrpSpPr/>
          <p:nvPr/>
        </p:nvGrpSpPr>
        <p:grpSpPr>
          <a:xfrm>
            <a:off x="639096" y="4676981"/>
            <a:ext cx="1728688" cy="866775"/>
            <a:chOff x="755650" y="5589588"/>
            <a:chExt cx="1152525" cy="866775"/>
          </a:xfrm>
        </p:grpSpPr>
        <p:sp>
          <p:nvSpPr>
            <p:cNvPr id="7" name="AutoShape 37"/>
            <p:cNvSpPr>
              <a:spLocks noChangeArrowheads="1"/>
            </p:cNvSpPr>
            <p:nvPr/>
          </p:nvSpPr>
          <p:spPr bwMode="auto">
            <a:xfrm>
              <a:off x="755650" y="5589588"/>
              <a:ext cx="1152525" cy="866775"/>
            </a:xfrm>
            <a:prstGeom prst="roundRect">
              <a:avLst>
                <a:gd name="adj" fmla="val 10000"/>
              </a:avLst>
            </a:prstGeom>
            <a:solidFill>
              <a:srgbClr val="FFFF00"/>
            </a:solidFill>
            <a:ln w="19050">
              <a:solidFill>
                <a:srgbClr val="000000"/>
              </a:solidFill>
              <a:round/>
              <a:headEnd/>
              <a:tailEnd/>
            </a:ln>
          </p:spPr>
          <p:txBody>
            <a:bodyPr/>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algn="ctr" eaLnBrk="1" hangingPunct="1"/>
              <a:endParaRPr lang="zh-CN" altLang="en-US" sz="1400"/>
            </a:p>
          </p:txBody>
        </p:sp>
        <p:sp>
          <p:nvSpPr>
            <p:cNvPr id="8" name="Rectangle 39"/>
            <p:cNvSpPr>
              <a:spLocks noChangeArrowheads="1"/>
            </p:cNvSpPr>
            <p:nvPr/>
          </p:nvSpPr>
          <p:spPr bwMode="auto">
            <a:xfrm>
              <a:off x="835109" y="5696743"/>
              <a:ext cx="998271" cy="612577"/>
            </a:xfrm>
            <a:prstGeom prst="rect">
              <a:avLst/>
            </a:prstGeom>
            <a:solidFill>
              <a:srgbClr val="FFFBF0"/>
            </a:solidFill>
            <a:ln w="9525">
              <a:solidFill>
                <a:srgbClr val="000000"/>
              </a:solidFill>
              <a:miter lim="800000"/>
              <a:headEnd/>
              <a:tailEnd/>
            </a:ln>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algn="ctr"/>
              <a:r>
                <a:rPr lang="zh-CN" altLang="ko-KR" sz="1400" dirty="0">
                  <a:latin typeface="Batang" pitchFamily="18" charset="-127"/>
                </a:rPr>
                <a:t>BASIC </a:t>
              </a:r>
              <a:r>
                <a:rPr lang="zh-CN" altLang="ko-KR" sz="1400" dirty="0" smtClean="0">
                  <a:latin typeface="Batang" pitchFamily="18" charset="-127"/>
                </a:rPr>
                <a:t>LIST</a:t>
              </a:r>
              <a:endParaRPr lang="zh-CN" altLang="ko-KR" sz="1400" dirty="0"/>
            </a:p>
          </p:txBody>
        </p:sp>
      </p:grpSp>
      <p:sp>
        <p:nvSpPr>
          <p:cNvPr id="9" name="Rectangle 42"/>
          <p:cNvSpPr>
            <a:spLocks noChangeArrowheads="1"/>
          </p:cNvSpPr>
          <p:nvPr/>
        </p:nvSpPr>
        <p:spPr bwMode="auto">
          <a:xfrm>
            <a:off x="1202000" y="4184127"/>
            <a:ext cx="1657350" cy="4094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r>
              <a:rPr lang="zh-CN" altLang="ko-KR" sz="1000" dirty="0">
                <a:latin typeface="Batang" pitchFamily="18" charset="-127"/>
              </a:rPr>
              <a:t>START-OF-SELECTION.</a:t>
            </a:r>
            <a:endParaRPr lang="zh-CN" altLang="ko-KR" sz="900" dirty="0"/>
          </a:p>
          <a:p>
            <a:r>
              <a:rPr lang="zh-CN" altLang="en-US" sz="1000" dirty="0">
                <a:latin typeface="Batang" pitchFamily="18" charset="-127"/>
              </a:rPr>
              <a:t>对</a:t>
            </a:r>
            <a:r>
              <a:rPr lang="ko-KR" altLang="zh-CN" sz="1000" dirty="0">
                <a:latin typeface="Batang" pitchFamily="18" charset="-127"/>
              </a:rPr>
              <a:t> </a:t>
            </a:r>
            <a:r>
              <a:rPr lang="zh-CN" altLang="ko-KR" sz="1000" dirty="0">
                <a:latin typeface="Batang" pitchFamily="18" charset="-127"/>
              </a:rPr>
              <a:t>DATA</a:t>
            </a:r>
            <a:r>
              <a:rPr lang="en-US" altLang="zh-CN" sz="1000" dirty="0">
                <a:latin typeface="Batang" pitchFamily="18" charset="-127"/>
              </a:rPr>
              <a:t> </a:t>
            </a:r>
            <a:r>
              <a:rPr lang="zh-CN" altLang="en-US" sz="1000" dirty="0">
                <a:latin typeface="Batang" pitchFamily="18" charset="-127"/>
              </a:rPr>
              <a:t>进行处理</a:t>
            </a:r>
            <a:endParaRPr lang="ko-KR" altLang="zh-CN" dirty="0"/>
          </a:p>
        </p:txBody>
      </p:sp>
      <p:sp>
        <p:nvSpPr>
          <p:cNvPr id="10" name="Rectangle 45"/>
          <p:cNvSpPr>
            <a:spLocks noChangeArrowheads="1"/>
          </p:cNvSpPr>
          <p:nvPr/>
        </p:nvSpPr>
        <p:spPr bwMode="auto">
          <a:xfrm>
            <a:off x="573319" y="5543756"/>
            <a:ext cx="1760209" cy="4156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r>
              <a:rPr lang="zh-CN" altLang="ko-KR" sz="1000">
                <a:latin typeface="Batang" pitchFamily="18" charset="-127"/>
              </a:rPr>
              <a:t>TOP-OF-PAGE.</a:t>
            </a:r>
            <a:endParaRPr lang="zh-CN" altLang="ko-KR" sz="900"/>
          </a:p>
          <a:p>
            <a:r>
              <a:rPr lang="zh-CN" altLang="ko-KR" sz="1000">
                <a:latin typeface="Batang" pitchFamily="18" charset="-127"/>
              </a:rPr>
              <a:t>END-OF-SELECTION.</a:t>
            </a:r>
            <a:r>
              <a:rPr lang="zh-CN" altLang="en-US" sz="1000">
                <a:latin typeface="Batang" pitchFamily="18" charset="-127"/>
              </a:rPr>
              <a:t>使用</a:t>
            </a:r>
            <a:endParaRPr lang="ko-KR" altLang="zh-CN"/>
          </a:p>
        </p:txBody>
      </p:sp>
      <p:sp>
        <p:nvSpPr>
          <p:cNvPr id="12" name="Rectangle 50"/>
          <p:cNvSpPr>
            <a:spLocks noChangeArrowheads="1"/>
          </p:cNvSpPr>
          <p:nvPr/>
        </p:nvSpPr>
        <p:spPr bwMode="auto">
          <a:xfrm>
            <a:off x="2836124" y="5124817"/>
            <a:ext cx="1655763" cy="431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r>
              <a:rPr lang="zh-CN" altLang="ko-KR" sz="1000" dirty="0">
                <a:latin typeface="Batang" pitchFamily="18" charset="-127"/>
              </a:rPr>
              <a:t>AT USER-COMMAND.</a:t>
            </a:r>
            <a:endParaRPr lang="zh-CN" altLang="ko-KR" sz="900" dirty="0"/>
          </a:p>
          <a:p>
            <a:r>
              <a:rPr lang="zh-CN" altLang="ko-KR" sz="1000" dirty="0">
                <a:latin typeface="Batang" pitchFamily="18" charset="-127"/>
              </a:rPr>
              <a:t>AT LINE-SELECTION.</a:t>
            </a:r>
            <a:endParaRPr lang="zh-CN" altLang="ko-KR" dirty="0"/>
          </a:p>
        </p:txBody>
      </p:sp>
      <p:grpSp>
        <p:nvGrpSpPr>
          <p:cNvPr id="22" name="组合 21"/>
          <p:cNvGrpSpPr/>
          <p:nvPr/>
        </p:nvGrpSpPr>
        <p:grpSpPr>
          <a:xfrm>
            <a:off x="4959928" y="4834395"/>
            <a:ext cx="1733436" cy="790575"/>
            <a:chOff x="4932363" y="5373688"/>
            <a:chExt cx="1076325" cy="790575"/>
          </a:xfrm>
        </p:grpSpPr>
        <p:sp>
          <p:nvSpPr>
            <p:cNvPr id="13" name="AutoShape 53"/>
            <p:cNvSpPr>
              <a:spLocks noChangeArrowheads="1"/>
            </p:cNvSpPr>
            <p:nvPr/>
          </p:nvSpPr>
          <p:spPr bwMode="auto">
            <a:xfrm>
              <a:off x="4932363" y="5373688"/>
              <a:ext cx="1076325" cy="790575"/>
            </a:xfrm>
            <a:prstGeom prst="roundRect">
              <a:avLst>
                <a:gd name="adj" fmla="val 10000"/>
              </a:avLst>
            </a:prstGeom>
            <a:solidFill>
              <a:srgbClr val="FFFF00"/>
            </a:solidFill>
            <a:ln w="19050">
              <a:solidFill>
                <a:srgbClr val="000000"/>
              </a:solidFill>
              <a:round/>
              <a:headEnd/>
              <a:tailEnd/>
            </a:ln>
          </p:spPr>
          <p:txBody>
            <a:bodyPr/>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eaLnBrk="1" hangingPunct="1"/>
              <a:endParaRPr lang="zh-CN" altLang="en-US"/>
            </a:p>
          </p:txBody>
        </p:sp>
        <p:sp>
          <p:nvSpPr>
            <p:cNvPr id="14" name="Rectangle 55"/>
            <p:cNvSpPr>
              <a:spLocks noChangeArrowheads="1"/>
            </p:cNvSpPr>
            <p:nvPr/>
          </p:nvSpPr>
          <p:spPr bwMode="auto">
            <a:xfrm>
              <a:off x="5010244" y="5495000"/>
              <a:ext cx="930892" cy="547950"/>
            </a:xfrm>
            <a:prstGeom prst="rect">
              <a:avLst/>
            </a:prstGeom>
            <a:solidFill>
              <a:srgbClr val="FFFBF0"/>
            </a:solidFill>
            <a:ln w="9525">
              <a:solidFill>
                <a:srgbClr val="000000"/>
              </a:solidFill>
              <a:miter lim="800000"/>
              <a:headEnd/>
              <a:tailEnd/>
            </a:ln>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algn="ctr"/>
              <a:r>
                <a:rPr lang="zh-CN" altLang="ko-KR" sz="1400" dirty="0">
                  <a:latin typeface="Batang" pitchFamily="18" charset="-127"/>
                </a:rPr>
                <a:t>SECONDARY LIST</a:t>
              </a:r>
              <a:endParaRPr lang="zh-CN" altLang="ko-KR" sz="1400" dirty="0"/>
            </a:p>
          </p:txBody>
        </p:sp>
      </p:grpSp>
      <p:grpSp>
        <p:nvGrpSpPr>
          <p:cNvPr id="19" name="组合 18"/>
          <p:cNvGrpSpPr/>
          <p:nvPr/>
        </p:nvGrpSpPr>
        <p:grpSpPr>
          <a:xfrm>
            <a:off x="707287" y="1774684"/>
            <a:ext cx="1723926" cy="866775"/>
            <a:chOff x="831850" y="2395924"/>
            <a:chExt cx="1076325" cy="866775"/>
          </a:xfrm>
        </p:grpSpPr>
        <p:sp>
          <p:nvSpPr>
            <p:cNvPr id="16" name="AutoShape 33"/>
            <p:cNvSpPr>
              <a:spLocks noChangeArrowheads="1"/>
            </p:cNvSpPr>
            <p:nvPr/>
          </p:nvSpPr>
          <p:spPr bwMode="auto">
            <a:xfrm>
              <a:off x="831850" y="2395924"/>
              <a:ext cx="1076325" cy="866775"/>
            </a:xfrm>
            <a:prstGeom prst="roundRect">
              <a:avLst>
                <a:gd name="adj" fmla="val 10000"/>
              </a:avLst>
            </a:prstGeom>
            <a:solidFill>
              <a:srgbClr val="FFFF00"/>
            </a:solidFill>
            <a:ln w="19050">
              <a:solidFill>
                <a:srgbClr val="000000"/>
              </a:solidFill>
              <a:round/>
              <a:headEnd/>
              <a:tailEnd/>
            </a:ln>
          </p:spPr>
          <p:txBody>
            <a:bodyPr/>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algn="ctr" eaLnBrk="1" hangingPunct="1"/>
              <a:endParaRPr lang="zh-CN" altLang="en-US" sz="1400"/>
            </a:p>
          </p:txBody>
        </p:sp>
        <p:sp>
          <p:nvSpPr>
            <p:cNvPr id="18" name="Rectangle 34"/>
            <p:cNvSpPr>
              <a:spLocks noChangeArrowheads="1"/>
            </p:cNvSpPr>
            <p:nvPr/>
          </p:nvSpPr>
          <p:spPr bwMode="auto">
            <a:xfrm>
              <a:off x="903287" y="2564904"/>
              <a:ext cx="933450" cy="576064"/>
            </a:xfrm>
            <a:prstGeom prst="rect">
              <a:avLst/>
            </a:prstGeom>
            <a:solidFill>
              <a:srgbClr val="FFFFFF"/>
            </a:solidFill>
            <a:ln w="9525">
              <a:solidFill>
                <a:srgbClr val="000000"/>
              </a:solidFill>
              <a:miter lim="800000"/>
              <a:headEnd/>
              <a:tailEnd/>
            </a:ln>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algn="ctr"/>
              <a:r>
                <a:rPr lang="en-US" altLang="zh-CN" sz="1400" dirty="0"/>
                <a:t>T-code</a:t>
              </a:r>
              <a:endParaRPr lang="zh-CN" altLang="ko-KR" sz="1400" dirty="0"/>
            </a:p>
          </p:txBody>
        </p:sp>
      </p:grpSp>
      <p:sp>
        <p:nvSpPr>
          <p:cNvPr id="23" name="Line 32"/>
          <p:cNvSpPr>
            <a:spLocks noChangeShapeType="1"/>
          </p:cNvSpPr>
          <p:nvPr/>
        </p:nvSpPr>
        <p:spPr bwMode="auto">
          <a:xfrm flipH="1">
            <a:off x="1394744" y="2641460"/>
            <a:ext cx="72183" cy="576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Rectangle 42"/>
          <p:cNvSpPr>
            <a:spLocks noChangeArrowheads="1"/>
          </p:cNvSpPr>
          <p:nvPr/>
        </p:nvSpPr>
        <p:spPr bwMode="auto">
          <a:xfrm>
            <a:off x="1576220" y="2714979"/>
            <a:ext cx="3715860" cy="4292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r>
              <a:rPr lang="en-US" altLang="zh-CN" sz="1000" dirty="0" smtClean="0">
                <a:latin typeface="Batang" pitchFamily="18" charset="-127"/>
              </a:rPr>
              <a:t>INITIALIZATION</a:t>
            </a:r>
            <a:r>
              <a:rPr lang="zh-CN" altLang="en-US" sz="1000" dirty="0" smtClean="0">
                <a:latin typeface="Batang" pitchFamily="18" charset="-127"/>
              </a:rPr>
              <a:t>（初始化处理）</a:t>
            </a:r>
            <a:endParaRPr lang="en-US" altLang="zh-CN" sz="1000" dirty="0" smtClean="0">
              <a:latin typeface="Batang" pitchFamily="18" charset="-127"/>
            </a:endParaRPr>
          </a:p>
          <a:p>
            <a:r>
              <a:rPr lang="en-US" altLang="ko-KR" sz="1000" dirty="0" smtClean="0">
                <a:latin typeface="Batang" pitchFamily="18" charset="-127"/>
              </a:rPr>
              <a:t>AT SELECTION-SCREEN OUTPUT</a:t>
            </a:r>
            <a:r>
              <a:rPr lang="zh-CN" altLang="en-US" sz="1000" dirty="0" smtClean="0">
                <a:latin typeface="Batang" pitchFamily="18" charset="-127"/>
              </a:rPr>
              <a:t>（选择屏幕属性设置）</a:t>
            </a:r>
            <a:endParaRPr lang="ko-KR" altLang="zh-CN" dirty="0"/>
          </a:p>
        </p:txBody>
      </p:sp>
      <p:grpSp>
        <p:nvGrpSpPr>
          <p:cNvPr id="42" name="组合 41"/>
          <p:cNvGrpSpPr/>
          <p:nvPr/>
        </p:nvGrpSpPr>
        <p:grpSpPr>
          <a:xfrm>
            <a:off x="2431212" y="3369532"/>
            <a:ext cx="845388" cy="612325"/>
            <a:chOff x="2431212" y="3369532"/>
            <a:chExt cx="845388" cy="612325"/>
          </a:xfrm>
        </p:grpSpPr>
        <p:sp>
          <p:nvSpPr>
            <p:cNvPr id="31" name="Line 32"/>
            <p:cNvSpPr>
              <a:spLocks noChangeShapeType="1"/>
            </p:cNvSpPr>
            <p:nvPr/>
          </p:nvSpPr>
          <p:spPr bwMode="auto">
            <a:xfrm flipH="1">
              <a:off x="2431212" y="3972920"/>
              <a:ext cx="84538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6" name="肘形连接符 35"/>
            <p:cNvCxnSpPr/>
            <p:nvPr/>
          </p:nvCxnSpPr>
          <p:spPr>
            <a:xfrm rot="16200000" flipH="1">
              <a:off x="2970436" y="3675694"/>
              <a:ext cx="612325" cy="1"/>
            </a:xfrm>
            <a:prstGeom prst="bentConnector3">
              <a:avLst/>
            </a:prstGeom>
            <a:ln w="19050"/>
          </p:spPr>
          <p:style>
            <a:lnRef idx="1">
              <a:schemeClr val="dk1"/>
            </a:lnRef>
            <a:fillRef idx="0">
              <a:schemeClr val="dk1"/>
            </a:fillRef>
            <a:effectRef idx="0">
              <a:schemeClr val="dk1"/>
            </a:effectRef>
            <a:fontRef idx="minor">
              <a:schemeClr val="tx1"/>
            </a:fontRef>
          </p:style>
        </p:cxnSp>
        <p:cxnSp>
          <p:nvCxnSpPr>
            <p:cNvPr id="39" name="肘形连接符 38"/>
            <p:cNvCxnSpPr/>
            <p:nvPr/>
          </p:nvCxnSpPr>
          <p:spPr>
            <a:xfrm rot="10800000">
              <a:off x="2442101" y="3369538"/>
              <a:ext cx="834499" cy="2"/>
            </a:xfrm>
            <a:prstGeom prst="bentConnector3">
              <a:avLst/>
            </a:prstGeom>
            <a:ln w="19050"/>
          </p:spPr>
          <p:style>
            <a:lnRef idx="1">
              <a:schemeClr val="dk1"/>
            </a:lnRef>
            <a:fillRef idx="0">
              <a:schemeClr val="dk1"/>
            </a:fillRef>
            <a:effectRef idx="0">
              <a:schemeClr val="dk1"/>
            </a:effectRef>
            <a:fontRef idx="minor">
              <a:schemeClr val="tx1"/>
            </a:fontRef>
          </p:style>
        </p:cxnSp>
      </p:grpSp>
      <p:sp>
        <p:nvSpPr>
          <p:cNvPr id="43" name="Rectangle 42"/>
          <p:cNvSpPr>
            <a:spLocks noChangeArrowheads="1"/>
          </p:cNvSpPr>
          <p:nvPr/>
        </p:nvSpPr>
        <p:spPr bwMode="auto">
          <a:xfrm>
            <a:off x="3434150" y="3435999"/>
            <a:ext cx="3586122" cy="4292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r>
              <a:rPr lang="en-US" altLang="zh-CN" sz="1000" dirty="0" smtClean="0">
                <a:latin typeface="Batang" pitchFamily="18" charset="-127"/>
              </a:rPr>
              <a:t>AT SELECTION-SCREEN</a:t>
            </a:r>
            <a:r>
              <a:rPr lang="zh-CN" altLang="en-US" sz="1000" dirty="0" smtClean="0">
                <a:latin typeface="Batang" pitchFamily="18" charset="-127"/>
              </a:rPr>
              <a:t>（选择屏幕的输入）</a:t>
            </a:r>
            <a:endParaRPr lang="en-US" altLang="zh-CN" sz="1000" dirty="0" smtClean="0">
              <a:latin typeface="Batang" pitchFamily="18" charset="-127"/>
            </a:endParaRPr>
          </a:p>
          <a:p>
            <a:r>
              <a:rPr lang="en-US" altLang="ko-KR" sz="1000" dirty="0" smtClean="0">
                <a:latin typeface="Batang" pitchFamily="18" charset="-127"/>
              </a:rPr>
              <a:t>AT SELECTION-SCREEN OUTPUT</a:t>
            </a:r>
            <a:r>
              <a:rPr lang="zh-CN" altLang="en-US" sz="1000" dirty="0" smtClean="0">
                <a:latin typeface="Batang" pitchFamily="18" charset="-127"/>
              </a:rPr>
              <a:t>（选择屏幕属性设置）</a:t>
            </a:r>
            <a:endParaRPr lang="ko-KR" altLang="zh-CN" dirty="0"/>
          </a:p>
        </p:txBody>
      </p:sp>
      <p:sp>
        <p:nvSpPr>
          <p:cNvPr id="44" name="Rectangle 50"/>
          <p:cNvSpPr>
            <a:spLocks noChangeArrowheads="1"/>
          </p:cNvSpPr>
          <p:nvPr/>
        </p:nvSpPr>
        <p:spPr bwMode="auto">
          <a:xfrm>
            <a:off x="4701008" y="4466481"/>
            <a:ext cx="3320408" cy="3112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0" bIns="0"/>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eaLnBrk="1" hangingPunct="1"/>
            <a:r>
              <a:rPr lang="en-US" altLang="zh-CN" sz="1000" dirty="0"/>
              <a:t>TOP-OF-PAGE DURING LINE SELECTION. </a:t>
            </a:r>
            <a:r>
              <a:rPr lang="zh-CN" altLang="en-US" sz="1000" dirty="0"/>
              <a:t>使用</a:t>
            </a:r>
            <a:endParaRPr lang="ko-KR" altLang="en-US" sz="1000" dirty="0"/>
          </a:p>
        </p:txBody>
      </p:sp>
      <p:sp>
        <p:nvSpPr>
          <p:cNvPr id="11" name="Line 48"/>
          <p:cNvSpPr>
            <a:spLocks noChangeShapeType="1"/>
          </p:cNvSpPr>
          <p:nvPr/>
        </p:nvSpPr>
        <p:spPr bwMode="auto">
          <a:xfrm flipV="1">
            <a:off x="2192394" y="5088044"/>
            <a:ext cx="2943225" cy="95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80842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程序基本内容</a:t>
            </a:r>
            <a:endParaRPr lang="zh-CN" altLang="en-US" dirty="0"/>
          </a:p>
        </p:txBody>
      </p:sp>
      <p:sp>
        <p:nvSpPr>
          <p:cNvPr id="3" name="内容占位符 2"/>
          <p:cNvSpPr>
            <a:spLocks noGrp="1"/>
          </p:cNvSpPr>
          <p:nvPr>
            <p:ph idx="1"/>
          </p:nvPr>
        </p:nvSpPr>
        <p:spPr/>
        <p:txBody>
          <a:bodyPr/>
          <a:lstStyle/>
          <a:p>
            <a:r>
              <a:rPr lang="en-US" altLang="zh-CN" dirty="0" smtClean="0"/>
              <a:t>REPORT</a:t>
            </a:r>
            <a:r>
              <a:rPr lang="zh-CN" altLang="en-US" dirty="0" smtClean="0"/>
              <a:t>程序第一行有效代码必须为</a:t>
            </a:r>
            <a:r>
              <a:rPr lang="en-US" altLang="zh-CN" dirty="0" smtClean="0"/>
              <a:t>REPORT</a:t>
            </a:r>
            <a:r>
              <a:rPr lang="zh-CN" altLang="en-US" dirty="0" smtClean="0"/>
              <a:t> </a:t>
            </a:r>
            <a:r>
              <a:rPr lang="en-US" altLang="zh-CN" dirty="0" smtClean="0"/>
              <a:t>&lt;</a:t>
            </a:r>
            <a:r>
              <a:rPr lang="zh-CN" altLang="en-US" dirty="0" smtClean="0"/>
              <a:t>程序名</a:t>
            </a:r>
            <a:r>
              <a:rPr lang="en-US" altLang="zh-CN" dirty="0" smtClean="0"/>
              <a:t>&gt;</a:t>
            </a:r>
            <a:r>
              <a:rPr lang="en-US" altLang="zh-CN" dirty="0"/>
              <a:t>.</a:t>
            </a:r>
            <a:endParaRPr lang="en-US" altLang="zh-CN" dirty="0" smtClean="0"/>
          </a:p>
          <a:p>
            <a:pPr lvl="1"/>
            <a:r>
              <a:rPr lang="en-US" altLang="zh-CN" dirty="0" smtClean="0"/>
              <a:t>REPORT </a:t>
            </a:r>
            <a:r>
              <a:rPr lang="en-US" altLang="zh-CN" dirty="0" err="1" smtClean="0"/>
              <a:t>report</a:t>
            </a:r>
            <a:r>
              <a:rPr lang="en-US" altLang="zh-CN" dirty="0" smtClean="0"/>
              <a:t> id.</a:t>
            </a:r>
          </a:p>
          <a:p>
            <a:r>
              <a:rPr lang="zh-CN" altLang="en-US" dirty="0"/>
              <a:t>后缀</a:t>
            </a:r>
            <a:endParaRPr lang="en-US" altLang="zh-CN" dirty="0" smtClean="0"/>
          </a:p>
          <a:p>
            <a:pPr lvl="1"/>
            <a:r>
              <a:rPr lang="en-US" altLang="zh-CN" dirty="0" smtClean="0"/>
              <a:t>NO STANDARD PAGE HEADING  “</a:t>
            </a:r>
            <a:r>
              <a:rPr lang="zh-CN" altLang="en-US" dirty="0" smtClean="0"/>
              <a:t>隐藏标准表头</a:t>
            </a:r>
            <a:endParaRPr lang="en-US" altLang="zh-CN" dirty="0" smtClean="0"/>
          </a:p>
          <a:p>
            <a:pPr lvl="1"/>
            <a:r>
              <a:rPr lang="en-US" altLang="zh-CN" dirty="0" smtClean="0"/>
              <a:t>LINE-COUNT </a:t>
            </a:r>
            <a:r>
              <a:rPr lang="en-US" altLang="zh-CN" dirty="0" err="1" smtClean="0"/>
              <a:t>lcount</a:t>
            </a:r>
            <a:r>
              <a:rPr lang="en-US" altLang="zh-CN" dirty="0" smtClean="0"/>
              <a:t>  “</a:t>
            </a:r>
            <a:r>
              <a:rPr lang="zh-CN" altLang="en-US" dirty="0" smtClean="0"/>
              <a:t>每行宽度</a:t>
            </a:r>
            <a:endParaRPr lang="en-US" altLang="zh-CN" dirty="0" smtClean="0"/>
          </a:p>
          <a:p>
            <a:pPr lvl="1"/>
            <a:r>
              <a:rPr lang="en-US" altLang="zh-CN" dirty="0" smtClean="0"/>
              <a:t>LINE-SIZE </a:t>
            </a:r>
            <a:r>
              <a:rPr lang="en-US" altLang="zh-CN" dirty="0" err="1" smtClean="0"/>
              <a:t>lsize</a:t>
            </a:r>
            <a:r>
              <a:rPr lang="en-US" altLang="zh-CN" dirty="0" smtClean="0"/>
              <a:t>  “</a:t>
            </a:r>
            <a:r>
              <a:rPr lang="zh-CN" altLang="en-US" dirty="0" smtClean="0"/>
              <a:t>每页行数</a:t>
            </a:r>
            <a:endParaRPr lang="en-US" altLang="zh-CN" dirty="0" smtClean="0"/>
          </a:p>
          <a:p>
            <a:pPr lvl="1"/>
            <a:r>
              <a:rPr lang="en-US" altLang="zh-CN" dirty="0" smtClean="0"/>
              <a:t>MESSAGE-ID mid  “</a:t>
            </a:r>
            <a:r>
              <a:rPr lang="zh-CN" altLang="en-US" dirty="0" smtClean="0"/>
              <a:t>消息类</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581128"/>
            <a:ext cx="5638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71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程序的模块化</a:t>
            </a:r>
            <a:endParaRPr lang="zh-CN" altLang="en-US" dirty="0"/>
          </a:p>
        </p:txBody>
      </p:sp>
      <p:sp>
        <p:nvSpPr>
          <p:cNvPr id="3" name="内容占位符 2"/>
          <p:cNvSpPr>
            <a:spLocks noGrp="1"/>
          </p:cNvSpPr>
          <p:nvPr>
            <p:ph idx="1"/>
          </p:nvPr>
        </p:nvSpPr>
        <p:spPr>
          <a:xfrm>
            <a:off x="457200" y="1600200"/>
            <a:ext cx="8229600" cy="4997152"/>
          </a:xfrm>
        </p:spPr>
        <p:txBody>
          <a:bodyPr>
            <a:normAutofit lnSpcReduction="10000"/>
          </a:bodyPr>
          <a:lstStyle/>
          <a:p>
            <a:r>
              <a:rPr lang="en-US" altLang="zh-CN" dirty="0" smtClean="0"/>
              <a:t>INCLUDE … </a:t>
            </a:r>
          </a:p>
          <a:p>
            <a:pPr lvl="1"/>
            <a:r>
              <a:rPr lang="zh-CN" altLang="en-US" dirty="0"/>
              <a:t>包含</a:t>
            </a:r>
            <a:r>
              <a:rPr lang="zh-CN" altLang="en-US" dirty="0" smtClean="0"/>
              <a:t>程序。包含程序不能被单独调用，必须被其他程序包含，相当于此程序代码完全复制在当前程序中。</a:t>
            </a:r>
            <a:endParaRPr lang="en-US" altLang="zh-CN" dirty="0" smtClean="0"/>
          </a:p>
          <a:p>
            <a:pPr lvl="1"/>
            <a:r>
              <a:rPr lang="zh-CN" altLang="en-US" smtClean="0"/>
              <a:t>注意声明部分与包含程序的位置。</a:t>
            </a:r>
            <a:endParaRPr lang="en-US" altLang="zh-CN" dirty="0" smtClean="0"/>
          </a:p>
          <a:p>
            <a:pPr lvl="2"/>
            <a:r>
              <a:rPr lang="en-US" altLang="zh-CN" dirty="0" smtClean="0"/>
              <a:t>INCLUDE …TOP.</a:t>
            </a:r>
          </a:p>
          <a:p>
            <a:pPr lvl="2"/>
            <a:r>
              <a:rPr lang="en-US" altLang="zh-CN" dirty="0" smtClean="0"/>
              <a:t>INCLUDE …FORM.</a:t>
            </a:r>
          </a:p>
          <a:p>
            <a:r>
              <a:rPr lang="en-US" altLang="zh-CN" dirty="0" smtClean="0"/>
              <a:t>PERFORM / FORM </a:t>
            </a:r>
          </a:p>
          <a:p>
            <a:pPr lvl="1"/>
            <a:r>
              <a:rPr lang="en-US" altLang="zh-CN" dirty="0" smtClean="0"/>
              <a:t>Subroutines</a:t>
            </a:r>
            <a:r>
              <a:rPr lang="zh-CN" altLang="en-US" dirty="0" smtClean="0"/>
              <a:t>，子程序，子例程，在程序中形成重用模块，可以进行多次重复调用。</a:t>
            </a:r>
            <a:endParaRPr lang="en-US" altLang="zh-CN" dirty="0" smtClean="0"/>
          </a:p>
          <a:p>
            <a:pPr lvl="1"/>
            <a:r>
              <a:rPr lang="zh-CN" altLang="en-US" dirty="0" smtClean="0"/>
              <a:t>对子程序的调用</a:t>
            </a:r>
            <a:endParaRPr lang="en-US" altLang="zh-CN" dirty="0" smtClean="0"/>
          </a:p>
          <a:p>
            <a:pPr lvl="2"/>
            <a:r>
              <a:rPr lang="en-US" altLang="zh-CN" dirty="0" smtClean="0"/>
              <a:t>PERFORM &lt;</a:t>
            </a:r>
            <a:r>
              <a:rPr lang="zh-CN" altLang="en-US" dirty="0" smtClean="0"/>
              <a:t>子程序名称</a:t>
            </a:r>
            <a:r>
              <a:rPr lang="en-US" altLang="zh-CN" dirty="0" smtClean="0"/>
              <a:t>&gt; </a:t>
            </a:r>
            <a:r>
              <a:rPr lang="en-US" altLang="zh-CN" dirty="0"/>
              <a:t>TABLES … </a:t>
            </a:r>
            <a:r>
              <a:rPr lang="en-US" altLang="zh-CN" dirty="0" smtClean="0"/>
              <a:t>USING …. CHANGING … .</a:t>
            </a:r>
          </a:p>
          <a:p>
            <a:pPr lvl="1"/>
            <a:r>
              <a:rPr lang="zh-CN" altLang="en-US" dirty="0" smtClean="0"/>
              <a:t>子程序代码块</a:t>
            </a:r>
            <a:endParaRPr lang="en-US" altLang="zh-CN" dirty="0" smtClean="0"/>
          </a:p>
          <a:p>
            <a:pPr lvl="2"/>
            <a:r>
              <a:rPr lang="en-US" altLang="zh-CN" dirty="0" smtClean="0"/>
              <a:t>FORM &lt;</a:t>
            </a:r>
            <a:r>
              <a:rPr lang="zh-CN" altLang="en-US" dirty="0"/>
              <a:t>子程序名称</a:t>
            </a:r>
            <a:r>
              <a:rPr lang="en-US" altLang="zh-CN" dirty="0" smtClean="0"/>
              <a:t>&gt; TABLES …[TYPE type] USING … [TYPE type] CHANGING … [TYPE type].</a:t>
            </a:r>
          </a:p>
          <a:p>
            <a:pPr lvl="2"/>
            <a:r>
              <a:rPr lang="en-US" altLang="zh-CN" dirty="0" smtClean="0"/>
              <a:t>ENDFORM .</a:t>
            </a:r>
            <a:endParaRPr lang="zh-CN" altLang="en-US" dirty="0"/>
          </a:p>
        </p:txBody>
      </p:sp>
    </p:spTree>
    <p:extLst>
      <p:ext uri="{BB962C8B-B14F-4D97-AF65-F5344CB8AC3E}">
        <p14:creationId xmlns:p14="http://schemas.microsoft.com/office/powerpoint/2010/main" val="369294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初始化事件</a:t>
            </a:r>
            <a:endParaRPr lang="zh-CN" altLang="en-US" dirty="0"/>
          </a:p>
        </p:txBody>
      </p:sp>
      <p:sp>
        <p:nvSpPr>
          <p:cNvPr id="3" name="内容占位符 2"/>
          <p:cNvSpPr>
            <a:spLocks noGrp="1"/>
          </p:cNvSpPr>
          <p:nvPr>
            <p:ph idx="1"/>
          </p:nvPr>
        </p:nvSpPr>
        <p:spPr/>
        <p:txBody>
          <a:bodyPr/>
          <a:lstStyle/>
          <a:p>
            <a:r>
              <a:rPr lang="en-US" altLang="zh-CN" dirty="0" smtClean="0"/>
              <a:t>LOAD-OF-PROGRAM.</a:t>
            </a:r>
          </a:p>
          <a:p>
            <a:pPr lvl="1"/>
            <a:r>
              <a:rPr lang="zh-CN" altLang="en-US" dirty="0"/>
              <a:t>用于执行程序</a:t>
            </a:r>
            <a:r>
              <a:rPr lang="zh-CN" altLang="en-US" dirty="0" smtClean="0"/>
              <a:t>加载</a:t>
            </a:r>
            <a:endParaRPr lang="en-US" altLang="zh-CN" dirty="0" smtClean="0"/>
          </a:p>
          <a:p>
            <a:pPr lvl="1"/>
            <a:r>
              <a:rPr lang="zh-CN" altLang="en-US" dirty="0" smtClean="0"/>
              <a:t>当执行一个</a:t>
            </a:r>
            <a:r>
              <a:rPr lang="en-US" altLang="zh-CN" dirty="0" smtClean="0"/>
              <a:t>1</a:t>
            </a:r>
            <a:r>
              <a:rPr lang="zh-CN" altLang="en-US" dirty="0" smtClean="0"/>
              <a:t>类型（</a:t>
            </a:r>
            <a:r>
              <a:rPr lang="zh-CN" altLang="en-US" dirty="0"/>
              <a:t>可执行程序</a:t>
            </a:r>
            <a:r>
              <a:rPr lang="zh-CN" altLang="en-US" dirty="0" smtClean="0"/>
              <a:t>），</a:t>
            </a:r>
            <a:r>
              <a:rPr lang="en-US" altLang="zh-CN" dirty="0" smtClean="0"/>
              <a:t>M</a:t>
            </a:r>
            <a:r>
              <a:rPr lang="zh-CN" altLang="en-US" dirty="0" smtClean="0"/>
              <a:t>类型（</a:t>
            </a:r>
            <a:r>
              <a:rPr lang="en-US" altLang="zh-CN" dirty="0" smtClean="0"/>
              <a:t>Module Pool</a:t>
            </a:r>
            <a:r>
              <a:rPr lang="zh-CN" altLang="en-US" dirty="0" smtClean="0"/>
              <a:t>），</a:t>
            </a:r>
            <a:r>
              <a:rPr lang="en-US" altLang="zh-CN" dirty="0" smtClean="0"/>
              <a:t>F</a:t>
            </a:r>
            <a:r>
              <a:rPr lang="zh-CN" altLang="en-US" dirty="0" smtClean="0"/>
              <a:t>类型（</a:t>
            </a:r>
            <a:r>
              <a:rPr lang="en-US" altLang="zh-CN" dirty="0" smtClean="0"/>
              <a:t>Function  Group</a:t>
            </a:r>
            <a:r>
              <a:rPr lang="zh-CN" altLang="en-US" dirty="0" smtClean="0"/>
              <a:t>），</a:t>
            </a:r>
            <a:r>
              <a:rPr lang="en-US" altLang="zh-CN" dirty="0" smtClean="0"/>
              <a:t>S</a:t>
            </a:r>
            <a:r>
              <a:rPr lang="zh-CN" altLang="en-US" dirty="0" smtClean="0"/>
              <a:t>类型（</a:t>
            </a:r>
            <a:r>
              <a:rPr lang="en-US" altLang="zh-CN" dirty="0" smtClean="0"/>
              <a:t>Subroutine Pool</a:t>
            </a:r>
            <a:r>
              <a:rPr lang="zh-CN" altLang="en-US" dirty="0" smtClean="0"/>
              <a:t>）程序时，</a:t>
            </a:r>
            <a:r>
              <a:rPr lang="en-US" altLang="zh-CN" dirty="0" smtClean="0"/>
              <a:t>SAP</a:t>
            </a:r>
            <a:r>
              <a:rPr lang="zh-CN" altLang="en-US" dirty="0" smtClean="0"/>
              <a:t>系统</a:t>
            </a:r>
            <a:r>
              <a:rPr lang="zh-CN" altLang="en-US" b="1" dirty="0" smtClean="0"/>
              <a:t>自动</a:t>
            </a:r>
            <a:r>
              <a:rPr lang="zh-CN" altLang="en-US" dirty="0" smtClean="0"/>
              <a:t>将程序加载至内存中时，自动调用这个事件</a:t>
            </a:r>
            <a:endParaRPr lang="en-US" altLang="zh-CN" dirty="0" smtClean="0"/>
          </a:p>
          <a:p>
            <a:pPr lvl="1"/>
            <a:r>
              <a:rPr lang="zh-CN" altLang="en-US" dirty="0" smtClean="0"/>
              <a:t>默认执行，不需</a:t>
            </a:r>
            <a:r>
              <a:rPr lang="en-US" altLang="zh-CN" dirty="0" smtClean="0"/>
              <a:t>coding</a:t>
            </a:r>
            <a:r>
              <a:rPr lang="zh-CN" altLang="en-US" dirty="0" smtClean="0"/>
              <a:t>，执行完毕后执行</a:t>
            </a:r>
            <a:r>
              <a:rPr lang="en-US" altLang="zh-CN" dirty="0" smtClean="0"/>
              <a:t>INITIALIZATION</a:t>
            </a:r>
          </a:p>
          <a:p>
            <a:pPr lvl="1"/>
            <a:endParaRPr lang="zh-CN" altLang="en-US" dirty="0"/>
          </a:p>
        </p:txBody>
      </p:sp>
    </p:spTree>
    <p:extLst>
      <p:ext uri="{BB962C8B-B14F-4D97-AF65-F5344CB8AC3E}">
        <p14:creationId xmlns:p14="http://schemas.microsoft.com/office/powerpoint/2010/main" val="150643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初始化事件</a:t>
            </a:r>
            <a:endParaRPr lang="zh-CN" altLang="en-US" dirty="0"/>
          </a:p>
        </p:txBody>
      </p:sp>
      <p:sp>
        <p:nvSpPr>
          <p:cNvPr id="3" name="内容占位符 2"/>
          <p:cNvSpPr>
            <a:spLocks noGrp="1"/>
          </p:cNvSpPr>
          <p:nvPr>
            <p:ph idx="1"/>
          </p:nvPr>
        </p:nvSpPr>
        <p:spPr/>
        <p:txBody>
          <a:bodyPr/>
          <a:lstStyle/>
          <a:p>
            <a:r>
              <a:rPr lang="en-US" altLang="zh-CN" dirty="0" smtClean="0"/>
              <a:t>INITIALIAZATION</a:t>
            </a:r>
          </a:p>
          <a:p>
            <a:pPr lvl="1"/>
            <a:r>
              <a:rPr lang="zh-CN" altLang="en-US" dirty="0" smtClean="0"/>
              <a:t>只能书写在可执行程序中</a:t>
            </a:r>
            <a:endParaRPr lang="en-US" altLang="zh-CN" dirty="0" smtClean="0"/>
          </a:p>
          <a:p>
            <a:pPr lvl="1"/>
            <a:r>
              <a:rPr lang="zh-CN" altLang="en-US" dirty="0" smtClean="0"/>
              <a:t>这个</a:t>
            </a:r>
            <a:r>
              <a:rPr lang="zh-CN" altLang="en-US" dirty="0"/>
              <a:t>事件是在程序初始化过程中起作用的事件，一旦程序初始化完成以后该事件将不再对程序产生影响</a:t>
            </a:r>
          </a:p>
          <a:p>
            <a:pPr lvl="1"/>
            <a:endParaRPr lang="en-US" altLang="zh-CN"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490553"/>
            <a:ext cx="4766920" cy="1018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9471"/>
          <a:stretch/>
        </p:blipFill>
        <p:spPr bwMode="auto">
          <a:xfrm>
            <a:off x="323527" y="3654304"/>
            <a:ext cx="3612747" cy="83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23528" y="3212976"/>
            <a:ext cx="877163" cy="369332"/>
          </a:xfrm>
          <a:prstGeom prst="rect">
            <a:avLst/>
          </a:prstGeom>
          <a:noFill/>
        </p:spPr>
        <p:txBody>
          <a:bodyPr wrap="none" rtlCol="0">
            <a:spAutoFit/>
          </a:bodyPr>
          <a:lstStyle/>
          <a:p>
            <a:r>
              <a:rPr lang="zh-CN" altLang="en-US" dirty="0" smtClean="0"/>
              <a:t>效果：</a:t>
            </a:r>
            <a:endParaRPr lang="zh-CN" altLang="en-US" dirty="0"/>
          </a:p>
        </p:txBody>
      </p:sp>
    </p:spTree>
    <p:extLst>
      <p:ext uri="{BB962C8B-B14F-4D97-AF65-F5344CB8AC3E}">
        <p14:creationId xmlns:p14="http://schemas.microsoft.com/office/powerpoint/2010/main" val="270900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选择屏幕相关事件</a:t>
            </a:r>
            <a:endParaRPr lang="zh-CN" altLang="en-US" dirty="0"/>
          </a:p>
        </p:txBody>
      </p:sp>
      <p:sp>
        <p:nvSpPr>
          <p:cNvPr id="3" name="内容占位符 2"/>
          <p:cNvSpPr>
            <a:spLocks noGrp="1"/>
          </p:cNvSpPr>
          <p:nvPr>
            <p:ph idx="1"/>
          </p:nvPr>
        </p:nvSpPr>
        <p:spPr/>
        <p:txBody>
          <a:bodyPr/>
          <a:lstStyle/>
          <a:p>
            <a:r>
              <a:rPr lang="zh-CN" altLang="en-US" dirty="0"/>
              <a:t>选择</a:t>
            </a:r>
            <a:r>
              <a:rPr lang="zh-CN" altLang="en-US" dirty="0" smtClean="0"/>
              <a:t>屏幕</a:t>
            </a:r>
            <a:r>
              <a:rPr lang="en-US" altLang="zh-CN" dirty="0" smtClean="0"/>
              <a:t>PBO</a:t>
            </a:r>
            <a:r>
              <a:rPr lang="zh-CN" altLang="en-US" dirty="0" smtClean="0"/>
              <a:t>事件（</a:t>
            </a:r>
            <a:r>
              <a:rPr lang="en-US" altLang="zh-CN" dirty="0" smtClean="0"/>
              <a:t>Process Before Output</a:t>
            </a:r>
            <a:r>
              <a:rPr lang="zh-CN" altLang="en-US" dirty="0" smtClean="0"/>
              <a:t>）</a:t>
            </a:r>
            <a:endParaRPr lang="en-US" altLang="zh-CN" dirty="0" smtClean="0"/>
          </a:p>
          <a:p>
            <a:pPr lvl="1"/>
            <a:r>
              <a:rPr lang="en-US" altLang="zh-CN" dirty="0" smtClean="0"/>
              <a:t>AT SELECTION-SCREEN OUTPUT .</a:t>
            </a:r>
          </a:p>
          <a:p>
            <a:pPr lvl="1"/>
            <a:r>
              <a:rPr lang="zh-CN" altLang="en-US" dirty="0" smtClean="0"/>
              <a:t>在选择屏幕输出之前执行的事件，一般用来设置选择屏幕的控件属性</a:t>
            </a:r>
            <a:endParaRPr lang="en-US" altLang="zh-CN" dirty="0" smtClean="0"/>
          </a:p>
          <a:p>
            <a:r>
              <a:rPr lang="zh-CN" altLang="en-US" dirty="0"/>
              <a:t>选择</a:t>
            </a:r>
            <a:r>
              <a:rPr lang="zh-CN" altLang="en-US" dirty="0" smtClean="0"/>
              <a:t>屏幕</a:t>
            </a:r>
            <a:r>
              <a:rPr lang="en-US" altLang="zh-CN" dirty="0" smtClean="0"/>
              <a:t>PAI</a:t>
            </a:r>
            <a:r>
              <a:rPr lang="zh-CN" altLang="en-US" dirty="0" smtClean="0"/>
              <a:t>事件（</a:t>
            </a:r>
            <a:r>
              <a:rPr lang="en-US" altLang="zh-CN" dirty="0" smtClean="0"/>
              <a:t>Process After Input</a:t>
            </a:r>
            <a:r>
              <a:rPr lang="zh-CN" altLang="en-US" dirty="0" smtClean="0"/>
              <a:t>）</a:t>
            </a:r>
            <a:endParaRPr lang="en-US" altLang="zh-CN" dirty="0" smtClean="0"/>
          </a:p>
          <a:p>
            <a:pPr lvl="1"/>
            <a:r>
              <a:rPr lang="en-US" altLang="zh-CN" dirty="0" smtClean="0"/>
              <a:t>AT SELECTION-SCREEN .</a:t>
            </a:r>
          </a:p>
          <a:p>
            <a:pPr lvl="1"/>
            <a:r>
              <a:rPr lang="zh-CN" altLang="en-US" dirty="0" smtClean="0"/>
              <a:t>在选择屏幕有输入之后执行的事件，一般用来进行有效性检查</a:t>
            </a:r>
            <a:endParaRPr lang="en-US" altLang="zh-CN" dirty="0" smtClean="0"/>
          </a:p>
          <a:p>
            <a:pPr lvl="1"/>
            <a:r>
              <a:rPr lang="zh-CN" altLang="en-US" dirty="0" smtClean="0"/>
              <a:t>**</a:t>
            </a:r>
            <a:r>
              <a:rPr lang="en-US" altLang="zh-CN" dirty="0" smtClean="0"/>
              <a:t>PAI</a:t>
            </a:r>
            <a:r>
              <a:rPr lang="zh-CN" altLang="en-US" dirty="0" smtClean="0"/>
              <a:t>执行完毕后，自动执行一次</a:t>
            </a:r>
            <a:r>
              <a:rPr lang="en-US" altLang="zh-CN" dirty="0" smtClean="0"/>
              <a:t>PBO</a:t>
            </a:r>
            <a:r>
              <a:rPr lang="zh-CN" altLang="en-US" dirty="0" smtClean="0"/>
              <a:t>事件</a:t>
            </a:r>
            <a:endParaRPr lang="zh-CN" altLang="en-US" dirty="0"/>
          </a:p>
        </p:txBody>
      </p:sp>
    </p:spTree>
    <p:extLst>
      <p:ext uri="{BB962C8B-B14F-4D97-AF65-F5344CB8AC3E}">
        <p14:creationId xmlns:p14="http://schemas.microsoft.com/office/powerpoint/2010/main" val="1260803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a:t>
            </a:r>
            <a:r>
              <a:rPr lang="zh-CN" altLang="en-US" dirty="0" smtClean="0"/>
              <a:t>屏幕的</a:t>
            </a:r>
            <a:r>
              <a:rPr lang="en-US" altLang="zh-CN" dirty="0" smtClean="0"/>
              <a:t>PBO</a:t>
            </a:r>
            <a:r>
              <a:rPr lang="zh-CN" altLang="en-US" dirty="0" smtClean="0"/>
              <a:t>事件</a:t>
            </a:r>
            <a:endParaRPr lang="zh-CN" altLang="en-US" dirty="0"/>
          </a:p>
        </p:txBody>
      </p:sp>
      <p:sp>
        <p:nvSpPr>
          <p:cNvPr id="3" name="内容占位符 2"/>
          <p:cNvSpPr>
            <a:spLocks noGrp="1"/>
          </p:cNvSpPr>
          <p:nvPr>
            <p:ph idx="1"/>
          </p:nvPr>
        </p:nvSpPr>
        <p:spPr/>
        <p:txBody>
          <a:bodyPr/>
          <a:lstStyle/>
          <a:p>
            <a:r>
              <a:rPr lang="en-US" altLang="zh-CN" dirty="0"/>
              <a:t>AT SELECTION-SCREEN </a:t>
            </a:r>
            <a:r>
              <a:rPr lang="en-US" altLang="zh-CN" dirty="0" smtClean="0"/>
              <a:t>OUTPUT</a:t>
            </a:r>
          </a:p>
          <a:p>
            <a:pPr lvl="1"/>
            <a:r>
              <a:rPr lang="zh-CN" altLang="en-US" dirty="0" smtClean="0"/>
              <a:t>例：点选复选框，对单选按钮及描述进行成组的显示或隐藏</a:t>
            </a:r>
            <a:endParaRPr lang="en-US" altLang="zh-CN" dirty="0" smtClean="0"/>
          </a:p>
          <a:p>
            <a:pPr lvl="1"/>
            <a:r>
              <a:rPr lang="zh-CN" altLang="en-US" dirty="0" smtClean="0"/>
              <a:t>注意：当对</a:t>
            </a:r>
            <a:r>
              <a:rPr lang="en-US" altLang="zh-CN" dirty="0" smtClean="0"/>
              <a:t>Parameters</a:t>
            </a:r>
            <a:r>
              <a:rPr lang="zh-CN" altLang="en-US" dirty="0" smtClean="0"/>
              <a:t>或</a:t>
            </a:r>
            <a:r>
              <a:rPr lang="en-US" altLang="zh-CN" dirty="0" smtClean="0"/>
              <a:t>Select-options</a:t>
            </a:r>
            <a:r>
              <a:rPr lang="zh-CN" altLang="en-US" dirty="0" smtClean="0"/>
              <a:t>进行隐藏时，要修改其</a:t>
            </a:r>
            <a:r>
              <a:rPr lang="en-US" altLang="zh-CN" dirty="0" smtClean="0"/>
              <a:t>INPUT</a:t>
            </a:r>
            <a:r>
              <a:rPr lang="zh-CN" altLang="en-US" dirty="0" smtClean="0"/>
              <a:t>属性，或修改</a:t>
            </a:r>
            <a:r>
              <a:rPr lang="en-US" altLang="zh-CN" dirty="0" smtClean="0"/>
              <a:t>active</a:t>
            </a:r>
            <a:r>
              <a:rPr lang="zh-CN" altLang="en-US" dirty="0" smtClean="0"/>
              <a:t>属性</a:t>
            </a:r>
            <a:endParaRPr lang="en-US" altLang="zh-CN"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23763"/>
            <a:ext cx="3439100" cy="487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488777"/>
            <a:ext cx="3426364" cy="409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1325"/>
          <a:stretch/>
        </p:blipFill>
        <p:spPr bwMode="auto">
          <a:xfrm>
            <a:off x="3912609" y="3067313"/>
            <a:ext cx="4837504" cy="131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5346" y="4413384"/>
            <a:ext cx="4824766" cy="2029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23528" y="3212976"/>
            <a:ext cx="877163" cy="369332"/>
          </a:xfrm>
          <a:prstGeom prst="rect">
            <a:avLst/>
          </a:prstGeom>
          <a:noFill/>
        </p:spPr>
        <p:txBody>
          <a:bodyPr wrap="none" rtlCol="0">
            <a:spAutoFit/>
          </a:bodyPr>
          <a:lstStyle/>
          <a:p>
            <a:r>
              <a:rPr lang="zh-CN" altLang="en-US" dirty="0" smtClean="0"/>
              <a:t>效果：</a:t>
            </a:r>
            <a:endParaRPr lang="zh-CN" altLang="en-US" dirty="0"/>
          </a:p>
        </p:txBody>
      </p:sp>
    </p:spTree>
    <p:extLst>
      <p:ext uri="{BB962C8B-B14F-4D97-AF65-F5344CB8AC3E}">
        <p14:creationId xmlns:p14="http://schemas.microsoft.com/office/powerpoint/2010/main" val="4069241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1044</Words>
  <Application>Microsoft Office PowerPoint</Application>
  <PresentationFormat>全屏显示(4:3)</PresentationFormat>
  <Paragraphs>107</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REPORT程序事件</vt:lpstr>
      <vt:lpstr>事件块总览</vt:lpstr>
      <vt:lpstr>事件块总览</vt:lpstr>
      <vt:lpstr>程序基本内容</vt:lpstr>
      <vt:lpstr>程序的模块化</vt:lpstr>
      <vt:lpstr>初始化事件</vt:lpstr>
      <vt:lpstr>初始化事件</vt:lpstr>
      <vt:lpstr>选择屏幕相关事件</vt:lpstr>
      <vt:lpstr>选择屏幕的PBO事件</vt:lpstr>
      <vt:lpstr>选择屏幕的PAI事件</vt:lpstr>
      <vt:lpstr>取数</vt:lpstr>
      <vt:lpstr>输出</vt:lpstr>
      <vt:lpstr>表头</vt:lpstr>
      <vt:lpstr>设置按钮及标题</vt:lpstr>
      <vt:lpstr>创建按钮</vt:lpstr>
      <vt:lpstr>设置按钮功能</vt:lpstr>
      <vt:lpstr>次级表单的表头</vt:lpstr>
      <vt:lpstr>双击事件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Qing</cp:lastModifiedBy>
  <cp:revision>121</cp:revision>
  <dcterms:created xsi:type="dcterms:W3CDTF">2013-06-06T10:01:03Z</dcterms:created>
  <dcterms:modified xsi:type="dcterms:W3CDTF">2013-12-23T04:07:47Z</dcterms:modified>
</cp:coreProperties>
</file>