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086" autoAdjust="0"/>
    <p:restoredTop sz="94660"/>
  </p:normalViewPr>
  <p:slideViewPr>
    <p:cSldViewPr>
      <p:cViewPr varScale="1">
        <p:scale>
          <a:sx n="89" d="100"/>
          <a:sy n="89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sap.com/saphelp_47x200/helpdata/EN/41/7af4bca79e11d1950f0000e82de14a/frameset.htm" TargetMode="External"/><Relationship Id="rId2" Type="http://schemas.openxmlformats.org/officeDocument/2006/relationships/hyperlink" Target="http://help.sap.com/saphelp_47x200/helpdata/EN/41/7af4bca79e11d1950f0000e82de14a/content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Open SQL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9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SQL</a:t>
            </a:r>
            <a:r>
              <a:rPr lang="zh-CN" altLang="en-US" dirty="0" smtClean="0"/>
              <a:t>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SQL</a:t>
            </a:r>
            <a:r>
              <a:rPr lang="zh-CN" altLang="en-US" dirty="0"/>
              <a:t>是</a:t>
            </a:r>
            <a:r>
              <a:rPr lang="en-US" altLang="zh-CN" dirty="0"/>
              <a:t>ABAP</a:t>
            </a:r>
            <a:r>
              <a:rPr lang="zh-CN" altLang="en-US" dirty="0"/>
              <a:t>中自带的一种</a:t>
            </a:r>
            <a:r>
              <a:rPr lang="en-US" altLang="zh-CN" dirty="0"/>
              <a:t>SQL,</a:t>
            </a:r>
            <a:r>
              <a:rPr lang="zh-CN" altLang="en-US" dirty="0"/>
              <a:t>它经过</a:t>
            </a:r>
            <a:r>
              <a:rPr lang="en-US" altLang="zh-CN" dirty="0"/>
              <a:t>sap</a:t>
            </a:r>
            <a:r>
              <a:rPr lang="zh-CN" altLang="en-US" dirty="0"/>
              <a:t>解析器将</a:t>
            </a:r>
            <a:r>
              <a:rPr lang="en-US" altLang="zh-CN" dirty="0"/>
              <a:t>Open SQL</a:t>
            </a:r>
            <a:r>
              <a:rPr lang="zh-CN" altLang="en-US" dirty="0"/>
              <a:t>语句转换成后台数据库能够识别的</a:t>
            </a:r>
            <a:r>
              <a:rPr lang="en-US" altLang="zh-CN" dirty="0"/>
              <a:t>SQL</a:t>
            </a:r>
            <a:r>
              <a:rPr lang="zh-CN" altLang="en-US" dirty="0"/>
              <a:t>语句。在</a:t>
            </a:r>
            <a:r>
              <a:rPr lang="en-US" altLang="zh-CN" dirty="0"/>
              <a:t>ABAP</a:t>
            </a:r>
            <a:r>
              <a:rPr lang="zh-CN" altLang="en-US" dirty="0"/>
              <a:t>中还有一种语句叫做</a:t>
            </a:r>
            <a:r>
              <a:rPr lang="en-US" altLang="zh-CN" dirty="0"/>
              <a:t>NATIVE SQL </a:t>
            </a:r>
            <a:r>
              <a:rPr lang="zh-CN" altLang="en-US" dirty="0"/>
              <a:t>它可以直接跟后台的数据库打交道，但是这种语句不能被</a:t>
            </a:r>
            <a:r>
              <a:rPr lang="en-US" altLang="zh-CN" dirty="0"/>
              <a:t>Debug</a:t>
            </a:r>
            <a:r>
              <a:rPr lang="zh-CN" altLang="en-US" dirty="0"/>
              <a:t>，出现问题以后不方便查找原因所以不常用，但是由于它可以不经过解析器解析所以效率会比</a:t>
            </a:r>
            <a:r>
              <a:rPr lang="en-US" altLang="zh-CN" dirty="0"/>
              <a:t>Open SQL</a:t>
            </a:r>
            <a:r>
              <a:rPr lang="zh-CN" altLang="en-US" dirty="0"/>
              <a:t>高</a:t>
            </a:r>
            <a:r>
              <a:rPr lang="en-US" altLang="zh-CN" dirty="0"/>
              <a:t>.</a:t>
            </a:r>
            <a:r>
              <a:rPr lang="zh-CN" altLang="en-US" dirty="0"/>
              <a:t>这里我们重点介绍</a:t>
            </a:r>
            <a:r>
              <a:rPr lang="en-US" altLang="zh-CN" dirty="0"/>
              <a:t>Open SQL.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81593" y="3215964"/>
            <a:ext cx="6985000" cy="3028950"/>
            <a:chOff x="755650" y="2636838"/>
            <a:chExt cx="6985000" cy="3028950"/>
          </a:xfrm>
        </p:grpSpPr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755650" y="2636838"/>
              <a:ext cx="6769100" cy="3028950"/>
              <a:chOff x="0" y="-8"/>
              <a:chExt cx="568" cy="245"/>
            </a:xfrm>
          </p:grpSpPr>
          <p:sp>
            <p:nvSpPr>
              <p:cNvPr id="16" name="Rectangle 44"/>
              <p:cNvSpPr>
                <a:spLocks noChangeArrowheads="1"/>
              </p:cNvSpPr>
              <p:nvPr/>
            </p:nvSpPr>
            <p:spPr bwMode="auto">
              <a:xfrm>
                <a:off x="0" y="-8"/>
                <a:ext cx="79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18900000" algn="ctr" rotWithShape="0">
                  <a:srgbClr val="808080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zh-CN" sz="1200" dirty="0"/>
                  <a:t>ABAP/4 </a:t>
                </a:r>
              </a:p>
              <a:p>
                <a:pPr>
                  <a:defRPr/>
                </a:pPr>
                <a:r>
                  <a:rPr lang="en-US" altLang="zh-CN" sz="1000" dirty="0"/>
                  <a:t>interface</a:t>
                </a:r>
                <a:endParaRPr lang="zh-CN" altLang="en-US" sz="1000" dirty="0"/>
              </a:p>
            </p:txBody>
          </p:sp>
          <p:sp>
            <p:nvSpPr>
              <p:cNvPr id="17" name="Rectangle 43"/>
              <p:cNvSpPr>
                <a:spLocks noChangeArrowheads="1"/>
              </p:cNvSpPr>
              <p:nvPr/>
            </p:nvSpPr>
            <p:spPr bwMode="auto">
              <a:xfrm>
                <a:off x="486" y="0"/>
                <a:ext cx="82" cy="2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189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Rectangle 42"/>
              <p:cNvSpPr>
                <a:spLocks noChangeArrowheads="1"/>
              </p:cNvSpPr>
              <p:nvPr/>
            </p:nvSpPr>
            <p:spPr bwMode="auto">
              <a:xfrm>
                <a:off x="160" y="0"/>
                <a:ext cx="83" cy="1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189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Rectangle 41"/>
              <p:cNvSpPr>
                <a:spLocks noChangeArrowheads="1"/>
              </p:cNvSpPr>
              <p:nvPr/>
            </p:nvSpPr>
            <p:spPr bwMode="auto">
              <a:xfrm>
                <a:off x="322" y="0"/>
                <a:ext cx="82" cy="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189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40"/>
              <p:cNvSpPr>
                <a:spLocks noChangeShapeType="1"/>
              </p:cNvSpPr>
              <p:nvPr/>
            </p:nvSpPr>
            <p:spPr bwMode="auto">
              <a:xfrm>
                <a:off x="249" y="14"/>
                <a:ext cx="7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39"/>
              <p:cNvSpPr>
                <a:spLocks noChangeShapeType="1"/>
              </p:cNvSpPr>
              <p:nvPr/>
            </p:nvSpPr>
            <p:spPr bwMode="auto">
              <a:xfrm>
                <a:off x="248" y="54"/>
                <a:ext cx="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38"/>
              <p:cNvSpPr>
                <a:spLocks noChangeShapeType="1"/>
              </p:cNvSpPr>
              <p:nvPr/>
            </p:nvSpPr>
            <p:spPr bwMode="auto">
              <a:xfrm>
                <a:off x="89" y="107"/>
                <a:ext cx="7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37"/>
              <p:cNvSpPr>
                <a:spLocks noChangeShapeType="1"/>
              </p:cNvSpPr>
              <p:nvPr/>
            </p:nvSpPr>
            <p:spPr bwMode="auto">
              <a:xfrm>
                <a:off x="86" y="141"/>
                <a:ext cx="7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6"/>
              <p:cNvSpPr>
                <a:spLocks noChangeShapeType="1"/>
              </p:cNvSpPr>
              <p:nvPr/>
            </p:nvSpPr>
            <p:spPr bwMode="auto">
              <a:xfrm>
                <a:off x="252" y="106"/>
                <a:ext cx="225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>
                <a:off x="249" y="141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4"/>
              <p:cNvSpPr>
                <a:spLocks noChangeShapeType="1"/>
              </p:cNvSpPr>
              <p:nvPr/>
            </p:nvSpPr>
            <p:spPr bwMode="auto">
              <a:xfrm>
                <a:off x="93" y="189"/>
                <a:ext cx="38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>
                <a:off x="90" y="221"/>
                <a:ext cx="38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Box 62"/>
            <p:cNvSpPr txBox="1">
              <a:spLocks noChangeArrowheads="1"/>
            </p:cNvSpPr>
            <p:nvPr/>
          </p:nvSpPr>
          <p:spPr bwMode="auto">
            <a:xfrm>
              <a:off x="1763713" y="3721100"/>
              <a:ext cx="7921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FF0000"/>
                  </a:solidFill>
                </a:rPr>
                <a:t>open SQL </a:t>
              </a:r>
              <a:endParaRPr lang="zh-CN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7" name="TextBox 63"/>
            <p:cNvSpPr txBox="1">
              <a:spLocks noChangeArrowheads="1"/>
            </p:cNvSpPr>
            <p:nvPr/>
          </p:nvSpPr>
          <p:spPr bwMode="auto">
            <a:xfrm>
              <a:off x="1619250" y="4225925"/>
              <a:ext cx="129698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Application data</a:t>
              </a:r>
              <a:endParaRPr lang="zh-CN" altLang="en-US" sz="1000"/>
            </a:p>
          </p:txBody>
        </p:sp>
        <p:sp>
          <p:nvSpPr>
            <p:cNvPr id="8" name="矩形 64"/>
            <p:cNvSpPr>
              <a:spLocks noChangeArrowheads="1"/>
            </p:cNvSpPr>
            <p:nvPr/>
          </p:nvSpPr>
          <p:spPr bwMode="auto">
            <a:xfrm>
              <a:off x="2700338" y="3360738"/>
              <a:ext cx="7191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DB interface</a:t>
              </a:r>
              <a:endParaRPr lang="zh-CN" altLang="en-US" sz="1000"/>
            </a:p>
          </p:txBody>
        </p:sp>
        <p:sp>
          <p:nvSpPr>
            <p:cNvPr id="9" name="矩形 65"/>
            <p:cNvSpPr>
              <a:spLocks noChangeArrowheads="1"/>
            </p:cNvSpPr>
            <p:nvPr/>
          </p:nvSpPr>
          <p:spPr bwMode="auto">
            <a:xfrm>
              <a:off x="4716463" y="3000375"/>
              <a:ext cx="719137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Local </a:t>
              </a:r>
            </a:p>
            <a:p>
              <a:pPr eaLnBrk="1" hangingPunct="1"/>
              <a:r>
                <a:rPr lang="en-US" altLang="zh-CN" sz="1000"/>
                <a:t>Buffer</a:t>
              </a:r>
              <a:endParaRPr lang="zh-CN" altLang="en-US" sz="1000"/>
            </a:p>
          </p:txBody>
        </p:sp>
        <p:sp>
          <p:nvSpPr>
            <p:cNvPr id="10" name="矩形 66"/>
            <p:cNvSpPr>
              <a:spLocks noChangeArrowheads="1"/>
            </p:cNvSpPr>
            <p:nvPr/>
          </p:nvSpPr>
          <p:spPr bwMode="auto">
            <a:xfrm>
              <a:off x="3779838" y="3073400"/>
              <a:ext cx="7207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Data</a:t>
              </a:r>
              <a:endParaRPr lang="zh-CN" altLang="en-US" sz="1000"/>
            </a:p>
          </p:txBody>
        </p:sp>
        <p:sp>
          <p:nvSpPr>
            <p:cNvPr id="11" name="矩形 67"/>
            <p:cNvSpPr>
              <a:spLocks noChangeArrowheads="1"/>
            </p:cNvSpPr>
            <p:nvPr/>
          </p:nvSpPr>
          <p:spPr bwMode="auto">
            <a:xfrm>
              <a:off x="4500563" y="3721100"/>
              <a:ext cx="719137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SQL</a:t>
              </a:r>
              <a:endParaRPr lang="zh-CN" altLang="en-US" sz="1000"/>
            </a:p>
          </p:txBody>
        </p:sp>
        <p:sp>
          <p:nvSpPr>
            <p:cNvPr id="12" name="TextBox 68"/>
            <p:cNvSpPr txBox="1">
              <a:spLocks noChangeArrowheads="1"/>
            </p:cNvSpPr>
            <p:nvPr/>
          </p:nvSpPr>
          <p:spPr bwMode="auto">
            <a:xfrm>
              <a:off x="4284663" y="4152900"/>
              <a:ext cx="12954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DB data</a:t>
              </a:r>
              <a:endParaRPr lang="zh-CN" altLang="en-US" sz="1000"/>
            </a:p>
          </p:txBody>
        </p:sp>
        <p:sp>
          <p:nvSpPr>
            <p:cNvPr id="13" name="TextBox 69"/>
            <p:cNvSpPr txBox="1">
              <a:spLocks noChangeArrowheads="1"/>
            </p:cNvSpPr>
            <p:nvPr/>
          </p:nvSpPr>
          <p:spPr bwMode="auto">
            <a:xfrm>
              <a:off x="3419475" y="4729163"/>
              <a:ext cx="129698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FF0000"/>
                  </a:solidFill>
                </a:rPr>
                <a:t>Native SQL</a:t>
              </a:r>
              <a:endParaRPr lang="zh-CN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4" name="TextBox 70"/>
            <p:cNvSpPr txBox="1">
              <a:spLocks noChangeArrowheads="1"/>
            </p:cNvSpPr>
            <p:nvPr/>
          </p:nvSpPr>
          <p:spPr bwMode="auto">
            <a:xfrm>
              <a:off x="3419475" y="5160963"/>
              <a:ext cx="129698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DB data</a:t>
              </a:r>
              <a:endParaRPr lang="zh-CN" altLang="en-US" sz="1000"/>
            </a:p>
          </p:txBody>
        </p:sp>
        <p:sp>
          <p:nvSpPr>
            <p:cNvPr id="15" name="TextBox 71"/>
            <p:cNvSpPr txBox="1">
              <a:spLocks noChangeArrowheads="1"/>
            </p:cNvSpPr>
            <p:nvPr/>
          </p:nvSpPr>
          <p:spPr bwMode="auto">
            <a:xfrm>
              <a:off x="6588125" y="4005263"/>
              <a:ext cx="11525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Data Base</a:t>
              </a:r>
              <a:endParaRPr lang="zh-CN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xmlns="" val="358171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数据库表选取 </a:t>
            </a:r>
            <a:r>
              <a:rPr lang="en-US" altLang="zh-CN" dirty="0" smtClean="0"/>
              <a:t>– SELECT</a:t>
            </a:r>
          </a:p>
          <a:p>
            <a:r>
              <a:rPr lang="zh-CN" altLang="en-US" dirty="0" smtClean="0"/>
              <a:t>数据库表插入 </a:t>
            </a:r>
            <a:r>
              <a:rPr lang="en-US" altLang="zh-CN" dirty="0" smtClean="0"/>
              <a:t>– INSERT</a:t>
            </a:r>
          </a:p>
          <a:p>
            <a:r>
              <a:rPr lang="zh-CN" altLang="en-US" dirty="0"/>
              <a:t>数据库</a:t>
            </a:r>
            <a:r>
              <a:rPr lang="zh-CN" altLang="en-US" dirty="0" smtClean="0"/>
              <a:t>表修改 </a:t>
            </a:r>
            <a:r>
              <a:rPr lang="en-US" altLang="zh-CN" dirty="0" smtClean="0"/>
              <a:t>– UPDATE / MODIFY</a:t>
            </a:r>
          </a:p>
          <a:p>
            <a:r>
              <a:rPr lang="zh-CN" altLang="en-US" dirty="0"/>
              <a:t>数据库</a:t>
            </a:r>
            <a:r>
              <a:rPr lang="zh-CN" altLang="en-US" dirty="0" smtClean="0"/>
              <a:t>表删除 </a:t>
            </a:r>
            <a:r>
              <a:rPr lang="en-US" altLang="zh-CN" dirty="0" smtClean="0"/>
              <a:t>– DELETE</a:t>
            </a:r>
          </a:p>
          <a:p>
            <a:r>
              <a:rPr lang="zh-CN" altLang="en-US" dirty="0" smtClean="0"/>
              <a:t>提交至数据库 </a:t>
            </a:r>
            <a:r>
              <a:rPr lang="en-US" altLang="zh-CN" dirty="0" smtClean="0"/>
              <a:t>– COMMIT WORK / </a:t>
            </a:r>
            <a:r>
              <a:rPr lang="en-US" altLang="zh-CN" smtClean="0"/>
              <a:t>ROLLBACK </a:t>
            </a:r>
            <a:r>
              <a:rPr lang="en-US" altLang="zh-CN" smtClean="0"/>
              <a:t>WORK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491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数据库表选取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SELECT</a:t>
            </a:r>
          </a:p>
          <a:p>
            <a:pPr lvl="1"/>
            <a:r>
              <a:rPr lang="en-US" altLang="zh-CN" dirty="0" smtClean="0"/>
              <a:t>SELECT … INTO … </a:t>
            </a:r>
            <a:r>
              <a:rPr lang="zh-CN" altLang="en-US" dirty="0" smtClean="0"/>
              <a:t>覆盖数据</a:t>
            </a:r>
            <a:endParaRPr lang="en-US" altLang="zh-CN" dirty="0" smtClean="0"/>
          </a:p>
          <a:p>
            <a:pPr lvl="2"/>
            <a:r>
              <a:rPr lang="zh-CN" altLang="en-US" dirty="0"/>
              <a:t>数据库</a:t>
            </a:r>
            <a:r>
              <a:rPr lang="zh-CN" altLang="en-US" dirty="0" smtClean="0"/>
              <a:t>表循环语句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400" dirty="0" smtClean="0"/>
              <a:t>	SELECT </a:t>
            </a:r>
            <a:r>
              <a:rPr lang="en-US" altLang="zh-CN" sz="1400" dirty="0"/>
              <a:t>field1 field2 field3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    </a:t>
            </a:r>
            <a:r>
              <a:rPr lang="en-US" altLang="zh-CN" sz="1400" dirty="0"/>
              <a:t>FROM database table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      </a:t>
            </a:r>
            <a:r>
              <a:rPr lang="en-US" altLang="zh-CN" sz="1400" dirty="0"/>
              <a:t>INTO [CORRESPONDING FIELDS OF] </a:t>
            </a:r>
            <a:r>
              <a:rPr lang="en-US" altLang="zh-CN" sz="1400" dirty="0" err="1"/>
              <a:t>wa</a:t>
            </a:r>
            <a:r>
              <a:rPr lang="en-US" altLang="zh-CN" sz="1400" dirty="0" smtClean="0"/>
              <a:t> .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    APPEND </a:t>
            </a:r>
            <a:r>
              <a:rPr lang="en-US" altLang="zh-CN" sz="1400" dirty="0" err="1" smtClean="0"/>
              <a:t>wa</a:t>
            </a:r>
            <a:r>
              <a:rPr lang="en-US" altLang="zh-CN" sz="1400" dirty="0" smtClean="0"/>
              <a:t> TO </a:t>
            </a:r>
            <a:r>
              <a:rPr lang="en-US" altLang="zh-CN" sz="1400" dirty="0" err="1" smtClean="0"/>
              <a:t>itab</a:t>
            </a:r>
            <a:r>
              <a:rPr lang="en-US" altLang="zh-CN" sz="1400" dirty="0" smtClean="0"/>
              <a:t> .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ENDSELECT .</a:t>
            </a:r>
            <a:endParaRPr lang="en-US" altLang="zh-CN" sz="1400" dirty="0"/>
          </a:p>
          <a:p>
            <a:pPr lvl="2"/>
            <a:r>
              <a:rPr lang="zh-CN" altLang="en-US" dirty="0" smtClean="0"/>
              <a:t>选取多条数据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400" dirty="0" smtClean="0"/>
              <a:t>	SELECT </a:t>
            </a:r>
            <a:r>
              <a:rPr lang="en-US" altLang="zh-CN" sz="1400" dirty="0"/>
              <a:t>field1 field2 field3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    </a:t>
            </a:r>
            <a:r>
              <a:rPr lang="en-US" altLang="zh-CN" sz="1400" dirty="0"/>
              <a:t>FROM database table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      </a:t>
            </a:r>
            <a:r>
              <a:rPr lang="en-US" altLang="zh-CN" sz="1400" dirty="0"/>
              <a:t>INTO [CORRESPONDING FIELDS OF] TABLE </a:t>
            </a:r>
            <a:r>
              <a:rPr lang="en-US" altLang="zh-CN" sz="1400" dirty="0" err="1"/>
              <a:t>itab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.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选取单条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400" dirty="0" smtClean="0"/>
              <a:t>	SELECT </a:t>
            </a:r>
            <a:r>
              <a:rPr lang="en-US" altLang="zh-CN" sz="1400" dirty="0"/>
              <a:t>SINGLE field1 field2 field3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    </a:t>
            </a:r>
            <a:r>
              <a:rPr lang="en-US" altLang="zh-CN" sz="1400" dirty="0"/>
              <a:t>FROM database table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      </a:t>
            </a:r>
            <a:r>
              <a:rPr lang="en-US" altLang="zh-CN" sz="1400" dirty="0"/>
              <a:t>INTO [CORRESPONDING FIELDS OF] </a:t>
            </a:r>
            <a:r>
              <a:rPr lang="en-US" altLang="zh-CN" sz="1400" dirty="0" err="1"/>
              <a:t>wa</a:t>
            </a:r>
            <a:r>
              <a:rPr lang="en-US" altLang="zh-CN" sz="1400" dirty="0"/>
              <a:t> .</a:t>
            </a:r>
          </a:p>
          <a:p>
            <a:pPr lvl="1"/>
            <a:r>
              <a:rPr lang="en-US" altLang="zh-CN" dirty="0" smtClean="0"/>
              <a:t>SELECT … APPENDING … </a:t>
            </a:r>
            <a:r>
              <a:rPr lang="zh-CN" altLang="en-US" dirty="0" smtClean="0"/>
              <a:t>追加数据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语法规则类似，不会覆盖内表中的数据，而是在原本的内表中追加数据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sz="1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218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r>
              <a:rPr lang="zh-CN" altLang="en-US" dirty="0" smtClean="0"/>
              <a:t>表插入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数据库表里插入一条记录的语句用 </a:t>
            </a:r>
            <a:r>
              <a:rPr lang="en-US" altLang="zh-CN" dirty="0"/>
              <a:t>Insert</a:t>
            </a:r>
            <a:r>
              <a:rPr lang="zh-CN" altLang="en-US" dirty="0"/>
              <a:t>语句</a:t>
            </a:r>
            <a:r>
              <a:rPr lang="zh-CN" altLang="en-US" dirty="0" smtClean="0"/>
              <a:t>，如果</a:t>
            </a:r>
            <a:r>
              <a:rPr lang="zh-CN" altLang="en-US" dirty="0"/>
              <a:t>数据库表里已经存在了一条相同的</a:t>
            </a:r>
            <a:r>
              <a:rPr lang="zh-CN" altLang="en-US" dirty="0" smtClean="0"/>
              <a:t>记录，如果从结构插入，返回值</a:t>
            </a:r>
            <a:r>
              <a:rPr lang="en-US" altLang="zh-CN" dirty="0" err="1" smtClean="0"/>
              <a:t>subrc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，如果从内表插入，便</a:t>
            </a:r>
            <a:r>
              <a:rPr lang="zh-CN" altLang="en-US" dirty="0"/>
              <a:t>会出现系统错误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INSERT </a:t>
            </a:r>
            <a:r>
              <a:rPr lang="en-US" altLang="zh-CN" dirty="0" err="1"/>
              <a:t>db</a:t>
            </a:r>
            <a:r>
              <a:rPr lang="en-US" altLang="zh-CN" dirty="0"/>
              <a:t> FROM TABLE </a:t>
            </a:r>
            <a:r>
              <a:rPr lang="en-US" altLang="zh-CN" dirty="0" err="1" smtClean="0"/>
              <a:t>itab</a:t>
            </a:r>
            <a:r>
              <a:rPr lang="en-US" altLang="zh-CN" dirty="0" smtClean="0"/>
              <a:t> .</a:t>
            </a:r>
          </a:p>
          <a:p>
            <a:pPr marL="914400" lvl="2" indent="0">
              <a:buNone/>
            </a:pPr>
            <a:r>
              <a:rPr lang="en-US" altLang="zh-CN" dirty="0" smtClean="0"/>
              <a:t>INSERT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wa</a:t>
            </a:r>
            <a:r>
              <a:rPr lang="en-US" altLang="zh-CN" dirty="0" smtClean="0"/>
              <a:t> .</a:t>
            </a:r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891"/>
          <a:stretch/>
        </p:blipFill>
        <p:spPr bwMode="auto">
          <a:xfrm>
            <a:off x="1331640" y="4725144"/>
            <a:ext cx="33337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759"/>
          <a:stretch/>
        </p:blipFill>
        <p:spPr bwMode="auto">
          <a:xfrm>
            <a:off x="1331640" y="3657600"/>
            <a:ext cx="3333750" cy="7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2371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数据库表修改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对于数据库表的变更一般只针对用户自定义的表（</a:t>
            </a:r>
            <a:r>
              <a:rPr lang="en-US" altLang="zh-CN" dirty="0" smtClean="0"/>
              <a:t>CBO Table</a:t>
            </a:r>
            <a:r>
              <a:rPr lang="zh-CN" altLang="en-US" dirty="0" smtClean="0"/>
              <a:t>），对于系统标准表不推荐编写</a:t>
            </a:r>
            <a:r>
              <a:rPr lang="en-US" altLang="zh-CN" dirty="0" smtClean="0"/>
              <a:t>ABAP</a:t>
            </a:r>
            <a:r>
              <a:rPr lang="zh-CN" altLang="en-US" dirty="0" smtClean="0"/>
              <a:t>程序变更，而是使用</a:t>
            </a:r>
            <a:r>
              <a:rPr lang="en-US" altLang="zh-CN" dirty="0" smtClean="0"/>
              <a:t>SAP</a:t>
            </a:r>
            <a:r>
              <a:rPr lang="zh-CN" altLang="en-US" dirty="0" smtClean="0"/>
              <a:t>标准程序变更。</a:t>
            </a:r>
            <a:endParaRPr lang="en-US" altLang="zh-CN" dirty="0" smtClean="0"/>
          </a:p>
          <a:p>
            <a:r>
              <a:rPr lang="en-US" altLang="zh-CN" dirty="0" smtClean="0"/>
              <a:t>UPDATE</a:t>
            </a:r>
          </a:p>
          <a:p>
            <a:pPr marL="457200" lvl="1" indent="0">
              <a:buNone/>
            </a:pPr>
            <a:r>
              <a:rPr lang="en-US" altLang="zh-CN" dirty="0" smtClean="0"/>
              <a:t>Update </a:t>
            </a:r>
            <a:r>
              <a:rPr lang="zh-CN" altLang="en-US" dirty="0"/>
              <a:t>语句只会更该数据库表里</a:t>
            </a:r>
            <a:r>
              <a:rPr lang="zh-CN" altLang="en-US" dirty="0" smtClean="0"/>
              <a:t>相关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记录</a:t>
            </a:r>
            <a:r>
              <a:rPr lang="zh-CN" altLang="en-US" dirty="0"/>
              <a:t>已经存在的数据，如果记录不存在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则</a:t>
            </a:r>
            <a:r>
              <a:rPr lang="zh-CN" altLang="en-US" dirty="0"/>
              <a:t>出显系统错误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sz="1500" dirty="0" smtClean="0"/>
          </a:p>
          <a:p>
            <a:pPr marL="457200" lvl="1" indent="0">
              <a:buNone/>
            </a:pPr>
            <a:r>
              <a:rPr lang="en-US" altLang="zh-CN" sz="1500" dirty="0" smtClean="0"/>
              <a:t>UPDATE </a:t>
            </a:r>
            <a:r>
              <a:rPr lang="en-US" altLang="zh-CN" sz="1500" dirty="0" err="1"/>
              <a:t>db</a:t>
            </a:r>
            <a:r>
              <a:rPr lang="en-US" altLang="zh-CN" sz="1500" dirty="0"/>
              <a:t> FROM TABLE </a:t>
            </a:r>
            <a:r>
              <a:rPr lang="en-US" altLang="zh-CN" sz="1500" dirty="0" err="1" smtClean="0"/>
              <a:t>itab</a:t>
            </a:r>
            <a:r>
              <a:rPr lang="en-US" altLang="zh-CN" sz="1500" dirty="0" smtClean="0"/>
              <a:t> .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UPDATE </a:t>
            </a:r>
            <a:r>
              <a:rPr lang="en-US" altLang="zh-CN" sz="1500" dirty="0" err="1"/>
              <a:t>db</a:t>
            </a:r>
            <a:r>
              <a:rPr lang="en-US" altLang="zh-CN" sz="1500" dirty="0"/>
              <a:t> FROM </a:t>
            </a:r>
            <a:r>
              <a:rPr lang="en-US" altLang="zh-CN" sz="1500" dirty="0" err="1" smtClean="0"/>
              <a:t>wa</a:t>
            </a:r>
            <a:r>
              <a:rPr lang="en-US" altLang="zh-CN" sz="1500" dirty="0" smtClean="0"/>
              <a:t> .</a:t>
            </a:r>
          </a:p>
          <a:p>
            <a:pPr marL="457200" lvl="1" indent="0">
              <a:buNone/>
            </a:pPr>
            <a:r>
              <a:rPr lang="en-US" altLang="zh-CN" sz="1500" dirty="0" smtClean="0"/>
              <a:t>UPDATE </a:t>
            </a:r>
            <a:r>
              <a:rPr lang="en-US" altLang="zh-CN" sz="1500" dirty="0" err="1"/>
              <a:t>db</a:t>
            </a:r>
            <a:r>
              <a:rPr lang="en-US" altLang="zh-CN" sz="1500" dirty="0"/>
              <a:t> SET field = </a:t>
            </a:r>
            <a:r>
              <a:rPr lang="en-US" altLang="zh-CN" sz="1500" dirty="0" err="1" smtClean="0"/>
              <a:t>val</a:t>
            </a:r>
            <a:endParaRPr lang="en-US" altLang="zh-CN" sz="1500" dirty="0" smtClean="0"/>
          </a:p>
          <a:p>
            <a:pPr marL="457200" lvl="1" indent="0">
              <a:buNone/>
            </a:pPr>
            <a:r>
              <a:rPr lang="en-US" altLang="zh-CN" sz="1500" dirty="0"/>
              <a:t> </a:t>
            </a:r>
            <a:r>
              <a:rPr lang="en-US" altLang="zh-CN" sz="1500" dirty="0" smtClean="0"/>
              <a:t>      WHERE … .</a:t>
            </a:r>
            <a:endParaRPr lang="zh-CN" altLang="en-US" sz="1500" dirty="0"/>
          </a:p>
          <a:p>
            <a:endParaRPr lang="en-US" altLang="zh-CN" dirty="0" smtClean="0"/>
          </a:p>
          <a:p>
            <a:r>
              <a:rPr lang="en-US" altLang="zh-CN" dirty="0" smtClean="0"/>
              <a:t>MODIFY</a:t>
            </a:r>
          </a:p>
          <a:p>
            <a:pPr marL="457200" lvl="1" indent="0">
              <a:buNone/>
            </a:pPr>
            <a:r>
              <a:rPr lang="en-US" altLang="zh-CN" dirty="0" smtClean="0"/>
              <a:t>Modify </a:t>
            </a:r>
            <a:r>
              <a:rPr lang="zh-CN" altLang="en-US" dirty="0"/>
              <a:t>语句会检查数据库表里相关的</a:t>
            </a:r>
            <a:r>
              <a:rPr lang="zh-CN" altLang="en-US" dirty="0" smtClean="0"/>
              <a:t>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录</a:t>
            </a:r>
            <a:r>
              <a:rPr lang="zh-CN" altLang="en-US" dirty="0"/>
              <a:t>是否存在，如果存在就会更改记录</a:t>
            </a:r>
            <a:r>
              <a:rPr lang="zh-CN" altLang="en-US" dirty="0" smtClean="0"/>
              <a:t>，如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果</a:t>
            </a:r>
            <a:r>
              <a:rPr lang="zh-CN" altLang="en-US" dirty="0"/>
              <a:t>不存在则会在数据库里追加一条新的记录</a:t>
            </a:r>
            <a:r>
              <a:rPr lang="en-US" altLang="zh-CN" dirty="0"/>
              <a:t>.</a:t>
            </a:r>
          </a:p>
          <a:p>
            <a:pPr marL="457200" lvl="1" indent="0">
              <a:buNone/>
            </a:pPr>
            <a:endParaRPr lang="en-US" altLang="zh-CN" sz="1500" dirty="0" smtClean="0"/>
          </a:p>
          <a:p>
            <a:pPr marL="457200" lvl="1" indent="0">
              <a:buNone/>
            </a:pPr>
            <a:r>
              <a:rPr lang="en-US" altLang="zh-CN" sz="1500" dirty="0" smtClean="0"/>
              <a:t>MODIFY </a:t>
            </a:r>
            <a:r>
              <a:rPr lang="en-US" altLang="zh-CN" sz="1500" dirty="0" err="1"/>
              <a:t>db</a:t>
            </a:r>
            <a:r>
              <a:rPr lang="en-US" altLang="zh-CN" sz="1500" dirty="0"/>
              <a:t> FROM TABLE </a:t>
            </a:r>
            <a:r>
              <a:rPr lang="en-US" altLang="zh-CN" sz="1500" dirty="0" err="1" smtClean="0"/>
              <a:t>itab</a:t>
            </a:r>
            <a:r>
              <a:rPr lang="en-US" altLang="zh-CN" sz="1500" dirty="0" smtClean="0"/>
              <a:t> .</a:t>
            </a:r>
            <a:endParaRPr lang="en-US" altLang="zh-CN" sz="1500" dirty="0"/>
          </a:p>
          <a:p>
            <a:pPr marL="457200" lvl="1" indent="0">
              <a:buNone/>
            </a:pPr>
            <a:r>
              <a:rPr lang="en-US" altLang="zh-CN" sz="1500" dirty="0" smtClean="0"/>
              <a:t>MODIFY </a:t>
            </a:r>
            <a:r>
              <a:rPr lang="en-US" altLang="zh-CN" sz="1500" dirty="0" err="1"/>
              <a:t>db</a:t>
            </a:r>
            <a:r>
              <a:rPr lang="en-US" altLang="zh-CN" sz="1500" dirty="0"/>
              <a:t> FROM </a:t>
            </a:r>
            <a:r>
              <a:rPr lang="en-US" altLang="zh-CN" sz="1500" dirty="0" err="1" smtClean="0"/>
              <a:t>wa</a:t>
            </a:r>
            <a:r>
              <a:rPr lang="en-US" altLang="zh-CN" sz="1500" dirty="0" smtClean="0"/>
              <a:t> .</a:t>
            </a:r>
            <a:endParaRPr lang="en-US" altLang="zh-CN" sz="1500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80261"/>
            <a:ext cx="33051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665"/>
          <a:stretch/>
        </p:blipFill>
        <p:spPr bwMode="auto">
          <a:xfrm>
            <a:off x="4788024" y="3917191"/>
            <a:ext cx="4205369" cy="55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33555"/>
            <a:ext cx="3305175" cy="100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72549"/>
            <a:ext cx="3124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583872"/>
            <a:ext cx="3124200" cy="101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6751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数据库表删除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DELETE</a:t>
            </a:r>
          </a:p>
          <a:p>
            <a:pPr lvl="1"/>
            <a:r>
              <a:rPr lang="zh-CN" altLang="en-US" dirty="0" smtClean="0"/>
              <a:t>删除主键相同的数据，如果数据库表中不存在，删除失败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DELETE </a:t>
            </a:r>
            <a:r>
              <a:rPr lang="en-US" altLang="zh-CN" dirty="0" err="1"/>
              <a:t>db</a:t>
            </a:r>
            <a:r>
              <a:rPr lang="en-US" altLang="zh-CN" dirty="0"/>
              <a:t> FROM TABLE </a:t>
            </a:r>
            <a:r>
              <a:rPr lang="en-US" altLang="zh-CN" dirty="0" err="1" smtClean="0"/>
              <a:t>itab</a:t>
            </a:r>
            <a:r>
              <a:rPr lang="en-US" altLang="zh-CN" dirty="0" smtClean="0"/>
              <a:t> .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DELETE </a:t>
            </a:r>
            <a:r>
              <a:rPr lang="en-US" altLang="zh-CN" dirty="0" err="1"/>
              <a:t>db</a:t>
            </a:r>
            <a:r>
              <a:rPr lang="en-US" altLang="zh-CN" dirty="0"/>
              <a:t> FROM </a:t>
            </a:r>
            <a:r>
              <a:rPr lang="en-US" altLang="zh-CN" dirty="0" err="1" smtClean="0"/>
              <a:t>wa</a:t>
            </a:r>
            <a:r>
              <a:rPr lang="en-US" altLang="zh-CN" dirty="0" smtClean="0"/>
              <a:t> .</a:t>
            </a:r>
          </a:p>
          <a:p>
            <a:pPr marL="914400" lvl="2" indent="0">
              <a:buNone/>
            </a:pPr>
            <a:r>
              <a:rPr lang="en-US" altLang="zh-CN" dirty="0" smtClean="0"/>
              <a:t>DELETE </a:t>
            </a:r>
            <a:r>
              <a:rPr lang="en-US" altLang="zh-CN" dirty="0"/>
              <a:t>FROM </a:t>
            </a:r>
            <a:r>
              <a:rPr lang="en-US" altLang="zh-CN" dirty="0" err="1"/>
              <a:t>db</a:t>
            </a:r>
            <a:r>
              <a:rPr lang="en-US" altLang="zh-CN" dirty="0"/>
              <a:t> WHERE field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5782" y="3356992"/>
            <a:ext cx="35242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5782" y="4293096"/>
            <a:ext cx="35242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091"/>
          <a:stretch/>
        </p:blipFill>
        <p:spPr bwMode="auto">
          <a:xfrm>
            <a:off x="1335782" y="5589240"/>
            <a:ext cx="3524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2199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提交至数据库表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Open SQL</a:t>
            </a:r>
            <a:r>
              <a:rPr lang="zh-CN" altLang="en-US" dirty="0" smtClean="0"/>
              <a:t>语句执行了对数据库的修改后返回值不为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，就应该让数据库返回操作前的状态，用数据库回滚可以完成这一工作，让当前的数据库</a:t>
            </a:r>
            <a:r>
              <a:rPr lang="en-US" altLang="zh-CN" dirty="0" smtClean="0"/>
              <a:t>LUW</a:t>
            </a:r>
            <a:r>
              <a:rPr lang="zh-CN" altLang="en-US" dirty="0" smtClean="0"/>
              <a:t>返回所有修改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发送终止对话消息（消息类型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产生数据库回滚，并终止程序。其他类型的消息也产生对话框，但是不会触发回滚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ABAP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ROLLBACK WORK</a:t>
            </a:r>
          </a:p>
          <a:p>
            <a:pPr marL="457200" lvl="1" indent="0">
              <a:buNone/>
            </a:pPr>
            <a:r>
              <a:rPr lang="zh-CN" altLang="en-US" dirty="0" smtClean="0"/>
              <a:t>产生数据库回滚，但不终止程序。这时，应当注意程序中没有被复位的内容</a:t>
            </a:r>
            <a:endParaRPr lang="en-US" altLang="zh-CN" dirty="0" smtClean="0"/>
          </a:p>
          <a:p>
            <a:r>
              <a:rPr lang="zh-CN" altLang="en-US" dirty="0" smtClean="0"/>
              <a:t>作业逻辑单元 </a:t>
            </a:r>
            <a:r>
              <a:rPr lang="en-US" altLang="zh-CN" dirty="0" smtClean="0"/>
              <a:t>– LUW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Logic Unit of 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</a:t>
            </a:r>
            <a:r>
              <a:rPr lang="en-US" altLang="zh-CN" dirty="0" smtClean="0"/>
              <a:t>LUW</a:t>
            </a:r>
            <a:r>
              <a:rPr lang="zh-CN" altLang="en-US" dirty="0" smtClean="0"/>
              <a:t>，由一系列数据库操作组成，直至提交至数据库，要么一起完整的执行，要么完全不执行。</a:t>
            </a:r>
            <a:r>
              <a:rPr lang="en-US" altLang="zh-CN" dirty="0" smtClean="0"/>
              <a:t>Database </a:t>
            </a:r>
            <a:r>
              <a:rPr lang="en-US" altLang="zh-CN" dirty="0"/>
              <a:t>LUW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help.sap.com/saphelp_47x200/helpdata/EN/41/7af4bca79e11d1950f0000e82de14a/content.htm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SAP LUW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R/3</a:t>
            </a:r>
            <a:r>
              <a:rPr lang="zh-CN" altLang="en-US" dirty="0" smtClean="0"/>
              <a:t>系统中逻辑上一体的修改，这些修改要么一起完整的执行，要么完全不执行。</a:t>
            </a:r>
            <a:r>
              <a:rPr lang="en-US" altLang="zh-CN" dirty="0" smtClean="0"/>
              <a:t>SAP</a:t>
            </a:r>
            <a:r>
              <a:rPr lang="zh-CN" altLang="en-US" dirty="0" smtClean="0"/>
              <a:t> </a:t>
            </a:r>
            <a:r>
              <a:rPr lang="en-US" altLang="zh-CN" dirty="0"/>
              <a:t>LUW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help.sap.com/saphelp_47x200/helpdata/EN/41/7af4bca79e11d1950f0000e82de14a/frameset.htm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65057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提交至数据库表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COMMIT WORK</a:t>
            </a:r>
          </a:p>
          <a:p>
            <a:pPr lvl="1"/>
            <a:r>
              <a:rPr lang="zh-CN" altLang="en-US" dirty="0"/>
              <a:t>结束一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LUW</a:t>
            </a:r>
            <a:r>
              <a:rPr lang="zh-CN" altLang="en-US" dirty="0"/>
              <a:t>并开始一个新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LUW</a:t>
            </a:r>
            <a:endParaRPr lang="en-US" altLang="zh-CN" dirty="0"/>
          </a:p>
          <a:p>
            <a:pPr lvl="1"/>
            <a:r>
              <a:rPr lang="zh-CN" altLang="en-US" dirty="0" smtClean="0"/>
              <a:t>触发</a:t>
            </a:r>
            <a:r>
              <a:rPr lang="zh-CN" altLang="en-US" dirty="0"/>
              <a:t>数据库提交（依次释放数据库锁定）</a:t>
            </a:r>
            <a:endParaRPr lang="en-US" altLang="zh-CN" dirty="0"/>
          </a:p>
          <a:p>
            <a:pPr lvl="1"/>
            <a:r>
              <a:rPr lang="zh-CN" altLang="en-US" dirty="0"/>
              <a:t>清空反转日志。</a:t>
            </a:r>
          </a:p>
          <a:p>
            <a:pPr lvl="2"/>
            <a:r>
              <a:rPr lang="zh-CN" altLang="en-US" dirty="0"/>
              <a:t>反转日志包含应用更改前的表格快照。执行反转时，该快照用来将表格复位到原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smtClean="0"/>
              <a:t>ROLLBACK </a:t>
            </a:r>
            <a:r>
              <a:rPr lang="en-US" altLang="zh-CN" dirty="0"/>
              <a:t>WORK</a:t>
            </a:r>
          </a:p>
          <a:p>
            <a:pPr lvl="1"/>
            <a:r>
              <a:rPr lang="zh-CN" altLang="en-US" dirty="0" smtClean="0"/>
              <a:t>撤销所有修改，返回到</a:t>
            </a:r>
            <a:r>
              <a:rPr lang="en-US" altLang="zh-CN" dirty="0" smtClean="0"/>
              <a:t>LUW</a:t>
            </a:r>
            <a:r>
              <a:rPr lang="zh-CN" altLang="en-US" dirty="0" smtClean="0"/>
              <a:t>开始状态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更新任务队列中将所有以前请求的更新任务功能标记为错误</a:t>
            </a:r>
            <a:endParaRPr lang="en-US" altLang="zh-CN" dirty="0"/>
          </a:p>
          <a:p>
            <a:pPr lvl="1"/>
            <a:r>
              <a:rPr lang="zh-CN" altLang="en-US" dirty="0"/>
              <a:t>触发数据库反转操作（依次释放所有数据库锁定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何时使用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和</a:t>
            </a:r>
            <a:r>
              <a:rPr lang="en-US" altLang="zh-CN" dirty="0"/>
              <a:t>MODIFY</a:t>
            </a:r>
            <a:r>
              <a:rPr lang="zh-CN" altLang="en-US" dirty="0"/>
              <a:t>语句对数据库进行更新事务后。</a:t>
            </a:r>
            <a:endParaRPr lang="en-US" altLang="zh-CN" dirty="0"/>
          </a:p>
          <a:p>
            <a:pPr lvl="1"/>
            <a:r>
              <a:rPr lang="zh-CN" altLang="en-US" dirty="0"/>
              <a:t>如果要保证数据库中当前所作的更改立即被确认，那么就必须使用</a:t>
            </a:r>
            <a:r>
              <a:rPr lang="en-US" altLang="zh-CN" dirty="0"/>
              <a:t>COMMIT WORK </a:t>
            </a:r>
            <a:r>
              <a:rPr lang="zh-CN" altLang="en-US" dirty="0"/>
              <a:t>语句结束</a:t>
            </a:r>
            <a:r>
              <a:rPr lang="en-US" altLang="zh-CN" dirty="0"/>
              <a:t>LUW</a:t>
            </a:r>
            <a:r>
              <a:rPr lang="zh-CN" altLang="en-US" dirty="0" smtClean="0"/>
              <a:t>。在</a:t>
            </a:r>
            <a:r>
              <a:rPr lang="en-US" altLang="zh-CN" dirty="0"/>
              <a:t>COMMIT WORK </a:t>
            </a:r>
            <a:r>
              <a:rPr lang="zh-CN" altLang="en-US" dirty="0"/>
              <a:t>语句以后，对数据库所作的所有更改都不能再取消</a:t>
            </a:r>
            <a:r>
              <a:rPr lang="zh-CN" altLang="en-US" dirty="0" smtClean="0"/>
              <a:t>。要</a:t>
            </a:r>
            <a:r>
              <a:rPr lang="zh-CN" altLang="en-US" dirty="0"/>
              <a:t>撤销当前</a:t>
            </a:r>
            <a:r>
              <a:rPr lang="en-US" altLang="zh-CN" dirty="0"/>
              <a:t>LUW </a:t>
            </a:r>
            <a:r>
              <a:rPr lang="zh-CN" altLang="en-US" dirty="0"/>
              <a:t>对数据库的更改，请使用</a:t>
            </a:r>
            <a:r>
              <a:rPr lang="en-US" altLang="zh-CN" dirty="0"/>
              <a:t>ROLLBACK WORK</a:t>
            </a:r>
            <a:r>
              <a:rPr lang="zh-CN" altLang="en-US" dirty="0"/>
              <a:t>，它将取消前一次数据库提交后的所有更改。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78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759</Words>
  <Application>Microsoft Office PowerPoint</Application>
  <PresentationFormat>全屏显示(4:3)</PresentationFormat>
  <Paragraphs>97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Open SQL</vt:lpstr>
      <vt:lpstr>Open SQL总览</vt:lpstr>
      <vt:lpstr>常用语句</vt:lpstr>
      <vt:lpstr>数据库表选取</vt:lpstr>
      <vt:lpstr>数据库表插入</vt:lpstr>
      <vt:lpstr>数据库表修改</vt:lpstr>
      <vt:lpstr>数据库表删除</vt:lpstr>
      <vt:lpstr>提交至数据库表</vt:lpstr>
      <vt:lpstr>提交至数据库表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I3</cp:lastModifiedBy>
  <cp:revision>145</cp:revision>
  <dcterms:created xsi:type="dcterms:W3CDTF">2013-06-06T10:01:03Z</dcterms:created>
  <dcterms:modified xsi:type="dcterms:W3CDTF">2016-05-03T00:47:37Z</dcterms:modified>
</cp:coreProperties>
</file>